
<file path=[Content_Types].xml><?xml version="1.0" encoding="utf-8"?>
<Types xmlns="http://schemas.openxmlformats.org/package/2006/content-types">
  <Default Extension="xml" ContentType="application/xml"/>
  <Default Extension="wav" ContentType="audio/wav"/>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heme/theme2.xml" ContentType="application/vnd.openxmlformats-officedocument.theme+xml"/>
  <Override PartName="/ppt/theme/theme3.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1.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914" r:id="rId3"/>
    <p:sldMasterId id="2147483921" r:id="rId4"/>
  </p:sldMasterIdLst>
  <p:notesMasterIdLst>
    <p:notesMasterId r:id="rId86"/>
  </p:notesMasterIdLst>
  <p:handoutMasterIdLst>
    <p:handoutMasterId r:id="rId87"/>
  </p:handoutMasterIdLst>
  <p:sldIdLst>
    <p:sldId id="465" r:id="rId5"/>
    <p:sldId id="491" r:id="rId6"/>
    <p:sldId id="277" r:id="rId7"/>
    <p:sldId id="286" r:id="rId8"/>
    <p:sldId id="469" r:id="rId9"/>
    <p:sldId id="280" r:id="rId10"/>
    <p:sldId id="422" r:id="rId11"/>
    <p:sldId id="428" r:id="rId12"/>
    <p:sldId id="427" r:id="rId13"/>
    <p:sldId id="426" r:id="rId14"/>
    <p:sldId id="497" r:id="rId15"/>
    <p:sldId id="417" r:id="rId16"/>
    <p:sldId id="437" r:id="rId17"/>
    <p:sldId id="418" r:id="rId18"/>
    <p:sldId id="460" r:id="rId19"/>
    <p:sldId id="461" r:id="rId20"/>
    <p:sldId id="492" r:id="rId21"/>
    <p:sldId id="462" r:id="rId22"/>
    <p:sldId id="287" r:id="rId23"/>
    <p:sldId id="470" r:id="rId24"/>
    <p:sldId id="483" r:id="rId25"/>
    <p:sldId id="482" r:id="rId26"/>
    <p:sldId id="463" r:id="rId27"/>
    <p:sldId id="282" r:id="rId28"/>
    <p:sldId id="294" r:id="rId29"/>
    <p:sldId id="283" r:id="rId30"/>
    <p:sldId id="314" r:id="rId31"/>
    <p:sldId id="297" r:id="rId32"/>
    <p:sldId id="392" r:id="rId33"/>
    <p:sldId id="305" r:id="rId34"/>
    <p:sldId id="394" r:id="rId35"/>
    <p:sldId id="403" r:id="rId36"/>
    <p:sldId id="319" r:id="rId37"/>
    <p:sldId id="321" r:id="rId38"/>
    <p:sldId id="488" r:id="rId39"/>
    <p:sldId id="486" r:id="rId40"/>
    <p:sldId id="487" r:id="rId41"/>
    <p:sldId id="402" r:id="rId42"/>
    <p:sldId id="324" r:id="rId43"/>
    <p:sldId id="325" r:id="rId44"/>
    <p:sldId id="327" r:id="rId45"/>
    <p:sldId id="329" r:id="rId46"/>
    <p:sldId id="498" r:id="rId47"/>
    <p:sldId id="330" r:id="rId48"/>
    <p:sldId id="331" r:id="rId49"/>
    <p:sldId id="332" r:id="rId50"/>
    <p:sldId id="458" r:id="rId51"/>
    <p:sldId id="335" r:id="rId52"/>
    <p:sldId id="336" r:id="rId53"/>
    <p:sldId id="389" r:id="rId54"/>
    <p:sldId id="337" r:id="rId55"/>
    <p:sldId id="385" r:id="rId56"/>
    <p:sldId id="499" r:id="rId57"/>
    <p:sldId id="390" r:id="rId58"/>
    <p:sldId id="374" r:id="rId59"/>
    <p:sldId id="341" r:id="rId60"/>
    <p:sldId id="501" r:id="rId61"/>
    <p:sldId id="342" r:id="rId62"/>
    <p:sldId id="368" r:id="rId63"/>
    <p:sldId id="381" r:id="rId64"/>
    <p:sldId id="459" r:id="rId65"/>
    <p:sldId id="405" r:id="rId66"/>
    <p:sldId id="382" r:id="rId67"/>
    <p:sldId id="279" r:id="rId68"/>
    <p:sldId id="386" r:id="rId69"/>
    <p:sldId id="349" r:id="rId70"/>
    <p:sldId id="440" r:id="rId71"/>
    <p:sldId id="444" r:id="rId72"/>
    <p:sldId id="441" r:id="rId73"/>
    <p:sldId id="485" r:id="rId74"/>
    <p:sldId id="421" r:id="rId75"/>
    <p:sldId id="411" r:id="rId76"/>
    <p:sldId id="412" r:id="rId77"/>
    <p:sldId id="413" r:id="rId78"/>
    <p:sldId id="414" r:id="rId79"/>
    <p:sldId id="431" r:id="rId80"/>
    <p:sldId id="433" r:id="rId81"/>
    <p:sldId id="500" r:id="rId82"/>
    <p:sldId id="452" r:id="rId83"/>
    <p:sldId id="453" r:id="rId84"/>
    <p:sldId id="439" r:id="rId8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94B"/>
    <a:srgbClr val="FFFF99"/>
    <a:srgbClr val="006600"/>
    <a:srgbClr val="EC700A"/>
    <a:srgbClr val="FBEA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34" autoAdjust="0"/>
    <p:restoredTop sz="96484" autoAdjust="0"/>
  </p:normalViewPr>
  <p:slideViewPr>
    <p:cSldViewPr snapToGrid="0">
      <p:cViewPr>
        <p:scale>
          <a:sx n="76" d="100"/>
          <a:sy n="76" d="100"/>
        </p:scale>
        <p:origin x="-1864" y="-4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2" d="100"/>
        <a:sy n="132" d="100"/>
      </p:scale>
      <p:origin x="0" y="2046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notesMaster" Target="notesMasters/notesMaster1.xml"/><Relationship Id="rId87" Type="http://schemas.openxmlformats.org/officeDocument/2006/relationships/handoutMaster" Target="handoutMasters/handout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4851" tIns="47425" rIns="94851" bIns="47425"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4851" tIns="47425" rIns="94851" bIns="47425" rtlCol="0"/>
          <a:lstStyle>
            <a:lvl1pPr algn="r" fontAlgn="auto">
              <a:spcBef>
                <a:spcPts val="0"/>
              </a:spcBef>
              <a:spcAft>
                <a:spcPts val="0"/>
              </a:spcAft>
              <a:defRPr sz="1200">
                <a:latin typeface="+mn-lt"/>
              </a:defRPr>
            </a:lvl1pPr>
          </a:lstStyle>
          <a:p>
            <a:pPr>
              <a:defRPr/>
            </a:pPr>
            <a:fld id="{54201B4E-6A5D-487B-A2FD-15435BC187FE}" type="datetimeFigureOut">
              <a:rPr lang="en-US"/>
              <a:pPr>
                <a:defRPr/>
              </a:pPr>
              <a:t>20/7/17</a:t>
            </a:fld>
            <a:endParaRPr lang="en-US"/>
          </a:p>
        </p:txBody>
      </p:sp>
      <p:sp>
        <p:nvSpPr>
          <p:cNvPr id="4" name="Footer Placeholder 3"/>
          <p:cNvSpPr>
            <a:spLocks noGrp="1"/>
          </p:cNvSpPr>
          <p:nvPr>
            <p:ph type="ftr" sz="quarter" idx="2"/>
          </p:nvPr>
        </p:nvSpPr>
        <p:spPr>
          <a:xfrm>
            <a:off x="0" y="9118600"/>
            <a:ext cx="3170238" cy="481013"/>
          </a:xfrm>
          <a:prstGeom prst="rect">
            <a:avLst/>
          </a:prstGeom>
        </p:spPr>
        <p:txBody>
          <a:bodyPr vert="horz" lIns="94851" tIns="47425" rIns="94851" bIns="47425"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4143375" y="9118600"/>
            <a:ext cx="3170238" cy="481013"/>
          </a:xfrm>
          <a:prstGeom prst="rect">
            <a:avLst/>
          </a:prstGeom>
        </p:spPr>
        <p:txBody>
          <a:bodyPr vert="horz" lIns="94851" tIns="47425" rIns="94851" bIns="47425" rtlCol="0" anchor="b"/>
          <a:lstStyle>
            <a:lvl1pPr algn="r" fontAlgn="auto">
              <a:spcBef>
                <a:spcPts val="0"/>
              </a:spcBef>
              <a:spcAft>
                <a:spcPts val="0"/>
              </a:spcAft>
              <a:defRPr sz="1200">
                <a:latin typeface="+mn-lt"/>
              </a:defRPr>
            </a:lvl1pPr>
          </a:lstStyle>
          <a:p>
            <a:pPr>
              <a:defRPr/>
            </a:pPr>
            <a:fld id="{F16FA8BF-123E-46AD-99C4-C55F247EC8B1}" type="slidenum">
              <a:rPr lang="en-US"/>
              <a:pPr>
                <a:defRPr/>
              </a:pPr>
              <a:t>‹Nr.›</a:t>
            </a:fld>
            <a:endParaRPr lang="en-US"/>
          </a:p>
        </p:txBody>
      </p:sp>
    </p:spTree>
    <p:extLst>
      <p:ext uri="{BB962C8B-B14F-4D97-AF65-F5344CB8AC3E}">
        <p14:creationId xmlns:p14="http://schemas.microsoft.com/office/powerpoint/2010/main" val="2179640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53" tIns="48327" rIns="96653" bIns="48327"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53" tIns="48327" rIns="96653" bIns="48327" rtlCol="0"/>
          <a:lstStyle>
            <a:lvl1pPr algn="r" fontAlgn="auto">
              <a:spcBef>
                <a:spcPts val="0"/>
              </a:spcBef>
              <a:spcAft>
                <a:spcPts val="0"/>
              </a:spcAft>
              <a:defRPr sz="1200">
                <a:latin typeface="+mn-lt"/>
              </a:defRPr>
            </a:lvl1pPr>
          </a:lstStyle>
          <a:p>
            <a:pPr>
              <a:defRPr/>
            </a:pPr>
            <a:fld id="{5FCF9054-3965-4027-857F-4C2B285C17C6}" type="datetimeFigureOut">
              <a:rPr lang="en-US"/>
              <a:pPr>
                <a:defRPr/>
              </a:pPr>
              <a:t>20/7/17</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53" tIns="48327" rIns="96653" bIns="4832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53" tIns="48327" rIns="96653" bIns="48327"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53" tIns="48327" rIns="96653" bIns="48327" rtlCol="0" anchor="b"/>
          <a:lstStyle>
            <a:lvl1pPr algn="r" fontAlgn="auto">
              <a:spcBef>
                <a:spcPts val="0"/>
              </a:spcBef>
              <a:spcAft>
                <a:spcPts val="0"/>
              </a:spcAft>
              <a:defRPr sz="1200">
                <a:latin typeface="+mn-lt"/>
              </a:defRPr>
            </a:lvl1pPr>
          </a:lstStyle>
          <a:p>
            <a:pPr>
              <a:defRPr/>
            </a:pPr>
            <a:fld id="{2B770AF0-ADF1-4F88-AAB4-B20F3A9F24A3}" type="slidenum">
              <a:rPr lang="en-US"/>
              <a:pPr>
                <a:defRPr/>
              </a:pPr>
              <a:t>‹Nr.›</a:t>
            </a:fld>
            <a:endParaRPr lang="en-US"/>
          </a:p>
        </p:txBody>
      </p:sp>
    </p:spTree>
    <p:extLst>
      <p:ext uri="{BB962C8B-B14F-4D97-AF65-F5344CB8AC3E}">
        <p14:creationId xmlns:p14="http://schemas.microsoft.com/office/powerpoint/2010/main" val="3648038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1 Marcador de imagen de diapositiva"/>
          <p:cNvSpPr>
            <a:spLocks noGrp="1" noRot="1" noChangeAspect="1" noTextEdit="1"/>
          </p:cNvSpPr>
          <p:nvPr>
            <p:ph type="sldImg"/>
          </p:nvPr>
        </p:nvSpPr>
        <p:spPr>
          <a:ln/>
        </p:spPr>
      </p:sp>
      <p:sp>
        <p:nvSpPr>
          <p:cNvPr id="153602"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153603"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cs typeface="ＭＳ Ｐゴシック" charset="0"/>
              </a:defRPr>
            </a:lvl1pPr>
            <a:lvl2pPr marL="785372" indent="-302066" eaLnBrk="0" hangingPunct="0">
              <a:defRPr sz="2500">
                <a:solidFill>
                  <a:schemeClr val="tx1"/>
                </a:solidFill>
                <a:latin typeface="Times New Roman" charset="0"/>
                <a:ea typeface="ＭＳ Ｐゴシック" charset="0"/>
              </a:defRPr>
            </a:lvl2pPr>
            <a:lvl3pPr marL="1208265" indent="-241653" eaLnBrk="0" hangingPunct="0">
              <a:defRPr sz="2500">
                <a:solidFill>
                  <a:schemeClr val="tx1"/>
                </a:solidFill>
                <a:latin typeface="Times New Roman" charset="0"/>
                <a:ea typeface="ＭＳ Ｐゴシック" charset="0"/>
              </a:defRPr>
            </a:lvl3pPr>
            <a:lvl4pPr marL="1691571" indent="-241653" eaLnBrk="0" hangingPunct="0">
              <a:defRPr sz="2500">
                <a:solidFill>
                  <a:schemeClr val="tx1"/>
                </a:solidFill>
                <a:latin typeface="Times New Roman" charset="0"/>
                <a:ea typeface="ＭＳ Ｐゴシック" charset="0"/>
              </a:defRPr>
            </a:lvl4pPr>
            <a:lvl5pPr marL="2174878" indent="-241653" eaLnBrk="0" hangingPunct="0">
              <a:defRPr sz="2500">
                <a:solidFill>
                  <a:schemeClr val="tx1"/>
                </a:solidFill>
                <a:latin typeface="Times New Roman" charset="0"/>
                <a:ea typeface="ＭＳ Ｐゴシック" charset="0"/>
              </a:defRPr>
            </a:lvl5pPr>
            <a:lvl6pPr marL="2658184" indent="-241653" eaLnBrk="0" fontAlgn="base" hangingPunct="0">
              <a:spcBef>
                <a:spcPct val="0"/>
              </a:spcBef>
              <a:spcAft>
                <a:spcPct val="0"/>
              </a:spcAft>
              <a:defRPr sz="2500">
                <a:solidFill>
                  <a:schemeClr val="tx1"/>
                </a:solidFill>
                <a:latin typeface="Times New Roman" charset="0"/>
                <a:ea typeface="ＭＳ Ｐゴシック" charset="0"/>
              </a:defRPr>
            </a:lvl6pPr>
            <a:lvl7pPr marL="3141490" indent="-241653" eaLnBrk="0" fontAlgn="base" hangingPunct="0">
              <a:spcBef>
                <a:spcPct val="0"/>
              </a:spcBef>
              <a:spcAft>
                <a:spcPct val="0"/>
              </a:spcAft>
              <a:defRPr sz="2500">
                <a:solidFill>
                  <a:schemeClr val="tx1"/>
                </a:solidFill>
                <a:latin typeface="Times New Roman" charset="0"/>
                <a:ea typeface="ＭＳ Ｐゴシック" charset="0"/>
              </a:defRPr>
            </a:lvl7pPr>
            <a:lvl8pPr marL="3624796" indent="-241653" eaLnBrk="0" fontAlgn="base" hangingPunct="0">
              <a:spcBef>
                <a:spcPct val="0"/>
              </a:spcBef>
              <a:spcAft>
                <a:spcPct val="0"/>
              </a:spcAft>
              <a:defRPr sz="2500">
                <a:solidFill>
                  <a:schemeClr val="tx1"/>
                </a:solidFill>
                <a:latin typeface="Times New Roman" charset="0"/>
                <a:ea typeface="ＭＳ Ｐゴシック" charset="0"/>
              </a:defRPr>
            </a:lvl8pPr>
            <a:lvl9pPr marL="4108102" indent="-241653"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CC15453D-904B-8F4D-9CDC-9151CF3182D1}" type="slidenum">
              <a:rPr lang="pt-BR" sz="1300">
                <a:solidFill>
                  <a:srgbClr val="000000"/>
                </a:solidFill>
                <a:latin typeface="Calibri" charset="0"/>
                <a:cs typeface="Arial" charset="0"/>
              </a:rPr>
              <a:pPr eaLnBrk="1" hangingPunct="1"/>
              <a:t>2</a:t>
            </a:fld>
            <a:endParaRPr lang="pt-BR" sz="1300">
              <a:solidFill>
                <a:srgbClr val="000000"/>
              </a:solidFill>
              <a:latin typeface="Calibri"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AR" smtClean="0"/>
          </a:p>
        </p:txBody>
      </p:sp>
      <p:sp>
        <p:nvSpPr>
          <p:cNvPr id="4" name="Slide Number Placeholder 3"/>
          <p:cNvSpPr>
            <a:spLocks noGrp="1"/>
          </p:cNvSpPr>
          <p:nvPr>
            <p:ph type="sldNum" sz="quarter" idx="5"/>
          </p:nvPr>
        </p:nvSpPr>
        <p:spPr/>
        <p:txBody>
          <a:bodyPr/>
          <a:lstStyle/>
          <a:p>
            <a:pPr>
              <a:defRPr/>
            </a:pPr>
            <a:fld id="{C76CBC84-74C1-48A2-A426-9B45DA50BF2C}" type="slidenum">
              <a:rPr lang="en-US" smtClean="0"/>
              <a:pPr>
                <a:defRPr/>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137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AR" smtClean="0">
              <a:ea typeface="MS PGothic" pitchFamily="34" charset="-128"/>
            </a:endParaRPr>
          </a:p>
        </p:txBody>
      </p:sp>
      <p:sp>
        <p:nvSpPr>
          <p:cNvPr id="67588" name="3 Marcador de número de diapositiva"/>
          <p:cNvSpPr>
            <a:spLocks noGrp="1"/>
          </p:cNvSpPr>
          <p:nvPr>
            <p:ph type="sldNum" sz="quarter" idx="5"/>
          </p:nvPr>
        </p:nvSpPr>
        <p:spPr bwMode="auto">
          <a:ln>
            <a:miter lim="800000"/>
            <a:headEnd/>
            <a:tailEnd/>
          </a:ln>
        </p:spPr>
        <p:txBody>
          <a:bodyPr/>
          <a:lstStyle/>
          <a:p>
            <a:pPr>
              <a:defRPr/>
            </a:pPr>
            <a:fld id="{0E99E3BA-D17C-49CE-A66E-9864C3F8DE81}" type="slidenum">
              <a:rPr lang="pt-BR">
                <a:ea typeface="ＭＳ Ｐゴシック" pitchFamily="34" charset="-128"/>
              </a:rPr>
              <a:pPr>
                <a:defRPr/>
              </a:pPr>
              <a:t>19</a:t>
            </a:fld>
            <a:endParaRPr lang="pt-BR">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
        <p:nvSpPr>
          <p:cNvPr id="179204" name="3 Marcador de número de diapositiva"/>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85372" indent="-302066" eaLnBrk="0" hangingPunct="0">
              <a:defRPr>
                <a:solidFill>
                  <a:schemeClr val="tx1"/>
                </a:solidFill>
                <a:latin typeface="Arial" charset="0"/>
                <a:ea typeface="Arial" charset="0"/>
                <a:cs typeface="Arial" charset="0"/>
              </a:defRPr>
            </a:lvl2pPr>
            <a:lvl3pPr marL="1208265" indent="-241653" eaLnBrk="0" hangingPunct="0">
              <a:defRPr>
                <a:solidFill>
                  <a:schemeClr val="tx1"/>
                </a:solidFill>
                <a:latin typeface="Arial" charset="0"/>
                <a:ea typeface="Arial" charset="0"/>
                <a:cs typeface="Arial" charset="0"/>
              </a:defRPr>
            </a:lvl3pPr>
            <a:lvl4pPr marL="1691571" indent="-241653" eaLnBrk="0" hangingPunct="0">
              <a:defRPr>
                <a:solidFill>
                  <a:schemeClr val="tx1"/>
                </a:solidFill>
                <a:latin typeface="Arial" charset="0"/>
                <a:ea typeface="Arial" charset="0"/>
                <a:cs typeface="Arial" charset="0"/>
              </a:defRPr>
            </a:lvl4pPr>
            <a:lvl5pPr marL="2174878" indent="-241653" eaLnBrk="0" hangingPunct="0">
              <a:defRPr>
                <a:solidFill>
                  <a:schemeClr val="tx1"/>
                </a:solidFill>
                <a:latin typeface="Arial" charset="0"/>
                <a:ea typeface="Arial" charset="0"/>
                <a:cs typeface="Arial" charset="0"/>
              </a:defRPr>
            </a:lvl5pPr>
            <a:lvl6pPr marL="2658184" indent="-241653" eaLnBrk="0" fontAlgn="base" hangingPunct="0">
              <a:spcBef>
                <a:spcPct val="0"/>
              </a:spcBef>
              <a:spcAft>
                <a:spcPct val="0"/>
              </a:spcAft>
              <a:defRPr>
                <a:solidFill>
                  <a:schemeClr val="tx1"/>
                </a:solidFill>
                <a:latin typeface="Arial" charset="0"/>
                <a:ea typeface="Arial" charset="0"/>
                <a:cs typeface="Arial" charset="0"/>
              </a:defRPr>
            </a:lvl6pPr>
            <a:lvl7pPr marL="3141490" indent="-241653" eaLnBrk="0" fontAlgn="base" hangingPunct="0">
              <a:spcBef>
                <a:spcPct val="0"/>
              </a:spcBef>
              <a:spcAft>
                <a:spcPct val="0"/>
              </a:spcAft>
              <a:defRPr>
                <a:solidFill>
                  <a:schemeClr val="tx1"/>
                </a:solidFill>
                <a:latin typeface="Arial" charset="0"/>
                <a:ea typeface="Arial" charset="0"/>
                <a:cs typeface="Arial" charset="0"/>
              </a:defRPr>
            </a:lvl7pPr>
            <a:lvl8pPr marL="3624796" indent="-241653" eaLnBrk="0" fontAlgn="base" hangingPunct="0">
              <a:spcBef>
                <a:spcPct val="0"/>
              </a:spcBef>
              <a:spcAft>
                <a:spcPct val="0"/>
              </a:spcAft>
              <a:defRPr>
                <a:solidFill>
                  <a:schemeClr val="tx1"/>
                </a:solidFill>
                <a:latin typeface="Arial" charset="0"/>
                <a:ea typeface="Arial" charset="0"/>
                <a:cs typeface="Arial" charset="0"/>
              </a:defRPr>
            </a:lvl8pPr>
            <a:lvl9pPr marL="4108102" indent="-24165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32CA7DB-3161-B446-A858-9E29C6810D4A}" type="slidenum">
              <a:rPr lang="es-ES">
                <a:latin typeface="Calibri" charset="0"/>
              </a:rPr>
              <a:pPr eaLnBrk="1" hangingPunct="1"/>
              <a:t>20</a:t>
            </a:fld>
            <a:endParaRPr lang="es-ES">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22" eaLnBrk="0" hangingPunct="0">
              <a:defRPr sz="3500">
                <a:solidFill>
                  <a:schemeClr val="tx1"/>
                </a:solidFill>
                <a:latin typeface="Times New Roman" pitchFamily="18" charset="0"/>
              </a:defRPr>
            </a:lvl1pPr>
            <a:lvl2pPr marL="714208" indent="-274696" defTabSz="908022" eaLnBrk="0" hangingPunct="0">
              <a:defRPr sz="3500">
                <a:solidFill>
                  <a:schemeClr val="tx1"/>
                </a:solidFill>
                <a:latin typeface="Times New Roman" pitchFamily="18" charset="0"/>
              </a:defRPr>
            </a:lvl2pPr>
            <a:lvl3pPr marL="1098782" indent="-219757" defTabSz="908022" eaLnBrk="0" hangingPunct="0">
              <a:defRPr sz="3500">
                <a:solidFill>
                  <a:schemeClr val="tx1"/>
                </a:solidFill>
                <a:latin typeface="Times New Roman" pitchFamily="18" charset="0"/>
              </a:defRPr>
            </a:lvl3pPr>
            <a:lvl4pPr marL="1538295" indent="-219757" defTabSz="908022" eaLnBrk="0" hangingPunct="0">
              <a:defRPr sz="3500">
                <a:solidFill>
                  <a:schemeClr val="tx1"/>
                </a:solidFill>
                <a:latin typeface="Times New Roman" pitchFamily="18" charset="0"/>
              </a:defRPr>
            </a:lvl4pPr>
            <a:lvl5pPr marL="1977808" indent="-219757" defTabSz="908022" eaLnBrk="0" hangingPunct="0">
              <a:defRPr sz="3500">
                <a:solidFill>
                  <a:schemeClr val="tx1"/>
                </a:solidFill>
                <a:latin typeface="Times New Roman" pitchFamily="18" charset="0"/>
              </a:defRPr>
            </a:lvl5pPr>
            <a:lvl6pPr marL="2417321" indent="-219757" defTabSz="908022" eaLnBrk="0" fontAlgn="base" hangingPunct="0">
              <a:spcBef>
                <a:spcPct val="0"/>
              </a:spcBef>
              <a:spcAft>
                <a:spcPct val="0"/>
              </a:spcAft>
              <a:defRPr sz="3500">
                <a:solidFill>
                  <a:schemeClr val="tx1"/>
                </a:solidFill>
                <a:latin typeface="Times New Roman" pitchFamily="18" charset="0"/>
              </a:defRPr>
            </a:lvl6pPr>
            <a:lvl7pPr marL="2856835" indent="-219757" defTabSz="908022" eaLnBrk="0" fontAlgn="base" hangingPunct="0">
              <a:spcBef>
                <a:spcPct val="0"/>
              </a:spcBef>
              <a:spcAft>
                <a:spcPct val="0"/>
              </a:spcAft>
              <a:defRPr sz="3500">
                <a:solidFill>
                  <a:schemeClr val="tx1"/>
                </a:solidFill>
                <a:latin typeface="Times New Roman" pitchFamily="18" charset="0"/>
              </a:defRPr>
            </a:lvl7pPr>
            <a:lvl8pPr marL="3296346" indent="-219757" defTabSz="908022" eaLnBrk="0" fontAlgn="base" hangingPunct="0">
              <a:spcBef>
                <a:spcPct val="0"/>
              </a:spcBef>
              <a:spcAft>
                <a:spcPct val="0"/>
              </a:spcAft>
              <a:defRPr sz="3500">
                <a:solidFill>
                  <a:schemeClr val="tx1"/>
                </a:solidFill>
                <a:latin typeface="Times New Roman" pitchFamily="18" charset="0"/>
              </a:defRPr>
            </a:lvl8pPr>
            <a:lvl9pPr marL="3735860" indent="-219757" defTabSz="908022" eaLnBrk="0" fontAlgn="base" hangingPunct="0">
              <a:spcBef>
                <a:spcPct val="0"/>
              </a:spcBef>
              <a:spcAft>
                <a:spcPct val="0"/>
              </a:spcAft>
              <a:defRPr sz="3500">
                <a:solidFill>
                  <a:schemeClr val="tx1"/>
                </a:solidFill>
                <a:latin typeface="Times New Roman" pitchFamily="18" charset="0"/>
              </a:defRPr>
            </a:lvl9pPr>
          </a:lstStyle>
          <a:p>
            <a:endParaRPr lang="en-US" sz="1200">
              <a:solidFill>
                <a:srgbClr val="000000"/>
              </a:solidFill>
              <a:latin typeface="Arial" pitchFamily="34" charset="0"/>
            </a:endParaRPr>
          </a:p>
        </p:txBody>
      </p:sp>
      <p:sp>
        <p:nvSpPr>
          <p:cNvPr id="11960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22" eaLnBrk="0" hangingPunct="0">
              <a:defRPr sz="3500">
                <a:solidFill>
                  <a:schemeClr val="tx1"/>
                </a:solidFill>
                <a:latin typeface="Times New Roman" pitchFamily="18" charset="0"/>
              </a:defRPr>
            </a:lvl1pPr>
            <a:lvl2pPr marL="714208" indent="-274696" defTabSz="908022" eaLnBrk="0" hangingPunct="0">
              <a:defRPr sz="3500">
                <a:solidFill>
                  <a:schemeClr val="tx1"/>
                </a:solidFill>
                <a:latin typeface="Times New Roman" pitchFamily="18" charset="0"/>
              </a:defRPr>
            </a:lvl2pPr>
            <a:lvl3pPr marL="1098782" indent="-219757" defTabSz="908022" eaLnBrk="0" hangingPunct="0">
              <a:defRPr sz="3500">
                <a:solidFill>
                  <a:schemeClr val="tx1"/>
                </a:solidFill>
                <a:latin typeface="Times New Roman" pitchFamily="18" charset="0"/>
              </a:defRPr>
            </a:lvl3pPr>
            <a:lvl4pPr marL="1538295" indent="-219757" defTabSz="908022" eaLnBrk="0" hangingPunct="0">
              <a:defRPr sz="3500">
                <a:solidFill>
                  <a:schemeClr val="tx1"/>
                </a:solidFill>
                <a:latin typeface="Times New Roman" pitchFamily="18" charset="0"/>
              </a:defRPr>
            </a:lvl4pPr>
            <a:lvl5pPr marL="1977808" indent="-219757" defTabSz="908022" eaLnBrk="0" hangingPunct="0">
              <a:defRPr sz="3500">
                <a:solidFill>
                  <a:schemeClr val="tx1"/>
                </a:solidFill>
                <a:latin typeface="Times New Roman" pitchFamily="18" charset="0"/>
              </a:defRPr>
            </a:lvl5pPr>
            <a:lvl6pPr marL="2417321" indent="-219757" defTabSz="908022" eaLnBrk="0" fontAlgn="base" hangingPunct="0">
              <a:spcBef>
                <a:spcPct val="0"/>
              </a:spcBef>
              <a:spcAft>
                <a:spcPct val="0"/>
              </a:spcAft>
              <a:defRPr sz="3500">
                <a:solidFill>
                  <a:schemeClr val="tx1"/>
                </a:solidFill>
                <a:latin typeface="Times New Roman" pitchFamily="18" charset="0"/>
              </a:defRPr>
            </a:lvl6pPr>
            <a:lvl7pPr marL="2856835" indent="-219757" defTabSz="908022" eaLnBrk="0" fontAlgn="base" hangingPunct="0">
              <a:spcBef>
                <a:spcPct val="0"/>
              </a:spcBef>
              <a:spcAft>
                <a:spcPct val="0"/>
              </a:spcAft>
              <a:defRPr sz="3500">
                <a:solidFill>
                  <a:schemeClr val="tx1"/>
                </a:solidFill>
                <a:latin typeface="Times New Roman" pitchFamily="18" charset="0"/>
              </a:defRPr>
            </a:lvl7pPr>
            <a:lvl8pPr marL="3296346" indent="-219757" defTabSz="908022" eaLnBrk="0" fontAlgn="base" hangingPunct="0">
              <a:spcBef>
                <a:spcPct val="0"/>
              </a:spcBef>
              <a:spcAft>
                <a:spcPct val="0"/>
              </a:spcAft>
              <a:defRPr sz="3500">
                <a:solidFill>
                  <a:schemeClr val="tx1"/>
                </a:solidFill>
                <a:latin typeface="Times New Roman" pitchFamily="18" charset="0"/>
              </a:defRPr>
            </a:lvl8pPr>
            <a:lvl9pPr marL="3735860" indent="-219757" defTabSz="908022" eaLnBrk="0" fontAlgn="base" hangingPunct="0">
              <a:spcBef>
                <a:spcPct val="0"/>
              </a:spcBef>
              <a:spcAft>
                <a:spcPct val="0"/>
              </a:spcAft>
              <a:defRPr sz="3500">
                <a:solidFill>
                  <a:schemeClr val="tx1"/>
                </a:solidFill>
                <a:latin typeface="Times New Roman" pitchFamily="18" charset="0"/>
              </a:defRPr>
            </a:lvl9pPr>
          </a:lstStyle>
          <a:p>
            <a:fld id="{98FB26DF-B676-41E9-B25D-A658FD9F6F60}" type="slidenum">
              <a:rPr lang="en-US" sz="1200">
                <a:solidFill>
                  <a:srgbClr val="000000"/>
                </a:solidFill>
                <a:latin typeface="Arial" pitchFamily="34" charset="0"/>
              </a:rPr>
              <a:pPr/>
              <a:t>22</a:t>
            </a:fld>
            <a:endParaRPr lang="en-US" sz="1200">
              <a:solidFill>
                <a:srgbClr val="000000"/>
              </a:solidFill>
              <a:latin typeface="Arial" pitchFamily="34" charset="0"/>
            </a:endParaRPr>
          </a:p>
        </p:txBody>
      </p:sp>
      <p:sp>
        <p:nvSpPr>
          <p:cNvPr id="1196036" name="Rectangle 2"/>
          <p:cNvSpPr>
            <a:spLocks noGrp="1" noRot="1" noChangeAspect="1" noChangeArrowheads="1" noTextEdit="1"/>
          </p:cNvSpPr>
          <p:nvPr>
            <p:ph type="sldImg"/>
          </p:nvPr>
        </p:nvSpPr>
        <p:spPr>
          <a:ln/>
        </p:spPr>
      </p:sp>
      <p:sp>
        <p:nvSpPr>
          <p:cNvPr id="31749" name="Rectangle 3"/>
          <p:cNvSpPr>
            <a:spLocks noGrp="1" noChangeArrowheads="1"/>
          </p:cNvSpPr>
          <p:nvPr>
            <p:ph type="body" idx="1"/>
          </p:nvPr>
        </p:nvSpPr>
        <p:spPr>
          <a:ln/>
        </p:spPr>
        <p:txBody>
          <a:bodyPr/>
          <a:lstStyle/>
          <a:p>
            <a:pPr eaLnBrk="1" hangingPunct="1">
              <a:defRPr/>
            </a:pPr>
            <a:endParaRPr lang="en-US" dirty="0" smtClean="0">
              <a:latin typeface="+mn-lt"/>
              <a:cs typeface="Arial" pitchFamily="34" charset="0"/>
            </a:endParaRPr>
          </a:p>
        </p:txBody>
      </p:sp>
    </p:spTree>
    <p:extLst>
      <p:ext uri="{BB962C8B-B14F-4D97-AF65-F5344CB8AC3E}">
        <p14:creationId xmlns:p14="http://schemas.microsoft.com/office/powerpoint/2010/main" val="482477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AR" smtClean="0"/>
          </a:p>
        </p:txBody>
      </p:sp>
      <p:sp>
        <p:nvSpPr>
          <p:cNvPr id="4" name="Slide Number Placeholder 3"/>
          <p:cNvSpPr>
            <a:spLocks noGrp="1"/>
          </p:cNvSpPr>
          <p:nvPr>
            <p:ph type="sldNum" sz="quarter" idx="5"/>
          </p:nvPr>
        </p:nvSpPr>
        <p:spPr/>
        <p:txBody>
          <a:bodyPr/>
          <a:lstStyle/>
          <a:p>
            <a:pPr>
              <a:defRPr/>
            </a:pPr>
            <a:fld id="{31022E09-1CDE-4871-8231-A474BF479708}" type="slidenum">
              <a:rPr lang="en-US" smtClean="0"/>
              <a:pPr>
                <a:defRPr/>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r>
              <a:rPr lang="es-PY" smtClean="0">
                <a:ea typeface="MS PGothic" pitchFamily="34" charset="-128"/>
              </a:rPr>
              <a:t>Sistema de recomendación de fertilizantes en la decada de los 90 (SCC)</a:t>
            </a:r>
            <a:endParaRPr lang="en-US" smtClean="0">
              <a:ea typeface="MS PGothic" pitchFamily="34" charset="-128"/>
            </a:endParaRPr>
          </a:p>
        </p:txBody>
      </p:sp>
      <p:sp>
        <p:nvSpPr>
          <p:cNvPr id="62468" name="Slide Number Placeholder 3"/>
          <p:cNvSpPr>
            <a:spLocks noGrp="1"/>
          </p:cNvSpPr>
          <p:nvPr>
            <p:ph type="sldNum" sz="quarter" idx="5"/>
          </p:nvPr>
        </p:nvSpPr>
        <p:spPr bwMode="auto">
          <a:ln>
            <a:miter lim="800000"/>
            <a:headEnd/>
            <a:tailEnd/>
          </a:ln>
        </p:spPr>
        <p:txBody>
          <a:bodyPr/>
          <a:lstStyle/>
          <a:p>
            <a:pPr>
              <a:defRPr/>
            </a:pPr>
            <a:fld id="{AEE8C43C-F04C-4014-B0AF-88D15DA0EF79}" type="slidenum">
              <a:rPr lang="pt-BR">
                <a:ea typeface="ＭＳ Ｐゴシック" pitchFamily="34" charset="-128"/>
              </a:rPr>
              <a:pPr>
                <a:defRPr/>
              </a:pPr>
              <a:t>24</a:t>
            </a:fld>
            <a:endParaRPr lang="pt-BR">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342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AR" smtClean="0">
              <a:ea typeface="MS PGothic" pitchFamily="34" charset="-128"/>
            </a:endParaRPr>
          </a:p>
        </p:txBody>
      </p:sp>
      <p:sp>
        <p:nvSpPr>
          <p:cNvPr id="63492" name="3 Marcador de número de diapositiva"/>
          <p:cNvSpPr>
            <a:spLocks noGrp="1"/>
          </p:cNvSpPr>
          <p:nvPr>
            <p:ph type="sldNum" sz="quarter" idx="5"/>
          </p:nvPr>
        </p:nvSpPr>
        <p:spPr bwMode="auto">
          <a:ln>
            <a:miter lim="800000"/>
            <a:headEnd/>
            <a:tailEnd/>
          </a:ln>
        </p:spPr>
        <p:txBody>
          <a:bodyPr/>
          <a:lstStyle/>
          <a:p>
            <a:pPr>
              <a:defRPr/>
            </a:pPr>
            <a:fld id="{5B716D71-6CEB-48AE-ADF5-8CCB85D18F24}" type="slidenum">
              <a:rPr lang="pt-BR">
                <a:ea typeface="ＭＳ Ｐゴシック" pitchFamily="34" charset="-128"/>
              </a:rPr>
              <a:pPr>
                <a:defRPr/>
              </a:pPr>
              <a:t>26</a:t>
            </a:fld>
            <a:endParaRPr lang="pt-BR">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445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AR" smtClean="0">
              <a:ea typeface="MS PGothic" pitchFamily="34" charset="-128"/>
            </a:endParaRPr>
          </a:p>
        </p:txBody>
      </p:sp>
      <p:sp>
        <p:nvSpPr>
          <p:cNvPr id="89092"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ACEB74-264F-44B6-A7A6-4A4E3DFB6A56}" type="slidenum">
              <a:rPr lang="pt-BR"/>
              <a:pPr fontAlgn="base">
                <a:spcBef>
                  <a:spcPct val="0"/>
                </a:spcBef>
                <a:spcAft>
                  <a:spcPct val="0"/>
                </a:spcAft>
                <a:defRPr/>
              </a:pPr>
              <a:t>27</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AR" smtClean="0">
              <a:ea typeface="MS PGothic" pitchFamily="34" charset="-128"/>
            </a:endParaRPr>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CC5C79-2850-4F10-A727-E88EE977E491}" type="slidenum">
              <a:rPr lang="en-US"/>
              <a:pPr fontAlgn="base">
                <a:spcBef>
                  <a:spcPct val="0"/>
                </a:spcBef>
                <a:spcAft>
                  <a:spcPct val="0"/>
                </a:spcAft>
                <a:defRPr/>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AR" smtClean="0"/>
          </a:p>
        </p:txBody>
      </p:sp>
      <p:sp>
        <p:nvSpPr>
          <p:cNvPr id="4" name="Slide Number Placeholder 3"/>
          <p:cNvSpPr>
            <a:spLocks noGrp="1"/>
          </p:cNvSpPr>
          <p:nvPr>
            <p:ph type="sldNum" sz="quarter" idx="5"/>
          </p:nvPr>
        </p:nvSpPr>
        <p:spPr/>
        <p:txBody>
          <a:bodyPr/>
          <a:lstStyle/>
          <a:p>
            <a:pPr>
              <a:defRPr/>
            </a:pPr>
            <a:fld id="{3962AC7E-704B-4007-A341-EBB23A857CA6}" type="slidenum">
              <a:rPr lang="en-US" smtClean="0"/>
              <a:pPr>
                <a:defRPr/>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AR" smtClean="0"/>
          </a:p>
        </p:txBody>
      </p:sp>
      <p:sp>
        <p:nvSpPr>
          <p:cNvPr id="4" name="Slide Number Placeholder 3"/>
          <p:cNvSpPr>
            <a:spLocks noGrp="1"/>
          </p:cNvSpPr>
          <p:nvPr>
            <p:ph type="sldNum" sz="quarter" idx="5"/>
          </p:nvPr>
        </p:nvSpPr>
        <p:spPr/>
        <p:txBody>
          <a:bodyPr/>
          <a:lstStyle/>
          <a:p>
            <a:pPr>
              <a:defRPr/>
            </a:pPr>
            <a:fld id="{CEAAD46F-7400-4A0C-800F-31DF85DE8DDC}"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AR" smtClean="0">
              <a:ea typeface="MS PGothic" pitchFamily="34" charset="-128"/>
            </a:endParaRPr>
          </a:p>
        </p:txBody>
      </p:sp>
      <p:sp>
        <p:nvSpPr>
          <p:cNvPr id="94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D1E8A8-F1C8-4FC8-9E8A-9EAFD49DEA08}" type="slidenum">
              <a:rPr lang="en-US"/>
              <a:pPr fontAlgn="base">
                <a:spcBef>
                  <a:spcPct val="0"/>
                </a:spcBef>
                <a:spcAft>
                  <a:spcPct val="0"/>
                </a:spcAft>
                <a:defRPr/>
              </a:pPr>
              <a:t>42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85372" indent="-302066" eaLnBrk="0" hangingPunct="0">
              <a:defRPr>
                <a:solidFill>
                  <a:schemeClr val="tx1"/>
                </a:solidFill>
                <a:latin typeface="Arial" charset="0"/>
                <a:ea typeface="Arial" charset="0"/>
                <a:cs typeface="Arial" charset="0"/>
              </a:defRPr>
            </a:lvl2pPr>
            <a:lvl3pPr marL="1208265" indent="-241653" eaLnBrk="0" hangingPunct="0">
              <a:defRPr>
                <a:solidFill>
                  <a:schemeClr val="tx1"/>
                </a:solidFill>
                <a:latin typeface="Arial" charset="0"/>
                <a:ea typeface="Arial" charset="0"/>
                <a:cs typeface="Arial" charset="0"/>
              </a:defRPr>
            </a:lvl3pPr>
            <a:lvl4pPr marL="1691571" indent="-241653" eaLnBrk="0" hangingPunct="0">
              <a:defRPr>
                <a:solidFill>
                  <a:schemeClr val="tx1"/>
                </a:solidFill>
                <a:latin typeface="Arial" charset="0"/>
                <a:ea typeface="Arial" charset="0"/>
                <a:cs typeface="Arial" charset="0"/>
              </a:defRPr>
            </a:lvl4pPr>
            <a:lvl5pPr marL="2174878" indent="-241653" eaLnBrk="0" hangingPunct="0">
              <a:defRPr>
                <a:solidFill>
                  <a:schemeClr val="tx1"/>
                </a:solidFill>
                <a:latin typeface="Arial" charset="0"/>
                <a:ea typeface="Arial" charset="0"/>
                <a:cs typeface="Arial" charset="0"/>
              </a:defRPr>
            </a:lvl5pPr>
            <a:lvl6pPr marL="2658184" indent="-241653" eaLnBrk="0" fontAlgn="base" hangingPunct="0">
              <a:spcBef>
                <a:spcPct val="0"/>
              </a:spcBef>
              <a:spcAft>
                <a:spcPct val="0"/>
              </a:spcAft>
              <a:defRPr>
                <a:solidFill>
                  <a:schemeClr val="tx1"/>
                </a:solidFill>
                <a:latin typeface="Arial" charset="0"/>
                <a:ea typeface="Arial" charset="0"/>
                <a:cs typeface="Arial" charset="0"/>
              </a:defRPr>
            </a:lvl6pPr>
            <a:lvl7pPr marL="3141490" indent="-241653" eaLnBrk="0" fontAlgn="base" hangingPunct="0">
              <a:spcBef>
                <a:spcPct val="0"/>
              </a:spcBef>
              <a:spcAft>
                <a:spcPct val="0"/>
              </a:spcAft>
              <a:defRPr>
                <a:solidFill>
                  <a:schemeClr val="tx1"/>
                </a:solidFill>
                <a:latin typeface="Arial" charset="0"/>
                <a:ea typeface="Arial" charset="0"/>
                <a:cs typeface="Arial" charset="0"/>
              </a:defRPr>
            </a:lvl7pPr>
            <a:lvl8pPr marL="3624796" indent="-241653" eaLnBrk="0" fontAlgn="base" hangingPunct="0">
              <a:spcBef>
                <a:spcPct val="0"/>
              </a:spcBef>
              <a:spcAft>
                <a:spcPct val="0"/>
              </a:spcAft>
              <a:defRPr>
                <a:solidFill>
                  <a:schemeClr val="tx1"/>
                </a:solidFill>
                <a:latin typeface="Arial" charset="0"/>
                <a:ea typeface="Arial" charset="0"/>
                <a:cs typeface="Arial" charset="0"/>
              </a:defRPr>
            </a:lvl8pPr>
            <a:lvl9pPr marL="4108102" indent="-24165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1F1DAAF-79EB-EE4F-859D-97D1C85F929A}" type="slidenum">
              <a:rPr lang="en-US">
                <a:latin typeface="Calibri" charset="0"/>
              </a:rPr>
              <a:pPr eaLnBrk="1" hangingPunct="1"/>
              <a:t>43</a:t>
            </a:fld>
            <a:endParaRPr lang="en-US">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85372" indent="-302066" eaLnBrk="0" hangingPunct="0">
              <a:defRPr>
                <a:solidFill>
                  <a:schemeClr val="tx1"/>
                </a:solidFill>
                <a:latin typeface="Arial" charset="0"/>
                <a:ea typeface="Arial" charset="0"/>
                <a:cs typeface="Arial" charset="0"/>
              </a:defRPr>
            </a:lvl2pPr>
            <a:lvl3pPr marL="1208265" indent="-241653" eaLnBrk="0" hangingPunct="0">
              <a:defRPr>
                <a:solidFill>
                  <a:schemeClr val="tx1"/>
                </a:solidFill>
                <a:latin typeface="Arial" charset="0"/>
                <a:ea typeface="Arial" charset="0"/>
                <a:cs typeface="Arial" charset="0"/>
              </a:defRPr>
            </a:lvl3pPr>
            <a:lvl4pPr marL="1691571" indent="-241653" eaLnBrk="0" hangingPunct="0">
              <a:defRPr>
                <a:solidFill>
                  <a:schemeClr val="tx1"/>
                </a:solidFill>
                <a:latin typeface="Arial" charset="0"/>
                <a:ea typeface="Arial" charset="0"/>
                <a:cs typeface="Arial" charset="0"/>
              </a:defRPr>
            </a:lvl4pPr>
            <a:lvl5pPr marL="2174878" indent="-241653" eaLnBrk="0" hangingPunct="0">
              <a:defRPr>
                <a:solidFill>
                  <a:schemeClr val="tx1"/>
                </a:solidFill>
                <a:latin typeface="Arial" charset="0"/>
                <a:ea typeface="Arial" charset="0"/>
                <a:cs typeface="Arial" charset="0"/>
              </a:defRPr>
            </a:lvl5pPr>
            <a:lvl6pPr marL="2658184" indent="-241653" eaLnBrk="0" fontAlgn="base" hangingPunct="0">
              <a:spcBef>
                <a:spcPct val="0"/>
              </a:spcBef>
              <a:spcAft>
                <a:spcPct val="0"/>
              </a:spcAft>
              <a:defRPr>
                <a:solidFill>
                  <a:schemeClr val="tx1"/>
                </a:solidFill>
                <a:latin typeface="Arial" charset="0"/>
                <a:ea typeface="Arial" charset="0"/>
                <a:cs typeface="Arial" charset="0"/>
              </a:defRPr>
            </a:lvl6pPr>
            <a:lvl7pPr marL="3141490" indent="-241653" eaLnBrk="0" fontAlgn="base" hangingPunct="0">
              <a:spcBef>
                <a:spcPct val="0"/>
              </a:spcBef>
              <a:spcAft>
                <a:spcPct val="0"/>
              </a:spcAft>
              <a:defRPr>
                <a:solidFill>
                  <a:schemeClr val="tx1"/>
                </a:solidFill>
                <a:latin typeface="Arial" charset="0"/>
                <a:ea typeface="Arial" charset="0"/>
                <a:cs typeface="Arial" charset="0"/>
              </a:defRPr>
            </a:lvl7pPr>
            <a:lvl8pPr marL="3624796" indent="-241653" eaLnBrk="0" fontAlgn="base" hangingPunct="0">
              <a:spcBef>
                <a:spcPct val="0"/>
              </a:spcBef>
              <a:spcAft>
                <a:spcPct val="0"/>
              </a:spcAft>
              <a:defRPr>
                <a:solidFill>
                  <a:schemeClr val="tx1"/>
                </a:solidFill>
                <a:latin typeface="Arial" charset="0"/>
                <a:ea typeface="Arial" charset="0"/>
                <a:cs typeface="Arial" charset="0"/>
              </a:defRPr>
            </a:lvl8pPr>
            <a:lvl9pPr marL="4108102" indent="-24165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19FB012-7AE0-D94C-8732-94EF905C143B}" type="slidenum">
              <a:rPr lang="en-US">
                <a:latin typeface="Calibri" charset="0"/>
              </a:rPr>
              <a:pPr eaLnBrk="1" hangingPunct="1"/>
              <a:t>53</a:t>
            </a:fld>
            <a:endParaRPr lang="en-US">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673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AR" smtClean="0">
              <a:ea typeface="MS PGothic" pitchFamily="34" charset="-128"/>
            </a:endParaRPr>
          </a:p>
        </p:txBody>
      </p:sp>
      <p:sp>
        <p:nvSpPr>
          <p:cNvPr id="88067" name="3 Marcador de número de diapositiva"/>
          <p:cNvSpPr>
            <a:spLocks noGrp="1"/>
          </p:cNvSpPr>
          <p:nvPr>
            <p:ph type="sldNum" sz="quarter" idx="5"/>
          </p:nvPr>
        </p:nvSpPr>
        <p:spPr bwMode="auto">
          <a:ln>
            <a:miter lim="800000"/>
            <a:headEnd/>
            <a:tailEnd/>
          </a:ln>
        </p:spPr>
        <p:txBody>
          <a:bodyPr/>
          <a:lstStyle/>
          <a:p>
            <a:pPr>
              <a:defRPr/>
            </a:pPr>
            <a:fld id="{0201CA98-4DA6-4E2C-818B-3C2CD0701947}" type="slidenum">
              <a:rPr lang="en-US"/>
              <a:pPr>
                <a:defRPr/>
              </a:pPr>
              <a:t>55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776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AR" smtClean="0">
              <a:ea typeface="MS PGothic" pitchFamily="34" charset="-128"/>
            </a:endParaRPr>
          </a:p>
        </p:txBody>
      </p:sp>
      <p:sp>
        <p:nvSpPr>
          <p:cNvPr id="17411" name="3 Marcador de número de diapositiva"/>
          <p:cNvSpPr>
            <a:spLocks noGrp="1"/>
          </p:cNvSpPr>
          <p:nvPr>
            <p:ph type="sldNum" sz="quarter" idx="5"/>
          </p:nvPr>
        </p:nvSpPr>
        <p:spPr bwMode="auto">
          <a:ln>
            <a:miter lim="800000"/>
            <a:headEnd/>
            <a:tailEnd/>
          </a:ln>
        </p:spPr>
        <p:txBody>
          <a:bodyPr/>
          <a:lstStyle/>
          <a:p>
            <a:pPr>
              <a:defRPr/>
            </a:pPr>
            <a:fld id="{0FB722C7-9624-4E8A-8A89-FD0835BDD442}" type="slidenum">
              <a:rPr lang="pt-BR"/>
              <a:pPr>
                <a:defRPr/>
              </a:pPr>
              <a:t>59</a:t>
            </a:fld>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8787"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AR" smtClean="0">
              <a:ea typeface="MS PGothic" pitchFamily="34" charset="-128"/>
            </a:endParaRPr>
          </a:p>
        </p:txBody>
      </p:sp>
      <p:sp>
        <p:nvSpPr>
          <p:cNvPr id="17411" name="3 Marcador de número de diapositiva"/>
          <p:cNvSpPr>
            <a:spLocks noGrp="1"/>
          </p:cNvSpPr>
          <p:nvPr>
            <p:ph type="sldNum" sz="quarter" idx="5"/>
          </p:nvPr>
        </p:nvSpPr>
        <p:spPr bwMode="auto">
          <a:ln>
            <a:miter lim="800000"/>
            <a:headEnd/>
            <a:tailEnd/>
          </a:ln>
        </p:spPr>
        <p:txBody>
          <a:bodyPr/>
          <a:lstStyle/>
          <a:p>
            <a:pPr>
              <a:defRPr/>
            </a:pPr>
            <a:fld id="{7AAC968F-61D7-4441-B412-C202E03EFB5C}" type="slidenum">
              <a:rPr lang="pt-BR"/>
              <a:pPr>
                <a:defRPr/>
              </a:pPr>
              <a:t>60</a:t>
            </a:fld>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981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AR" smtClean="0"/>
          </a:p>
        </p:txBody>
      </p:sp>
      <p:sp>
        <p:nvSpPr>
          <p:cNvPr id="6144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B058C1-6B5F-48E7-9349-38C2C2AF088D}" type="slidenum">
              <a:rPr lang="en-US" smtClean="0"/>
              <a:pPr fontAlgn="base">
                <a:spcBef>
                  <a:spcPct val="0"/>
                </a:spcBef>
                <a:spcAft>
                  <a:spcPct val="0"/>
                </a:spcAft>
                <a:defRPr/>
              </a:pPr>
              <a:t>61</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AR" smtClean="0">
              <a:cs typeface="Arial" charset="0"/>
            </a:endParaRPr>
          </a:p>
        </p:txBody>
      </p:sp>
      <p:sp>
        <p:nvSpPr>
          <p:cNvPr id="120836" name="Slide Number Placeholder 3"/>
          <p:cNvSpPr txBox="1">
            <a:spLocks noGrp="1"/>
          </p:cNvSpPr>
          <p:nvPr/>
        </p:nvSpPr>
        <p:spPr bwMode="auto">
          <a:xfrm>
            <a:off x="4144963" y="9112250"/>
            <a:ext cx="3170237" cy="458788"/>
          </a:xfrm>
          <a:prstGeom prst="rect">
            <a:avLst/>
          </a:prstGeom>
          <a:noFill/>
          <a:ln w="9525">
            <a:noFill/>
            <a:miter lim="800000"/>
            <a:headEnd/>
            <a:tailEnd/>
          </a:ln>
        </p:spPr>
        <p:txBody>
          <a:bodyPr lIns="94238" tIns="47119" rIns="94238" bIns="47119" anchor="b"/>
          <a:lstStyle/>
          <a:p>
            <a:pPr algn="r"/>
            <a:fld id="{0C5CD533-C765-4C30-888A-B3608B0A983F}" type="slidenum">
              <a:rPr lang="pt-BR" sz="1200"/>
              <a:pPr algn="r"/>
              <a:t>62</a:t>
            </a:fld>
            <a:endParaRPr lang="pt-B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AR" smtClean="0">
              <a:ea typeface="MS PGothic" pitchFamily="34" charset="-128"/>
            </a:endParaRPr>
          </a:p>
        </p:txBody>
      </p:sp>
      <p:sp>
        <p:nvSpPr>
          <p:cNvPr id="97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AB4D89-2F6D-4A6B-9585-90A3E486CA44}" type="slidenum">
              <a:rPr lang="en-US" smtClean="0"/>
              <a:pPr fontAlgn="base">
                <a:spcBef>
                  <a:spcPct val="0"/>
                </a:spcBef>
                <a:spcAft>
                  <a:spcPct val="0"/>
                </a:spcAft>
                <a:defRPr/>
              </a:pPr>
              <a:t>67</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AR" smtClean="0">
              <a:ea typeface="MS PGothic" pitchFamily="34" charset="-128"/>
            </a:endParaRPr>
          </a:p>
        </p:txBody>
      </p:sp>
      <p:sp>
        <p:nvSpPr>
          <p:cNvPr id="101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D42B35-9489-42CA-B489-408D143EE2FF}" type="slidenum">
              <a:rPr lang="en-US" smtClean="0"/>
              <a:pPr fontAlgn="base">
                <a:spcBef>
                  <a:spcPct val="0"/>
                </a:spcBef>
                <a:spcAft>
                  <a:spcPct val="0"/>
                </a:spcAft>
                <a:defRPr/>
              </a:pPr>
              <a:t>68</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547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AR" smtClean="0">
              <a:ea typeface="MS PGothic" pitchFamily="34" charset="-128"/>
            </a:endParaRPr>
          </a:p>
        </p:txBody>
      </p:sp>
      <p:sp>
        <p:nvSpPr>
          <p:cNvPr id="66564" name="3 Marcador de número de diapositiva"/>
          <p:cNvSpPr>
            <a:spLocks noGrp="1"/>
          </p:cNvSpPr>
          <p:nvPr>
            <p:ph type="sldNum" sz="quarter" idx="5"/>
          </p:nvPr>
        </p:nvSpPr>
        <p:spPr bwMode="auto">
          <a:ln>
            <a:miter lim="800000"/>
            <a:headEnd/>
            <a:tailEnd/>
          </a:ln>
        </p:spPr>
        <p:txBody>
          <a:bodyPr/>
          <a:lstStyle/>
          <a:p>
            <a:pPr>
              <a:defRPr/>
            </a:pPr>
            <a:fld id="{66022CA5-E2A7-446F-AEC0-94148A481D2C}" type="slidenum">
              <a:rPr lang="pt-BR">
                <a:ea typeface="ＭＳ Ｐゴシック" pitchFamily="34" charset="-128"/>
              </a:rPr>
              <a:pPr>
                <a:defRPr/>
              </a:pPr>
              <a:t>4</a:t>
            </a:fld>
            <a:endParaRPr lang="pt-BR">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2493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AR" smtClean="0">
              <a:ea typeface="MS PGothic" pitchFamily="34" charset="-128"/>
            </a:endParaRPr>
          </a:p>
        </p:txBody>
      </p:sp>
      <p:sp>
        <p:nvSpPr>
          <p:cNvPr id="98308"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767978-2032-4367-A62F-977C43EEDA60}" type="slidenum">
              <a:rPr lang="pt-BR" smtClean="0"/>
              <a:pPr fontAlgn="base">
                <a:spcBef>
                  <a:spcPct val="0"/>
                </a:spcBef>
                <a:spcAft>
                  <a:spcPct val="0"/>
                </a:spcAft>
                <a:defRPr/>
              </a:pPr>
              <a:t>69</a:t>
            </a:fld>
            <a:endParaRPr lang="pt-B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194A38-B509-4610-B377-FE95D19EECE7}" type="slidenum">
              <a:rPr lang="en-US" smtClean="0"/>
              <a:pPr/>
              <a:t>70</a:t>
            </a:fld>
            <a:endParaRPr lang="en-US"/>
          </a:p>
        </p:txBody>
      </p:sp>
    </p:spTree>
    <p:extLst>
      <p:ext uri="{BB962C8B-B14F-4D97-AF65-F5344CB8AC3E}">
        <p14:creationId xmlns:p14="http://schemas.microsoft.com/office/powerpoint/2010/main" val="436381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r>
              <a:rPr lang="pt-BR" sz="1300" smtClean="0"/>
              <a:t>parâmetros químicos do solo para a classificação da fertilidade, as principais limitações encontradas foram a Matéria Orgânica nos Departamentos de Misiones e Itapúa, o Potássio no Departamento de Misiones, o Fósforo nos Departamentos de Itapúa e Alto Paraná e para o parâmetro químico pH observamos que é baixo nos Departamentos de Misiones e Alto Paraná.</a:t>
            </a:r>
            <a:endParaRPr lang="es-AR" sz="1300" smtClean="0"/>
          </a:p>
          <a:p>
            <a:pPr defTabSz="965200"/>
            <a:endParaRPr lang="es-AR" smtClean="0"/>
          </a:p>
        </p:txBody>
      </p:sp>
      <p:sp>
        <p:nvSpPr>
          <p:cNvPr id="4" name="Slide Number Placeholder 3"/>
          <p:cNvSpPr>
            <a:spLocks noGrp="1"/>
          </p:cNvSpPr>
          <p:nvPr>
            <p:ph type="sldNum" sz="quarter" idx="5"/>
          </p:nvPr>
        </p:nvSpPr>
        <p:spPr/>
        <p:txBody>
          <a:bodyPr/>
          <a:lstStyle/>
          <a:p>
            <a:pPr>
              <a:defRPr/>
            </a:pPr>
            <a:fld id="{6FAFF8B6-C7B0-4A88-91FB-197F7EC69FD6}" type="slidenum">
              <a:rPr lang="en-US" smtClean="0"/>
              <a:pPr>
                <a:defRPr/>
              </a:pPr>
              <a:t>73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r>
              <a:rPr lang="pt-BR" sz="1300" dirty="0" smtClean="0"/>
              <a:t>de Itapúa, observamos que os solos podem ser classificados como de média fertilidade. A Matéria Orgânica esteve em 48,92% das amostras com o nível Médio, e o restante dividido em 25,35% das amostras com níveis Baixo ou Muito Baixo e 25,73% das amostras a níveis Alto ou Muito Alto. O Fósforo apresentou 22,25% das amostras em nível Médio, 44,77% em níveis Baixo ou Muito Baixo e 32,97% das amostras a níveis Alto ou Muito Alto, e o Potássio mostra uma fertilidade alta, com 91,48% das amostras em níveis acima do nível Médio. Para o pH 90,9% das amostras foram classificadas em níveis Médio, Alto ou Muito Alto, refletindo assim em uma diminuição na média da aplicação de calcário agrícola, que ficou com um mínimo de 0,00 Mg ha</a:t>
            </a:r>
            <a:r>
              <a:rPr lang="pt-BR" sz="1300" baseline="30000" dirty="0" smtClean="0"/>
              <a:t>-1</a:t>
            </a:r>
            <a:r>
              <a:rPr lang="pt-BR" sz="1300" dirty="0" smtClean="0"/>
              <a:t> a 3,60 Mg ha</a:t>
            </a:r>
            <a:r>
              <a:rPr lang="pt-BR" sz="1300" baseline="30000" dirty="0" smtClean="0"/>
              <a:t>-1</a:t>
            </a:r>
            <a:r>
              <a:rPr lang="pt-BR" sz="1300" dirty="0" smtClean="0"/>
              <a:t>.</a:t>
            </a:r>
            <a:endParaRPr lang="es-AR" sz="1300" dirty="0" smtClean="0"/>
          </a:p>
          <a:p>
            <a:pPr defTabSz="965200"/>
            <a:endParaRPr lang="es-AR" dirty="0" smtClean="0"/>
          </a:p>
        </p:txBody>
      </p:sp>
      <p:sp>
        <p:nvSpPr>
          <p:cNvPr id="4" name="Slide Number Placeholder 3"/>
          <p:cNvSpPr>
            <a:spLocks noGrp="1"/>
          </p:cNvSpPr>
          <p:nvPr>
            <p:ph type="sldNum" sz="quarter" idx="5"/>
          </p:nvPr>
        </p:nvSpPr>
        <p:spPr/>
        <p:txBody>
          <a:bodyPr/>
          <a:lstStyle/>
          <a:p>
            <a:pPr>
              <a:defRPr/>
            </a:pPr>
            <a:fld id="{66CFD5E6-B843-4080-8461-EB9C51CA2B38}" type="slidenum">
              <a:rPr lang="en-US" smtClean="0"/>
              <a:pPr>
                <a:defRPr/>
              </a:pPr>
              <a:t>74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defTabSz="965200"/>
            <a:r>
              <a:rPr lang="pt-BR" sz="1300" dirty="0" smtClean="0"/>
              <a:t>uma fertilidade média, já que o parâmetro Matéria Orgânica manteve-se em nível Médio, com 50,76% das amostras analisadas neste patamar, dividindo o restante das amostras aos níveis abaixo ou acima disto. Os macronutrientes Fósforo e Potássio obtiveram comportamento condizente, ficando com 56,18% das amostras analisadas aos níveis Baixo ou Muito Baixo, 23,28% com nível Médio e 20,54% a níveis Alto ou Muito Alto para o primeiro e a distribuição em 79,73% das amostras e níveis Alto ou Muito Alto, e somente 9,17% a níveis Baixo ou Muito Baixo para o segundo. O parâmetro pH também foi considerado limitante, pois encontrou-se 39,62% das amostras aos níveis Baixo ou Muito Baixo e somente 15,08% das amostras em níveis Alto ou Muito Alto, nos dando um valor de aplicação de calcário maior que os demais Departamentos estudados, variando de 0,00 Mg ha</a:t>
            </a:r>
            <a:r>
              <a:rPr lang="pt-BR" sz="1300" baseline="30000" dirty="0" smtClean="0"/>
              <a:t>-1</a:t>
            </a:r>
            <a:r>
              <a:rPr lang="pt-BR" sz="1300" dirty="0" smtClean="0"/>
              <a:t> a 3,82 Mg ha</a:t>
            </a:r>
            <a:r>
              <a:rPr lang="pt-BR" sz="1300" baseline="30000" dirty="0" smtClean="0"/>
              <a:t>-1</a:t>
            </a:r>
            <a:r>
              <a:rPr lang="pt-BR" sz="1300" dirty="0" smtClean="0"/>
              <a:t>.</a:t>
            </a:r>
            <a:endParaRPr lang="es-AR" sz="1300" dirty="0" smtClean="0"/>
          </a:p>
          <a:p>
            <a:pPr defTabSz="965200"/>
            <a:endParaRPr lang="es-AR" dirty="0" smtClean="0"/>
          </a:p>
        </p:txBody>
      </p:sp>
      <p:sp>
        <p:nvSpPr>
          <p:cNvPr id="4" name="Slide Number Placeholder 3"/>
          <p:cNvSpPr>
            <a:spLocks noGrp="1"/>
          </p:cNvSpPr>
          <p:nvPr>
            <p:ph type="sldNum" sz="quarter" idx="5"/>
          </p:nvPr>
        </p:nvSpPr>
        <p:spPr/>
        <p:txBody>
          <a:bodyPr/>
          <a:lstStyle/>
          <a:p>
            <a:pPr>
              <a:defRPr/>
            </a:pPr>
            <a:fld id="{2C34822C-EA28-44EE-9A4D-EE8EC2EBFF07}" type="slidenum">
              <a:rPr lang="en-US" smtClean="0"/>
              <a:pPr>
                <a:defRPr/>
              </a:pPr>
              <a:t>75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AR" smtClean="0">
              <a:ea typeface="MS PGothic" pitchFamily="34" charset="-128"/>
            </a:endParaRPr>
          </a:p>
        </p:txBody>
      </p:sp>
      <p:sp>
        <p:nvSpPr>
          <p:cNvPr id="107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01607B-461D-4BA3-8A30-C4A8BEF3ED5E}" type="slidenum">
              <a:rPr lang="pt-BR" smtClean="0"/>
              <a:pPr fontAlgn="base">
                <a:spcBef>
                  <a:spcPct val="0"/>
                </a:spcBef>
                <a:spcAft>
                  <a:spcPct val="0"/>
                </a:spcAft>
                <a:defRPr/>
              </a:pPr>
              <a:t>77</a:t>
            </a:fld>
            <a:endParaRPr 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PY" altLang="es-PY" smtClean="0">
              <a:ea typeface="MS PGothic" pitchFamily="34" charset="-128"/>
            </a:endParaRPr>
          </a:p>
        </p:txBody>
      </p:sp>
      <p:sp>
        <p:nvSpPr>
          <p:cNvPr id="76804" name="Slide Number Placeholder 3"/>
          <p:cNvSpPr>
            <a:spLocks noGrp="1"/>
          </p:cNvSpPr>
          <p:nvPr>
            <p:ph type="sldNum" sz="quarter" idx="5"/>
          </p:nvPr>
        </p:nvSpPr>
        <p:spPr bwMode="auto">
          <a:ln>
            <a:miter lim="800000"/>
            <a:headEnd/>
            <a:tailEnd/>
          </a:ln>
        </p:spPr>
        <p:txBody>
          <a:bodyPr/>
          <a:lstStyle/>
          <a:p>
            <a:pPr>
              <a:defRPr/>
            </a:pPr>
            <a:fld id="{2EE8BB5D-C1CE-4E6B-A134-9F3E4D6CADEB}" type="slidenum">
              <a:rPr lang="es-ES" altLang="es-PY" smtClean="0">
                <a:ea typeface="MS PGothic" pitchFamily="34" charset="-128"/>
              </a:rPr>
              <a:pPr>
                <a:defRPr/>
              </a:pPr>
              <a:t>80</a:t>
            </a:fld>
            <a:endParaRPr lang="es-ES" altLang="es-PY" smtClean="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85372" indent="-302066" eaLnBrk="0" hangingPunct="0">
              <a:defRPr>
                <a:solidFill>
                  <a:schemeClr val="tx1"/>
                </a:solidFill>
                <a:latin typeface="Arial" charset="0"/>
                <a:ea typeface="Arial" charset="0"/>
                <a:cs typeface="Arial" charset="0"/>
              </a:defRPr>
            </a:lvl2pPr>
            <a:lvl3pPr marL="1208265" indent="-241653" eaLnBrk="0" hangingPunct="0">
              <a:defRPr>
                <a:solidFill>
                  <a:schemeClr val="tx1"/>
                </a:solidFill>
                <a:latin typeface="Arial" charset="0"/>
                <a:ea typeface="Arial" charset="0"/>
                <a:cs typeface="Arial" charset="0"/>
              </a:defRPr>
            </a:lvl3pPr>
            <a:lvl4pPr marL="1691571" indent="-241653" eaLnBrk="0" hangingPunct="0">
              <a:defRPr>
                <a:solidFill>
                  <a:schemeClr val="tx1"/>
                </a:solidFill>
                <a:latin typeface="Arial" charset="0"/>
                <a:ea typeface="Arial" charset="0"/>
                <a:cs typeface="Arial" charset="0"/>
              </a:defRPr>
            </a:lvl4pPr>
            <a:lvl5pPr marL="2174878" indent="-241653" eaLnBrk="0" hangingPunct="0">
              <a:defRPr>
                <a:solidFill>
                  <a:schemeClr val="tx1"/>
                </a:solidFill>
                <a:latin typeface="Arial" charset="0"/>
                <a:ea typeface="Arial" charset="0"/>
                <a:cs typeface="Arial" charset="0"/>
              </a:defRPr>
            </a:lvl5pPr>
            <a:lvl6pPr marL="2658184" indent="-241653" eaLnBrk="0" fontAlgn="base" hangingPunct="0">
              <a:spcBef>
                <a:spcPct val="0"/>
              </a:spcBef>
              <a:spcAft>
                <a:spcPct val="0"/>
              </a:spcAft>
              <a:defRPr>
                <a:solidFill>
                  <a:schemeClr val="tx1"/>
                </a:solidFill>
                <a:latin typeface="Arial" charset="0"/>
                <a:ea typeface="Arial" charset="0"/>
                <a:cs typeface="Arial" charset="0"/>
              </a:defRPr>
            </a:lvl6pPr>
            <a:lvl7pPr marL="3141490" indent="-241653" eaLnBrk="0" fontAlgn="base" hangingPunct="0">
              <a:spcBef>
                <a:spcPct val="0"/>
              </a:spcBef>
              <a:spcAft>
                <a:spcPct val="0"/>
              </a:spcAft>
              <a:defRPr>
                <a:solidFill>
                  <a:schemeClr val="tx1"/>
                </a:solidFill>
                <a:latin typeface="Arial" charset="0"/>
                <a:ea typeface="Arial" charset="0"/>
                <a:cs typeface="Arial" charset="0"/>
              </a:defRPr>
            </a:lvl7pPr>
            <a:lvl8pPr marL="3624796" indent="-241653" eaLnBrk="0" fontAlgn="base" hangingPunct="0">
              <a:spcBef>
                <a:spcPct val="0"/>
              </a:spcBef>
              <a:spcAft>
                <a:spcPct val="0"/>
              </a:spcAft>
              <a:defRPr>
                <a:solidFill>
                  <a:schemeClr val="tx1"/>
                </a:solidFill>
                <a:latin typeface="Arial" charset="0"/>
                <a:ea typeface="Arial" charset="0"/>
                <a:cs typeface="Arial" charset="0"/>
              </a:defRPr>
            </a:lvl8pPr>
            <a:lvl9pPr marL="4108102" indent="-24165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F790F91-2E92-4F44-A245-1B167A551D81}" type="slidenum">
              <a:rPr lang="en-US">
                <a:latin typeface="Calibri" charset="0"/>
              </a:rPr>
              <a:pPr eaLnBrk="1" hangingPunct="1"/>
              <a:t>5</a:t>
            </a:fld>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s-PY" smtClean="0"/>
              <a:t>En genaral existen dos factores quimicos limitantes, principalmente cuando se trata del cultivos de leguminosas, como la soja, estos son la acidez y el bajo nivel de P extractable. Por otro lado estos suelos, tienen una alta capacidad de fijacion de P, lo que hace necesaria la fertilizacion fosfatada sastifaga los requerimientos de la planta como los del suelo.</a:t>
            </a:r>
            <a:endParaRPr lang="en-US" smtClean="0"/>
          </a:p>
        </p:txBody>
      </p:sp>
      <p:sp>
        <p:nvSpPr>
          <p:cNvPr id="4" name="Slide Number Placeholder 3"/>
          <p:cNvSpPr>
            <a:spLocks noGrp="1"/>
          </p:cNvSpPr>
          <p:nvPr>
            <p:ph type="sldNum" sz="quarter" idx="5"/>
          </p:nvPr>
        </p:nvSpPr>
        <p:spPr/>
        <p:txBody>
          <a:bodyPr/>
          <a:lstStyle/>
          <a:p>
            <a:pPr>
              <a:defRPr/>
            </a:pPr>
            <a:fld id="{824FF353-003C-4AEE-B5A8-FDCD558E889B}"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AR" sz="1300" smtClean="0"/>
          </a:p>
          <a:p>
            <a:r>
              <a:rPr lang="es-AR" sz="1300" smtClean="0"/>
              <a:t>En la Figura 15 se observa una comparación del trabajo realizado por Fatecha (2004), quien utilizó datos de resultados de análisis de suelo del periodo comprendido entre los años 1.980 al 2002 con 20.000 datos analíticos; donde se utilizaron los resultados obtenidos por el mismo, en comparación con los datos obtenidos en este trabajo, donde se utilizaron datos de resultados de análisis de suelo del periodo comprendido entre los años 2.002 al 2.012 con más de 9.000 datos analíticos </a:t>
            </a:r>
            <a:endParaRPr lang="es-AR" smtClean="0"/>
          </a:p>
        </p:txBody>
      </p:sp>
      <p:sp>
        <p:nvSpPr>
          <p:cNvPr id="4" name="Slide Number Placeholder 3"/>
          <p:cNvSpPr>
            <a:spLocks noGrp="1"/>
          </p:cNvSpPr>
          <p:nvPr>
            <p:ph type="sldNum" sz="quarter" idx="5"/>
          </p:nvPr>
        </p:nvSpPr>
        <p:spPr/>
        <p:txBody>
          <a:bodyPr/>
          <a:lstStyle/>
          <a:p>
            <a:pPr>
              <a:defRPr/>
            </a:pPr>
            <a:fld id="{C9D71C13-5D75-43F0-BD58-B64A9D437309}"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85372" indent="-302066" eaLnBrk="0" hangingPunct="0">
              <a:defRPr>
                <a:solidFill>
                  <a:schemeClr val="tx1"/>
                </a:solidFill>
                <a:latin typeface="Arial" charset="0"/>
                <a:ea typeface="Arial" charset="0"/>
                <a:cs typeface="Arial" charset="0"/>
              </a:defRPr>
            </a:lvl2pPr>
            <a:lvl3pPr marL="1208265" indent="-241653" eaLnBrk="0" hangingPunct="0">
              <a:defRPr>
                <a:solidFill>
                  <a:schemeClr val="tx1"/>
                </a:solidFill>
                <a:latin typeface="Arial" charset="0"/>
                <a:ea typeface="Arial" charset="0"/>
                <a:cs typeface="Arial" charset="0"/>
              </a:defRPr>
            </a:lvl3pPr>
            <a:lvl4pPr marL="1691571" indent="-241653" eaLnBrk="0" hangingPunct="0">
              <a:defRPr>
                <a:solidFill>
                  <a:schemeClr val="tx1"/>
                </a:solidFill>
                <a:latin typeface="Arial" charset="0"/>
                <a:ea typeface="Arial" charset="0"/>
                <a:cs typeface="Arial" charset="0"/>
              </a:defRPr>
            </a:lvl4pPr>
            <a:lvl5pPr marL="2174878" indent="-241653" eaLnBrk="0" hangingPunct="0">
              <a:defRPr>
                <a:solidFill>
                  <a:schemeClr val="tx1"/>
                </a:solidFill>
                <a:latin typeface="Arial" charset="0"/>
                <a:ea typeface="Arial" charset="0"/>
                <a:cs typeface="Arial" charset="0"/>
              </a:defRPr>
            </a:lvl5pPr>
            <a:lvl6pPr marL="2658184" indent="-241653" eaLnBrk="0" fontAlgn="base" hangingPunct="0">
              <a:spcBef>
                <a:spcPct val="0"/>
              </a:spcBef>
              <a:spcAft>
                <a:spcPct val="0"/>
              </a:spcAft>
              <a:defRPr>
                <a:solidFill>
                  <a:schemeClr val="tx1"/>
                </a:solidFill>
                <a:latin typeface="Arial" charset="0"/>
                <a:ea typeface="Arial" charset="0"/>
                <a:cs typeface="Arial" charset="0"/>
              </a:defRPr>
            </a:lvl6pPr>
            <a:lvl7pPr marL="3141490" indent="-241653" eaLnBrk="0" fontAlgn="base" hangingPunct="0">
              <a:spcBef>
                <a:spcPct val="0"/>
              </a:spcBef>
              <a:spcAft>
                <a:spcPct val="0"/>
              </a:spcAft>
              <a:defRPr>
                <a:solidFill>
                  <a:schemeClr val="tx1"/>
                </a:solidFill>
                <a:latin typeface="Arial" charset="0"/>
                <a:ea typeface="Arial" charset="0"/>
                <a:cs typeface="Arial" charset="0"/>
              </a:defRPr>
            </a:lvl7pPr>
            <a:lvl8pPr marL="3624796" indent="-241653" eaLnBrk="0" fontAlgn="base" hangingPunct="0">
              <a:spcBef>
                <a:spcPct val="0"/>
              </a:spcBef>
              <a:spcAft>
                <a:spcPct val="0"/>
              </a:spcAft>
              <a:defRPr>
                <a:solidFill>
                  <a:schemeClr val="tx1"/>
                </a:solidFill>
                <a:latin typeface="Arial" charset="0"/>
                <a:ea typeface="Arial" charset="0"/>
                <a:cs typeface="Arial" charset="0"/>
              </a:defRPr>
            </a:lvl8pPr>
            <a:lvl9pPr marL="4108102" indent="-24165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CA1562D-A6CD-3942-A546-71F66D767155}" type="slidenum">
              <a:rPr lang="en-US">
                <a:latin typeface="Calibri" charset="0"/>
              </a:rPr>
              <a:pPr eaLnBrk="1" hangingPunct="1"/>
              <a:t>11</a:t>
            </a:fld>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r>
              <a:rPr lang="es-AR" sz="1300" smtClean="0"/>
              <a:t>en la mayoría de los departamentos se nota un aumento en el promedio del nivel de fósforo disponible </a:t>
            </a:r>
            <a:endParaRPr lang="es-AR" smtClean="0"/>
          </a:p>
        </p:txBody>
      </p:sp>
      <p:sp>
        <p:nvSpPr>
          <p:cNvPr id="4" name="Slide Number Placeholder 3"/>
          <p:cNvSpPr>
            <a:spLocks noGrp="1"/>
          </p:cNvSpPr>
          <p:nvPr>
            <p:ph type="sldNum" sz="quarter" idx="5"/>
          </p:nvPr>
        </p:nvSpPr>
        <p:spPr/>
        <p:txBody>
          <a:bodyPr/>
          <a:lstStyle/>
          <a:p>
            <a:pPr>
              <a:defRPr/>
            </a:pPr>
            <a:fld id="{27F6A6F6-EB1B-44E5-B885-0AA1C0C6122E}" type="slidenum">
              <a:rPr lang="en-US" smtClean="0"/>
              <a:pPr>
                <a:defRPr/>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AR" smtClean="0"/>
          </a:p>
        </p:txBody>
      </p:sp>
      <p:sp>
        <p:nvSpPr>
          <p:cNvPr id="4" name="Slide Number Placeholder 3"/>
          <p:cNvSpPr>
            <a:spLocks noGrp="1"/>
          </p:cNvSpPr>
          <p:nvPr>
            <p:ph type="sldNum" sz="quarter" idx="5"/>
          </p:nvPr>
        </p:nvSpPr>
        <p:spPr/>
        <p:txBody>
          <a:bodyPr/>
          <a:lstStyle/>
          <a:p>
            <a:pPr>
              <a:defRPr/>
            </a:pPr>
            <a:fld id="{73869510-7A99-4036-A0E5-6E6BEA5E81A9}" type="slidenum">
              <a:rPr lang="en-US" smtClean="0"/>
              <a:pPr>
                <a:defRPr/>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907804-5D9C-4D9B-A6B9-BE10CFE54A19}" type="slidenum">
              <a:rPr lang="en-US"/>
              <a:pPr>
                <a:defRPr/>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cstate="print"/>
          <a:srcRect/>
          <a:stretch>
            <a:fillRect/>
          </a:stretch>
        </p:blipFill>
        <p:spPr bwMode="auto">
          <a:xfrm>
            <a:off x="7235825" y="5949950"/>
            <a:ext cx="1612900" cy="679450"/>
          </a:xfrm>
          <a:prstGeom prst="rect">
            <a:avLst/>
          </a:prstGeom>
          <a:noFill/>
          <a:ln w="9525">
            <a:noFill/>
            <a:miter lim="800000"/>
            <a:headEnd/>
            <a:tailEnd/>
          </a:ln>
        </p:spPr>
      </p:pic>
      <p:pic>
        <p:nvPicPr>
          <p:cNvPr id="3" name="Picture 7" descr="C:\Users\martinp\Desktop\t\050413\PILI\FOTOS SOJA\INTACTA__001770.jpg"/>
          <p:cNvPicPr>
            <a:picLocks noChangeAspect="1" noChangeArrowheads="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pt-BR"/>
          </a:p>
        </p:txBody>
      </p:sp>
      <p:sp>
        <p:nvSpPr>
          <p:cNvPr id="3" name="Rectangle 5"/>
          <p:cNvSpPr>
            <a:spLocks noGrp="1" noChangeArrowheads="1"/>
          </p:cNvSpPr>
          <p:nvPr>
            <p:ph type="ftr" sz="quarter" idx="11"/>
          </p:nvPr>
        </p:nvSpPr>
        <p:spPr/>
        <p:txBody>
          <a:bodyPr/>
          <a:lstStyle>
            <a:lvl1pPr>
              <a:defRPr/>
            </a:lvl1pPr>
          </a:lstStyle>
          <a:p>
            <a:pPr>
              <a:defRPr/>
            </a:pPr>
            <a:endParaRPr lang="pt-BR"/>
          </a:p>
        </p:txBody>
      </p:sp>
      <p:sp>
        <p:nvSpPr>
          <p:cNvPr id="4" name="Rectangle 6"/>
          <p:cNvSpPr>
            <a:spLocks noGrp="1" noChangeArrowheads="1"/>
          </p:cNvSpPr>
          <p:nvPr>
            <p:ph type="sldNum" sz="quarter" idx="12"/>
          </p:nvPr>
        </p:nvSpPr>
        <p:spPr/>
        <p:txBody>
          <a:bodyPr/>
          <a:lstStyle>
            <a:lvl1pPr>
              <a:defRPr/>
            </a:lvl1pPr>
          </a:lstStyle>
          <a:p>
            <a:pPr>
              <a:defRPr/>
            </a:pPr>
            <a:fld id="{9023410C-F46B-4F80-8CCD-975873DDEDD2}" type="slidenum">
              <a:rPr lang="pt-BR"/>
              <a:pPr>
                <a:defRPr/>
              </a:pPr>
              <a:t>‹Nr.›</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Y"/>
          </a:p>
        </p:txBody>
      </p:sp>
      <p:sp>
        <p:nvSpPr>
          <p:cNvPr id="3" name="3 Marcador de fecha"/>
          <p:cNvSpPr>
            <a:spLocks noGrp="1"/>
          </p:cNvSpPr>
          <p:nvPr>
            <p:ph type="dt" sz="half" idx="10"/>
          </p:nvPr>
        </p:nvSpPr>
        <p:spPr/>
        <p:txBody>
          <a:bodyPr/>
          <a:lstStyle>
            <a:lvl1pPr>
              <a:defRPr/>
            </a:lvl1pPr>
          </a:lstStyle>
          <a:p>
            <a:fld id="{E0BC971A-9D66-4A40-BC7C-1C4037A8BE4C}" type="datetimeFigureOut">
              <a:rPr lang="es-PY"/>
              <a:pPr/>
              <a:t>20/7/17</a:t>
            </a:fld>
            <a:endParaRPr lang="es-PY"/>
          </a:p>
        </p:txBody>
      </p:sp>
      <p:sp>
        <p:nvSpPr>
          <p:cNvPr id="4" name="4 Marcador de pie de página"/>
          <p:cNvSpPr>
            <a:spLocks noGrp="1"/>
          </p:cNvSpPr>
          <p:nvPr>
            <p:ph type="ftr" sz="quarter" idx="11"/>
          </p:nvPr>
        </p:nvSpPr>
        <p:spPr/>
        <p:txBody>
          <a:bodyPr/>
          <a:lstStyle>
            <a:lvl1pPr>
              <a:defRPr/>
            </a:lvl1pPr>
          </a:lstStyle>
          <a:p>
            <a:pPr>
              <a:defRPr/>
            </a:pPr>
            <a:endParaRPr lang="es-PY"/>
          </a:p>
        </p:txBody>
      </p:sp>
      <p:sp>
        <p:nvSpPr>
          <p:cNvPr id="5" name="5 Marcador de número de diapositiva"/>
          <p:cNvSpPr>
            <a:spLocks noGrp="1"/>
          </p:cNvSpPr>
          <p:nvPr>
            <p:ph type="sldNum" sz="quarter" idx="12"/>
          </p:nvPr>
        </p:nvSpPr>
        <p:spPr/>
        <p:txBody>
          <a:bodyPr/>
          <a:lstStyle>
            <a:lvl1pPr>
              <a:defRPr/>
            </a:lvl1pPr>
          </a:lstStyle>
          <a:p>
            <a:fld id="{9EA10A9E-481C-3C4A-9C7A-910989523496}" type="slidenum">
              <a:rPr lang="es-PY"/>
              <a:pPr/>
              <a:t>‹Nr.›</a:t>
            </a:fld>
            <a:endParaRPr lang="es-PY"/>
          </a:p>
        </p:txBody>
      </p:sp>
    </p:spTree>
    <p:extLst>
      <p:ext uri="{BB962C8B-B14F-4D97-AF65-F5344CB8AC3E}">
        <p14:creationId xmlns:p14="http://schemas.microsoft.com/office/powerpoint/2010/main" val="213529900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4.xml"/><Relationship Id="rId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descr="116_Tech_Comm_RD_PPT_v4_soy.jpg"/>
          <p:cNvPicPr>
            <a:picLocks noChangeAspect="1"/>
          </p:cNvPicPr>
          <p:nvPr/>
        </p:nvPicPr>
        <p:blipFill>
          <a:blip r:embed="rId2" cstate="print"/>
          <a:srcRect/>
          <a:stretch>
            <a:fillRect/>
          </a:stretch>
        </p:blipFill>
        <p:spPr bwMode="auto">
          <a:xfrm>
            <a:off x="0" y="0"/>
            <a:ext cx="9525000" cy="6858000"/>
          </a:xfrm>
          <a:prstGeom prst="rect">
            <a:avLst/>
          </a:prstGeom>
          <a:noFill/>
          <a:ln w="9525">
            <a:noFill/>
            <a:miter lim="800000"/>
            <a:headEnd/>
            <a:tailEnd/>
          </a:ln>
        </p:spPr>
      </p:pic>
      <p:sp>
        <p:nvSpPr>
          <p:cNvPr id="3075" name="Title Placeholder 1"/>
          <p:cNvSpPr>
            <a:spLocks noGrp="1"/>
          </p:cNvSpPr>
          <p:nvPr>
            <p:ph type="title"/>
          </p:nvPr>
        </p:nvSpPr>
        <p:spPr bwMode="auto">
          <a:xfrm>
            <a:off x="457200" y="2317750"/>
            <a:ext cx="36941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a:t>
            </a:r>
            <a:br>
              <a:rPr lang="en-US" smtClean="0"/>
            </a:br>
            <a:r>
              <a:rPr lang="en-US" smtClean="0"/>
              <a:t>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defRPr>
            </a:lvl1pPr>
          </a:lstStyle>
          <a:p>
            <a:pPr>
              <a:defRPr/>
            </a:pPr>
            <a:endParaRPr lang="en-US"/>
          </a:p>
        </p:txBody>
      </p:sp>
      <p:sp>
        <p:nvSpPr>
          <p:cNvPr id="5" name="Footer Placeholder 4"/>
          <p:cNvSpPr>
            <a:spLocks noGrp="1"/>
          </p:cNvSpPr>
          <p:nvPr>
            <p:ph type="ftr" sz="quarter" idx="3"/>
          </p:nvPr>
        </p:nvSpPr>
        <p:spPr>
          <a:xfrm>
            <a:off x="0" y="64166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defRPr>
            </a:lvl1pPr>
          </a:lstStyle>
          <a:p>
            <a:pPr>
              <a:defRPr/>
            </a:pPr>
            <a:r>
              <a:rPr lang="en-US"/>
              <a:t>Monsanto Company Confidential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defRPr>
            </a:lvl1pPr>
          </a:lstStyle>
          <a:p>
            <a:pPr>
              <a:defRPr/>
            </a:pPr>
            <a:fld id="{920F34DC-E6CE-4E1D-8812-D3207E847BF3}" type="slidenum">
              <a:rPr lang="en-US"/>
              <a:pPr>
                <a:defRPr/>
              </a:pPr>
              <a:t>‹Nr.›</a:t>
            </a:fld>
            <a:endParaRPr lang="en-US"/>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4400" kern="1200">
          <a:solidFill>
            <a:srgbClr val="F8F8F8"/>
          </a:solidFill>
          <a:latin typeface="Arial"/>
          <a:ea typeface="+mj-ea"/>
          <a:cs typeface="Arial"/>
        </a:defRPr>
      </a:lvl1pPr>
      <a:lvl2pPr algn="l" defTabSz="457200" rtl="0" eaLnBrk="0" fontAlgn="base" hangingPunct="0">
        <a:spcBef>
          <a:spcPct val="0"/>
        </a:spcBef>
        <a:spcAft>
          <a:spcPct val="0"/>
        </a:spcAft>
        <a:defRPr sz="4400">
          <a:solidFill>
            <a:srgbClr val="F8F8F8"/>
          </a:solidFill>
          <a:latin typeface="Arial" charset="0"/>
          <a:cs typeface="Arial" charset="0"/>
        </a:defRPr>
      </a:lvl2pPr>
      <a:lvl3pPr algn="l" defTabSz="457200" rtl="0" eaLnBrk="0" fontAlgn="base" hangingPunct="0">
        <a:spcBef>
          <a:spcPct val="0"/>
        </a:spcBef>
        <a:spcAft>
          <a:spcPct val="0"/>
        </a:spcAft>
        <a:defRPr sz="4400">
          <a:solidFill>
            <a:srgbClr val="F8F8F8"/>
          </a:solidFill>
          <a:latin typeface="Arial" charset="0"/>
          <a:cs typeface="Arial" charset="0"/>
        </a:defRPr>
      </a:lvl3pPr>
      <a:lvl4pPr algn="l" defTabSz="457200" rtl="0" eaLnBrk="0" fontAlgn="base" hangingPunct="0">
        <a:spcBef>
          <a:spcPct val="0"/>
        </a:spcBef>
        <a:spcAft>
          <a:spcPct val="0"/>
        </a:spcAft>
        <a:defRPr sz="4400">
          <a:solidFill>
            <a:srgbClr val="F8F8F8"/>
          </a:solidFill>
          <a:latin typeface="Arial" charset="0"/>
          <a:cs typeface="Arial" charset="0"/>
        </a:defRPr>
      </a:lvl4pPr>
      <a:lvl5pPr algn="l" defTabSz="457200" rtl="0" eaLnBrk="0" fontAlgn="base" hangingPunct="0">
        <a:spcBef>
          <a:spcPct val="0"/>
        </a:spcBef>
        <a:spcAft>
          <a:spcPct val="0"/>
        </a:spcAft>
        <a:defRPr sz="4400">
          <a:solidFill>
            <a:srgbClr val="F8F8F8"/>
          </a:solidFill>
          <a:latin typeface="Arial" charset="0"/>
          <a:cs typeface="Arial" charset="0"/>
        </a:defRPr>
      </a:lvl5pPr>
      <a:lvl6pPr marL="457200" algn="l" defTabSz="457200" rtl="0" fontAlgn="base">
        <a:spcBef>
          <a:spcPct val="0"/>
        </a:spcBef>
        <a:spcAft>
          <a:spcPct val="0"/>
        </a:spcAft>
        <a:defRPr sz="4400">
          <a:solidFill>
            <a:srgbClr val="F8F8F8"/>
          </a:solidFill>
          <a:latin typeface="Arial" charset="0"/>
          <a:cs typeface="Arial" charset="0"/>
        </a:defRPr>
      </a:lvl6pPr>
      <a:lvl7pPr marL="914400" algn="l" defTabSz="457200" rtl="0" fontAlgn="base">
        <a:spcBef>
          <a:spcPct val="0"/>
        </a:spcBef>
        <a:spcAft>
          <a:spcPct val="0"/>
        </a:spcAft>
        <a:defRPr sz="4400">
          <a:solidFill>
            <a:srgbClr val="F8F8F8"/>
          </a:solidFill>
          <a:latin typeface="Arial" charset="0"/>
          <a:cs typeface="Arial" charset="0"/>
        </a:defRPr>
      </a:lvl7pPr>
      <a:lvl8pPr marL="1371600" algn="l" defTabSz="457200" rtl="0" fontAlgn="base">
        <a:spcBef>
          <a:spcPct val="0"/>
        </a:spcBef>
        <a:spcAft>
          <a:spcPct val="0"/>
        </a:spcAft>
        <a:defRPr sz="4400">
          <a:solidFill>
            <a:srgbClr val="F8F8F8"/>
          </a:solidFill>
          <a:latin typeface="Arial" charset="0"/>
          <a:cs typeface="Arial" charset="0"/>
        </a:defRPr>
      </a:lvl8pPr>
      <a:lvl9pPr marL="1828800" algn="l" defTabSz="457200" rtl="0" fontAlgn="base">
        <a:spcBef>
          <a:spcPct val="0"/>
        </a:spcBef>
        <a:spcAft>
          <a:spcPct val="0"/>
        </a:spcAft>
        <a:defRPr sz="4400">
          <a:solidFill>
            <a:srgbClr val="F8F8F8"/>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6" descr="116_Tech_Comm_RD_PPT_v2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099" name="Title Placeholder 1"/>
          <p:cNvSpPr>
            <a:spLocks noGrp="1"/>
          </p:cNvSpPr>
          <p:nvPr>
            <p:ph type="title"/>
          </p:nvPr>
        </p:nvSpPr>
        <p:spPr bwMode="auto">
          <a:xfrm>
            <a:off x="457200" y="304800"/>
            <a:ext cx="82296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Text Placeholder 2"/>
          <p:cNvSpPr>
            <a:spLocks noGrp="1"/>
          </p:cNvSpPr>
          <p:nvPr>
            <p:ph type="body" idx="1"/>
          </p:nvPr>
        </p:nvSpPr>
        <p:spPr bwMode="auto">
          <a:xfrm>
            <a:off x="457200" y="13716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defRPr>
            </a:lvl1pPr>
          </a:lstStyle>
          <a:p>
            <a:pPr>
              <a:defRPr/>
            </a:pPr>
            <a:r>
              <a:rPr lang="en-US"/>
              <a:t>Monsanto Company Confidential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defRPr>
            </a:lvl1pPr>
          </a:lstStyle>
          <a:p>
            <a:pPr>
              <a:defRPr/>
            </a:pPr>
            <a:fld id="{6A632302-5A44-4215-862B-AEE65B0A64EB}" type="slidenum">
              <a:rPr lang="en-US"/>
              <a:pPr>
                <a:defRPr/>
              </a:pPr>
              <a:t>‹Nr.›</a:t>
            </a:fld>
            <a:endParaRPr lang="en-US" dirty="0"/>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b="1" kern="1200">
          <a:solidFill>
            <a:schemeClr val="tx1"/>
          </a:solidFill>
          <a:latin typeface="Arial"/>
          <a:ea typeface="+mj-ea"/>
          <a:cs typeface="+mj-cs"/>
        </a:defRPr>
      </a:lvl1pPr>
      <a:lvl2pPr algn="l" defTabSz="457200" rtl="0" eaLnBrk="0" fontAlgn="base" hangingPunct="0">
        <a:spcBef>
          <a:spcPct val="0"/>
        </a:spcBef>
        <a:spcAft>
          <a:spcPct val="0"/>
        </a:spcAft>
        <a:defRPr sz="3200" b="1">
          <a:solidFill>
            <a:schemeClr val="tx1"/>
          </a:solidFill>
          <a:latin typeface="Arial" charset="0"/>
        </a:defRPr>
      </a:lvl2pPr>
      <a:lvl3pPr algn="l" defTabSz="457200" rtl="0" eaLnBrk="0" fontAlgn="base" hangingPunct="0">
        <a:spcBef>
          <a:spcPct val="0"/>
        </a:spcBef>
        <a:spcAft>
          <a:spcPct val="0"/>
        </a:spcAft>
        <a:defRPr sz="3200" b="1">
          <a:solidFill>
            <a:schemeClr val="tx1"/>
          </a:solidFill>
          <a:latin typeface="Arial" charset="0"/>
        </a:defRPr>
      </a:lvl3pPr>
      <a:lvl4pPr algn="l" defTabSz="457200" rtl="0" eaLnBrk="0" fontAlgn="base" hangingPunct="0">
        <a:spcBef>
          <a:spcPct val="0"/>
        </a:spcBef>
        <a:spcAft>
          <a:spcPct val="0"/>
        </a:spcAft>
        <a:defRPr sz="3200" b="1">
          <a:solidFill>
            <a:schemeClr val="tx1"/>
          </a:solidFill>
          <a:latin typeface="Arial" charset="0"/>
        </a:defRPr>
      </a:lvl4pPr>
      <a:lvl5pPr algn="l" defTabSz="457200" rtl="0" eaLnBrk="0" fontAlgn="base" hangingPunct="0">
        <a:spcBef>
          <a:spcPct val="0"/>
        </a:spcBef>
        <a:spcAft>
          <a:spcPct val="0"/>
        </a:spcAft>
        <a:defRPr sz="3200" b="1">
          <a:solidFill>
            <a:schemeClr val="tx1"/>
          </a:solidFill>
          <a:latin typeface="Arial" charset="0"/>
        </a:defRPr>
      </a:lvl5pPr>
      <a:lvl6pPr marL="457200" algn="l" defTabSz="457200" rtl="0" fontAlgn="base">
        <a:spcBef>
          <a:spcPct val="0"/>
        </a:spcBef>
        <a:spcAft>
          <a:spcPct val="0"/>
        </a:spcAft>
        <a:defRPr sz="3200" b="1">
          <a:solidFill>
            <a:schemeClr val="tx1"/>
          </a:solidFill>
          <a:latin typeface="Arial" charset="0"/>
        </a:defRPr>
      </a:lvl6pPr>
      <a:lvl7pPr marL="914400" algn="l" defTabSz="457200" rtl="0" fontAlgn="base">
        <a:spcBef>
          <a:spcPct val="0"/>
        </a:spcBef>
        <a:spcAft>
          <a:spcPct val="0"/>
        </a:spcAft>
        <a:defRPr sz="3200" b="1">
          <a:solidFill>
            <a:schemeClr val="tx1"/>
          </a:solidFill>
          <a:latin typeface="Arial" charset="0"/>
        </a:defRPr>
      </a:lvl7pPr>
      <a:lvl8pPr marL="1371600" algn="l" defTabSz="457200" rtl="0" fontAlgn="base">
        <a:spcBef>
          <a:spcPct val="0"/>
        </a:spcBef>
        <a:spcAft>
          <a:spcPct val="0"/>
        </a:spcAft>
        <a:defRPr sz="3200" b="1">
          <a:solidFill>
            <a:schemeClr val="tx1"/>
          </a:solidFill>
          <a:latin typeface="Arial" charset="0"/>
        </a:defRPr>
      </a:lvl8pPr>
      <a:lvl9pPr marL="1828800" algn="l" defTabSz="457200" rtl="0" fontAlgn="base">
        <a:spcBef>
          <a:spcPct val="0"/>
        </a:spcBef>
        <a:spcAft>
          <a:spcPct val="0"/>
        </a:spcAft>
        <a:defRPr sz="3200" b="1">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6" descr="116_Tech_Comm_RD_PPT_v2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123" name="Title Placeholder 1"/>
          <p:cNvSpPr>
            <a:spLocks noGrp="1"/>
          </p:cNvSpPr>
          <p:nvPr>
            <p:ph type="title"/>
          </p:nvPr>
        </p:nvSpPr>
        <p:spPr bwMode="auto">
          <a:xfrm>
            <a:off x="457200" y="304800"/>
            <a:ext cx="82296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Text Placeholder 2"/>
          <p:cNvSpPr>
            <a:spLocks noGrp="1"/>
          </p:cNvSpPr>
          <p:nvPr>
            <p:ph type="body" idx="1"/>
          </p:nvPr>
        </p:nvSpPr>
        <p:spPr bwMode="auto">
          <a:xfrm>
            <a:off x="457200" y="13716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defRPr>
            </a:lvl1pPr>
          </a:lstStyle>
          <a:p>
            <a:pPr>
              <a:defRPr/>
            </a:pPr>
            <a:r>
              <a:rPr lang="en-US"/>
              <a:t>Monsanto Company Confidential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defRPr>
            </a:lvl1pPr>
          </a:lstStyle>
          <a:p>
            <a:pPr>
              <a:defRPr/>
            </a:pPr>
            <a:fld id="{ECB13EB5-B03A-4EB7-BAB4-F3AAB6241A1E}" type="slidenum">
              <a:rPr lang="en-US"/>
              <a:pPr>
                <a:defRPr/>
              </a:pPr>
              <a:t>‹Nr.›</a:t>
            </a:fld>
            <a:endParaRPr lang="en-US" dirty="0"/>
          </a:p>
        </p:txBody>
      </p:sp>
    </p:spTree>
  </p:cSld>
  <p:clrMap bg1="lt1" tx1="dk1" bg2="lt2" tx2="dk2" accent1="accent1" accent2="accent2" accent3="accent3" accent4="accent4" accent5="accent5" accent6="accent6" hlink="hlink" folHlink="folHlink"/>
  <p:timing>
    <p:tnLst>
      <p:par>
        <p:cTn xmlns:p14="http://schemas.microsoft.com/office/powerpoint/2010/main" id="1" dur="indefinite" restart="never" nodeType="tmRoot"/>
      </p:par>
    </p:tnLst>
  </p:timing>
  <p:hf sldNum="0" hdr="0" dt="0"/>
  <p:txStyles>
    <p:titleStyle>
      <a:lvl1pPr algn="l" defTabSz="457200" rtl="0" eaLnBrk="0" fontAlgn="base" hangingPunct="0">
        <a:spcBef>
          <a:spcPct val="0"/>
        </a:spcBef>
        <a:spcAft>
          <a:spcPct val="0"/>
        </a:spcAft>
        <a:defRPr sz="3200" b="1" kern="1200">
          <a:solidFill>
            <a:schemeClr val="tx1"/>
          </a:solidFill>
          <a:latin typeface="Arial"/>
          <a:ea typeface="+mj-ea"/>
          <a:cs typeface="+mj-cs"/>
        </a:defRPr>
      </a:lvl1pPr>
      <a:lvl2pPr algn="l" defTabSz="457200" rtl="0" eaLnBrk="0" fontAlgn="base" hangingPunct="0">
        <a:spcBef>
          <a:spcPct val="0"/>
        </a:spcBef>
        <a:spcAft>
          <a:spcPct val="0"/>
        </a:spcAft>
        <a:defRPr sz="3200" b="1">
          <a:solidFill>
            <a:schemeClr val="tx1"/>
          </a:solidFill>
          <a:latin typeface="Arial" charset="0"/>
        </a:defRPr>
      </a:lvl2pPr>
      <a:lvl3pPr algn="l" defTabSz="457200" rtl="0" eaLnBrk="0" fontAlgn="base" hangingPunct="0">
        <a:spcBef>
          <a:spcPct val="0"/>
        </a:spcBef>
        <a:spcAft>
          <a:spcPct val="0"/>
        </a:spcAft>
        <a:defRPr sz="3200" b="1">
          <a:solidFill>
            <a:schemeClr val="tx1"/>
          </a:solidFill>
          <a:latin typeface="Arial" charset="0"/>
        </a:defRPr>
      </a:lvl3pPr>
      <a:lvl4pPr algn="l" defTabSz="457200" rtl="0" eaLnBrk="0" fontAlgn="base" hangingPunct="0">
        <a:spcBef>
          <a:spcPct val="0"/>
        </a:spcBef>
        <a:spcAft>
          <a:spcPct val="0"/>
        </a:spcAft>
        <a:defRPr sz="3200" b="1">
          <a:solidFill>
            <a:schemeClr val="tx1"/>
          </a:solidFill>
          <a:latin typeface="Arial" charset="0"/>
        </a:defRPr>
      </a:lvl4pPr>
      <a:lvl5pPr algn="l" defTabSz="457200" rtl="0" eaLnBrk="0" fontAlgn="base" hangingPunct="0">
        <a:spcBef>
          <a:spcPct val="0"/>
        </a:spcBef>
        <a:spcAft>
          <a:spcPct val="0"/>
        </a:spcAft>
        <a:defRPr sz="3200" b="1">
          <a:solidFill>
            <a:schemeClr val="tx1"/>
          </a:solidFill>
          <a:latin typeface="Arial" charset="0"/>
        </a:defRPr>
      </a:lvl5pPr>
      <a:lvl6pPr marL="457200" algn="l" defTabSz="457200" rtl="0" fontAlgn="base">
        <a:spcBef>
          <a:spcPct val="0"/>
        </a:spcBef>
        <a:spcAft>
          <a:spcPct val="0"/>
        </a:spcAft>
        <a:defRPr sz="3200" b="1">
          <a:solidFill>
            <a:schemeClr val="tx1"/>
          </a:solidFill>
          <a:latin typeface="Arial" charset="0"/>
        </a:defRPr>
      </a:lvl6pPr>
      <a:lvl7pPr marL="914400" algn="l" defTabSz="457200" rtl="0" fontAlgn="base">
        <a:spcBef>
          <a:spcPct val="0"/>
        </a:spcBef>
        <a:spcAft>
          <a:spcPct val="0"/>
        </a:spcAft>
        <a:defRPr sz="3200" b="1">
          <a:solidFill>
            <a:schemeClr val="tx1"/>
          </a:solidFill>
          <a:latin typeface="Arial" charset="0"/>
        </a:defRPr>
      </a:lvl7pPr>
      <a:lvl8pPr marL="1371600" algn="l" defTabSz="457200" rtl="0" fontAlgn="base">
        <a:spcBef>
          <a:spcPct val="0"/>
        </a:spcBef>
        <a:spcAft>
          <a:spcPct val="0"/>
        </a:spcAft>
        <a:defRPr sz="3200" b="1">
          <a:solidFill>
            <a:schemeClr val="tx1"/>
          </a:solidFill>
          <a:latin typeface="Arial" charset="0"/>
        </a:defRPr>
      </a:lvl8pPr>
      <a:lvl9pPr marL="1828800" algn="l" defTabSz="457200" rtl="0" fontAlgn="base">
        <a:spcBef>
          <a:spcPct val="0"/>
        </a:spcBef>
        <a:spcAft>
          <a:spcPct val="0"/>
        </a:spcAft>
        <a:defRPr sz="3200" b="1">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6" descr="116_Tech_Comm_RD_PPT_v22.jp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6147" name="Title Placeholder 1"/>
          <p:cNvSpPr>
            <a:spLocks noGrp="1"/>
          </p:cNvSpPr>
          <p:nvPr>
            <p:ph type="title"/>
          </p:nvPr>
        </p:nvSpPr>
        <p:spPr bwMode="auto">
          <a:xfrm>
            <a:off x="457200" y="1254125"/>
            <a:ext cx="82296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2171700"/>
            <a:ext cx="8229600" cy="3421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Aria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a:defRPr>
            </a:lvl1pPr>
          </a:lstStyle>
          <a:p>
            <a:pPr>
              <a:defRPr/>
            </a:pPr>
            <a:r>
              <a:rPr lang="en-US"/>
              <a:t>Monsanto Company Confidential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Arial"/>
              </a:defRPr>
            </a:lvl1pPr>
          </a:lstStyle>
          <a:p>
            <a:pPr>
              <a:defRPr/>
            </a:pPr>
            <a:fld id="{3CCC514E-4AC7-4FBA-A3A6-D4EEE4747A3A}" type="slidenum">
              <a:rPr lang="en-US"/>
              <a:pPr>
                <a:defRPr/>
              </a:pPr>
              <a:t>‹Nr.›</a:t>
            </a:fld>
            <a:endParaRPr lang="en-US" dirty="0"/>
          </a:p>
        </p:txBody>
      </p:sp>
    </p:spTree>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Lst>
  <p:hf sldNum="0" hdr="0" dt="0"/>
  <p:txStyles>
    <p:titleStyle>
      <a:lvl1pPr algn="l" defTabSz="457200" rtl="0" eaLnBrk="0" fontAlgn="base" hangingPunct="0">
        <a:spcBef>
          <a:spcPct val="0"/>
        </a:spcBef>
        <a:spcAft>
          <a:spcPct val="0"/>
        </a:spcAft>
        <a:defRPr sz="3200" b="1" kern="1200">
          <a:solidFill>
            <a:schemeClr val="tx1"/>
          </a:solidFill>
          <a:latin typeface="Arial"/>
          <a:ea typeface="+mj-ea"/>
          <a:cs typeface="+mj-cs"/>
        </a:defRPr>
      </a:lvl1pPr>
      <a:lvl2pPr algn="l" defTabSz="457200" rtl="0" eaLnBrk="0" fontAlgn="base" hangingPunct="0">
        <a:spcBef>
          <a:spcPct val="0"/>
        </a:spcBef>
        <a:spcAft>
          <a:spcPct val="0"/>
        </a:spcAft>
        <a:defRPr sz="3200" b="1">
          <a:solidFill>
            <a:schemeClr val="tx1"/>
          </a:solidFill>
          <a:latin typeface="Arial" charset="0"/>
        </a:defRPr>
      </a:lvl2pPr>
      <a:lvl3pPr algn="l" defTabSz="457200" rtl="0" eaLnBrk="0" fontAlgn="base" hangingPunct="0">
        <a:spcBef>
          <a:spcPct val="0"/>
        </a:spcBef>
        <a:spcAft>
          <a:spcPct val="0"/>
        </a:spcAft>
        <a:defRPr sz="3200" b="1">
          <a:solidFill>
            <a:schemeClr val="tx1"/>
          </a:solidFill>
          <a:latin typeface="Arial" charset="0"/>
        </a:defRPr>
      </a:lvl3pPr>
      <a:lvl4pPr algn="l" defTabSz="457200" rtl="0" eaLnBrk="0" fontAlgn="base" hangingPunct="0">
        <a:spcBef>
          <a:spcPct val="0"/>
        </a:spcBef>
        <a:spcAft>
          <a:spcPct val="0"/>
        </a:spcAft>
        <a:defRPr sz="3200" b="1">
          <a:solidFill>
            <a:schemeClr val="tx1"/>
          </a:solidFill>
          <a:latin typeface="Arial" charset="0"/>
        </a:defRPr>
      </a:lvl4pPr>
      <a:lvl5pPr algn="l" defTabSz="457200" rtl="0" eaLnBrk="0" fontAlgn="base" hangingPunct="0">
        <a:spcBef>
          <a:spcPct val="0"/>
        </a:spcBef>
        <a:spcAft>
          <a:spcPct val="0"/>
        </a:spcAft>
        <a:defRPr sz="3200" b="1">
          <a:solidFill>
            <a:schemeClr val="tx1"/>
          </a:solidFill>
          <a:latin typeface="Arial" charset="0"/>
        </a:defRPr>
      </a:lvl5pPr>
      <a:lvl6pPr marL="457200" algn="l" defTabSz="457200" rtl="0" fontAlgn="base">
        <a:spcBef>
          <a:spcPct val="0"/>
        </a:spcBef>
        <a:spcAft>
          <a:spcPct val="0"/>
        </a:spcAft>
        <a:defRPr sz="3200" b="1">
          <a:solidFill>
            <a:schemeClr val="tx1"/>
          </a:solidFill>
          <a:latin typeface="Arial" charset="0"/>
        </a:defRPr>
      </a:lvl6pPr>
      <a:lvl7pPr marL="914400" algn="l" defTabSz="457200" rtl="0" fontAlgn="base">
        <a:spcBef>
          <a:spcPct val="0"/>
        </a:spcBef>
        <a:spcAft>
          <a:spcPct val="0"/>
        </a:spcAft>
        <a:defRPr sz="3200" b="1">
          <a:solidFill>
            <a:schemeClr val="tx1"/>
          </a:solidFill>
          <a:latin typeface="Arial" charset="0"/>
        </a:defRPr>
      </a:lvl7pPr>
      <a:lvl8pPr marL="1371600" algn="l" defTabSz="457200" rtl="0" fontAlgn="base">
        <a:spcBef>
          <a:spcPct val="0"/>
        </a:spcBef>
        <a:spcAft>
          <a:spcPct val="0"/>
        </a:spcAft>
        <a:defRPr sz="3200" b="1">
          <a:solidFill>
            <a:schemeClr val="tx1"/>
          </a:solidFill>
          <a:latin typeface="Arial" charset="0"/>
        </a:defRPr>
      </a:lvl8pPr>
      <a:lvl9pPr marL="1828800" algn="l" defTabSz="457200" rtl="0" fontAlgn="base">
        <a:spcBef>
          <a:spcPct val="0"/>
        </a:spcBef>
        <a:spcAft>
          <a:spcPct val="0"/>
        </a:spcAft>
        <a:defRPr sz="3200" b="1">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6.jpeg"/><Relationship Id="rId5" Type="http://schemas.openxmlformats.org/officeDocument/2006/relationships/image" Target="../media/image7.pn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microsoft.com/office/2007/relationships/hdphoto" Target="../media/hdphoto2.wdp"/><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png"/><Relationship Id="rId9" Type="http://schemas.openxmlformats.org/officeDocument/2006/relationships/image" Target="../media/image28.jpeg"/><Relationship Id="rId10" Type="http://schemas.openxmlformats.org/officeDocument/2006/relationships/image" Target="../media/image29.jpeg"/><Relationship Id="rId11"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jpeg"/><Relationship Id="rId13" Type="http://schemas.openxmlformats.org/officeDocument/2006/relationships/image" Target="../media/image39.jpeg"/><Relationship Id="rId14" Type="http://schemas.openxmlformats.org/officeDocument/2006/relationships/image" Target="../media/image40.jpeg"/><Relationship Id="rId15" Type="http://schemas.openxmlformats.org/officeDocument/2006/relationships/image" Target="../media/image41.png"/><Relationship Id="rId16" Type="http://schemas.openxmlformats.org/officeDocument/2006/relationships/image" Target="../media/image42.jpeg"/><Relationship Id="rId1" Type="http://schemas.openxmlformats.org/officeDocument/2006/relationships/tags" Target="../tags/tag1.xml"/><Relationship Id="rId2" Type="http://schemas.openxmlformats.org/officeDocument/2006/relationships/slideLayout" Target="../slideLayouts/slideLayout5.xml"/><Relationship Id="rId3" Type="http://schemas.openxmlformats.org/officeDocument/2006/relationships/notesSlide" Target="../notesSlides/notesSlide13.xml"/><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4.xml"/><Relationship Id="rId2" Type="http://schemas.openxmlformats.org/officeDocument/2006/relationships/audio" Target="../media/audio1.wa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29.xml.rels><?xml version="1.0" encoding="UTF-8" standalone="yes"?>
<Relationships xmlns="http://schemas.openxmlformats.org/package/2006/relationships"><Relationship Id="rId11" Type="http://schemas.openxmlformats.org/officeDocument/2006/relationships/image" Target="../media/image58.jpeg"/><Relationship Id="rId12" Type="http://schemas.openxmlformats.org/officeDocument/2006/relationships/oleObject" Target="../embeddings/oleObject1.bin"/><Relationship Id="rId13" Type="http://schemas.openxmlformats.org/officeDocument/2006/relationships/image" Target="../media/image50.png"/><Relationship Id="rId1" Type="http://schemas.openxmlformats.org/officeDocument/2006/relationships/vmlDrawing" Target="../drawings/vmlDrawing1.vml"/><Relationship Id="rId2" Type="http://schemas.openxmlformats.org/officeDocument/2006/relationships/slideLayout" Target="../slideLayouts/slideLayout4.xml"/><Relationship Id="rId3" Type="http://schemas.openxmlformats.org/officeDocument/2006/relationships/image" Target="../media/image1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png"/><Relationship Id="rId8" Type="http://schemas.openxmlformats.org/officeDocument/2006/relationships/image" Target="../media/image55.jpeg"/><Relationship Id="rId9" Type="http://schemas.openxmlformats.org/officeDocument/2006/relationships/image" Target="../media/image56.png"/><Relationship Id="rId10"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4" Type="http://schemas.microsoft.com/office/2007/relationships/hdphoto" Target="../media/hdphoto4.wdp"/><Relationship Id="rId5"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jpeg"/><Relationship Id="rId3" Type="http://schemas.openxmlformats.org/officeDocument/2006/relationships/image" Target="../media/image7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2.jpeg"/></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png"/><Relationship Id="rId5" Type="http://schemas.openxmlformats.org/officeDocument/2006/relationships/image" Target="../media/image95.jpeg"/><Relationship Id="rId6" Type="http://schemas.openxmlformats.org/officeDocument/2006/relationships/image" Target="../media/image96.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5" Type="http://schemas.openxmlformats.org/officeDocument/2006/relationships/image" Target="../media/image113.jpeg"/><Relationship Id="rId1" Type="http://schemas.openxmlformats.org/officeDocument/2006/relationships/slideLayout" Target="../slideLayouts/slideLayout4.xml"/><Relationship Id="rId2" Type="http://schemas.openxmlformats.org/officeDocument/2006/relationships/image" Target="../media/image11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1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 Id="rId3" Type="http://schemas.openxmlformats.org/officeDocument/2006/relationships/image" Target="../media/image1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7" descr="Mar23_35"/>
          <p:cNvPicPr>
            <a:picLocks noChangeAspect="1" noChangeArrowheads="1"/>
          </p:cNvPicPr>
          <p:nvPr/>
        </p:nvPicPr>
        <p:blipFill>
          <a:blip r:embed="rId2" cstate="print">
            <a:alphaModFix/>
            <a:extLst>
              <a:ext uri="{BEBA8EAE-BF5A-486C-A8C5-ECC9F3942E4B}">
                <a14:imgProps xmlns:a14="http://schemas.microsoft.com/office/drawing/2010/main">
                  <a14:imgLayer r:embed="rId3">
                    <a14:imgEffect>
                      <a14:sharpenSoften amount="-6000"/>
                    </a14:imgEffect>
                    <a14:imgEffect>
                      <a14:brightnessContrast bright="-30000" contrast="-12000"/>
                    </a14:imgEffect>
                  </a14:imgLayer>
                </a14:imgProps>
              </a:ext>
            </a:extLst>
          </a:blip>
          <a:srcRect/>
          <a:stretch>
            <a:fillRect/>
          </a:stretch>
        </p:blipFill>
        <p:spPr bwMode="auto">
          <a:xfrm>
            <a:off x="1" y="595"/>
            <a:ext cx="9144000" cy="6859614"/>
          </a:xfrm>
          <a:prstGeom prst="rect">
            <a:avLst/>
          </a:prstGeom>
          <a:noFill/>
          <a:ln w="38100">
            <a:noFill/>
            <a:miter lim="800000"/>
            <a:headEnd/>
            <a:tailEnd/>
          </a:ln>
        </p:spPr>
      </p:pic>
      <p:sp>
        <p:nvSpPr>
          <p:cNvPr id="2" name="Título 1"/>
          <p:cNvSpPr>
            <a:spLocks noGrp="1"/>
          </p:cNvSpPr>
          <p:nvPr>
            <p:ph type="ctrTitle"/>
          </p:nvPr>
        </p:nvSpPr>
        <p:spPr>
          <a:xfrm>
            <a:off x="268111" y="2130778"/>
            <a:ext cx="8692445" cy="1653115"/>
          </a:xfrm>
        </p:spPr>
        <p:txBody>
          <a:bodyPr/>
          <a:lstStyle/>
          <a:p>
            <a:pPr algn="ctr">
              <a:lnSpc>
                <a:spcPct val="80000"/>
              </a:lnSpc>
            </a:pPr>
            <a:r>
              <a:rPr lang="es-MX" altLang="es-PY" sz="5400" dirty="0" smtClean="0">
                <a:solidFill>
                  <a:srgbClr val="FFFF00"/>
                </a:solidFill>
                <a:cs typeface="Arial"/>
              </a:rPr>
              <a:t>La importancia </a:t>
            </a:r>
            <a:r>
              <a:rPr lang="es-MX" altLang="es-PY" sz="5400" dirty="0">
                <a:solidFill>
                  <a:srgbClr val="FFFF00"/>
                </a:solidFill>
                <a:cs typeface="Arial"/>
              </a:rPr>
              <a:t>de una buena fertilización</a:t>
            </a:r>
            <a:br>
              <a:rPr lang="es-MX" altLang="es-PY" sz="5400" dirty="0">
                <a:solidFill>
                  <a:srgbClr val="FFFF00"/>
                </a:solidFill>
                <a:cs typeface="Arial"/>
              </a:rPr>
            </a:br>
            <a:endParaRPr lang="es-ES" sz="5400" dirty="0">
              <a:solidFill>
                <a:srgbClr val="FFFF00"/>
              </a:solidFill>
              <a:cs typeface="Arial"/>
            </a:endParaRPr>
          </a:p>
        </p:txBody>
      </p:sp>
      <p:sp>
        <p:nvSpPr>
          <p:cNvPr id="3" name="Subtítulo 2"/>
          <p:cNvSpPr>
            <a:spLocks noGrp="1"/>
          </p:cNvSpPr>
          <p:nvPr>
            <p:ph type="subTitle" idx="1"/>
          </p:nvPr>
        </p:nvSpPr>
        <p:spPr>
          <a:xfrm>
            <a:off x="3316111" y="4055532"/>
            <a:ext cx="5825056" cy="1574801"/>
          </a:xfrm>
        </p:spPr>
        <p:txBody>
          <a:bodyPr/>
          <a:lstStyle/>
          <a:p>
            <a:pPr algn="r">
              <a:defRPr/>
            </a:pPr>
            <a:r>
              <a:rPr lang="en-US" altLang="es-PY" sz="2800" b="1" i="1" dirty="0">
                <a:solidFill>
                  <a:srgbClr val="FFFF00"/>
                </a:solidFill>
                <a:effectLst>
                  <a:outerShdw blurRad="38100" dist="38100" dir="2700000" algn="tl">
                    <a:srgbClr val="000000">
                      <a:alpha val="43137"/>
                    </a:srgbClr>
                  </a:outerShdw>
                </a:effectLst>
              </a:rPr>
              <a:t>Martín M. Cubilla A.</a:t>
            </a:r>
          </a:p>
          <a:p>
            <a:pPr algn="r">
              <a:defRPr/>
            </a:pPr>
            <a:r>
              <a:rPr lang="en-US" altLang="es-PY" sz="1800" b="1" i="1" dirty="0" err="1">
                <a:solidFill>
                  <a:srgbClr val="FFFF00"/>
                </a:solidFill>
                <a:effectLst>
                  <a:outerShdw blurRad="38100" dist="38100" dir="2700000" algn="tl">
                    <a:srgbClr val="000000">
                      <a:alpha val="43137"/>
                    </a:srgbClr>
                  </a:outerShdw>
                </a:effectLst>
              </a:rPr>
              <a:t>Consultor</a:t>
            </a:r>
            <a:r>
              <a:rPr lang="en-US" altLang="es-PY" sz="1800" b="1" i="1" dirty="0">
                <a:solidFill>
                  <a:srgbClr val="FFFF00"/>
                </a:solidFill>
                <a:effectLst>
                  <a:outerShdw blurRad="38100" dist="38100" dir="2700000" algn="tl">
                    <a:srgbClr val="000000">
                      <a:alpha val="43137"/>
                    </a:srgbClr>
                  </a:outerShdw>
                </a:effectLst>
              </a:rPr>
              <a:t> e </a:t>
            </a:r>
            <a:r>
              <a:rPr lang="en-US" altLang="es-PY" sz="1800" b="1" i="1" dirty="0" err="1">
                <a:solidFill>
                  <a:srgbClr val="FFFF00"/>
                </a:solidFill>
                <a:effectLst>
                  <a:outerShdw blurRad="38100" dist="38100" dir="2700000" algn="tl">
                    <a:srgbClr val="000000">
                      <a:alpha val="43137"/>
                    </a:srgbClr>
                  </a:outerShdw>
                </a:effectLst>
              </a:rPr>
              <a:t>Investigador</a:t>
            </a:r>
            <a:r>
              <a:rPr lang="en-US" altLang="es-PY" sz="1800" b="1" i="1" dirty="0">
                <a:solidFill>
                  <a:srgbClr val="FFFF00"/>
                </a:solidFill>
                <a:effectLst>
                  <a:outerShdw blurRad="38100" dist="38100" dir="2700000" algn="tl">
                    <a:srgbClr val="000000">
                      <a:alpha val="43137"/>
                    </a:srgbClr>
                  </a:outerShdw>
                </a:effectLst>
              </a:rPr>
              <a:t> </a:t>
            </a:r>
            <a:r>
              <a:rPr lang="en-US" altLang="es-PY" sz="1800" b="1" i="1" dirty="0" err="1" smtClean="0">
                <a:solidFill>
                  <a:srgbClr val="FFFF00"/>
                </a:solidFill>
                <a:effectLst>
                  <a:outerShdw blurRad="38100" dist="38100" dir="2700000" algn="tl">
                    <a:srgbClr val="000000">
                      <a:alpha val="43137"/>
                    </a:srgbClr>
                  </a:outerShdw>
                </a:effectLst>
              </a:rPr>
              <a:t>Independiente</a:t>
            </a:r>
            <a:r>
              <a:rPr lang="en-US" altLang="es-PY" sz="1800" b="1" i="1" dirty="0" smtClean="0">
                <a:solidFill>
                  <a:srgbClr val="FFFF00"/>
                </a:solidFill>
                <a:effectLst>
                  <a:outerShdw blurRad="38100" dist="38100" dir="2700000" algn="tl">
                    <a:srgbClr val="000000">
                      <a:alpha val="43137"/>
                    </a:srgbClr>
                  </a:outerShdw>
                </a:effectLst>
              </a:rPr>
              <a:t> </a:t>
            </a:r>
          </a:p>
          <a:p>
            <a:pPr algn="r">
              <a:defRPr/>
            </a:pPr>
            <a:r>
              <a:rPr lang="en-US" altLang="es-PY" sz="1800" b="1" i="1" dirty="0" smtClean="0">
                <a:solidFill>
                  <a:srgbClr val="FFFF00"/>
                </a:solidFill>
                <a:effectLst>
                  <a:outerShdw blurRad="38100" dist="38100" dir="2700000" algn="tl">
                    <a:srgbClr val="000000">
                      <a:alpha val="43137"/>
                    </a:srgbClr>
                  </a:outerShdw>
                </a:effectLst>
              </a:rPr>
              <a:t>Pte. </a:t>
            </a:r>
            <a:r>
              <a:rPr lang="en-US" altLang="es-PY" sz="1800" b="1" i="1" dirty="0" err="1" smtClean="0">
                <a:solidFill>
                  <a:srgbClr val="FFFF00"/>
                </a:solidFill>
                <a:effectLst>
                  <a:outerShdw blurRad="38100" dist="38100" dir="2700000" algn="tl">
                    <a:srgbClr val="000000">
                      <a:alpha val="43137"/>
                    </a:srgbClr>
                  </a:outerShdw>
                </a:effectLst>
              </a:rPr>
              <a:t>Asociación</a:t>
            </a:r>
            <a:r>
              <a:rPr lang="en-US" altLang="es-PY" sz="1800" b="1" i="1" dirty="0" smtClean="0">
                <a:solidFill>
                  <a:srgbClr val="FFFF00"/>
                </a:solidFill>
                <a:effectLst>
                  <a:outerShdw blurRad="38100" dist="38100" dir="2700000" algn="tl">
                    <a:srgbClr val="000000">
                      <a:alpha val="43137"/>
                    </a:srgbClr>
                  </a:outerShdw>
                </a:effectLst>
              </a:rPr>
              <a:t> </a:t>
            </a:r>
            <a:r>
              <a:rPr lang="en-US" altLang="es-PY" sz="1800" b="1" i="1" dirty="0">
                <a:solidFill>
                  <a:srgbClr val="FFFF00"/>
                </a:solidFill>
                <a:effectLst>
                  <a:outerShdw blurRad="38100" dist="38100" dir="2700000" algn="tl">
                    <a:srgbClr val="000000">
                      <a:alpha val="43137"/>
                    </a:srgbClr>
                  </a:outerShdw>
                </a:effectLst>
              </a:rPr>
              <a:t>de </a:t>
            </a:r>
            <a:r>
              <a:rPr lang="en-US" altLang="es-PY" sz="1800" b="1" i="1" dirty="0" err="1" smtClean="0">
                <a:solidFill>
                  <a:srgbClr val="FFFF00"/>
                </a:solidFill>
                <a:effectLst>
                  <a:outerShdw blurRad="38100" dist="38100" dir="2700000" algn="tl">
                    <a:srgbClr val="000000">
                      <a:alpha val="43137"/>
                    </a:srgbClr>
                  </a:outerShdw>
                </a:effectLst>
              </a:rPr>
              <a:t>Agrónomos</a:t>
            </a:r>
            <a:r>
              <a:rPr lang="en-US" altLang="es-PY" sz="1800" b="1" i="1" dirty="0" smtClean="0">
                <a:solidFill>
                  <a:srgbClr val="FFFF00"/>
                </a:solidFill>
                <a:effectLst>
                  <a:outerShdw blurRad="38100" dist="38100" dir="2700000" algn="tl">
                    <a:srgbClr val="000000">
                      <a:alpha val="43137"/>
                    </a:srgbClr>
                  </a:outerShdw>
                </a:effectLst>
              </a:rPr>
              <a:t> Pro </a:t>
            </a:r>
            <a:r>
              <a:rPr lang="en-US" altLang="es-PY" sz="1800" b="1" i="1" dirty="0" err="1">
                <a:solidFill>
                  <a:srgbClr val="FFFF00"/>
                </a:solidFill>
                <a:effectLst>
                  <a:outerShdw blurRad="38100" dist="38100" dir="2700000" algn="tl">
                    <a:srgbClr val="000000">
                      <a:alpha val="43137"/>
                    </a:srgbClr>
                  </a:outerShdw>
                </a:effectLst>
              </a:rPr>
              <a:t>Siembra</a:t>
            </a:r>
            <a:r>
              <a:rPr lang="en-US" altLang="es-PY" sz="1800" b="1" i="1" dirty="0">
                <a:solidFill>
                  <a:srgbClr val="FFFF00"/>
                </a:solidFill>
                <a:effectLst>
                  <a:outerShdw blurRad="38100" dist="38100" dir="2700000" algn="tl">
                    <a:srgbClr val="000000">
                      <a:alpha val="43137"/>
                    </a:srgbClr>
                  </a:outerShdw>
                </a:effectLst>
              </a:rPr>
              <a:t> </a:t>
            </a:r>
            <a:r>
              <a:rPr lang="en-US" altLang="es-PY" sz="1800" b="1" i="1" dirty="0" err="1">
                <a:solidFill>
                  <a:srgbClr val="FFFF00"/>
                </a:solidFill>
                <a:effectLst>
                  <a:outerShdw blurRad="38100" dist="38100" dir="2700000" algn="tl">
                    <a:srgbClr val="000000">
                      <a:alpha val="43137"/>
                    </a:srgbClr>
                  </a:outerShdw>
                </a:effectLst>
              </a:rPr>
              <a:t>Directa</a:t>
            </a:r>
            <a:endParaRPr lang="en-US" altLang="es-PY" sz="1800" b="1" i="1" dirty="0">
              <a:solidFill>
                <a:srgbClr val="FFFF00"/>
              </a:solidFill>
              <a:effectLst>
                <a:outerShdw blurRad="38100" dist="38100" dir="2700000" algn="tl">
                  <a:srgbClr val="000000">
                    <a:alpha val="43137"/>
                  </a:srgbClr>
                </a:outerShdw>
              </a:effectLst>
            </a:endParaRPr>
          </a:p>
          <a:p>
            <a:pPr algn="r"/>
            <a:endParaRPr lang="es-ES" sz="2000" dirty="0"/>
          </a:p>
        </p:txBody>
      </p:sp>
      <p:sp>
        <p:nvSpPr>
          <p:cNvPr id="4" name="Marcador de pie de página 3"/>
          <p:cNvSpPr>
            <a:spLocks noGrp="1"/>
          </p:cNvSpPr>
          <p:nvPr>
            <p:ph type="ftr" sz="quarter" idx="11"/>
          </p:nvPr>
        </p:nvSpPr>
        <p:spPr>
          <a:xfrm>
            <a:off x="1241771" y="6364110"/>
            <a:ext cx="5681133" cy="470253"/>
          </a:xfrm>
        </p:spPr>
        <p:txBody>
          <a:bodyPr/>
          <a:lstStyle/>
          <a:p>
            <a:pPr algn="l">
              <a:defRPr/>
            </a:pPr>
            <a:r>
              <a:rPr lang="en-US" altLang="es-PY" sz="1600" b="1" i="1" dirty="0">
                <a:solidFill>
                  <a:srgbClr val="FFFF00"/>
                </a:solidFill>
              </a:rPr>
              <a:t>Ciudad del Este, 20 de </a:t>
            </a:r>
            <a:r>
              <a:rPr lang="en-US" altLang="es-PY" sz="1600" b="1" i="1" dirty="0" err="1">
                <a:solidFill>
                  <a:srgbClr val="FFFF00"/>
                </a:solidFill>
              </a:rPr>
              <a:t>julio</a:t>
            </a:r>
            <a:r>
              <a:rPr lang="en-US" altLang="es-PY" sz="1600" b="1" i="1" dirty="0">
                <a:solidFill>
                  <a:srgbClr val="FFFF00"/>
                </a:solidFill>
              </a:rPr>
              <a:t> de 2017 </a:t>
            </a:r>
          </a:p>
          <a:p>
            <a:pPr algn="l">
              <a:defRPr/>
            </a:pPr>
            <a:endParaRPr lang="en-US" sz="1600" dirty="0"/>
          </a:p>
        </p:txBody>
      </p:sp>
      <p:pic>
        <p:nvPicPr>
          <p:cNvPr id="5" name="Picture 4"/>
          <p:cNvPicPr>
            <a:picLocks noChangeAspect="1" noChangeArrowheads="1"/>
          </p:cNvPicPr>
          <p:nvPr/>
        </p:nvPicPr>
        <p:blipFill>
          <a:blip r:embed="rId4" cstate="print">
            <a:lum bright="4000" contrast="30000"/>
          </a:blip>
          <a:srcRect/>
          <a:stretch>
            <a:fillRect/>
          </a:stretch>
        </p:blipFill>
        <p:spPr bwMode="auto">
          <a:xfrm>
            <a:off x="128940" y="5405261"/>
            <a:ext cx="971550" cy="1339850"/>
          </a:xfrm>
          <a:prstGeom prst="rect">
            <a:avLst/>
          </a:prstGeom>
          <a:noFill/>
          <a:ln w="9525">
            <a:noFill/>
            <a:miter lim="800000"/>
            <a:headEnd/>
            <a:tailEnd/>
          </a:ln>
        </p:spPr>
      </p:pic>
      <p:pic>
        <p:nvPicPr>
          <p:cNvPr id="6" name="Picture 7" descr="Logo final Fepasidias.jpg.png"/>
          <p:cNvPicPr>
            <a:picLocks noChangeAspect="1"/>
          </p:cNvPicPr>
          <p:nvPr/>
        </p:nvPicPr>
        <p:blipFill>
          <a:blip r:embed="rId5" cstate="print"/>
          <a:srcRect/>
          <a:stretch>
            <a:fillRect/>
          </a:stretch>
        </p:blipFill>
        <p:spPr bwMode="auto">
          <a:xfrm>
            <a:off x="2815167" y="35279"/>
            <a:ext cx="2589389" cy="1011250"/>
          </a:xfrm>
          <a:prstGeom prst="rect">
            <a:avLst/>
          </a:prstGeom>
          <a:noFill/>
          <a:ln w="9525">
            <a:noFill/>
            <a:miter lim="800000"/>
            <a:headEnd/>
            <a:tailEnd/>
          </a:ln>
        </p:spPr>
      </p:pic>
      <p:pic>
        <p:nvPicPr>
          <p:cNvPr id="8" name="Picture 4" descr="logo AASID.jpg"/>
          <p:cNvPicPr>
            <a:picLocks noChangeAspect="1"/>
          </p:cNvPicPr>
          <p:nvPr/>
        </p:nvPicPr>
        <p:blipFill>
          <a:blip r:embed="rId6" cstate="print"/>
          <a:srcRect/>
          <a:stretch>
            <a:fillRect/>
          </a:stretch>
        </p:blipFill>
        <p:spPr bwMode="auto">
          <a:xfrm>
            <a:off x="7690556" y="5569034"/>
            <a:ext cx="1298221" cy="1077301"/>
          </a:xfrm>
          <a:prstGeom prst="rect">
            <a:avLst/>
          </a:prstGeom>
          <a:noFill/>
          <a:ln w="9525">
            <a:noFill/>
            <a:miter lim="800000"/>
            <a:headEnd/>
            <a:tailEnd/>
          </a:ln>
        </p:spPr>
      </p:pic>
    </p:spTree>
    <p:extLst>
      <p:ext uri="{BB962C8B-B14F-4D97-AF65-F5344CB8AC3E}">
        <p14:creationId xmlns:p14="http://schemas.microsoft.com/office/powerpoint/2010/main" val="2727467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1"/>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pt-BR" smtClean="0">
              <a:solidFill>
                <a:srgbClr val="898989"/>
              </a:solidFill>
              <a:latin typeface="Arial" charset="0"/>
            </a:endParaRPr>
          </a:p>
        </p:txBody>
      </p:sp>
      <p:pic>
        <p:nvPicPr>
          <p:cNvPr id="23555" name="Picture 2" descr="malavolta pH vs disponibilidad.jpg"/>
          <p:cNvPicPr>
            <a:picLocks noChangeAspect="1"/>
          </p:cNvPicPr>
          <p:nvPr/>
        </p:nvPicPr>
        <p:blipFill>
          <a:blip r:embed="rId2" cstate="print"/>
          <a:srcRect/>
          <a:stretch>
            <a:fillRect/>
          </a:stretch>
        </p:blipFill>
        <p:spPr bwMode="auto">
          <a:xfrm>
            <a:off x="1655763" y="938213"/>
            <a:ext cx="5786437" cy="5337175"/>
          </a:xfrm>
          <a:prstGeom prst="rect">
            <a:avLst/>
          </a:prstGeom>
          <a:noFill/>
          <a:ln w="9525">
            <a:noFill/>
            <a:miter lim="800000"/>
            <a:headEnd/>
            <a:tailEnd/>
          </a:ln>
        </p:spPr>
      </p:pic>
      <p:sp>
        <p:nvSpPr>
          <p:cNvPr id="4" name="TextBox 3"/>
          <p:cNvSpPr txBox="1"/>
          <p:nvPr/>
        </p:nvSpPr>
        <p:spPr>
          <a:xfrm>
            <a:off x="1166813" y="315913"/>
            <a:ext cx="7313612" cy="522287"/>
          </a:xfrm>
          <a:prstGeom prst="rect">
            <a:avLst/>
          </a:prstGeom>
          <a:noFill/>
        </p:spPr>
        <p:txBody>
          <a:bodyPr wrap="none">
            <a:spAutoFit/>
          </a:bodyPr>
          <a:lstStyle/>
          <a:p>
            <a:pPr>
              <a:defRPr/>
            </a:pPr>
            <a:r>
              <a:rPr lang="en-US" sz="2800" b="1" dirty="0" err="1">
                <a:solidFill>
                  <a:schemeClr val="accent3">
                    <a:lumMod val="50000"/>
                  </a:schemeClr>
                </a:solidFill>
                <a:latin typeface="+mn-lt"/>
              </a:rPr>
              <a:t>Efecto</a:t>
            </a:r>
            <a:r>
              <a:rPr lang="en-US" sz="2800" b="1" dirty="0">
                <a:solidFill>
                  <a:schemeClr val="accent3">
                    <a:lumMod val="50000"/>
                  </a:schemeClr>
                </a:solidFill>
                <a:latin typeface="+mn-lt"/>
              </a:rPr>
              <a:t> del pH en la </a:t>
            </a:r>
            <a:r>
              <a:rPr lang="en-US" sz="2800" b="1" dirty="0" err="1">
                <a:solidFill>
                  <a:schemeClr val="accent3">
                    <a:lumMod val="50000"/>
                  </a:schemeClr>
                </a:solidFill>
                <a:latin typeface="+mn-lt"/>
              </a:rPr>
              <a:t>disponibilidad</a:t>
            </a:r>
            <a:r>
              <a:rPr lang="en-US" sz="2800" b="1" dirty="0">
                <a:solidFill>
                  <a:schemeClr val="accent3">
                    <a:lumMod val="50000"/>
                  </a:schemeClr>
                </a:solidFill>
                <a:latin typeface="+mn-lt"/>
              </a:rPr>
              <a:t> de </a:t>
            </a:r>
            <a:r>
              <a:rPr lang="en-US" sz="2800" b="1" dirty="0" err="1">
                <a:solidFill>
                  <a:schemeClr val="accent3">
                    <a:lumMod val="50000"/>
                  </a:schemeClr>
                </a:solidFill>
                <a:latin typeface="+mn-lt"/>
              </a:rPr>
              <a:t>nutrientes</a:t>
            </a:r>
            <a:r>
              <a:rPr lang="en-US" sz="2800" b="1" dirty="0">
                <a:solidFill>
                  <a:schemeClr val="accent3">
                    <a:lumMod val="50000"/>
                  </a:schemeClr>
                </a:solidFill>
                <a:latin typeface="+mn-lt"/>
              </a:rPr>
              <a:t>.</a:t>
            </a:r>
            <a:endParaRPr lang="es-AR" sz="2800" b="1" dirty="0">
              <a:solidFill>
                <a:schemeClr val="accent3">
                  <a:lumMod val="50000"/>
                </a:schemeClr>
              </a:solidFill>
              <a:latin typeface="+mn-lt"/>
            </a:endParaRPr>
          </a:p>
        </p:txBody>
      </p:sp>
      <p:sp>
        <p:nvSpPr>
          <p:cNvPr id="23557" name="TextBox 4"/>
          <p:cNvSpPr txBox="1">
            <a:spLocks noChangeArrowheads="1"/>
          </p:cNvSpPr>
          <p:nvPr/>
        </p:nvSpPr>
        <p:spPr bwMode="auto">
          <a:xfrm>
            <a:off x="5832475" y="6400800"/>
            <a:ext cx="3365500" cy="369888"/>
          </a:xfrm>
          <a:prstGeom prst="rect">
            <a:avLst/>
          </a:prstGeom>
          <a:noFill/>
          <a:ln w="9525">
            <a:noFill/>
            <a:miter lim="800000"/>
            <a:headEnd/>
            <a:tailEnd/>
          </a:ln>
        </p:spPr>
        <p:txBody>
          <a:bodyPr wrap="none">
            <a:spAutoFit/>
          </a:bodyPr>
          <a:lstStyle/>
          <a:p>
            <a:r>
              <a:rPr lang="en-US" b="1" i="1"/>
              <a:t>Fuente: Malavolta et al., 1997</a:t>
            </a:r>
            <a:endParaRPr lang="es-AR" b="1" i="1"/>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44" name="Rectangle 4"/>
          <p:cNvSpPr>
            <a:spLocks noGrp="1" noChangeArrowheads="1"/>
          </p:cNvSpPr>
          <p:nvPr>
            <p:ph type="title"/>
          </p:nvPr>
        </p:nvSpPr>
        <p:spPr>
          <a:xfrm>
            <a:off x="6372224" y="401077"/>
            <a:ext cx="2917980" cy="4756711"/>
          </a:xfrm>
        </p:spPr>
        <p:txBody>
          <a:bodyPr/>
          <a:lstStyle/>
          <a:p>
            <a:r>
              <a:rPr lang="es-ES" sz="2400" b="1" dirty="0">
                <a:solidFill>
                  <a:srgbClr val="382971"/>
                </a:solidFill>
                <a:effectLst>
                  <a:outerShdw blurRad="38100" dist="38100" dir="2700000" algn="tl">
                    <a:srgbClr val="000000"/>
                  </a:outerShdw>
                </a:effectLst>
                <a:latin typeface="Tahoma" charset="0"/>
              </a:rPr>
              <a:t>Efecto del pH en la disponibilidad de nutrientes y actividad microbiana</a:t>
            </a:r>
            <a:r>
              <a:rPr lang="es-ES" sz="2400" dirty="0">
                <a:solidFill>
                  <a:srgbClr val="382971"/>
                </a:solidFill>
                <a:effectLst>
                  <a:outerShdw blurRad="38100" dist="38100" dir="2700000" algn="tl">
                    <a:srgbClr val="000000"/>
                  </a:outerShdw>
                </a:effectLst>
                <a:latin typeface="Tahoma" charset="0"/>
              </a:rPr>
              <a:t/>
            </a:r>
            <a:br>
              <a:rPr lang="es-ES" sz="2400" dirty="0">
                <a:solidFill>
                  <a:srgbClr val="382971"/>
                </a:solidFill>
                <a:effectLst>
                  <a:outerShdw blurRad="38100" dist="38100" dir="2700000" algn="tl">
                    <a:srgbClr val="000000"/>
                  </a:outerShdw>
                </a:effectLst>
                <a:latin typeface="Tahoma" charset="0"/>
              </a:rPr>
            </a:br>
            <a:r>
              <a:rPr lang="es-ES" sz="2400" dirty="0" smtClean="0">
                <a:solidFill>
                  <a:srgbClr val="382971"/>
                </a:solidFill>
                <a:effectLst>
                  <a:outerShdw blurRad="38100" dist="38100" dir="2700000" algn="tl">
                    <a:srgbClr val="000000"/>
                  </a:outerShdw>
                </a:effectLst>
                <a:latin typeface="Tahoma" charset="0"/>
              </a:rPr>
              <a:t/>
            </a:r>
            <a:br>
              <a:rPr lang="es-ES" sz="2400" dirty="0" smtClean="0">
                <a:solidFill>
                  <a:srgbClr val="382971"/>
                </a:solidFill>
                <a:effectLst>
                  <a:outerShdw blurRad="38100" dist="38100" dir="2700000" algn="tl">
                    <a:srgbClr val="000000"/>
                  </a:outerShdw>
                </a:effectLst>
                <a:latin typeface="Tahoma" charset="0"/>
              </a:rPr>
            </a:br>
            <a:r>
              <a:rPr lang="es-ES" sz="2400" dirty="0">
                <a:solidFill>
                  <a:srgbClr val="382971"/>
                </a:solidFill>
                <a:effectLst>
                  <a:outerShdw blurRad="38100" dist="38100" dir="2700000" algn="tl">
                    <a:srgbClr val="000000"/>
                  </a:outerShdw>
                </a:effectLst>
                <a:latin typeface="Tahoma" charset="0"/>
              </a:rPr>
              <a:t/>
            </a:r>
            <a:br>
              <a:rPr lang="es-ES" sz="2400" dirty="0">
                <a:solidFill>
                  <a:srgbClr val="382971"/>
                </a:solidFill>
                <a:effectLst>
                  <a:outerShdw blurRad="38100" dist="38100" dir="2700000" algn="tl">
                    <a:srgbClr val="000000"/>
                  </a:outerShdw>
                </a:effectLst>
                <a:latin typeface="Tahoma" charset="0"/>
              </a:rPr>
            </a:br>
            <a:r>
              <a:rPr lang="es-ES" sz="1600" i="1" dirty="0">
                <a:solidFill>
                  <a:srgbClr val="382971"/>
                </a:solidFill>
                <a:latin typeface="Tahoma" charset="0"/>
              </a:rPr>
              <a:t>Adaptado del Manual Internacional de </a:t>
            </a:r>
            <a:r>
              <a:rPr lang="es-ES" sz="1600" i="1" dirty="0" err="1">
                <a:solidFill>
                  <a:srgbClr val="382971"/>
                </a:solidFill>
                <a:latin typeface="Tahoma" charset="0"/>
              </a:rPr>
              <a:t>Fertilidade</a:t>
            </a:r>
            <a:r>
              <a:rPr lang="es-ES" sz="1600" i="1" dirty="0">
                <a:solidFill>
                  <a:srgbClr val="382971"/>
                </a:solidFill>
                <a:latin typeface="Tahoma" charset="0"/>
              </a:rPr>
              <a:t> do Solo (1998)</a:t>
            </a:r>
            <a:r>
              <a:rPr lang="en-US" sz="1600" dirty="0">
                <a:solidFill>
                  <a:srgbClr val="382971"/>
                </a:solidFill>
                <a:latin typeface="Tahoma" charset="0"/>
              </a:rPr>
              <a:t> </a:t>
            </a:r>
          </a:p>
        </p:txBody>
      </p:sp>
      <p:pic>
        <p:nvPicPr>
          <p:cNvPr id="204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51" y="280988"/>
            <a:ext cx="6872288"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6"/>
          <p:cNvSpPr>
            <a:spLocks noChangeArrowheads="1"/>
          </p:cNvSpPr>
          <p:nvPr/>
        </p:nvSpPr>
        <p:spPr bwMode="auto">
          <a:xfrm>
            <a:off x="6370638" y="5157788"/>
            <a:ext cx="2665412" cy="1190625"/>
          </a:xfrm>
          <a:prstGeom prst="rect">
            <a:avLst/>
          </a:prstGeom>
          <a:noFill/>
          <a:ln w="9525">
            <a:noFill/>
            <a:miter lim="800000"/>
            <a:headEnd/>
            <a:tailEnd/>
          </a:ln>
        </p:spPr>
        <p:txBody>
          <a:bodyPr>
            <a:spAutoFit/>
          </a:bodyPr>
          <a:lstStyle/>
          <a:p>
            <a:pPr algn="ctr">
              <a:defRPr/>
            </a:pPr>
            <a:r>
              <a:rPr lang="es-ES" i="1" dirty="0">
                <a:solidFill>
                  <a:schemeClr val="accent5">
                    <a:lumMod val="50000"/>
                  </a:schemeClr>
                </a:solidFill>
                <a:ea typeface="+mn-ea"/>
              </a:rPr>
              <a:t>El ancho de las bandas indica el grado de disponibilidad del nutriente</a:t>
            </a:r>
            <a:endParaRPr lang="en-US" i="1" dirty="0">
              <a:solidFill>
                <a:schemeClr val="accent5">
                  <a:lumMod val="50000"/>
                </a:schemeClr>
              </a:solidFill>
              <a:ea typeface="+mn-ea"/>
            </a:endParaRPr>
          </a:p>
        </p:txBody>
      </p:sp>
      <p:pic>
        <p:nvPicPr>
          <p:cNvPr id="20485" name="Picture 3" descr="IPNI_Initi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313" y="6323013"/>
            <a:ext cx="7842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90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69013" y="1628775"/>
            <a:ext cx="3074987" cy="1512888"/>
          </a:xfrm>
        </p:spPr>
        <p:txBody>
          <a:bodyPr/>
          <a:lstStyle/>
          <a:p>
            <a:pPr>
              <a:buFont typeface="Arial" pitchFamily="34" charset="0"/>
              <a:buNone/>
              <a:defRPr/>
            </a:pPr>
            <a:r>
              <a:rPr lang="es-AR" sz="2400" b="1" dirty="0" smtClean="0">
                <a:solidFill>
                  <a:schemeClr val="accent3">
                    <a:lumMod val="50000"/>
                  </a:schemeClr>
                </a:solidFill>
                <a:latin typeface="+mj-lt"/>
              </a:rPr>
              <a:t>    219 distritos;  </a:t>
            </a:r>
          </a:p>
          <a:p>
            <a:pPr>
              <a:buFont typeface="Arial" pitchFamily="34" charset="0"/>
              <a:buNone/>
              <a:defRPr/>
            </a:pPr>
            <a:r>
              <a:rPr lang="es-AR" sz="2400" b="1" dirty="0" smtClean="0">
                <a:solidFill>
                  <a:srgbClr val="FF0000"/>
                </a:solidFill>
                <a:latin typeface="+mj-lt"/>
              </a:rPr>
              <a:t>    77% </a:t>
            </a:r>
            <a:r>
              <a:rPr lang="es-AR" sz="2400" b="1" dirty="0" smtClean="0">
                <a:solidFill>
                  <a:schemeClr val="accent3">
                    <a:lumMod val="50000"/>
                  </a:schemeClr>
                </a:solidFill>
                <a:latin typeface="+mj-lt"/>
              </a:rPr>
              <a:t>nivel bajo;</a:t>
            </a:r>
          </a:p>
          <a:p>
            <a:pPr>
              <a:buFont typeface="Arial" pitchFamily="34" charset="0"/>
              <a:buNone/>
              <a:defRPr/>
            </a:pPr>
            <a:r>
              <a:rPr lang="es-AR" sz="2400" b="1" dirty="0" smtClean="0">
                <a:solidFill>
                  <a:schemeClr val="accent3">
                    <a:lumMod val="50000"/>
                  </a:schemeClr>
                </a:solidFill>
                <a:latin typeface="+mj-lt"/>
              </a:rPr>
              <a:t>    18 % nivel medio;</a:t>
            </a:r>
          </a:p>
          <a:p>
            <a:pPr>
              <a:buFont typeface="Arial" pitchFamily="34" charset="0"/>
              <a:buNone/>
              <a:defRPr/>
            </a:pPr>
            <a:r>
              <a:rPr lang="es-AR" sz="2400" b="1" dirty="0" smtClean="0">
                <a:solidFill>
                  <a:schemeClr val="accent3">
                    <a:lumMod val="50000"/>
                  </a:schemeClr>
                </a:solidFill>
                <a:latin typeface="+mj-lt"/>
              </a:rPr>
              <a:t>    5% un nivel alto.</a:t>
            </a:r>
            <a:endParaRPr lang="es-AR" sz="2400" b="1" dirty="0">
              <a:solidFill>
                <a:schemeClr val="accent3">
                  <a:lumMod val="50000"/>
                </a:schemeClr>
              </a:solidFill>
              <a:latin typeface="+mj-lt"/>
            </a:endParaRPr>
          </a:p>
        </p:txBody>
      </p:sp>
      <p:pic>
        <p:nvPicPr>
          <p:cNvPr id="21507" name="Picture 2"/>
          <p:cNvPicPr>
            <a:picLocks noChangeAspect="1" noChangeArrowheads="1"/>
          </p:cNvPicPr>
          <p:nvPr/>
        </p:nvPicPr>
        <p:blipFill>
          <a:blip r:embed="rId2" cstate="print"/>
          <a:srcRect/>
          <a:stretch>
            <a:fillRect/>
          </a:stretch>
        </p:blipFill>
        <p:spPr bwMode="auto">
          <a:xfrm>
            <a:off x="-336550" y="1147763"/>
            <a:ext cx="6421438" cy="5589587"/>
          </a:xfrm>
          <a:prstGeom prst="rect">
            <a:avLst/>
          </a:prstGeom>
          <a:noFill/>
          <a:ln w="9525">
            <a:noFill/>
            <a:miter lim="800000"/>
            <a:headEnd/>
            <a:tailEnd/>
          </a:ln>
        </p:spPr>
      </p:pic>
      <p:sp>
        <p:nvSpPr>
          <p:cNvPr id="5" name="TextBox 4"/>
          <p:cNvSpPr txBox="1"/>
          <p:nvPr/>
        </p:nvSpPr>
        <p:spPr>
          <a:xfrm>
            <a:off x="34925" y="196850"/>
            <a:ext cx="9109075" cy="892552"/>
          </a:xfrm>
          <a:prstGeom prst="rect">
            <a:avLst/>
          </a:prstGeom>
          <a:noFill/>
        </p:spPr>
        <p:txBody>
          <a:bodyPr>
            <a:spAutoFit/>
          </a:bodyPr>
          <a:lstStyle/>
          <a:p>
            <a:pPr>
              <a:defRPr/>
            </a:pPr>
            <a:r>
              <a:rPr lang="es-AR" sz="2400" b="1" dirty="0">
                <a:solidFill>
                  <a:schemeClr val="accent3">
                    <a:lumMod val="50000"/>
                  </a:schemeClr>
                </a:solidFill>
                <a:latin typeface="+mj-lt"/>
              </a:rPr>
              <a:t>Mapa de la clasificación del nivel de </a:t>
            </a:r>
            <a:r>
              <a:rPr lang="es-AR" sz="2800" b="1" dirty="0">
                <a:solidFill>
                  <a:srgbClr val="FF0000"/>
                </a:solidFill>
                <a:latin typeface="+mj-lt"/>
              </a:rPr>
              <a:t>fósforo</a:t>
            </a:r>
            <a:r>
              <a:rPr lang="es-AR" sz="2400" b="1" dirty="0">
                <a:solidFill>
                  <a:schemeClr val="accent3">
                    <a:lumMod val="50000"/>
                  </a:schemeClr>
                </a:solidFill>
                <a:latin typeface="+mj-lt"/>
              </a:rPr>
              <a:t> disponible de los suelos de la Región Oriental del Paraguay, 2012.</a:t>
            </a:r>
          </a:p>
        </p:txBody>
      </p:sp>
      <p:sp>
        <p:nvSpPr>
          <p:cNvPr id="6" name="TextBox 5"/>
          <p:cNvSpPr txBox="1"/>
          <p:nvPr/>
        </p:nvSpPr>
        <p:spPr>
          <a:xfrm>
            <a:off x="6588125" y="6381750"/>
            <a:ext cx="2316163" cy="400050"/>
          </a:xfrm>
          <a:prstGeom prst="rect">
            <a:avLst/>
          </a:prstGeom>
          <a:noFill/>
        </p:spPr>
        <p:txBody>
          <a:bodyPr wrap="none">
            <a:spAutoFit/>
          </a:bodyPr>
          <a:lstStyle/>
          <a:p>
            <a:pPr>
              <a:defRPr/>
            </a:pPr>
            <a:r>
              <a:rPr lang="es-AR" sz="2000" b="1" i="1" dirty="0">
                <a:solidFill>
                  <a:schemeClr val="accent3">
                    <a:lumMod val="50000"/>
                  </a:schemeClr>
                </a:solidFill>
                <a:latin typeface="+mj-lt"/>
              </a:rPr>
              <a:t>Fuente: </a:t>
            </a:r>
            <a:r>
              <a:rPr lang="es-AR" sz="2000" b="1" i="1" dirty="0" err="1">
                <a:solidFill>
                  <a:schemeClr val="accent3">
                    <a:lumMod val="50000"/>
                  </a:schemeClr>
                </a:solidFill>
                <a:latin typeface="+mj-lt"/>
              </a:rPr>
              <a:t>Jorgge</a:t>
            </a:r>
            <a:r>
              <a:rPr lang="es-AR" sz="2000" b="1" i="1" dirty="0">
                <a:solidFill>
                  <a:schemeClr val="accent3">
                    <a:lumMod val="50000"/>
                  </a:schemeClr>
                </a:solidFill>
                <a:latin typeface="+mj-lt"/>
              </a:rPr>
              <a:t> 2012</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46163"/>
            <a:ext cx="8893175" cy="4525962"/>
          </a:xfrm>
        </p:spPr>
        <p:txBody>
          <a:bodyPr/>
          <a:lstStyle/>
          <a:p>
            <a:pPr algn="ctr">
              <a:buFont typeface="Arial" pitchFamily="34" charset="0"/>
              <a:buNone/>
              <a:defRPr/>
            </a:pPr>
            <a:r>
              <a:rPr lang="es-AR" sz="3600" b="1" dirty="0" smtClean="0">
                <a:solidFill>
                  <a:schemeClr val="accent3">
                    <a:lumMod val="50000"/>
                  </a:schemeClr>
                </a:solidFill>
                <a:latin typeface="+mj-lt"/>
              </a:rPr>
              <a:t>El levantamiento de la fertilidad de los suelos de la Región Oriental, indica que más del </a:t>
            </a:r>
            <a:r>
              <a:rPr lang="es-AR" sz="3600" b="1" dirty="0" smtClean="0">
                <a:solidFill>
                  <a:srgbClr val="FF0000"/>
                </a:solidFill>
                <a:latin typeface="+mj-lt"/>
              </a:rPr>
              <a:t>80% de los análisis de suelo </a:t>
            </a:r>
            <a:r>
              <a:rPr lang="es-AR" sz="3600" b="1" dirty="0" smtClean="0">
                <a:solidFill>
                  <a:schemeClr val="accent3">
                    <a:lumMod val="50000"/>
                  </a:schemeClr>
                </a:solidFill>
                <a:latin typeface="+mj-lt"/>
              </a:rPr>
              <a:t>hechos desde 1980 hasta el 2002 presentaron </a:t>
            </a:r>
            <a:r>
              <a:rPr lang="es-AR" sz="3600" b="1" dirty="0" smtClean="0">
                <a:solidFill>
                  <a:srgbClr val="FF0000"/>
                </a:solidFill>
                <a:latin typeface="+mj-lt"/>
              </a:rPr>
              <a:t>niveles bajos de fósforo disponible</a:t>
            </a:r>
            <a:r>
              <a:rPr lang="es-AR" sz="3600" b="1" dirty="0" smtClean="0">
                <a:solidFill>
                  <a:schemeClr val="accent3">
                    <a:lumMod val="50000"/>
                  </a:schemeClr>
                </a:solidFill>
                <a:latin typeface="+mj-lt"/>
              </a:rPr>
              <a:t>, esto evidencia el problema con este nutriente y la importancia de mejorar el manejo de la fertilización fosfatada.</a:t>
            </a:r>
            <a:endParaRPr lang="es-AR" sz="3600" b="1" i="1" dirty="0">
              <a:solidFill>
                <a:schemeClr val="accent3">
                  <a:lumMod val="50000"/>
                </a:schemeClr>
              </a:solidFill>
              <a:latin typeface="+mj-lt"/>
            </a:endParaRPr>
          </a:p>
        </p:txBody>
      </p:sp>
      <p:sp>
        <p:nvSpPr>
          <p:cNvPr id="4" name="TextBox 3"/>
          <p:cNvSpPr txBox="1"/>
          <p:nvPr/>
        </p:nvSpPr>
        <p:spPr>
          <a:xfrm>
            <a:off x="5943600" y="6286500"/>
            <a:ext cx="3190297" cy="400110"/>
          </a:xfrm>
          <a:prstGeom prst="rect">
            <a:avLst/>
          </a:prstGeom>
          <a:noFill/>
        </p:spPr>
        <p:txBody>
          <a:bodyPr wrap="none" rtlCol="0">
            <a:spAutoFit/>
          </a:bodyPr>
          <a:lstStyle/>
          <a:p>
            <a:r>
              <a:rPr lang="es-AR" sz="2000" b="1" i="1" dirty="0" smtClean="0">
                <a:solidFill>
                  <a:schemeClr val="accent3">
                    <a:lumMod val="50000"/>
                  </a:schemeClr>
                </a:solidFill>
              </a:rPr>
              <a:t>Fuente: Fatecha </a:t>
            </a:r>
            <a:r>
              <a:rPr lang="es-AR" sz="2000" b="1" i="1" dirty="0">
                <a:solidFill>
                  <a:schemeClr val="accent3">
                    <a:lumMod val="50000"/>
                  </a:schemeClr>
                </a:solidFill>
              </a:rPr>
              <a:t>D. </a:t>
            </a:r>
            <a:r>
              <a:rPr lang="es-AR" sz="2000" b="1" i="1" dirty="0" smtClean="0">
                <a:solidFill>
                  <a:schemeClr val="accent3">
                    <a:lumMod val="50000"/>
                  </a:schemeClr>
                </a:solidFill>
              </a:rPr>
              <a:t>2004.</a:t>
            </a:r>
            <a:endParaRPr lang="es-AR" sz="2000" b="1"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13" y="357188"/>
            <a:ext cx="9193213" cy="1143000"/>
          </a:xfrm>
        </p:spPr>
        <p:txBody>
          <a:bodyPr/>
          <a:lstStyle/>
          <a:p>
            <a:pPr algn="ctr">
              <a:defRPr/>
            </a:pPr>
            <a:r>
              <a:rPr lang="es-AR" sz="2800" dirty="0" smtClean="0">
                <a:solidFill>
                  <a:schemeClr val="accent3">
                    <a:lumMod val="50000"/>
                  </a:schemeClr>
                </a:solidFill>
              </a:rPr>
              <a:t>Evolución del nivel de fósforo disponible en los suelos de los 14 departamentos de la Región Oriental del Paraguay.</a:t>
            </a:r>
            <a:endParaRPr lang="es-AR" sz="2800" dirty="0">
              <a:solidFill>
                <a:schemeClr val="accent3">
                  <a:lumMod val="50000"/>
                </a:schemeClr>
              </a:solidFill>
            </a:endParaRPr>
          </a:p>
        </p:txBody>
      </p:sp>
      <p:sp>
        <p:nvSpPr>
          <p:cNvPr id="4" name="Rectangle 3"/>
          <p:cNvSpPr/>
          <p:nvPr/>
        </p:nvSpPr>
        <p:spPr>
          <a:xfrm>
            <a:off x="1612900" y="1725613"/>
            <a:ext cx="5832475" cy="4708525"/>
          </a:xfrm>
          <a:prstGeom prst="rect">
            <a:avLst/>
          </a:prstGeom>
        </p:spPr>
        <p:txBody>
          <a:bodyPr>
            <a:spAutoFit/>
          </a:bodyPr>
          <a:lstStyle/>
          <a:p>
            <a:pPr>
              <a:defRPr/>
            </a:pPr>
            <a:r>
              <a:rPr lang="es-AR" sz="2000" b="1" dirty="0" err="1">
                <a:solidFill>
                  <a:schemeClr val="accent3">
                    <a:lumMod val="50000"/>
                  </a:schemeClr>
                </a:solidFill>
                <a:latin typeface="Arial" pitchFamily="34" charset="0"/>
              </a:rPr>
              <a:t>Deptos</a:t>
            </a:r>
            <a:r>
              <a:rPr lang="es-AR" sz="2000" b="1" dirty="0">
                <a:solidFill>
                  <a:schemeClr val="accent3">
                    <a:lumMod val="50000"/>
                  </a:schemeClr>
                </a:solidFill>
                <a:latin typeface="Arial" pitchFamily="34" charset="0"/>
              </a:rPr>
              <a:t>	           Fatecha(2004) 	</a:t>
            </a:r>
            <a:r>
              <a:rPr lang="es-AR" sz="2000" b="1" dirty="0" err="1">
                <a:solidFill>
                  <a:schemeClr val="accent3">
                    <a:lumMod val="50000"/>
                  </a:schemeClr>
                </a:solidFill>
                <a:latin typeface="Arial" pitchFamily="34" charset="0"/>
              </a:rPr>
              <a:t>Jorgge</a:t>
            </a:r>
            <a:r>
              <a:rPr lang="es-AR" sz="2000" b="1" dirty="0">
                <a:solidFill>
                  <a:schemeClr val="accent3">
                    <a:lumMod val="50000"/>
                  </a:schemeClr>
                </a:solidFill>
                <a:latin typeface="Arial" pitchFamily="34" charset="0"/>
              </a:rPr>
              <a:t> (2012) </a:t>
            </a:r>
          </a:p>
          <a:p>
            <a:pPr>
              <a:defRPr/>
            </a:pPr>
            <a:r>
              <a:rPr lang="es-AR" sz="2000" b="1" dirty="0">
                <a:solidFill>
                  <a:schemeClr val="accent3">
                    <a:lumMod val="50000"/>
                  </a:schemeClr>
                </a:solidFill>
                <a:latin typeface="Arial" pitchFamily="34" charset="0"/>
              </a:rPr>
              <a:t>	</a:t>
            </a:r>
          </a:p>
          <a:p>
            <a:pPr>
              <a:defRPr/>
            </a:pPr>
            <a:r>
              <a:rPr lang="es-AR" sz="2000" dirty="0">
                <a:solidFill>
                  <a:schemeClr val="accent3">
                    <a:lumMod val="50000"/>
                  </a:schemeClr>
                </a:solidFill>
                <a:latin typeface="Arial" pitchFamily="34" charset="0"/>
              </a:rPr>
              <a:t>Concepción 	11,2 mg kg-1 	10,7 mg kg-1 	</a:t>
            </a:r>
          </a:p>
          <a:p>
            <a:pPr>
              <a:defRPr/>
            </a:pPr>
            <a:r>
              <a:rPr lang="es-AR" sz="2000" dirty="0">
                <a:solidFill>
                  <a:schemeClr val="accent3">
                    <a:lumMod val="50000"/>
                  </a:schemeClr>
                </a:solidFill>
                <a:latin typeface="Arial" pitchFamily="34" charset="0"/>
              </a:rPr>
              <a:t>San Pedro 	</a:t>
            </a:r>
            <a:r>
              <a:rPr lang="es-AR" sz="2000" b="1" dirty="0">
                <a:solidFill>
                  <a:schemeClr val="accent3">
                    <a:lumMod val="50000"/>
                  </a:schemeClr>
                </a:solidFill>
                <a:latin typeface="Arial" pitchFamily="34" charset="0"/>
              </a:rPr>
              <a:t>5,7 mg kg-1 	10,3 mg kg-1 </a:t>
            </a:r>
            <a:r>
              <a:rPr lang="es-AR" sz="2000" dirty="0">
                <a:solidFill>
                  <a:schemeClr val="accent3">
                    <a:lumMod val="50000"/>
                  </a:schemeClr>
                </a:solidFill>
                <a:latin typeface="Arial" pitchFamily="34" charset="0"/>
              </a:rPr>
              <a:t>	</a:t>
            </a:r>
          </a:p>
          <a:p>
            <a:pPr>
              <a:defRPr/>
            </a:pPr>
            <a:r>
              <a:rPr lang="es-AR" sz="2000" dirty="0">
                <a:solidFill>
                  <a:schemeClr val="accent3">
                    <a:lumMod val="50000"/>
                  </a:schemeClr>
                </a:solidFill>
                <a:latin typeface="Arial" pitchFamily="34" charset="0"/>
              </a:rPr>
              <a:t>Cordillera 	6,5 mg kg-1 	9,3 mg kg-1 	</a:t>
            </a:r>
          </a:p>
          <a:p>
            <a:pPr>
              <a:defRPr/>
            </a:pPr>
            <a:r>
              <a:rPr lang="es-AR" sz="2000" dirty="0">
                <a:solidFill>
                  <a:schemeClr val="accent3">
                    <a:lumMod val="50000"/>
                  </a:schemeClr>
                </a:solidFill>
                <a:latin typeface="Arial" pitchFamily="34" charset="0"/>
              </a:rPr>
              <a:t>Guairá 	              3,6 mg kg-1 	9,3 mg kg-1 	</a:t>
            </a:r>
          </a:p>
          <a:p>
            <a:pPr>
              <a:defRPr/>
            </a:pPr>
            <a:r>
              <a:rPr lang="es-AR" sz="2000" dirty="0">
                <a:solidFill>
                  <a:schemeClr val="accent3">
                    <a:lumMod val="50000"/>
                  </a:schemeClr>
                </a:solidFill>
                <a:latin typeface="Arial" pitchFamily="34" charset="0"/>
              </a:rPr>
              <a:t>Caazapá 	4,4 mg kg-1 	6,3 mg kg-1 	</a:t>
            </a:r>
          </a:p>
          <a:p>
            <a:pPr>
              <a:defRPr/>
            </a:pPr>
            <a:r>
              <a:rPr lang="es-AR" sz="2000" b="1" dirty="0">
                <a:solidFill>
                  <a:schemeClr val="accent3">
                    <a:lumMod val="50000"/>
                  </a:schemeClr>
                </a:solidFill>
                <a:latin typeface="Arial" pitchFamily="34" charset="0"/>
              </a:rPr>
              <a:t>Itapúa 	              4,2 mg kg-1 	7,3 mg kg-1 </a:t>
            </a:r>
            <a:r>
              <a:rPr lang="es-AR" sz="2000" dirty="0">
                <a:solidFill>
                  <a:schemeClr val="accent3">
                    <a:lumMod val="50000"/>
                  </a:schemeClr>
                </a:solidFill>
                <a:latin typeface="Arial" pitchFamily="34" charset="0"/>
              </a:rPr>
              <a:t>	</a:t>
            </a:r>
          </a:p>
          <a:p>
            <a:pPr>
              <a:defRPr/>
            </a:pPr>
            <a:r>
              <a:rPr lang="es-AR" sz="2000" dirty="0">
                <a:solidFill>
                  <a:schemeClr val="accent3">
                    <a:lumMod val="50000"/>
                  </a:schemeClr>
                </a:solidFill>
                <a:latin typeface="Arial" pitchFamily="34" charset="0"/>
              </a:rPr>
              <a:t>Misiones 	5,2 mg kg-1 	6,4 mg kg-1 	</a:t>
            </a:r>
          </a:p>
          <a:p>
            <a:pPr>
              <a:defRPr/>
            </a:pPr>
            <a:r>
              <a:rPr lang="es-AR" sz="2000" dirty="0">
                <a:solidFill>
                  <a:schemeClr val="accent3">
                    <a:lumMod val="50000"/>
                  </a:schemeClr>
                </a:solidFill>
                <a:latin typeface="Arial" pitchFamily="34" charset="0"/>
              </a:rPr>
              <a:t>Paraguarí 	6,9 mg kg-1 	13,2 mg kg-1 	</a:t>
            </a:r>
          </a:p>
          <a:p>
            <a:pPr>
              <a:defRPr/>
            </a:pPr>
            <a:r>
              <a:rPr lang="es-AR" sz="2000" b="1" dirty="0">
                <a:solidFill>
                  <a:schemeClr val="accent3">
                    <a:lumMod val="50000"/>
                  </a:schemeClr>
                </a:solidFill>
                <a:latin typeface="Arial" pitchFamily="34" charset="0"/>
              </a:rPr>
              <a:t>Alto Paraná 	4,9 mg kg-1 	6,3 mg kg-1 </a:t>
            </a:r>
            <a:r>
              <a:rPr lang="es-AR" sz="2000" dirty="0">
                <a:solidFill>
                  <a:schemeClr val="accent3">
                    <a:lumMod val="50000"/>
                  </a:schemeClr>
                </a:solidFill>
                <a:latin typeface="Arial" pitchFamily="34" charset="0"/>
              </a:rPr>
              <a:t>	</a:t>
            </a:r>
          </a:p>
          <a:p>
            <a:pPr>
              <a:defRPr/>
            </a:pPr>
            <a:r>
              <a:rPr lang="es-AR" sz="2000" dirty="0">
                <a:solidFill>
                  <a:schemeClr val="accent3">
                    <a:lumMod val="50000"/>
                  </a:schemeClr>
                </a:solidFill>
                <a:latin typeface="Arial" pitchFamily="34" charset="0"/>
              </a:rPr>
              <a:t>Central     	20,3 mg kg-1 	41,1 mg kg-1 	</a:t>
            </a:r>
          </a:p>
          <a:p>
            <a:pPr>
              <a:defRPr/>
            </a:pPr>
            <a:r>
              <a:rPr lang="es-AR" sz="2000" dirty="0">
                <a:solidFill>
                  <a:schemeClr val="accent3">
                    <a:lumMod val="50000"/>
                  </a:schemeClr>
                </a:solidFill>
                <a:latin typeface="Arial" pitchFamily="34" charset="0"/>
              </a:rPr>
              <a:t>Ñeembucú 	7,15 mg kg-1 	14,9 mg kg-1 	</a:t>
            </a:r>
          </a:p>
          <a:p>
            <a:pPr>
              <a:defRPr/>
            </a:pPr>
            <a:r>
              <a:rPr lang="es-AR" sz="2000" dirty="0">
                <a:solidFill>
                  <a:schemeClr val="accent3">
                    <a:lumMod val="50000"/>
                  </a:schemeClr>
                </a:solidFill>
                <a:latin typeface="Arial" pitchFamily="34" charset="0"/>
              </a:rPr>
              <a:t>Amambay 	3,7 mg kg-1 	3,7 mg kg-1 	</a:t>
            </a:r>
          </a:p>
          <a:p>
            <a:pPr>
              <a:defRPr/>
            </a:pPr>
            <a:r>
              <a:rPr lang="es-AR" sz="2000" b="1" dirty="0">
                <a:solidFill>
                  <a:schemeClr val="accent3">
                    <a:lumMod val="50000"/>
                  </a:schemeClr>
                </a:solidFill>
                <a:latin typeface="Arial" pitchFamily="34" charset="0"/>
              </a:rPr>
              <a:t>Canindeyú 	3,4 mg kg-1 	8,9 mg kg-1 </a:t>
            </a:r>
            <a:r>
              <a:rPr lang="es-AR" sz="2000" dirty="0">
                <a:solidFill>
                  <a:schemeClr val="accent3">
                    <a:lumMod val="50000"/>
                  </a:schemeClr>
                </a:solidFill>
                <a:latin typeface="Arial" pitchFamily="34" charset="0"/>
              </a:rPr>
              <a:t>	</a:t>
            </a:r>
          </a:p>
        </p:txBody>
      </p:sp>
      <p:sp>
        <p:nvSpPr>
          <p:cNvPr id="5" name="TextBox 4"/>
          <p:cNvSpPr txBox="1"/>
          <p:nvPr/>
        </p:nvSpPr>
        <p:spPr>
          <a:xfrm>
            <a:off x="6588125" y="6381750"/>
            <a:ext cx="2428875" cy="368300"/>
          </a:xfrm>
          <a:prstGeom prst="rect">
            <a:avLst/>
          </a:prstGeom>
          <a:noFill/>
        </p:spPr>
        <p:txBody>
          <a:bodyPr wrap="none">
            <a:spAutoFit/>
          </a:bodyPr>
          <a:lstStyle/>
          <a:p>
            <a:pPr>
              <a:defRPr/>
            </a:pPr>
            <a:r>
              <a:rPr lang="es-AR" b="1" i="1" dirty="0">
                <a:solidFill>
                  <a:schemeClr val="accent3">
                    <a:lumMod val="50000"/>
                  </a:schemeClr>
                </a:solidFill>
                <a:latin typeface="Arial" pitchFamily="34" charset="0"/>
              </a:rPr>
              <a:t>Fuente: </a:t>
            </a:r>
            <a:r>
              <a:rPr lang="es-AR" b="1" i="1" dirty="0" err="1">
                <a:solidFill>
                  <a:schemeClr val="accent3">
                    <a:lumMod val="50000"/>
                  </a:schemeClr>
                </a:solidFill>
                <a:latin typeface="Arial" pitchFamily="34" charset="0"/>
              </a:rPr>
              <a:t>Jorgge</a:t>
            </a:r>
            <a:r>
              <a:rPr lang="es-AR" b="1" i="1" dirty="0">
                <a:solidFill>
                  <a:schemeClr val="accent3">
                    <a:lumMod val="50000"/>
                  </a:schemeClr>
                </a:solidFill>
                <a:latin typeface="Arial" pitchFamily="34" charset="0"/>
              </a:rPr>
              <a:t> 2012</a:t>
            </a:r>
            <a:endParaRPr lang="es-AR" i="1" dirty="0">
              <a:solidFill>
                <a:schemeClr val="accent3">
                  <a:lumMod val="50000"/>
                </a:schemeClr>
              </a:solidFill>
              <a:latin typeface="Arial" pitchFamily="34" charset="0"/>
            </a:endParaRPr>
          </a:p>
        </p:txBody>
      </p:sp>
      <p:sp>
        <p:nvSpPr>
          <p:cNvPr id="6" name="Down Arrow 5"/>
          <p:cNvSpPr/>
          <p:nvPr/>
        </p:nvSpPr>
        <p:spPr>
          <a:xfrm rot="10800000" flipH="1">
            <a:off x="7094485" y="1655389"/>
            <a:ext cx="283778" cy="583312"/>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090" y="212725"/>
            <a:ext cx="9022859" cy="1143000"/>
          </a:xfrm>
        </p:spPr>
        <p:txBody>
          <a:bodyPr/>
          <a:lstStyle/>
          <a:p>
            <a:pPr>
              <a:defRPr/>
            </a:pPr>
            <a:r>
              <a:rPr lang="es-AR" sz="2400" dirty="0" smtClean="0">
                <a:solidFill>
                  <a:schemeClr val="accent3">
                    <a:lumMod val="50000"/>
                  </a:schemeClr>
                </a:solidFill>
              </a:rPr>
              <a:t>Mapa de la clasificación de los niveles de </a:t>
            </a:r>
            <a:r>
              <a:rPr lang="es-AR" sz="2800" dirty="0" smtClean="0">
                <a:solidFill>
                  <a:srgbClr val="FF0000"/>
                </a:solidFill>
              </a:rPr>
              <a:t>potasio </a:t>
            </a:r>
            <a:r>
              <a:rPr lang="es-AR" sz="2400" dirty="0" smtClean="0">
                <a:solidFill>
                  <a:schemeClr val="accent3">
                    <a:lumMod val="50000"/>
                  </a:schemeClr>
                </a:solidFill>
              </a:rPr>
              <a:t>de la camada superficial de los suelos de la Región Oriental del Paraguay, 2011. </a:t>
            </a:r>
            <a:endParaRPr lang="es-AR" sz="2400" dirty="0">
              <a:solidFill>
                <a:schemeClr val="accent3">
                  <a:lumMod val="50000"/>
                </a:schemeClr>
              </a:solidFill>
            </a:endParaRPr>
          </a:p>
        </p:txBody>
      </p:sp>
      <p:pic>
        <p:nvPicPr>
          <p:cNvPr id="16387" name="Picture 2"/>
          <p:cNvPicPr>
            <a:picLocks noChangeAspect="1" noChangeArrowheads="1"/>
          </p:cNvPicPr>
          <p:nvPr/>
        </p:nvPicPr>
        <p:blipFill>
          <a:blip r:embed="rId2" cstate="print"/>
          <a:srcRect/>
          <a:stretch>
            <a:fillRect/>
          </a:stretch>
        </p:blipFill>
        <p:spPr bwMode="auto">
          <a:xfrm>
            <a:off x="755650" y="1389063"/>
            <a:ext cx="4384675" cy="5345112"/>
          </a:xfrm>
          <a:prstGeom prst="rect">
            <a:avLst/>
          </a:prstGeom>
          <a:noFill/>
          <a:ln w="9525">
            <a:noFill/>
            <a:miter lim="800000"/>
            <a:headEnd/>
            <a:tailEnd/>
          </a:ln>
        </p:spPr>
      </p:pic>
      <p:sp>
        <p:nvSpPr>
          <p:cNvPr id="5" name="Content Placeholder 2"/>
          <p:cNvSpPr>
            <a:spLocks noGrp="1"/>
          </p:cNvSpPr>
          <p:nvPr>
            <p:ph idx="1"/>
          </p:nvPr>
        </p:nvSpPr>
        <p:spPr>
          <a:xfrm>
            <a:off x="5199063" y="1628775"/>
            <a:ext cx="3708400" cy="4078288"/>
          </a:xfrm>
        </p:spPr>
        <p:txBody>
          <a:bodyPr/>
          <a:lstStyle/>
          <a:p>
            <a:pPr>
              <a:buFont typeface="Arial" pitchFamily="34" charset="0"/>
              <a:buNone/>
              <a:defRPr/>
            </a:pPr>
            <a:r>
              <a:rPr lang="es-AR" sz="2400" dirty="0" smtClean="0">
                <a:solidFill>
                  <a:schemeClr val="accent3">
                    <a:lumMod val="50000"/>
                  </a:schemeClr>
                </a:solidFill>
              </a:rPr>
              <a:t>    De los 219 distritos;</a:t>
            </a:r>
          </a:p>
          <a:p>
            <a:pPr>
              <a:buFont typeface="Arial" pitchFamily="34" charset="0"/>
              <a:buNone/>
              <a:defRPr/>
            </a:pPr>
            <a:r>
              <a:rPr lang="es-AR" sz="2400" b="1" dirty="0" smtClean="0">
                <a:solidFill>
                  <a:schemeClr val="accent3">
                    <a:lumMod val="50000"/>
                  </a:schemeClr>
                </a:solidFill>
              </a:rPr>
              <a:t>    14% nivel alto </a:t>
            </a:r>
            <a:r>
              <a:rPr lang="es-AR" sz="2400" dirty="0" smtClean="0">
                <a:solidFill>
                  <a:schemeClr val="accent3">
                    <a:lumMod val="50000"/>
                  </a:schemeClr>
                </a:solidFill>
              </a:rPr>
              <a:t>de K;</a:t>
            </a:r>
          </a:p>
          <a:p>
            <a:pPr>
              <a:buFont typeface="Arial" pitchFamily="34" charset="0"/>
              <a:buNone/>
              <a:defRPr/>
            </a:pPr>
            <a:r>
              <a:rPr lang="es-AR" sz="2400" b="1" dirty="0" smtClean="0">
                <a:solidFill>
                  <a:schemeClr val="accent3">
                    <a:lumMod val="50000"/>
                  </a:schemeClr>
                </a:solidFill>
              </a:rPr>
              <a:t>    55% nivel medio;</a:t>
            </a:r>
            <a:endParaRPr lang="es-AR" sz="2400" dirty="0" smtClean="0">
              <a:solidFill>
                <a:schemeClr val="accent3">
                  <a:lumMod val="50000"/>
                </a:schemeClr>
              </a:solidFill>
            </a:endParaRPr>
          </a:p>
          <a:p>
            <a:pPr>
              <a:buFont typeface="Arial" pitchFamily="34" charset="0"/>
              <a:buNone/>
              <a:defRPr/>
            </a:pPr>
            <a:r>
              <a:rPr lang="es-AR" sz="2400" dirty="0" smtClean="0">
                <a:solidFill>
                  <a:schemeClr val="accent3">
                    <a:lumMod val="50000"/>
                  </a:schemeClr>
                </a:solidFill>
              </a:rPr>
              <a:t>    </a:t>
            </a:r>
            <a:r>
              <a:rPr lang="es-AR" sz="2400" b="1" dirty="0" smtClean="0">
                <a:solidFill>
                  <a:schemeClr val="accent3">
                    <a:lumMod val="50000"/>
                  </a:schemeClr>
                </a:solidFill>
              </a:rPr>
              <a:t>31% nivel bajo.</a:t>
            </a:r>
            <a:endParaRPr lang="es-AR" sz="2400" dirty="0">
              <a:solidFill>
                <a:schemeClr val="accent3">
                  <a:lumMod val="50000"/>
                </a:schemeClr>
              </a:solidFill>
            </a:endParaRPr>
          </a:p>
        </p:txBody>
      </p:sp>
      <p:sp>
        <p:nvSpPr>
          <p:cNvPr id="6" name="TextBox 5"/>
          <p:cNvSpPr txBox="1"/>
          <p:nvPr/>
        </p:nvSpPr>
        <p:spPr>
          <a:xfrm>
            <a:off x="6300788" y="6237288"/>
            <a:ext cx="2646362" cy="369887"/>
          </a:xfrm>
          <a:prstGeom prst="rect">
            <a:avLst/>
          </a:prstGeom>
          <a:noFill/>
        </p:spPr>
        <p:txBody>
          <a:bodyPr wrap="none">
            <a:spAutoFit/>
          </a:bodyPr>
          <a:lstStyle/>
          <a:p>
            <a:pPr>
              <a:defRPr/>
            </a:pPr>
            <a:r>
              <a:rPr lang="en-US" b="1" dirty="0" err="1">
                <a:solidFill>
                  <a:schemeClr val="accent3">
                    <a:lumMod val="50000"/>
                  </a:schemeClr>
                </a:solidFill>
                <a:latin typeface="Arial" pitchFamily="34" charset="0"/>
              </a:rPr>
              <a:t>Fuente</a:t>
            </a:r>
            <a:r>
              <a:rPr lang="en-US" b="1" dirty="0">
                <a:solidFill>
                  <a:schemeClr val="accent3">
                    <a:lumMod val="50000"/>
                  </a:schemeClr>
                </a:solidFill>
                <a:latin typeface="Arial" pitchFamily="34" charset="0"/>
              </a:rPr>
              <a:t>: Martinez, 2011</a:t>
            </a:r>
            <a:endParaRPr lang="es-AR" b="1" dirty="0">
              <a:solidFill>
                <a:schemeClr val="accent3">
                  <a:lumMod val="50000"/>
                </a:schemeClr>
              </a:solidFill>
              <a:latin typeface="Arial"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5"/>
            <a:ext cx="8923338" cy="1417638"/>
          </a:xfrm>
        </p:spPr>
        <p:txBody>
          <a:bodyPr/>
          <a:lstStyle/>
          <a:p>
            <a:pPr algn="ctr">
              <a:defRPr/>
            </a:pPr>
            <a:r>
              <a:rPr lang="es-AR" sz="2800" dirty="0" smtClean="0">
                <a:solidFill>
                  <a:schemeClr val="accent3">
                    <a:lumMod val="50000"/>
                  </a:schemeClr>
                </a:solidFill>
              </a:rPr>
              <a:t>Evolución de los tenores de potasio en la camada superficial del suelo. </a:t>
            </a:r>
            <a:endParaRPr lang="es-AR" sz="2800" dirty="0">
              <a:solidFill>
                <a:schemeClr val="accent3">
                  <a:lumMod val="50000"/>
                </a:schemeClr>
              </a:solidFill>
            </a:endParaRPr>
          </a:p>
        </p:txBody>
      </p:sp>
      <p:pic>
        <p:nvPicPr>
          <p:cNvPr id="17411" name="Picture 2"/>
          <p:cNvPicPr>
            <a:picLocks noChangeAspect="1" noChangeArrowheads="1"/>
          </p:cNvPicPr>
          <p:nvPr/>
        </p:nvPicPr>
        <p:blipFill>
          <a:blip r:embed="rId3" cstate="print"/>
          <a:srcRect/>
          <a:stretch>
            <a:fillRect/>
          </a:stretch>
        </p:blipFill>
        <p:spPr bwMode="auto">
          <a:xfrm>
            <a:off x="468313" y="1543050"/>
            <a:ext cx="8202612" cy="3467100"/>
          </a:xfrm>
          <a:prstGeom prst="rect">
            <a:avLst/>
          </a:prstGeom>
          <a:noFill/>
          <a:ln w="9525">
            <a:noFill/>
            <a:miter lim="800000"/>
            <a:headEnd/>
            <a:tailEnd/>
          </a:ln>
        </p:spPr>
      </p:pic>
      <p:sp>
        <p:nvSpPr>
          <p:cNvPr id="5" name="TextBox 4"/>
          <p:cNvSpPr txBox="1"/>
          <p:nvPr/>
        </p:nvSpPr>
        <p:spPr>
          <a:xfrm>
            <a:off x="6300788" y="6381750"/>
            <a:ext cx="2636837" cy="400050"/>
          </a:xfrm>
          <a:prstGeom prst="rect">
            <a:avLst/>
          </a:prstGeom>
          <a:noFill/>
        </p:spPr>
        <p:txBody>
          <a:bodyPr wrap="none">
            <a:spAutoFit/>
          </a:bodyPr>
          <a:lstStyle/>
          <a:p>
            <a:pPr>
              <a:defRPr/>
            </a:pPr>
            <a:r>
              <a:rPr lang="en-US" sz="2000" b="1" i="1" dirty="0" err="1">
                <a:solidFill>
                  <a:schemeClr val="accent3">
                    <a:lumMod val="50000"/>
                  </a:schemeClr>
                </a:solidFill>
                <a:latin typeface="+mj-lt"/>
              </a:rPr>
              <a:t>Fuente</a:t>
            </a:r>
            <a:r>
              <a:rPr lang="en-US" sz="2000" b="1" i="1" dirty="0">
                <a:solidFill>
                  <a:schemeClr val="accent3">
                    <a:lumMod val="50000"/>
                  </a:schemeClr>
                </a:solidFill>
                <a:latin typeface="+mj-lt"/>
              </a:rPr>
              <a:t>: Martinez, 2011</a:t>
            </a:r>
            <a:endParaRPr lang="es-AR" sz="2000" b="1" i="1" dirty="0">
              <a:solidFill>
                <a:schemeClr val="accent3">
                  <a:lumMod val="50000"/>
                </a:schemeClr>
              </a:solidFill>
              <a:latin typeface="+mj-lt"/>
            </a:endParaRPr>
          </a:p>
        </p:txBody>
      </p:sp>
      <p:sp>
        <p:nvSpPr>
          <p:cNvPr id="17413" name="TextBox 5"/>
          <p:cNvSpPr txBox="1">
            <a:spLocks noChangeArrowheads="1"/>
          </p:cNvSpPr>
          <p:nvPr/>
        </p:nvSpPr>
        <p:spPr bwMode="auto">
          <a:xfrm>
            <a:off x="468313" y="5300663"/>
            <a:ext cx="8388350" cy="1200150"/>
          </a:xfrm>
          <a:prstGeom prst="rect">
            <a:avLst/>
          </a:prstGeom>
          <a:noFill/>
          <a:ln w="9525">
            <a:noFill/>
            <a:miter lim="800000"/>
            <a:headEnd/>
            <a:tailEnd/>
          </a:ln>
        </p:spPr>
        <p:txBody>
          <a:bodyPr>
            <a:spAutoFit/>
          </a:bodyPr>
          <a:lstStyle/>
          <a:p>
            <a:r>
              <a:rPr lang="es-AR"/>
              <a:t>Periodo comprendido año 2000 al 2010, (tendencia de disminución de los niveles de potasio, los tenores se mantuvieron dentro del nivel medio, arrojando un resultado de 0,22 cmolc/kg como el nivel más alto y 0,12 cmolc/kg como el nivel más bajo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636588" y="1076325"/>
            <a:ext cx="4692650" cy="5545138"/>
          </a:xfrm>
          <a:prstGeom prst="rect">
            <a:avLst/>
          </a:prstGeom>
          <a:noFill/>
          <a:ln w="9525">
            <a:noFill/>
            <a:miter lim="800000"/>
            <a:headEnd/>
            <a:tailEnd/>
          </a:ln>
        </p:spPr>
      </p:pic>
      <p:sp>
        <p:nvSpPr>
          <p:cNvPr id="5" name="TextBox 4"/>
          <p:cNvSpPr txBox="1"/>
          <p:nvPr/>
        </p:nvSpPr>
        <p:spPr>
          <a:xfrm>
            <a:off x="6261100" y="6381750"/>
            <a:ext cx="2889250" cy="369888"/>
          </a:xfrm>
          <a:prstGeom prst="rect">
            <a:avLst/>
          </a:prstGeom>
          <a:noFill/>
        </p:spPr>
        <p:txBody>
          <a:bodyPr wrap="none">
            <a:spAutoFit/>
          </a:bodyPr>
          <a:lstStyle/>
          <a:p>
            <a:pPr>
              <a:defRPr/>
            </a:pPr>
            <a:r>
              <a:rPr lang="en-US" b="1" i="1" dirty="0" err="1">
                <a:solidFill>
                  <a:schemeClr val="accent3">
                    <a:lumMod val="50000"/>
                  </a:schemeClr>
                </a:solidFill>
                <a:latin typeface="Arial" pitchFamily="34" charset="0"/>
              </a:rPr>
              <a:t>Fuente</a:t>
            </a:r>
            <a:r>
              <a:rPr lang="en-US" b="1" i="1" dirty="0">
                <a:solidFill>
                  <a:schemeClr val="accent3">
                    <a:lumMod val="50000"/>
                  </a:schemeClr>
                </a:solidFill>
                <a:latin typeface="Arial" pitchFamily="34" charset="0"/>
              </a:rPr>
              <a:t>: </a:t>
            </a:r>
            <a:r>
              <a:rPr lang="en-US" b="1" i="1" dirty="0" err="1">
                <a:solidFill>
                  <a:schemeClr val="accent3">
                    <a:lumMod val="50000"/>
                  </a:schemeClr>
                </a:solidFill>
                <a:latin typeface="Arial" pitchFamily="34" charset="0"/>
              </a:rPr>
              <a:t>Fullaondo</a:t>
            </a:r>
            <a:r>
              <a:rPr lang="en-US" b="1" i="1" dirty="0">
                <a:solidFill>
                  <a:schemeClr val="accent3">
                    <a:lumMod val="50000"/>
                  </a:schemeClr>
                </a:solidFill>
                <a:latin typeface="Arial" pitchFamily="34" charset="0"/>
              </a:rPr>
              <a:t>, 2014 </a:t>
            </a:r>
            <a:endParaRPr lang="es-AR" b="1" i="1" dirty="0">
              <a:solidFill>
                <a:schemeClr val="accent3">
                  <a:lumMod val="50000"/>
                </a:schemeClr>
              </a:solidFill>
              <a:latin typeface="Arial" pitchFamily="34" charset="0"/>
            </a:endParaRPr>
          </a:p>
        </p:txBody>
      </p:sp>
      <p:sp>
        <p:nvSpPr>
          <p:cNvPr id="6" name="TextBox 5"/>
          <p:cNvSpPr txBox="1"/>
          <p:nvPr/>
        </p:nvSpPr>
        <p:spPr>
          <a:xfrm>
            <a:off x="587375" y="-147638"/>
            <a:ext cx="7632700" cy="1201738"/>
          </a:xfrm>
          <a:prstGeom prst="rect">
            <a:avLst/>
          </a:prstGeom>
          <a:noFill/>
        </p:spPr>
        <p:txBody>
          <a:bodyPr>
            <a:spAutoFit/>
          </a:bodyPr>
          <a:lstStyle/>
          <a:p>
            <a:pPr algn="ctr">
              <a:defRPr/>
            </a:pPr>
            <a:endParaRPr lang="es-AR" sz="2400" dirty="0">
              <a:solidFill>
                <a:schemeClr val="accent3">
                  <a:lumMod val="50000"/>
                </a:schemeClr>
              </a:solidFill>
              <a:latin typeface="Arial" pitchFamily="34" charset="0"/>
            </a:endParaRPr>
          </a:p>
          <a:p>
            <a:pPr algn="ctr">
              <a:defRPr/>
            </a:pPr>
            <a:r>
              <a:rPr lang="es-AR" sz="2400" b="1" dirty="0">
                <a:solidFill>
                  <a:schemeClr val="accent3">
                    <a:lumMod val="50000"/>
                  </a:schemeClr>
                </a:solidFill>
                <a:latin typeface="Arial" pitchFamily="34" charset="0"/>
              </a:rPr>
              <a:t>Clasificación del nivel de materia orgánica en los suelos de la Región Oriental del Paraguay, 2014 </a:t>
            </a:r>
            <a:endParaRPr lang="es-AR" sz="2400" dirty="0">
              <a:solidFill>
                <a:schemeClr val="accent3">
                  <a:lumMod val="50000"/>
                </a:schemeClr>
              </a:solidFill>
              <a:latin typeface="Arial" pitchFamily="34" charset="0"/>
            </a:endParaRPr>
          </a:p>
        </p:txBody>
      </p:sp>
      <p:sp>
        <p:nvSpPr>
          <p:cNvPr id="7" name="TextBox 6"/>
          <p:cNvSpPr txBox="1"/>
          <p:nvPr/>
        </p:nvSpPr>
        <p:spPr>
          <a:xfrm>
            <a:off x="5112955" y="1384300"/>
            <a:ext cx="4031046" cy="1969770"/>
          </a:xfrm>
          <a:prstGeom prst="rect">
            <a:avLst/>
          </a:prstGeom>
          <a:noFill/>
        </p:spPr>
        <p:txBody>
          <a:bodyPr wrap="square">
            <a:spAutoFit/>
          </a:bodyPr>
          <a:lstStyle/>
          <a:p>
            <a:pPr>
              <a:defRPr/>
            </a:pPr>
            <a:endParaRPr lang="es-AR" sz="2000" dirty="0">
              <a:solidFill>
                <a:schemeClr val="accent3">
                  <a:lumMod val="50000"/>
                </a:schemeClr>
              </a:solidFill>
              <a:latin typeface="Arial" pitchFamily="34" charset="0"/>
            </a:endParaRPr>
          </a:p>
          <a:p>
            <a:pPr>
              <a:defRPr/>
            </a:pPr>
            <a:r>
              <a:rPr lang="es-AR" sz="2000" b="1" dirty="0">
                <a:solidFill>
                  <a:schemeClr val="accent3">
                    <a:lumMod val="50000"/>
                  </a:schemeClr>
                </a:solidFill>
                <a:latin typeface="Arial" pitchFamily="34" charset="0"/>
              </a:rPr>
              <a:t>219 distritos:</a:t>
            </a:r>
          </a:p>
          <a:p>
            <a:pPr>
              <a:defRPr/>
            </a:pPr>
            <a:r>
              <a:rPr lang="es-AR" sz="2000" b="1" dirty="0">
                <a:solidFill>
                  <a:schemeClr val="accent3">
                    <a:lumMod val="50000"/>
                  </a:schemeClr>
                </a:solidFill>
                <a:latin typeface="Arial" pitchFamily="34" charset="0"/>
              </a:rPr>
              <a:t>el 6% un nivel alto </a:t>
            </a:r>
            <a:r>
              <a:rPr lang="es-AR" sz="2000" dirty="0">
                <a:solidFill>
                  <a:schemeClr val="accent3">
                    <a:lumMod val="50000"/>
                  </a:schemeClr>
                </a:solidFill>
                <a:latin typeface="Arial" pitchFamily="34" charset="0"/>
              </a:rPr>
              <a:t>(13 </a:t>
            </a:r>
            <a:r>
              <a:rPr lang="es-AR" sz="2000" dirty="0" err="1">
                <a:solidFill>
                  <a:schemeClr val="accent3">
                    <a:lumMod val="50000"/>
                  </a:schemeClr>
                </a:solidFill>
                <a:latin typeface="Arial" pitchFamily="34" charset="0"/>
              </a:rPr>
              <a:t>dist</a:t>
            </a:r>
            <a:r>
              <a:rPr lang="es-AR" sz="2000" dirty="0">
                <a:solidFill>
                  <a:schemeClr val="accent3">
                    <a:lumMod val="50000"/>
                  </a:schemeClr>
                </a:solidFill>
                <a:latin typeface="Arial" pitchFamily="34" charset="0"/>
              </a:rPr>
              <a:t>.)</a:t>
            </a:r>
          </a:p>
          <a:p>
            <a:pPr>
              <a:defRPr/>
            </a:pPr>
            <a:r>
              <a:rPr lang="es-AR" sz="2000" b="1" dirty="0">
                <a:solidFill>
                  <a:schemeClr val="accent3">
                    <a:lumMod val="50000"/>
                  </a:schemeClr>
                </a:solidFill>
                <a:latin typeface="Arial" pitchFamily="34" charset="0"/>
              </a:rPr>
              <a:t>el 48% nivel medio </a:t>
            </a:r>
            <a:r>
              <a:rPr lang="es-AR" sz="2000" dirty="0">
                <a:solidFill>
                  <a:schemeClr val="accent3">
                    <a:lumMod val="50000"/>
                  </a:schemeClr>
                </a:solidFill>
                <a:latin typeface="Arial" pitchFamily="34" charset="0"/>
              </a:rPr>
              <a:t>(105 </a:t>
            </a:r>
            <a:r>
              <a:rPr lang="es-AR" sz="2000" dirty="0" err="1">
                <a:solidFill>
                  <a:schemeClr val="accent3">
                    <a:lumMod val="50000"/>
                  </a:schemeClr>
                </a:solidFill>
                <a:latin typeface="Arial" pitchFamily="34" charset="0"/>
              </a:rPr>
              <a:t>dist</a:t>
            </a:r>
            <a:r>
              <a:rPr lang="es-AR" sz="2000" dirty="0">
                <a:solidFill>
                  <a:schemeClr val="accent3">
                    <a:lumMod val="50000"/>
                  </a:schemeClr>
                </a:solidFill>
                <a:latin typeface="Arial" pitchFamily="34" charset="0"/>
              </a:rPr>
              <a:t>.); </a:t>
            </a:r>
          </a:p>
          <a:p>
            <a:pPr>
              <a:defRPr/>
            </a:pPr>
            <a:r>
              <a:rPr lang="es-AR" sz="2200" b="1" dirty="0">
                <a:solidFill>
                  <a:schemeClr val="accent2"/>
                </a:solidFill>
                <a:latin typeface="Arial" pitchFamily="34" charset="0"/>
              </a:rPr>
              <a:t>el 46 % nivel bajo </a:t>
            </a:r>
            <a:r>
              <a:rPr lang="es-AR" sz="2000" dirty="0">
                <a:solidFill>
                  <a:schemeClr val="accent3">
                    <a:lumMod val="50000"/>
                  </a:schemeClr>
                </a:solidFill>
                <a:latin typeface="Arial" pitchFamily="34" charset="0"/>
              </a:rPr>
              <a:t>(101 </a:t>
            </a:r>
            <a:r>
              <a:rPr lang="es-AR" sz="2000" dirty="0" err="1">
                <a:solidFill>
                  <a:schemeClr val="accent3">
                    <a:lumMod val="50000"/>
                  </a:schemeClr>
                </a:solidFill>
                <a:latin typeface="Arial" pitchFamily="34" charset="0"/>
              </a:rPr>
              <a:t>dist</a:t>
            </a:r>
            <a:r>
              <a:rPr lang="es-AR" sz="2000" dirty="0">
                <a:solidFill>
                  <a:schemeClr val="accent3">
                    <a:lumMod val="50000"/>
                  </a:schemeClr>
                </a:solidFill>
                <a:latin typeface="Arial" pitchFamily="34" charset="0"/>
              </a:rPr>
              <a:t>.); </a:t>
            </a:r>
          </a:p>
          <a:p>
            <a:pPr>
              <a:defRPr/>
            </a:pPr>
            <a:endParaRPr lang="es-AR" sz="2000" dirty="0">
              <a:solidFill>
                <a:schemeClr val="accent3">
                  <a:lumMod val="50000"/>
                </a:schemeClr>
              </a:solidFill>
              <a:latin typeface="Arial" pitchFamily="34" charset="0"/>
            </a:endParaRPr>
          </a:p>
        </p:txBody>
      </p:sp>
    </p:spTree>
    <p:extLst>
      <p:ext uri="{BB962C8B-B14F-4D97-AF65-F5344CB8AC3E}">
        <p14:creationId xmlns:p14="http://schemas.microsoft.com/office/powerpoint/2010/main" val="25924663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1050" y="406400"/>
            <a:ext cx="7772400" cy="681038"/>
          </a:xfrm>
        </p:spPr>
        <p:txBody>
          <a:bodyPr/>
          <a:lstStyle/>
          <a:p>
            <a:pPr>
              <a:defRPr/>
            </a:pPr>
            <a:r>
              <a:rPr lang="es-PY" sz="3800" dirty="0" smtClean="0">
                <a:solidFill>
                  <a:schemeClr val="accent3">
                    <a:lumMod val="50000"/>
                  </a:schemeClr>
                </a:solidFill>
                <a:effectLst>
                  <a:outerShdw blurRad="38100" dist="38100" dir="2700000" algn="tl">
                    <a:srgbClr val="000000">
                      <a:alpha val="43137"/>
                    </a:srgbClr>
                  </a:outerShdw>
                </a:effectLst>
              </a:rPr>
              <a:t>AGENDA</a:t>
            </a:r>
            <a:endParaRPr lang="en-US" sz="3800" dirty="0">
              <a:solidFill>
                <a:schemeClr val="accent3">
                  <a:lumMod val="50000"/>
                </a:schemeClr>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88913" y="1209675"/>
            <a:ext cx="8797925" cy="1344613"/>
          </a:xfrm>
        </p:spPr>
        <p:txBody>
          <a:bodyPr/>
          <a:lstStyle/>
          <a:p>
            <a:pPr marL="514350" indent="-514350" algn="l">
              <a:lnSpc>
                <a:spcPct val="150000"/>
              </a:lnSpc>
              <a:buFont typeface="Wingdings" pitchFamily="2" charset="2"/>
              <a:buChar char="Ø"/>
              <a:defRPr/>
            </a:pPr>
            <a:r>
              <a:rPr lang="es-PY" b="1" dirty="0" smtClean="0">
                <a:solidFill>
                  <a:schemeClr val="accent3">
                    <a:lumMod val="50000"/>
                  </a:schemeClr>
                </a:solidFill>
                <a:effectLst>
                  <a:outerShdw blurRad="38100" dist="38100" dir="2700000" algn="tl">
                    <a:srgbClr val="000000">
                      <a:alpha val="43137"/>
                    </a:srgbClr>
                  </a:outerShdw>
                </a:effectLst>
              </a:rPr>
              <a:t>Fertilidad actual de la Región Oriental.</a:t>
            </a:r>
          </a:p>
          <a:p>
            <a:pPr marL="514350" indent="-514350" algn="l">
              <a:lnSpc>
                <a:spcPct val="150000"/>
              </a:lnSpc>
              <a:buFont typeface="Wingdings" pitchFamily="2" charset="2"/>
              <a:buChar char="Ø"/>
              <a:defRPr/>
            </a:pPr>
            <a:r>
              <a:rPr lang="es-PY" b="1" dirty="0">
                <a:solidFill>
                  <a:schemeClr val="accent3">
                    <a:lumMod val="50000"/>
                  </a:schemeClr>
                </a:solidFill>
                <a:effectLst>
                  <a:outerShdw blurRad="38100" dist="38100" dir="2700000" algn="tl">
                    <a:srgbClr val="000000">
                      <a:alpha val="43137"/>
                    </a:srgbClr>
                  </a:outerShdw>
                </a:effectLst>
              </a:rPr>
              <a:t>Criterios basicos para una buena fertilización. </a:t>
            </a:r>
          </a:p>
          <a:p>
            <a:pPr marL="514350" indent="-514350" algn="l">
              <a:lnSpc>
                <a:spcPct val="150000"/>
              </a:lnSpc>
              <a:buFont typeface="Wingdings" pitchFamily="2" charset="2"/>
              <a:buChar char="Ø"/>
              <a:defRPr/>
            </a:pPr>
            <a:r>
              <a:rPr lang="es-PY" b="1" dirty="0">
                <a:solidFill>
                  <a:schemeClr val="accent3">
                    <a:lumMod val="50000"/>
                  </a:schemeClr>
                </a:solidFill>
                <a:effectLst>
                  <a:outerShdw blurRad="38100" dist="38100" dir="2700000" algn="tl">
                    <a:srgbClr val="000000">
                      <a:alpha val="43137"/>
                    </a:srgbClr>
                  </a:outerShdw>
                </a:effectLst>
              </a:rPr>
              <a:t>Recomendaciones de fertilización bajo el Sistema de Siembra Directa.</a:t>
            </a:r>
          </a:p>
          <a:p>
            <a:pPr marL="514350" indent="-514350" algn="l">
              <a:lnSpc>
                <a:spcPct val="150000"/>
              </a:lnSpc>
              <a:buFont typeface="Wingdings" pitchFamily="2" charset="2"/>
              <a:buChar char="Ø"/>
              <a:defRPr/>
            </a:pPr>
            <a:r>
              <a:rPr lang="es-PY" b="1" dirty="0" smtClean="0">
                <a:solidFill>
                  <a:schemeClr val="accent3">
                    <a:lumMod val="50000"/>
                  </a:schemeClr>
                </a:solidFill>
                <a:effectLst>
                  <a:outerShdw blurRad="38100" dist="38100" dir="2700000" algn="tl">
                    <a:srgbClr val="000000">
                      <a:alpha val="43137"/>
                    </a:srgbClr>
                  </a:outerShdw>
                </a:effectLst>
              </a:rPr>
              <a:t>Conclusiones.</a:t>
            </a:r>
          </a:p>
          <a:p>
            <a:pPr marL="514350" indent="-514350" algn="l">
              <a:lnSpc>
                <a:spcPct val="150000"/>
              </a:lnSpc>
              <a:buFont typeface="Wingdings" pitchFamily="2" charset="2"/>
              <a:buChar char="Ø"/>
              <a:defRPr/>
            </a:pPr>
            <a:endParaRPr lang="es-PY" b="1" dirty="0" smtClean="0">
              <a:solidFill>
                <a:schemeClr val="accent3">
                  <a:lumMod val="50000"/>
                </a:schemeClr>
              </a:solidFill>
              <a:effectLst>
                <a:outerShdw blurRad="38100" dist="38100" dir="2700000" algn="tl">
                  <a:srgbClr val="000000">
                    <a:alpha val="43137"/>
                  </a:srgbClr>
                </a:outerShdw>
              </a:effectLst>
            </a:endParaRPr>
          </a:p>
          <a:p>
            <a:pPr marL="514350" indent="-514350" algn="l">
              <a:lnSpc>
                <a:spcPct val="150000"/>
              </a:lnSpc>
              <a:buFont typeface="Wingdings" pitchFamily="2" charset="2"/>
              <a:buChar char="Ø"/>
              <a:defRPr/>
            </a:pP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6" name="Oval 5"/>
          <p:cNvSpPr/>
          <p:nvPr/>
        </p:nvSpPr>
        <p:spPr>
          <a:xfrm>
            <a:off x="-346075" y="2060222"/>
            <a:ext cx="9051464" cy="1766721"/>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5" descr="quinta 022"/>
          <p:cNvPicPr>
            <a:picLocks noChangeAspect="1" noChangeArrowheads="1"/>
          </p:cNvPicPr>
          <p:nvPr/>
        </p:nvPicPr>
        <p:blipFill>
          <a:blip r:embed="rId3" cstate="print">
            <a:lum bright="-40000" contrast="-50000"/>
          </a:blip>
          <a:srcRect/>
          <a:stretch>
            <a:fillRect/>
          </a:stretch>
        </p:blipFill>
        <p:spPr bwMode="auto">
          <a:xfrm>
            <a:off x="0" y="0"/>
            <a:ext cx="9144000" cy="6858000"/>
          </a:xfrm>
          <a:prstGeom prst="rect">
            <a:avLst/>
          </a:prstGeom>
          <a:noFill/>
          <a:ln w="9525">
            <a:noFill/>
            <a:miter lim="800000"/>
            <a:headEnd/>
            <a:tailEnd/>
          </a:ln>
        </p:spPr>
      </p:pic>
      <p:pic>
        <p:nvPicPr>
          <p:cNvPr id="17" name="Picture 4" descr="C:\Exp. Aita\fotos_Nabo_30_8_2001\nabo_guandu_p2_7.JPG"/>
          <p:cNvPicPr preferRelativeResize="0">
            <a:picLocks noChangeArrowheads="1"/>
          </p:cNvPicPr>
          <p:nvPr/>
        </p:nvPicPr>
        <p:blipFill>
          <a:blip r:embed="rId4">
            <a:extLst>
              <a:ext uri="{BEBA8EAE-BF5A-486C-A8C5-ECC9F3942E4B}">
                <a14:imgProps xmlns:a14="http://schemas.microsoft.com/office/drawing/2010/main">
                  <a14:imgLayer r:embed="rId5">
                    <a14:imgEffect>
                      <a14:brightnessContrast bright="33000"/>
                    </a14:imgEffect>
                  </a14:imgLayer>
                </a14:imgProps>
              </a:ext>
              <a:ext uri="{28A0092B-C50C-407E-A947-70E740481C1C}">
                <a14:useLocalDpi xmlns:a14="http://schemas.microsoft.com/office/drawing/2010/main" val="0"/>
              </a:ext>
            </a:extLst>
          </a:blip>
          <a:srcRect/>
          <a:stretch>
            <a:fillRect/>
          </a:stretch>
        </p:blipFill>
        <p:spPr bwMode="auto">
          <a:xfrm>
            <a:off x="3726108" y="496421"/>
            <a:ext cx="2606604" cy="206044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DSCN08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8659" y="4153246"/>
            <a:ext cx="2795226" cy="209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oto Fede muestreo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3412" y="3594100"/>
            <a:ext cx="21605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0434" y="217251"/>
            <a:ext cx="2418627" cy="265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9" name="Group 48"/>
          <p:cNvGrpSpPr>
            <a:grpSpLocks/>
          </p:cNvGrpSpPr>
          <p:nvPr/>
        </p:nvGrpSpPr>
        <p:grpSpPr bwMode="auto">
          <a:xfrm>
            <a:off x="467853" y="3910503"/>
            <a:ext cx="2723566" cy="2707269"/>
            <a:chOff x="3538" y="2742"/>
            <a:chExt cx="1550" cy="1426"/>
          </a:xfrm>
        </p:grpSpPr>
        <p:pic>
          <p:nvPicPr>
            <p:cNvPr id="20" name="Picture 49" descr="Picture 1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8" y="2742"/>
              <a:ext cx="1550" cy="11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0"/>
            <p:cNvSpPr txBox="1">
              <a:spLocks noChangeArrowheads="1"/>
            </p:cNvSpPr>
            <p:nvPr/>
          </p:nvSpPr>
          <p:spPr bwMode="auto">
            <a:xfrm>
              <a:off x="3538" y="3936"/>
              <a:ext cx="1550" cy="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GB" sz="2000" dirty="0" err="1"/>
                <a:t>Penetrômetro</a:t>
              </a:r>
              <a:endParaRPr lang="en-US" dirty="0"/>
            </a:p>
          </p:txBody>
        </p:sp>
      </p:grpSp>
      <p:sp>
        <p:nvSpPr>
          <p:cNvPr id="22" name="TextBox 39"/>
          <p:cNvSpPr txBox="1">
            <a:spLocks noChangeArrowheads="1"/>
          </p:cNvSpPr>
          <p:nvPr/>
        </p:nvSpPr>
        <p:spPr bwMode="auto">
          <a:xfrm>
            <a:off x="89981" y="3068960"/>
            <a:ext cx="8964062" cy="523220"/>
          </a:xfrm>
          <a:prstGeom prst="rect">
            <a:avLst/>
          </a:prstGeom>
          <a:solidFill>
            <a:schemeClr val="bg1"/>
          </a:solidFill>
          <a:ln w="9525">
            <a:noFill/>
            <a:miter lim="800000"/>
            <a:headEnd/>
            <a:tailEnd/>
          </a:ln>
        </p:spPr>
        <p:txBody>
          <a:bodyPr wrap="none">
            <a:spAutoFit/>
          </a:bodyPr>
          <a:lstStyle/>
          <a:p>
            <a:pPr algn="ctr" eaLnBrk="0" fontAlgn="base" hangingPunct="0">
              <a:spcBef>
                <a:spcPct val="0"/>
              </a:spcBef>
              <a:spcAft>
                <a:spcPct val="0"/>
              </a:spcAft>
              <a:defRPr/>
            </a:pPr>
            <a:r>
              <a:rPr lang="es-AR" sz="2800" b="1" dirty="0" smtClean="0">
                <a:ln w="12700">
                  <a:solidFill>
                    <a:srgbClr val="1F497D">
                      <a:satMod val="155000"/>
                    </a:srgbClr>
                  </a:solidFill>
                  <a:prstDash val="solid"/>
                </a:ln>
                <a:solidFill>
                  <a:srgbClr val="F79646">
                    <a:lumMod val="50000"/>
                  </a:srgbClr>
                </a:solidFill>
                <a:effectLst>
                  <a:outerShdw blurRad="41275" dist="20320" dir="1800000" algn="tl" rotWithShape="0">
                    <a:srgbClr val="000000">
                      <a:alpha val="40000"/>
                    </a:srgbClr>
                  </a:outerShdw>
                </a:effectLst>
                <a:ea typeface="ＭＳ Ｐゴシック" pitchFamily="34" charset="-128"/>
                <a:cs typeface="Tahoma" pitchFamily="34" charset="0"/>
              </a:rPr>
              <a:t>Buena Fertilizacion empieza </a:t>
            </a:r>
            <a:r>
              <a:rPr lang="es-AR" sz="2800" b="1" dirty="0">
                <a:ln w="12700">
                  <a:solidFill>
                    <a:srgbClr val="1F497D">
                      <a:satMod val="155000"/>
                    </a:srgbClr>
                  </a:solidFill>
                  <a:prstDash val="solid"/>
                </a:ln>
                <a:solidFill>
                  <a:srgbClr val="F79646">
                    <a:lumMod val="50000"/>
                  </a:srgbClr>
                </a:solidFill>
                <a:effectLst>
                  <a:outerShdw blurRad="41275" dist="20320" dir="1800000" algn="tl" rotWithShape="0">
                    <a:srgbClr val="000000">
                      <a:alpha val="40000"/>
                    </a:srgbClr>
                  </a:outerShdw>
                </a:effectLst>
                <a:ea typeface="ＭＳ Ｐゴシック" pitchFamily="34" charset="-128"/>
                <a:cs typeface="Tahoma" pitchFamily="34" charset="0"/>
              </a:rPr>
              <a:t>conociendo los suelos</a:t>
            </a:r>
          </a:p>
        </p:txBody>
      </p:sp>
      <p:pic>
        <p:nvPicPr>
          <p:cNvPr id="23" name="Picture 4" descr="C:\Meus documentos\JULIANE\PALESTRA GILBERTO EFEITOS\dirceu buraco.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 contrast="14000"/>
                    </a14:imgEffect>
                  </a14:imgLayer>
                </a14:imgProps>
              </a:ext>
            </a:extLst>
          </a:blip>
          <a:srcRect/>
          <a:stretch>
            <a:fillRect/>
          </a:stretch>
        </p:blipFill>
        <p:spPr bwMode="auto">
          <a:xfrm>
            <a:off x="-128043" y="0"/>
            <a:ext cx="3611563" cy="2947987"/>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C:\Users\João Carlos Sá\Área de Trabalho\SPD Consultoria\Luis Eduardo Magalhães - BA\Fotos Gerais 3 - Valmor\DSC02392.JPG"/>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1"/>
            <a:ext cx="9144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63500" y="436159"/>
            <a:ext cx="9080500" cy="5262979"/>
          </a:xfrm>
          <a:prstGeom prst="rect">
            <a:avLst/>
          </a:prstGeom>
          <a:noFill/>
          <a:ln w="57150">
            <a:solidFill>
              <a:srgbClr val="FF0000"/>
            </a:solidFill>
            <a:miter lim="800000"/>
            <a:headEnd/>
            <a:tailEn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pt-BR" sz="5600" b="1" dirty="0">
                <a:solidFill>
                  <a:srgbClr val="FFFFFF"/>
                </a:solidFill>
                <a:latin typeface="Arial" charset="0"/>
                <a:cs typeface="Arial" charset="0"/>
              </a:rPr>
              <a:t>La </a:t>
            </a:r>
            <a:r>
              <a:rPr lang="pt-BR" sz="5600" b="1" dirty="0" err="1">
                <a:solidFill>
                  <a:srgbClr val="FFFFFF"/>
                </a:solidFill>
                <a:latin typeface="Arial" charset="0"/>
                <a:cs typeface="Arial" charset="0"/>
              </a:rPr>
              <a:t>llave</a:t>
            </a:r>
            <a:r>
              <a:rPr lang="pt-BR" sz="5600" b="1" dirty="0">
                <a:solidFill>
                  <a:srgbClr val="FFFFFF"/>
                </a:solidFill>
                <a:latin typeface="Arial" charset="0"/>
                <a:cs typeface="Arial" charset="0"/>
              </a:rPr>
              <a:t> </a:t>
            </a:r>
            <a:r>
              <a:rPr lang="pt-BR" sz="5600" b="1" dirty="0" smtClean="0">
                <a:solidFill>
                  <a:srgbClr val="FFFFFF"/>
                </a:solidFill>
                <a:latin typeface="Arial" charset="0"/>
                <a:cs typeface="Arial" charset="0"/>
              </a:rPr>
              <a:t>de </a:t>
            </a:r>
            <a:r>
              <a:rPr lang="pt-BR" sz="5600" b="1" dirty="0" err="1" smtClean="0">
                <a:solidFill>
                  <a:srgbClr val="FFFFFF"/>
                </a:solidFill>
                <a:latin typeface="Arial" charset="0"/>
                <a:cs typeface="Arial" charset="0"/>
              </a:rPr>
              <a:t>la</a:t>
            </a:r>
            <a:r>
              <a:rPr lang="pt-BR" sz="5600" b="1" dirty="0" smtClean="0">
                <a:solidFill>
                  <a:srgbClr val="FFFFFF"/>
                </a:solidFill>
                <a:latin typeface="Arial" charset="0"/>
                <a:cs typeface="Arial" charset="0"/>
              </a:rPr>
              <a:t> </a:t>
            </a:r>
            <a:r>
              <a:rPr lang="pt-BR" sz="5600" b="1" dirty="0" err="1">
                <a:solidFill>
                  <a:srgbClr val="FFFFFF"/>
                </a:solidFill>
                <a:latin typeface="Arial" charset="0"/>
                <a:cs typeface="Arial" charset="0"/>
              </a:rPr>
              <a:t>Fertilidad</a:t>
            </a:r>
            <a:r>
              <a:rPr lang="pt-BR" sz="5600" b="1" dirty="0">
                <a:solidFill>
                  <a:srgbClr val="FFFFFF"/>
                </a:solidFill>
                <a:latin typeface="Arial" charset="0"/>
                <a:cs typeface="Arial" charset="0"/>
              </a:rPr>
              <a:t> </a:t>
            </a:r>
            <a:r>
              <a:rPr lang="pt-BR" sz="5600" b="1" dirty="0" err="1">
                <a:solidFill>
                  <a:srgbClr val="FFFFFF"/>
                </a:solidFill>
                <a:latin typeface="Arial" charset="0"/>
                <a:cs typeface="Arial" charset="0"/>
              </a:rPr>
              <a:t>del</a:t>
            </a:r>
            <a:r>
              <a:rPr lang="pt-BR" sz="5600" b="1" dirty="0">
                <a:solidFill>
                  <a:srgbClr val="FFFFFF"/>
                </a:solidFill>
                <a:latin typeface="Arial" charset="0"/>
                <a:cs typeface="Arial" charset="0"/>
              </a:rPr>
              <a:t> </a:t>
            </a:r>
            <a:r>
              <a:rPr lang="pt-BR" sz="5600" b="1" dirty="0" err="1" smtClean="0">
                <a:solidFill>
                  <a:srgbClr val="FFFFFF"/>
                </a:solidFill>
                <a:latin typeface="Arial" charset="0"/>
                <a:cs typeface="Arial" charset="0"/>
              </a:rPr>
              <a:t>Suelo</a:t>
            </a:r>
            <a:r>
              <a:rPr lang="pt-BR" sz="5600" b="1" dirty="0">
                <a:solidFill>
                  <a:srgbClr val="FFFFFF"/>
                </a:solidFill>
                <a:latin typeface="Arial" charset="0"/>
                <a:cs typeface="Arial" charset="0"/>
              </a:rPr>
              <a:t>, está </a:t>
            </a:r>
            <a:r>
              <a:rPr lang="pt-BR" sz="5600" b="1" dirty="0" err="1">
                <a:solidFill>
                  <a:srgbClr val="FFFFFF"/>
                </a:solidFill>
                <a:latin typeface="Arial" charset="0"/>
                <a:cs typeface="Arial" charset="0"/>
              </a:rPr>
              <a:t>en</a:t>
            </a:r>
            <a:r>
              <a:rPr lang="pt-BR" sz="5600" b="1" dirty="0">
                <a:solidFill>
                  <a:srgbClr val="FFFFFF"/>
                </a:solidFill>
                <a:latin typeface="Arial" charset="0"/>
                <a:cs typeface="Arial" charset="0"/>
              </a:rPr>
              <a:t> </a:t>
            </a:r>
            <a:r>
              <a:rPr lang="pt-BR" sz="5600" b="1" dirty="0" err="1">
                <a:solidFill>
                  <a:srgbClr val="FFFFFF"/>
                </a:solidFill>
                <a:latin typeface="Arial" charset="0"/>
                <a:cs typeface="Arial" charset="0"/>
              </a:rPr>
              <a:t>la</a:t>
            </a:r>
            <a:r>
              <a:rPr lang="pt-BR" sz="5600" b="1" dirty="0">
                <a:solidFill>
                  <a:srgbClr val="FFFFFF"/>
                </a:solidFill>
                <a:latin typeface="Arial" charset="0"/>
                <a:cs typeface="Arial" charset="0"/>
              </a:rPr>
              <a:t> </a:t>
            </a:r>
            <a:r>
              <a:rPr lang="pt-BR" sz="5600" b="1" dirty="0" err="1">
                <a:solidFill>
                  <a:srgbClr val="FFFFFF"/>
                </a:solidFill>
                <a:latin typeface="Arial" charset="0"/>
                <a:cs typeface="Arial" charset="0"/>
              </a:rPr>
              <a:t>capacidad</a:t>
            </a:r>
            <a:r>
              <a:rPr lang="pt-BR" sz="5600" b="1" dirty="0">
                <a:solidFill>
                  <a:srgbClr val="FFFFFF"/>
                </a:solidFill>
                <a:latin typeface="Arial" charset="0"/>
                <a:cs typeface="Arial" charset="0"/>
              </a:rPr>
              <a:t> de </a:t>
            </a:r>
            <a:r>
              <a:rPr lang="pt-BR" sz="5600" b="1" dirty="0" err="1">
                <a:solidFill>
                  <a:srgbClr val="FFFFFF"/>
                </a:solidFill>
                <a:latin typeface="Arial" charset="0"/>
                <a:cs typeface="Arial" charset="0"/>
              </a:rPr>
              <a:t>desarrollar</a:t>
            </a:r>
            <a:r>
              <a:rPr lang="pt-BR" sz="5600" b="1" dirty="0">
                <a:solidFill>
                  <a:srgbClr val="FFFFFF"/>
                </a:solidFill>
                <a:latin typeface="Arial" charset="0"/>
                <a:cs typeface="Arial" charset="0"/>
              </a:rPr>
              <a:t> </a:t>
            </a:r>
            <a:r>
              <a:rPr lang="pt-BR" sz="5600" b="1" dirty="0" err="1" smtClean="0">
                <a:solidFill>
                  <a:srgbClr val="FFFFFF"/>
                </a:solidFill>
                <a:latin typeface="Arial" charset="0"/>
                <a:cs typeface="Arial" charset="0"/>
              </a:rPr>
              <a:t>un</a:t>
            </a:r>
            <a:r>
              <a:rPr lang="pt-BR" sz="5600" b="1" dirty="0" smtClean="0">
                <a:solidFill>
                  <a:srgbClr val="FFFFFF"/>
                </a:solidFill>
                <a:latin typeface="Arial" charset="0"/>
                <a:cs typeface="Arial" charset="0"/>
              </a:rPr>
              <a:t> sistema de </a:t>
            </a:r>
            <a:r>
              <a:rPr lang="pt-BR" sz="5600" b="1" dirty="0" err="1" smtClean="0">
                <a:solidFill>
                  <a:srgbClr val="FFFFFF"/>
                </a:solidFill>
                <a:latin typeface="Arial" charset="0"/>
                <a:cs typeface="Arial" charset="0"/>
              </a:rPr>
              <a:t>produccion</a:t>
            </a:r>
            <a:r>
              <a:rPr lang="pt-BR" sz="5600" b="1" dirty="0" smtClean="0">
                <a:solidFill>
                  <a:srgbClr val="FFFFFF"/>
                </a:solidFill>
                <a:latin typeface="Arial" charset="0"/>
                <a:cs typeface="Arial" charset="0"/>
              </a:rPr>
              <a:t> </a:t>
            </a:r>
            <a:r>
              <a:rPr lang="pt-BR" sz="5600" b="1" dirty="0" err="1" smtClean="0">
                <a:solidFill>
                  <a:srgbClr val="FFFFFF"/>
                </a:solidFill>
                <a:latin typeface="Arial" charset="0"/>
                <a:cs typeface="Arial" charset="0"/>
              </a:rPr>
              <a:t>con</a:t>
            </a:r>
            <a:r>
              <a:rPr lang="pt-BR" sz="5600" b="1" dirty="0" smtClean="0">
                <a:solidFill>
                  <a:srgbClr val="FFFFFF"/>
                </a:solidFill>
                <a:latin typeface="Arial" charset="0"/>
                <a:cs typeface="Arial" charset="0"/>
              </a:rPr>
              <a:t> </a:t>
            </a:r>
            <a:r>
              <a:rPr lang="pt-BR" sz="5600" b="1" dirty="0">
                <a:solidFill>
                  <a:srgbClr val="FFFFFF"/>
                </a:solidFill>
                <a:latin typeface="Arial" charset="0"/>
                <a:cs typeface="Arial" charset="0"/>
              </a:rPr>
              <a:t>base </a:t>
            </a:r>
            <a:r>
              <a:rPr lang="pt-BR" sz="5600" b="1" dirty="0" err="1">
                <a:solidFill>
                  <a:srgbClr val="FFFFFF"/>
                </a:solidFill>
                <a:latin typeface="Arial" charset="0"/>
                <a:cs typeface="Arial" charset="0"/>
              </a:rPr>
              <a:t>en</a:t>
            </a:r>
            <a:r>
              <a:rPr lang="pt-BR" sz="5600" b="1" dirty="0">
                <a:solidFill>
                  <a:srgbClr val="FFFFFF"/>
                </a:solidFill>
                <a:latin typeface="Arial" charset="0"/>
                <a:cs typeface="Arial" charset="0"/>
              </a:rPr>
              <a:t> </a:t>
            </a:r>
            <a:r>
              <a:rPr lang="pt-BR" sz="5600" b="1" dirty="0" err="1" smtClean="0">
                <a:solidFill>
                  <a:srgbClr val="FFFFFF"/>
                </a:solidFill>
                <a:latin typeface="Arial" charset="0"/>
                <a:cs typeface="Arial" charset="0"/>
              </a:rPr>
              <a:t>el</a:t>
            </a:r>
            <a:r>
              <a:rPr lang="pt-BR" sz="5600" b="1" dirty="0" smtClean="0">
                <a:solidFill>
                  <a:srgbClr val="FFFFFF"/>
                </a:solidFill>
                <a:latin typeface="Arial" charset="0"/>
                <a:cs typeface="Arial" charset="0"/>
              </a:rPr>
              <a:t> aumento de </a:t>
            </a:r>
            <a:r>
              <a:rPr lang="pt-BR" sz="5600" b="1" dirty="0" smtClean="0">
                <a:solidFill>
                  <a:srgbClr val="FFFFFF"/>
                </a:solidFill>
                <a:latin typeface="Arial Black" charset="0"/>
                <a:cs typeface="Arial" charset="0"/>
              </a:rPr>
              <a:t>Carbono (MO)</a:t>
            </a:r>
            <a:endParaRPr lang="pt-BR" sz="5600" b="1" dirty="0">
              <a:solidFill>
                <a:srgbClr val="FFFFFF"/>
              </a:solidFill>
              <a:latin typeface="Arial Black" charset="0"/>
              <a:cs typeface="Arial" charset="0"/>
            </a:endParaRPr>
          </a:p>
        </p:txBody>
      </p:sp>
      <p:sp>
        <p:nvSpPr>
          <p:cNvPr id="4" name="CuadroTexto 3"/>
          <p:cNvSpPr txBox="1"/>
          <p:nvPr/>
        </p:nvSpPr>
        <p:spPr>
          <a:xfrm>
            <a:off x="6316002" y="6405108"/>
            <a:ext cx="2802119" cy="461665"/>
          </a:xfrm>
          <a:prstGeom prst="rect">
            <a:avLst/>
          </a:prstGeom>
          <a:noFill/>
        </p:spPr>
        <p:txBody>
          <a:bodyPr wrap="none" rtlCol="0">
            <a:spAutoFit/>
          </a:bodyPr>
          <a:lstStyle/>
          <a:p>
            <a:r>
              <a:rPr lang="es-E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Slide</a:t>
            </a:r>
            <a:r>
              <a:rPr lang="es-E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Prof. Juca </a:t>
            </a:r>
            <a:r>
              <a:rPr lang="es-ES"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Sá</a:t>
            </a:r>
            <a:endParaRPr lang="es-E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79055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81253"/>
                                        </p:tgtEl>
                                        <p:attrNameLst>
                                          <p:attrName>style.visibility</p:attrName>
                                        </p:attrNameLst>
                                      </p:cBhvr>
                                      <p:to>
                                        <p:strVal val="visible"/>
                                      </p:to>
                                    </p:set>
                                    <p:anim calcmode="lin" valueType="num">
                                      <p:cBhvr>
                                        <p:cTn id="7" dur="500" fill="hold"/>
                                        <p:tgtEl>
                                          <p:spTgt spid="181253"/>
                                        </p:tgtEl>
                                        <p:attrNameLst>
                                          <p:attrName>ppt_w</p:attrName>
                                        </p:attrNameLst>
                                      </p:cBhvr>
                                      <p:tavLst>
                                        <p:tav tm="0">
                                          <p:val>
                                            <p:fltVal val="0"/>
                                          </p:val>
                                        </p:tav>
                                        <p:tav tm="100000">
                                          <p:val>
                                            <p:strVal val="#ppt_w"/>
                                          </p:val>
                                        </p:tav>
                                      </p:tavLst>
                                    </p:anim>
                                    <p:anim calcmode="lin" valueType="num">
                                      <p:cBhvr>
                                        <p:cTn id="8" dur="500" fill="hold"/>
                                        <p:tgtEl>
                                          <p:spTgt spid="181253"/>
                                        </p:tgtEl>
                                        <p:attrNameLst>
                                          <p:attrName>ppt_h</p:attrName>
                                        </p:attrNameLst>
                                      </p:cBhvr>
                                      <p:tavLst>
                                        <p:tav tm="0">
                                          <p:val>
                                            <p:fltVal val="0"/>
                                          </p:val>
                                        </p:tav>
                                        <p:tav tm="100000">
                                          <p:val>
                                            <p:strVal val="#ppt_h"/>
                                          </p:val>
                                        </p:tav>
                                      </p:tavLst>
                                    </p:anim>
                                    <p:animEffect transition="in" filter="fade">
                                      <p:cBhvr>
                                        <p:cTn id="9" dur="500"/>
                                        <p:tgtEl>
                                          <p:spTgt spid="181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458913" y="94544"/>
            <a:ext cx="6227762" cy="762000"/>
          </a:xfrm>
          <a:prstGeom prst="rect">
            <a:avLst/>
          </a:prstGeom>
          <a:noFill/>
          <a:ln w="9525">
            <a:noFill/>
            <a:miter lim="800000"/>
            <a:headEnd/>
            <a:tailEnd/>
          </a:ln>
          <a:effectLst/>
        </p:spPr>
        <p:txBody>
          <a:bodyPr anchor="ctr"/>
          <a:lstStyle/>
          <a:p>
            <a:pPr algn="ctr"/>
            <a:r>
              <a:rPr lang="es-ES_tradnl" sz="4400" b="1" dirty="0">
                <a:solidFill>
                  <a:schemeClr val="accent1">
                    <a:lumMod val="75000"/>
                  </a:schemeClr>
                </a:solidFill>
                <a:effectLst>
                  <a:outerShdw blurRad="38100" dist="38100" dir="2700000" algn="tl">
                    <a:srgbClr val="000000"/>
                  </a:outerShdw>
                </a:effectLst>
              </a:rPr>
              <a:t>Plan de fertilización</a:t>
            </a:r>
          </a:p>
        </p:txBody>
      </p:sp>
      <p:sp>
        <p:nvSpPr>
          <p:cNvPr id="20483" name="Text Box 3"/>
          <p:cNvSpPr txBox="1">
            <a:spLocks noChangeArrowheads="1"/>
          </p:cNvSpPr>
          <p:nvPr/>
        </p:nvSpPr>
        <p:spPr bwMode="auto">
          <a:xfrm>
            <a:off x="1730375" y="1639888"/>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es-ES_tradnl" sz="2000" b="1"/>
          </a:p>
        </p:txBody>
      </p:sp>
      <p:sp>
        <p:nvSpPr>
          <p:cNvPr id="20484" name="Text Box 4"/>
          <p:cNvSpPr txBox="1">
            <a:spLocks noChangeArrowheads="1"/>
          </p:cNvSpPr>
          <p:nvPr/>
        </p:nvSpPr>
        <p:spPr bwMode="auto">
          <a:xfrm>
            <a:off x="0" y="990600"/>
            <a:ext cx="2786063"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b="1" dirty="0"/>
              <a:t>¿Necesito fertilizar?</a:t>
            </a:r>
          </a:p>
        </p:txBody>
      </p:sp>
      <p:sp>
        <p:nvSpPr>
          <p:cNvPr id="20485" name="Text Box 5"/>
          <p:cNvSpPr txBox="1">
            <a:spLocks noChangeArrowheads="1"/>
          </p:cNvSpPr>
          <p:nvPr/>
        </p:nvSpPr>
        <p:spPr bwMode="auto">
          <a:xfrm>
            <a:off x="2571750" y="990600"/>
            <a:ext cx="3857625"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b="1" dirty="0"/>
              <a:t>¿Que nutrientes debo aplicar?</a:t>
            </a:r>
          </a:p>
        </p:txBody>
      </p:sp>
      <p:sp>
        <p:nvSpPr>
          <p:cNvPr id="20486" name="Text Box 6"/>
          <p:cNvSpPr txBox="1">
            <a:spLocks noChangeArrowheads="1"/>
          </p:cNvSpPr>
          <p:nvPr/>
        </p:nvSpPr>
        <p:spPr bwMode="auto">
          <a:xfrm>
            <a:off x="6343650" y="990600"/>
            <a:ext cx="2749550"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b="1"/>
              <a:t>¿Que dosis debo usar?</a:t>
            </a:r>
          </a:p>
        </p:txBody>
      </p:sp>
      <p:sp>
        <p:nvSpPr>
          <p:cNvPr id="20487" name="Text Box 7"/>
          <p:cNvSpPr txBox="1">
            <a:spLocks noChangeArrowheads="1"/>
          </p:cNvSpPr>
          <p:nvPr/>
        </p:nvSpPr>
        <p:spPr bwMode="auto">
          <a:xfrm>
            <a:off x="2413000" y="4899025"/>
            <a:ext cx="4503738"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sz="2000" b="1"/>
              <a:t>¿Cuando debo hacer la aplicación?</a:t>
            </a:r>
          </a:p>
        </p:txBody>
      </p:sp>
      <p:sp>
        <p:nvSpPr>
          <p:cNvPr id="20488" name="Text Box 8"/>
          <p:cNvSpPr txBox="1">
            <a:spLocks noChangeArrowheads="1"/>
          </p:cNvSpPr>
          <p:nvPr/>
        </p:nvSpPr>
        <p:spPr bwMode="auto">
          <a:xfrm>
            <a:off x="5295900" y="4484688"/>
            <a:ext cx="3490913"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sz="2000" b="1" dirty="0"/>
              <a:t>¿Donde tengo que aplicar?</a:t>
            </a:r>
          </a:p>
        </p:txBody>
      </p:sp>
      <p:sp>
        <p:nvSpPr>
          <p:cNvPr id="20489" name="Text Box 9"/>
          <p:cNvSpPr txBox="1">
            <a:spLocks noChangeArrowheads="1"/>
          </p:cNvSpPr>
          <p:nvPr/>
        </p:nvSpPr>
        <p:spPr bwMode="auto">
          <a:xfrm>
            <a:off x="106363" y="4457700"/>
            <a:ext cx="3925887"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sz="2000" b="1"/>
              <a:t>¿Que fertilizante debo utilizar?</a:t>
            </a:r>
          </a:p>
        </p:txBody>
      </p:sp>
      <p:sp>
        <p:nvSpPr>
          <p:cNvPr id="20490" name="Text Box 10"/>
          <p:cNvSpPr txBox="1">
            <a:spLocks noChangeArrowheads="1"/>
          </p:cNvSpPr>
          <p:nvPr/>
        </p:nvSpPr>
        <p:spPr bwMode="auto">
          <a:xfrm>
            <a:off x="3562350" y="1720850"/>
            <a:ext cx="2060856" cy="52322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sz="2800" dirty="0">
                <a:ln w="18415" cmpd="sng">
                  <a:solidFill>
                    <a:srgbClr val="FFFFFF"/>
                  </a:solidFill>
                  <a:prstDash val="solid"/>
                </a:ln>
                <a:solidFill>
                  <a:srgbClr val="FFFFFF"/>
                </a:solidFill>
                <a:effectLst>
                  <a:outerShdw blurRad="63500" dir="3600000" algn="tl" rotWithShape="0">
                    <a:srgbClr val="000000">
                      <a:alpha val="70000"/>
                    </a:srgbClr>
                  </a:outerShdw>
                </a:effectLst>
              </a:rPr>
              <a:t>Diagnóstico</a:t>
            </a:r>
          </a:p>
        </p:txBody>
      </p:sp>
      <p:sp>
        <p:nvSpPr>
          <p:cNvPr id="11" name="Text Box 11"/>
          <p:cNvSpPr txBox="1">
            <a:spLocks noChangeArrowheads="1"/>
          </p:cNvSpPr>
          <p:nvPr/>
        </p:nvSpPr>
        <p:spPr bwMode="auto">
          <a:xfrm>
            <a:off x="196850" y="2494540"/>
            <a:ext cx="8715375" cy="1569660"/>
          </a:xfrm>
          <a:prstGeom prst="rect">
            <a:avLst/>
          </a:prstGeom>
          <a:solidFill>
            <a:srgbClr val="008000"/>
          </a:solidFill>
          <a:ln w="9525">
            <a:solidFill>
              <a:schemeClr val="tx1"/>
            </a:solid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Tx/>
              <a:buChar char="•"/>
            </a:pPr>
            <a:r>
              <a:rPr lang="es-ES_tradnl" sz="2400" i="1" dirty="0">
                <a:ln w="18415" cmpd="sng">
                  <a:solidFill>
                    <a:srgbClr val="FFFFFF"/>
                  </a:solidFill>
                  <a:prstDash val="solid"/>
                </a:ln>
                <a:solidFill>
                  <a:srgbClr val="FFFFFF"/>
                </a:solidFill>
                <a:effectLst>
                  <a:outerShdw blurRad="63500" dir="3600000" algn="tl" rotWithShape="0">
                    <a:srgbClr val="000000">
                      <a:alpha val="70000"/>
                    </a:srgbClr>
                  </a:outerShdw>
                </a:effectLst>
              </a:rPr>
              <a:t> Análisis de suelo</a:t>
            </a:r>
          </a:p>
          <a:p>
            <a:pPr eaLnBrk="1" hangingPunct="1">
              <a:buFontTx/>
              <a:buChar char="•"/>
            </a:pPr>
            <a:r>
              <a:rPr lang="es-ES_tradnl" sz="2400" i="1" dirty="0">
                <a:ln w="18415" cmpd="sng">
                  <a:solidFill>
                    <a:srgbClr val="FFFFFF"/>
                  </a:solidFill>
                  <a:prstDash val="solid"/>
                </a:ln>
                <a:solidFill>
                  <a:srgbClr val="FFFFFF"/>
                </a:solidFill>
                <a:effectLst>
                  <a:outerShdw blurRad="63500" dir="3600000" algn="tl" rotWithShape="0">
                    <a:srgbClr val="000000">
                      <a:alpha val="70000"/>
                    </a:srgbClr>
                  </a:outerShdw>
                </a:effectLst>
              </a:rPr>
              <a:t> Rendimiento esperado</a:t>
            </a:r>
          </a:p>
          <a:p>
            <a:pPr eaLnBrk="1" hangingPunct="1">
              <a:buFontTx/>
              <a:buChar char="•"/>
            </a:pPr>
            <a:r>
              <a:rPr lang="es-ES_tradnl" sz="2400" i="1" dirty="0">
                <a:ln w="18415" cmpd="sng">
                  <a:solidFill>
                    <a:srgbClr val="FFFFFF"/>
                  </a:solidFill>
                  <a:prstDash val="solid"/>
                </a:ln>
                <a:solidFill>
                  <a:srgbClr val="FFFFFF"/>
                </a:solidFill>
                <a:effectLst>
                  <a:outerShdw blurRad="63500" dir="3600000" algn="tl" rotWithShape="0">
                    <a:srgbClr val="000000">
                      <a:alpha val="70000"/>
                    </a:srgbClr>
                  </a:outerShdw>
                </a:effectLst>
              </a:rPr>
              <a:t> Histórico de la parcela, sistema de manejo de suelo y cultivo</a:t>
            </a:r>
          </a:p>
          <a:p>
            <a:pPr eaLnBrk="1" hangingPunct="1">
              <a:buFontTx/>
              <a:buChar char="•"/>
            </a:pPr>
            <a:r>
              <a:rPr lang="es-ES_tradnl" sz="2400" i="1" dirty="0">
                <a:ln w="18415" cmpd="sng">
                  <a:solidFill>
                    <a:srgbClr val="FFFFFF"/>
                  </a:solidFill>
                  <a:prstDash val="solid"/>
                </a:ln>
                <a:solidFill>
                  <a:srgbClr val="FFFFFF"/>
                </a:solidFill>
                <a:effectLst>
                  <a:outerShdw blurRad="63500" dir="3600000" algn="tl" rotWithShape="0">
                    <a:srgbClr val="000000">
                      <a:alpha val="70000"/>
                    </a:srgbClr>
                  </a:outerShdw>
                </a:effectLst>
              </a:rPr>
              <a:t> Análisis foliar </a:t>
            </a:r>
          </a:p>
        </p:txBody>
      </p:sp>
      <p:sp>
        <p:nvSpPr>
          <p:cNvPr id="20492" name="Text Box 12"/>
          <p:cNvSpPr txBox="1">
            <a:spLocks noChangeArrowheads="1"/>
          </p:cNvSpPr>
          <p:nvPr/>
        </p:nvSpPr>
        <p:spPr bwMode="auto">
          <a:xfrm>
            <a:off x="5881688" y="5699125"/>
            <a:ext cx="3179762" cy="1016000"/>
          </a:xfrm>
          <a:prstGeom prst="rect">
            <a:avLst/>
          </a:prstGeom>
          <a:solidFill>
            <a:srgbClr val="008000"/>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Tx/>
              <a:buChar char="•"/>
            </a:pPr>
            <a:r>
              <a:rPr lang="es-ES_tradnl" sz="2000" b="1" i="1">
                <a:solidFill>
                  <a:schemeClr val="bg1"/>
                </a:solidFill>
              </a:rPr>
              <a:t> Tipo de fertilizante</a:t>
            </a:r>
          </a:p>
          <a:p>
            <a:pPr eaLnBrk="1" hangingPunct="1">
              <a:buFontTx/>
              <a:buChar char="•"/>
            </a:pPr>
            <a:r>
              <a:rPr lang="es-ES_tradnl" sz="2000" b="1" i="1">
                <a:solidFill>
                  <a:schemeClr val="bg1"/>
                </a:solidFill>
              </a:rPr>
              <a:t> Forma de aplicación</a:t>
            </a:r>
          </a:p>
          <a:p>
            <a:pPr eaLnBrk="1" hangingPunct="1">
              <a:buFontTx/>
              <a:buChar char="•"/>
            </a:pPr>
            <a:r>
              <a:rPr lang="es-ES_tradnl" sz="2000" b="1" i="1">
                <a:solidFill>
                  <a:schemeClr val="bg1"/>
                </a:solidFill>
              </a:rPr>
              <a:t> Momento de aplicación</a:t>
            </a:r>
          </a:p>
        </p:txBody>
      </p:sp>
      <p:sp>
        <p:nvSpPr>
          <p:cNvPr id="20493" name="Text Box 13"/>
          <p:cNvSpPr txBox="1">
            <a:spLocks noChangeArrowheads="1"/>
          </p:cNvSpPr>
          <p:nvPr/>
        </p:nvSpPr>
        <p:spPr bwMode="auto">
          <a:xfrm>
            <a:off x="307975" y="5780088"/>
            <a:ext cx="3822700" cy="4619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sz="2400" b="1">
                <a:solidFill>
                  <a:schemeClr val="bg1"/>
                </a:solidFill>
              </a:rPr>
              <a:t>Manejo de la fertilización</a:t>
            </a:r>
          </a:p>
        </p:txBody>
      </p:sp>
      <p:cxnSp>
        <p:nvCxnSpPr>
          <p:cNvPr id="20494" name="AutoShape 14"/>
          <p:cNvCxnSpPr>
            <a:cxnSpLocks noChangeShapeType="1"/>
            <a:stCxn id="20484" idx="2"/>
            <a:endCxn id="20490" idx="0"/>
          </p:cNvCxnSpPr>
          <p:nvPr/>
        </p:nvCxnSpPr>
        <p:spPr bwMode="auto">
          <a:xfrm rot="16200000" flipH="1">
            <a:off x="2812724" y="-59204"/>
            <a:ext cx="360362" cy="3199746"/>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0495" name="AutoShape 15"/>
          <p:cNvCxnSpPr>
            <a:cxnSpLocks noChangeShapeType="1"/>
            <a:stCxn id="20490" idx="2"/>
            <a:endCxn id="11" idx="0"/>
          </p:cNvCxnSpPr>
          <p:nvPr/>
        </p:nvCxnSpPr>
        <p:spPr bwMode="auto">
          <a:xfrm flipH="1">
            <a:off x="4554538" y="2244070"/>
            <a:ext cx="38240" cy="25047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496" name="AutoShape 16"/>
          <p:cNvSpPr>
            <a:spLocks noChangeArrowheads="1"/>
          </p:cNvSpPr>
          <p:nvPr/>
        </p:nvSpPr>
        <p:spPr bwMode="auto">
          <a:xfrm>
            <a:off x="4094163" y="4016375"/>
            <a:ext cx="1219200" cy="533400"/>
          </a:xfrm>
          <a:prstGeom prst="downArrow">
            <a:avLst>
              <a:gd name="adj1" fmla="val 50000"/>
              <a:gd name="adj2" fmla="val 38394"/>
            </a:avLst>
          </a:prstGeom>
          <a:solidFill>
            <a:schemeClr val="bg2"/>
          </a:solidFill>
          <a:ln w="9525">
            <a:solidFill>
              <a:schemeClr val="tx1"/>
            </a:solidFill>
            <a:miter lim="800000"/>
            <a:headEnd/>
            <a:tailEnd/>
          </a:ln>
        </p:spPr>
        <p:txBody>
          <a:bodyPr wrap="none" anchor="ctr"/>
          <a:lstStyle/>
          <a:p>
            <a:pPr algn="ctr"/>
            <a:endParaRPr lang="es-ES_tradnl" sz="2000">
              <a:solidFill>
                <a:schemeClr val="bg1"/>
              </a:solidFill>
            </a:endParaRPr>
          </a:p>
        </p:txBody>
      </p:sp>
      <p:cxnSp>
        <p:nvCxnSpPr>
          <p:cNvPr id="20497" name="AutoShape 17"/>
          <p:cNvCxnSpPr>
            <a:cxnSpLocks noChangeShapeType="1"/>
            <a:stCxn id="20489" idx="2"/>
            <a:endCxn id="20493" idx="0"/>
          </p:cNvCxnSpPr>
          <p:nvPr/>
        </p:nvCxnSpPr>
        <p:spPr bwMode="auto">
          <a:xfrm rot="16200000" flipH="1">
            <a:off x="1683544" y="5244306"/>
            <a:ext cx="922338" cy="149225"/>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20498" name="AutoShape 18"/>
          <p:cNvCxnSpPr>
            <a:cxnSpLocks noChangeShapeType="1"/>
            <a:stCxn id="20488" idx="2"/>
            <a:endCxn id="20493" idx="0"/>
          </p:cNvCxnSpPr>
          <p:nvPr/>
        </p:nvCxnSpPr>
        <p:spPr bwMode="auto">
          <a:xfrm rot="5400000">
            <a:off x="4183063" y="2921000"/>
            <a:ext cx="895350" cy="4822825"/>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499" name="AutoShape 19"/>
          <p:cNvCxnSpPr>
            <a:cxnSpLocks noChangeShapeType="1"/>
            <a:stCxn id="20486" idx="2"/>
            <a:endCxn id="20490" idx="0"/>
          </p:cNvCxnSpPr>
          <p:nvPr/>
        </p:nvCxnSpPr>
        <p:spPr bwMode="auto">
          <a:xfrm rot="5400000">
            <a:off x="5975421" y="-22154"/>
            <a:ext cx="360362" cy="3125647"/>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0500" name="Line 20"/>
          <p:cNvSpPr>
            <a:spLocks noChangeShapeType="1"/>
          </p:cNvSpPr>
          <p:nvPr/>
        </p:nvSpPr>
        <p:spPr bwMode="auto">
          <a:xfrm>
            <a:off x="3857625" y="6000750"/>
            <a:ext cx="1952625"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Tree>
    <p:extLst>
      <p:ext uri="{BB962C8B-B14F-4D97-AF65-F5344CB8AC3E}">
        <p14:creationId xmlns:p14="http://schemas.microsoft.com/office/powerpoint/2010/main" val="2161964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20483"/>
                                        </p:tgtEl>
                                        <p:attrNameLst>
                                          <p:attrName>style.visibility</p:attrName>
                                        </p:attrNameLst>
                                      </p:cBhvr>
                                      <p:to>
                                        <p:strVal val="visible"/>
                                      </p:to>
                                    </p:set>
                                    <p:anim calcmode="lin" valueType="num">
                                      <p:cBhvr additive="base">
                                        <p:cTn id="11" dur="2000" fill="hold"/>
                                        <p:tgtEl>
                                          <p:spTgt spid="20483"/>
                                        </p:tgtEl>
                                        <p:attrNameLst>
                                          <p:attrName>ppt_x</p:attrName>
                                        </p:attrNameLst>
                                      </p:cBhvr>
                                      <p:tavLst>
                                        <p:tav tm="0">
                                          <p:val>
                                            <p:strVal val="#ppt_x"/>
                                          </p:val>
                                        </p:tav>
                                        <p:tav tm="100000">
                                          <p:val>
                                            <p:strVal val="#ppt_x"/>
                                          </p:val>
                                        </p:tav>
                                      </p:tavLst>
                                    </p:anim>
                                    <p:anim calcmode="lin" valueType="num">
                                      <p:cBhvr additive="base">
                                        <p:cTn id="12" dur="2000" fill="hold"/>
                                        <p:tgtEl>
                                          <p:spTgt spid="2048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0484"/>
                                        </p:tgtEl>
                                        <p:attrNameLst>
                                          <p:attrName>style.visibility</p:attrName>
                                        </p:attrNameLst>
                                      </p:cBhvr>
                                      <p:to>
                                        <p:strVal val="visible"/>
                                      </p:to>
                                    </p:set>
                                    <p:anim calcmode="lin" valueType="num">
                                      <p:cBhvr additive="base">
                                        <p:cTn id="15" dur="2000" fill="hold"/>
                                        <p:tgtEl>
                                          <p:spTgt spid="20484"/>
                                        </p:tgtEl>
                                        <p:attrNameLst>
                                          <p:attrName>ppt_x</p:attrName>
                                        </p:attrNameLst>
                                      </p:cBhvr>
                                      <p:tavLst>
                                        <p:tav tm="0">
                                          <p:val>
                                            <p:strVal val="#ppt_x"/>
                                          </p:val>
                                        </p:tav>
                                        <p:tav tm="100000">
                                          <p:val>
                                            <p:strVal val="#ppt_x"/>
                                          </p:val>
                                        </p:tav>
                                      </p:tavLst>
                                    </p:anim>
                                    <p:anim calcmode="lin" valueType="num">
                                      <p:cBhvr additive="base">
                                        <p:cTn id="16" dur="2000" fill="hold"/>
                                        <p:tgtEl>
                                          <p:spTgt spid="2048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0485"/>
                                        </p:tgtEl>
                                        <p:attrNameLst>
                                          <p:attrName>style.visibility</p:attrName>
                                        </p:attrNameLst>
                                      </p:cBhvr>
                                      <p:to>
                                        <p:strVal val="visible"/>
                                      </p:to>
                                    </p:set>
                                    <p:anim calcmode="lin" valueType="num">
                                      <p:cBhvr additive="base">
                                        <p:cTn id="19" dur="2000" fill="hold"/>
                                        <p:tgtEl>
                                          <p:spTgt spid="20485"/>
                                        </p:tgtEl>
                                        <p:attrNameLst>
                                          <p:attrName>ppt_x</p:attrName>
                                        </p:attrNameLst>
                                      </p:cBhvr>
                                      <p:tavLst>
                                        <p:tav tm="0">
                                          <p:val>
                                            <p:strVal val="#ppt_x"/>
                                          </p:val>
                                        </p:tav>
                                        <p:tav tm="100000">
                                          <p:val>
                                            <p:strVal val="#ppt_x"/>
                                          </p:val>
                                        </p:tav>
                                      </p:tavLst>
                                    </p:anim>
                                    <p:anim calcmode="lin" valueType="num">
                                      <p:cBhvr additive="base">
                                        <p:cTn id="20" dur="2000" fill="hold"/>
                                        <p:tgtEl>
                                          <p:spTgt spid="2048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0486"/>
                                        </p:tgtEl>
                                        <p:attrNameLst>
                                          <p:attrName>style.visibility</p:attrName>
                                        </p:attrNameLst>
                                      </p:cBhvr>
                                      <p:to>
                                        <p:strVal val="visible"/>
                                      </p:to>
                                    </p:set>
                                    <p:anim calcmode="lin" valueType="num">
                                      <p:cBhvr additive="base">
                                        <p:cTn id="23" dur="2000" fill="hold"/>
                                        <p:tgtEl>
                                          <p:spTgt spid="20486"/>
                                        </p:tgtEl>
                                        <p:attrNameLst>
                                          <p:attrName>ppt_x</p:attrName>
                                        </p:attrNameLst>
                                      </p:cBhvr>
                                      <p:tavLst>
                                        <p:tav tm="0">
                                          <p:val>
                                            <p:strVal val="#ppt_x"/>
                                          </p:val>
                                        </p:tav>
                                        <p:tav tm="100000">
                                          <p:val>
                                            <p:strVal val="#ppt_x"/>
                                          </p:val>
                                        </p:tav>
                                      </p:tavLst>
                                    </p:anim>
                                    <p:anim calcmode="lin" valueType="num">
                                      <p:cBhvr additive="base">
                                        <p:cTn id="24" dur="2000" fill="hold"/>
                                        <p:tgtEl>
                                          <p:spTgt spid="2048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0487"/>
                                        </p:tgtEl>
                                        <p:attrNameLst>
                                          <p:attrName>style.visibility</p:attrName>
                                        </p:attrNameLst>
                                      </p:cBhvr>
                                      <p:to>
                                        <p:strVal val="visible"/>
                                      </p:to>
                                    </p:set>
                                    <p:anim calcmode="lin" valueType="num">
                                      <p:cBhvr additive="base">
                                        <p:cTn id="27" dur="2000" fill="hold"/>
                                        <p:tgtEl>
                                          <p:spTgt spid="20487"/>
                                        </p:tgtEl>
                                        <p:attrNameLst>
                                          <p:attrName>ppt_x</p:attrName>
                                        </p:attrNameLst>
                                      </p:cBhvr>
                                      <p:tavLst>
                                        <p:tav tm="0">
                                          <p:val>
                                            <p:strVal val="#ppt_x"/>
                                          </p:val>
                                        </p:tav>
                                        <p:tav tm="100000">
                                          <p:val>
                                            <p:strVal val="#ppt_x"/>
                                          </p:val>
                                        </p:tav>
                                      </p:tavLst>
                                    </p:anim>
                                    <p:anim calcmode="lin" valueType="num">
                                      <p:cBhvr additive="base">
                                        <p:cTn id="28" dur="2000" fill="hold"/>
                                        <p:tgtEl>
                                          <p:spTgt spid="20487"/>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0488"/>
                                        </p:tgtEl>
                                        <p:attrNameLst>
                                          <p:attrName>style.visibility</p:attrName>
                                        </p:attrNameLst>
                                      </p:cBhvr>
                                      <p:to>
                                        <p:strVal val="visible"/>
                                      </p:to>
                                    </p:set>
                                    <p:anim calcmode="lin" valueType="num">
                                      <p:cBhvr additive="base">
                                        <p:cTn id="31" dur="2000" fill="hold"/>
                                        <p:tgtEl>
                                          <p:spTgt spid="20488"/>
                                        </p:tgtEl>
                                        <p:attrNameLst>
                                          <p:attrName>ppt_x</p:attrName>
                                        </p:attrNameLst>
                                      </p:cBhvr>
                                      <p:tavLst>
                                        <p:tav tm="0">
                                          <p:val>
                                            <p:strVal val="#ppt_x"/>
                                          </p:val>
                                        </p:tav>
                                        <p:tav tm="100000">
                                          <p:val>
                                            <p:strVal val="#ppt_x"/>
                                          </p:val>
                                        </p:tav>
                                      </p:tavLst>
                                    </p:anim>
                                    <p:anim calcmode="lin" valueType="num">
                                      <p:cBhvr additive="base">
                                        <p:cTn id="32" dur="2000" fill="hold"/>
                                        <p:tgtEl>
                                          <p:spTgt spid="20488"/>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20489"/>
                                        </p:tgtEl>
                                        <p:attrNameLst>
                                          <p:attrName>style.visibility</p:attrName>
                                        </p:attrNameLst>
                                      </p:cBhvr>
                                      <p:to>
                                        <p:strVal val="visible"/>
                                      </p:to>
                                    </p:set>
                                    <p:anim calcmode="lin" valueType="num">
                                      <p:cBhvr additive="base">
                                        <p:cTn id="35" dur="2000" fill="hold"/>
                                        <p:tgtEl>
                                          <p:spTgt spid="20489"/>
                                        </p:tgtEl>
                                        <p:attrNameLst>
                                          <p:attrName>ppt_x</p:attrName>
                                        </p:attrNameLst>
                                      </p:cBhvr>
                                      <p:tavLst>
                                        <p:tav tm="0">
                                          <p:val>
                                            <p:strVal val="#ppt_x"/>
                                          </p:val>
                                        </p:tav>
                                        <p:tav tm="100000">
                                          <p:val>
                                            <p:strVal val="#ppt_x"/>
                                          </p:val>
                                        </p:tav>
                                      </p:tavLst>
                                    </p:anim>
                                    <p:anim calcmode="lin" valueType="num">
                                      <p:cBhvr additive="base">
                                        <p:cTn id="36" dur="2000" fill="hold"/>
                                        <p:tgtEl>
                                          <p:spTgt spid="20489"/>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20490"/>
                                        </p:tgtEl>
                                        <p:attrNameLst>
                                          <p:attrName>style.visibility</p:attrName>
                                        </p:attrNameLst>
                                      </p:cBhvr>
                                      <p:to>
                                        <p:strVal val="visible"/>
                                      </p:to>
                                    </p:set>
                                    <p:anim calcmode="lin" valueType="num">
                                      <p:cBhvr additive="base">
                                        <p:cTn id="39" dur="2000" fill="hold"/>
                                        <p:tgtEl>
                                          <p:spTgt spid="20490"/>
                                        </p:tgtEl>
                                        <p:attrNameLst>
                                          <p:attrName>ppt_x</p:attrName>
                                        </p:attrNameLst>
                                      </p:cBhvr>
                                      <p:tavLst>
                                        <p:tav tm="0">
                                          <p:val>
                                            <p:strVal val="#ppt_x"/>
                                          </p:val>
                                        </p:tav>
                                        <p:tav tm="100000">
                                          <p:val>
                                            <p:strVal val="#ppt_x"/>
                                          </p:val>
                                        </p:tav>
                                      </p:tavLst>
                                    </p:anim>
                                    <p:anim calcmode="lin" valueType="num">
                                      <p:cBhvr additive="base">
                                        <p:cTn id="40" dur="2000" fill="hold"/>
                                        <p:tgtEl>
                                          <p:spTgt spid="20490"/>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2000" fill="hold"/>
                                        <p:tgtEl>
                                          <p:spTgt spid="11"/>
                                        </p:tgtEl>
                                        <p:attrNameLst>
                                          <p:attrName>ppt_x</p:attrName>
                                        </p:attrNameLst>
                                      </p:cBhvr>
                                      <p:tavLst>
                                        <p:tav tm="0">
                                          <p:val>
                                            <p:strVal val="#ppt_x"/>
                                          </p:val>
                                        </p:tav>
                                        <p:tav tm="100000">
                                          <p:val>
                                            <p:strVal val="#ppt_x"/>
                                          </p:val>
                                        </p:tav>
                                      </p:tavLst>
                                    </p:anim>
                                    <p:anim calcmode="lin" valueType="num">
                                      <p:cBhvr additive="base">
                                        <p:cTn id="44" dur="20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20492"/>
                                        </p:tgtEl>
                                        <p:attrNameLst>
                                          <p:attrName>style.visibility</p:attrName>
                                        </p:attrNameLst>
                                      </p:cBhvr>
                                      <p:to>
                                        <p:strVal val="visible"/>
                                      </p:to>
                                    </p:set>
                                    <p:anim calcmode="lin" valueType="num">
                                      <p:cBhvr additive="base">
                                        <p:cTn id="47" dur="2000" fill="hold"/>
                                        <p:tgtEl>
                                          <p:spTgt spid="20492"/>
                                        </p:tgtEl>
                                        <p:attrNameLst>
                                          <p:attrName>ppt_x</p:attrName>
                                        </p:attrNameLst>
                                      </p:cBhvr>
                                      <p:tavLst>
                                        <p:tav tm="0">
                                          <p:val>
                                            <p:strVal val="#ppt_x"/>
                                          </p:val>
                                        </p:tav>
                                        <p:tav tm="100000">
                                          <p:val>
                                            <p:strVal val="#ppt_x"/>
                                          </p:val>
                                        </p:tav>
                                      </p:tavLst>
                                    </p:anim>
                                    <p:anim calcmode="lin" valueType="num">
                                      <p:cBhvr additive="base">
                                        <p:cTn id="48" dur="2000" fill="hold"/>
                                        <p:tgtEl>
                                          <p:spTgt spid="20492"/>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20493"/>
                                        </p:tgtEl>
                                        <p:attrNameLst>
                                          <p:attrName>style.visibility</p:attrName>
                                        </p:attrNameLst>
                                      </p:cBhvr>
                                      <p:to>
                                        <p:strVal val="visible"/>
                                      </p:to>
                                    </p:set>
                                    <p:anim calcmode="lin" valueType="num">
                                      <p:cBhvr additive="base">
                                        <p:cTn id="51" dur="2000" fill="hold"/>
                                        <p:tgtEl>
                                          <p:spTgt spid="20493"/>
                                        </p:tgtEl>
                                        <p:attrNameLst>
                                          <p:attrName>ppt_x</p:attrName>
                                        </p:attrNameLst>
                                      </p:cBhvr>
                                      <p:tavLst>
                                        <p:tav tm="0">
                                          <p:val>
                                            <p:strVal val="#ppt_x"/>
                                          </p:val>
                                        </p:tav>
                                        <p:tav tm="100000">
                                          <p:val>
                                            <p:strVal val="#ppt_x"/>
                                          </p:val>
                                        </p:tav>
                                      </p:tavLst>
                                    </p:anim>
                                    <p:anim calcmode="lin" valueType="num">
                                      <p:cBhvr additive="base">
                                        <p:cTn id="52" dur="2000" fill="hold"/>
                                        <p:tgtEl>
                                          <p:spTgt spid="20493"/>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20494"/>
                                        </p:tgtEl>
                                        <p:attrNameLst>
                                          <p:attrName>style.visibility</p:attrName>
                                        </p:attrNameLst>
                                      </p:cBhvr>
                                      <p:to>
                                        <p:strVal val="visible"/>
                                      </p:to>
                                    </p:set>
                                    <p:anim calcmode="lin" valueType="num">
                                      <p:cBhvr additive="base">
                                        <p:cTn id="55" dur="2000" fill="hold"/>
                                        <p:tgtEl>
                                          <p:spTgt spid="20494"/>
                                        </p:tgtEl>
                                        <p:attrNameLst>
                                          <p:attrName>ppt_x</p:attrName>
                                        </p:attrNameLst>
                                      </p:cBhvr>
                                      <p:tavLst>
                                        <p:tav tm="0">
                                          <p:val>
                                            <p:strVal val="#ppt_x"/>
                                          </p:val>
                                        </p:tav>
                                        <p:tav tm="100000">
                                          <p:val>
                                            <p:strVal val="#ppt_x"/>
                                          </p:val>
                                        </p:tav>
                                      </p:tavLst>
                                    </p:anim>
                                    <p:anim calcmode="lin" valueType="num">
                                      <p:cBhvr additive="base">
                                        <p:cTn id="56" dur="2000" fill="hold"/>
                                        <p:tgtEl>
                                          <p:spTgt spid="20494"/>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0495"/>
                                        </p:tgtEl>
                                        <p:attrNameLst>
                                          <p:attrName>style.visibility</p:attrName>
                                        </p:attrNameLst>
                                      </p:cBhvr>
                                      <p:to>
                                        <p:strVal val="visible"/>
                                      </p:to>
                                    </p:set>
                                    <p:anim calcmode="lin" valueType="num">
                                      <p:cBhvr additive="base">
                                        <p:cTn id="59" dur="2000" fill="hold"/>
                                        <p:tgtEl>
                                          <p:spTgt spid="20495"/>
                                        </p:tgtEl>
                                        <p:attrNameLst>
                                          <p:attrName>ppt_x</p:attrName>
                                        </p:attrNameLst>
                                      </p:cBhvr>
                                      <p:tavLst>
                                        <p:tav tm="0">
                                          <p:val>
                                            <p:strVal val="#ppt_x"/>
                                          </p:val>
                                        </p:tav>
                                        <p:tav tm="100000">
                                          <p:val>
                                            <p:strVal val="#ppt_x"/>
                                          </p:val>
                                        </p:tav>
                                      </p:tavLst>
                                    </p:anim>
                                    <p:anim calcmode="lin" valueType="num">
                                      <p:cBhvr additive="base">
                                        <p:cTn id="60" dur="2000" fill="hold"/>
                                        <p:tgtEl>
                                          <p:spTgt spid="20495"/>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0496"/>
                                        </p:tgtEl>
                                        <p:attrNameLst>
                                          <p:attrName>style.visibility</p:attrName>
                                        </p:attrNameLst>
                                      </p:cBhvr>
                                      <p:to>
                                        <p:strVal val="visible"/>
                                      </p:to>
                                    </p:set>
                                    <p:anim calcmode="lin" valueType="num">
                                      <p:cBhvr additive="base">
                                        <p:cTn id="63" dur="2000" fill="hold"/>
                                        <p:tgtEl>
                                          <p:spTgt spid="20496"/>
                                        </p:tgtEl>
                                        <p:attrNameLst>
                                          <p:attrName>ppt_x</p:attrName>
                                        </p:attrNameLst>
                                      </p:cBhvr>
                                      <p:tavLst>
                                        <p:tav tm="0">
                                          <p:val>
                                            <p:strVal val="#ppt_x"/>
                                          </p:val>
                                        </p:tav>
                                        <p:tav tm="100000">
                                          <p:val>
                                            <p:strVal val="#ppt_x"/>
                                          </p:val>
                                        </p:tav>
                                      </p:tavLst>
                                    </p:anim>
                                    <p:anim calcmode="lin" valueType="num">
                                      <p:cBhvr additive="base">
                                        <p:cTn id="64" dur="2000" fill="hold"/>
                                        <p:tgtEl>
                                          <p:spTgt spid="20496"/>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20497"/>
                                        </p:tgtEl>
                                        <p:attrNameLst>
                                          <p:attrName>style.visibility</p:attrName>
                                        </p:attrNameLst>
                                      </p:cBhvr>
                                      <p:to>
                                        <p:strVal val="visible"/>
                                      </p:to>
                                    </p:set>
                                    <p:anim calcmode="lin" valueType="num">
                                      <p:cBhvr additive="base">
                                        <p:cTn id="67" dur="2000" fill="hold"/>
                                        <p:tgtEl>
                                          <p:spTgt spid="20497"/>
                                        </p:tgtEl>
                                        <p:attrNameLst>
                                          <p:attrName>ppt_x</p:attrName>
                                        </p:attrNameLst>
                                      </p:cBhvr>
                                      <p:tavLst>
                                        <p:tav tm="0">
                                          <p:val>
                                            <p:strVal val="#ppt_x"/>
                                          </p:val>
                                        </p:tav>
                                        <p:tav tm="100000">
                                          <p:val>
                                            <p:strVal val="#ppt_x"/>
                                          </p:val>
                                        </p:tav>
                                      </p:tavLst>
                                    </p:anim>
                                    <p:anim calcmode="lin" valueType="num">
                                      <p:cBhvr additive="base">
                                        <p:cTn id="68" dur="2000" fill="hold"/>
                                        <p:tgtEl>
                                          <p:spTgt spid="20497"/>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20498"/>
                                        </p:tgtEl>
                                        <p:attrNameLst>
                                          <p:attrName>style.visibility</p:attrName>
                                        </p:attrNameLst>
                                      </p:cBhvr>
                                      <p:to>
                                        <p:strVal val="visible"/>
                                      </p:to>
                                    </p:set>
                                    <p:anim calcmode="lin" valueType="num">
                                      <p:cBhvr additive="base">
                                        <p:cTn id="71" dur="2000" fill="hold"/>
                                        <p:tgtEl>
                                          <p:spTgt spid="20498"/>
                                        </p:tgtEl>
                                        <p:attrNameLst>
                                          <p:attrName>ppt_x</p:attrName>
                                        </p:attrNameLst>
                                      </p:cBhvr>
                                      <p:tavLst>
                                        <p:tav tm="0">
                                          <p:val>
                                            <p:strVal val="#ppt_x"/>
                                          </p:val>
                                        </p:tav>
                                        <p:tav tm="100000">
                                          <p:val>
                                            <p:strVal val="#ppt_x"/>
                                          </p:val>
                                        </p:tav>
                                      </p:tavLst>
                                    </p:anim>
                                    <p:anim calcmode="lin" valueType="num">
                                      <p:cBhvr additive="base">
                                        <p:cTn id="72" dur="2000" fill="hold"/>
                                        <p:tgtEl>
                                          <p:spTgt spid="20498"/>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20499"/>
                                        </p:tgtEl>
                                        <p:attrNameLst>
                                          <p:attrName>style.visibility</p:attrName>
                                        </p:attrNameLst>
                                      </p:cBhvr>
                                      <p:to>
                                        <p:strVal val="visible"/>
                                      </p:to>
                                    </p:set>
                                    <p:anim calcmode="lin" valueType="num">
                                      <p:cBhvr additive="base">
                                        <p:cTn id="75" dur="2000" fill="hold"/>
                                        <p:tgtEl>
                                          <p:spTgt spid="20499"/>
                                        </p:tgtEl>
                                        <p:attrNameLst>
                                          <p:attrName>ppt_x</p:attrName>
                                        </p:attrNameLst>
                                      </p:cBhvr>
                                      <p:tavLst>
                                        <p:tav tm="0">
                                          <p:val>
                                            <p:strVal val="#ppt_x"/>
                                          </p:val>
                                        </p:tav>
                                        <p:tav tm="100000">
                                          <p:val>
                                            <p:strVal val="#ppt_x"/>
                                          </p:val>
                                        </p:tav>
                                      </p:tavLst>
                                    </p:anim>
                                    <p:anim calcmode="lin" valueType="num">
                                      <p:cBhvr additive="base">
                                        <p:cTn id="76" dur="2000" fill="hold"/>
                                        <p:tgtEl>
                                          <p:spTgt spid="20499"/>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20500"/>
                                        </p:tgtEl>
                                        <p:attrNameLst>
                                          <p:attrName>style.visibility</p:attrName>
                                        </p:attrNameLst>
                                      </p:cBhvr>
                                      <p:to>
                                        <p:strVal val="visible"/>
                                      </p:to>
                                    </p:set>
                                    <p:anim calcmode="lin" valueType="num">
                                      <p:cBhvr additive="base">
                                        <p:cTn id="79" dur="2000" fill="hold"/>
                                        <p:tgtEl>
                                          <p:spTgt spid="20500"/>
                                        </p:tgtEl>
                                        <p:attrNameLst>
                                          <p:attrName>ppt_x</p:attrName>
                                        </p:attrNameLst>
                                      </p:cBhvr>
                                      <p:tavLst>
                                        <p:tav tm="0">
                                          <p:val>
                                            <p:strVal val="#ppt_x"/>
                                          </p:val>
                                        </p:tav>
                                        <p:tav tm="100000">
                                          <p:val>
                                            <p:strVal val="#ppt_x"/>
                                          </p:val>
                                        </p:tav>
                                      </p:tavLst>
                                    </p:anim>
                                    <p:anim calcmode="lin" valueType="num">
                                      <p:cBhvr additive="base">
                                        <p:cTn id="80" dur="2000" fill="hold"/>
                                        <p:tgtEl>
                                          <p:spTgt spid="205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483" grpId="0"/>
      <p:bldP spid="20484" grpId="0" animBg="1"/>
      <p:bldP spid="20485" grpId="0" animBg="1"/>
      <p:bldP spid="20486" grpId="0" animBg="1"/>
      <p:bldP spid="2050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395288" y="76200"/>
            <a:ext cx="6343650" cy="1000125"/>
          </a:xfrm>
          <a:prstGeom prst="rect">
            <a:avLst/>
          </a:prstGeom>
          <a:solidFill>
            <a:schemeClr val="bg1">
              <a:alpha val="95000"/>
            </a:schemeClr>
          </a:solidFill>
          <a:ln w="9525">
            <a:noFill/>
            <a:miter lim="800000"/>
            <a:headEnd/>
            <a:tailEnd/>
          </a:ln>
          <a:effectLst/>
        </p:spPr>
        <p:txBody>
          <a:bodyPr>
            <a:spAutoFit/>
          </a:bodyPr>
          <a:lstStyle/>
          <a:p>
            <a:pPr eaLnBrk="0" fontAlgn="base" hangingPunct="0">
              <a:lnSpc>
                <a:spcPts val="3500"/>
              </a:lnSpc>
              <a:spcBef>
                <a:spcPct val="0"/>
              </a:spcBef>
              <a:spcAft>
                <a:spcPct val="0"/>
              </a:spcAft>
              <a:defRPr/>
            </a:pPr>
            <a:r>
              <a:rPr lang="es-AR" sz="3600" b="1" dirty="0">
                <a:solidFill>
                  <a:srgbClr val="008000"/>
                </a:solidFill>
                <a:effectLst>
                  <a:outerShdw blurRad="38100" dist="38100" dir="2700000" algn="tl">
                    <a:srgbClr val="C0C0C0"/>
                  </a:outerShdw>
                </a:effectLst>
                <a:latin typeface="Calibri" pitchFamily="34" charset="0"/>
                <a:ea typeface="ＭＳ Ｐゴシック"/>
                <a:cs typeface="ＭＳ Ｐゴシック"/>
              </a:rPr>
              <a:t>Objetivos del análisis de suelo con fines de diagnostico</a:t>
            </a:r>
            <a:endParaRPr lang="es-ES" sz="3600" b="1" dirty="0">
              <a:solidFill>
                <a:srgbClr val="008000"/>
              </a:solidFill>
              <a:effectLst>
                <a:outerShdw blurRad="38100" dist="38100" dir="2700000" algn="tl">
                  <a:srgbClr val="C0C0C0"/>
                </a:outerShdw>
              </a:effectLst>
              <a:latin typeface="Calibri" pitchFamily="34" charset="0"/>
              <a:ea typeface="ＭＳ Ｐゴシック"/>
              <a:cs typeface="ＭＳ Ｐゴシック"/>
            </a:endParaRPr>
          </a:p>
        </p:txBody>
      </p:sp>
      <p:sp>
        <p:nvSpPr>
          <p:cNvPr id="3" name="Rectangle 2"/>
          <p:cNvSpPr>
            <a:spLocks noChangeArrowheads="1"/>
          </p:cNvSpPr>
          <p:nvPr/>
        </p:nvSpPr>
        <p:spPr bwMode="auto">
          <a:xfrm>
            <a:off x="2916238" y="1546253"/>
            <a:ext cx="6119812" cy="4071938"/>
          </a:xfrm>
          <a:prstGeom prst="rect">
            <a:avLst/>
          </a:prstGeom>
          <a:solidFill>
            <a:schemeClr val="bg1">
              <a:alpha val="9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34950" indent="-234950" eaLnBrk="0" hangingPunct="0">
              <a:spcBef>
                <a:spcPct val="25000"/>
              </a:spcBef>
              <a:buClr>
                <a:srgbClr val="005500"/>
              </a:buClr>
              <a:buChar char="•"/>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5000"/>
              </a:spcBef>
              <a:buClr>
                <a:srgbClr val="009900"/>
              </a:buClr>
              <a:buFont typeface="Arial" pitchFamily="34" charset="0"/>
              <a:buChar char="–"/>
              <a:defRPr sz="20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5000"/>
              </a:spcBef>
              <a:buClr>
                <a:srgbClr val="99CC00"/>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5000"/>
              </a:spcBef>
              <a:buClr>
                <a:srgbClr val="005500"/>
              </a:buClr>
              <a:buFont typeface="Arial" pitchFamily="34" charset="0"/>
              <a:buChar char="–"/>
              <a:defRPr sz="16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5000"/>
              </a:spcBef>
              <a:buClr>
                <a:srgbClr val="009900"/>
              </a:buClr>
              <a:buFont typeface="Arial" pitchFamily="34" charset="0"/>
              <a:buChar char="»"/>
              <a:defRPr sz="1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5000"/>
              </a:spcBef>
              <a:spcAft>
                <a:spcPct val="0"/>
              </a:spcAft>
              <a:buClr>
                <a:srgbClr val="009900"/>
              </a:buClr>
              <a:buFont typeface="Arial" pitchFamily="34" charset="0"/>
              <a:buChar char="»"/>
              <a:defRPr sz="1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5000"/>
              </a:spcBef>
              <a:spcAft>
                <a:spcPct val="0"/>
              </a:spcAft>
              <a:buClr>
                <a:srgbClr val="009900"/>
              </a:buClr>
              <a:buFont typeface="Arial" pitchFamily="34" charset="0"/>
              <a:buChar char="»"/>
              <a:defRPr sz="1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5000"/>
              </a:spcBef>
              <a:spcAft>
                <a:spcPct val="0"/>
              </a:spcAft>
              <a:buClr>
                <a:srgbClr val="009900"/>
              </a:buClr>
              <a:buFont typeface="Arial" pitchFamily="34" charset="0"/>
              <a:buChar char="»"/>
              <a:defRPr sz="1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5000"/>
              </a:spcBef>
              <a:spcAft>
                <a:spcPct val="0"/>
              </a:spcAft>
              <a:buClr>
                <a:srgbClr val="009900"/>
              </a:buClr>
              <a:buFont typeface="Arial" pitchFamily="34" charset="0"/>
              <a:buChar char="»"/>
              <a:defRPr sz="1400">
                <a:solidFill>
                  <a:schemeClr val="tx1"/>
                </a:solidFill>
                <a:latin typeface="Arial" pitchFamily="34" charset="0"/>
                <a:ea typeface="Arial Unicode MS" pitchFamily="34" charset="-128"/>
                <a:cs typeface="Arial Unicode MS" pitchFamily="34" charset="-128"/>
              </a:defRPr>
            </a:lvl9pPr>
          </a:lstStyle>
          <a:p>
            <a:pPr fontAlgn="base">
              <a:spcBef>
                <a:spcPct val="0"/>
              </a:spcBef>
              <a:spcAft>
                <a:spcPts val="1800"/>
              </a:spcAft>
            </a:pPr>
            <a:r>
              <a:rPr lang="es-AR" altLang="en-US" i="1" dirty="0" smtClean="0">
                <a:solidFill>
                  <a:srgbClr val="000000"/>
                </a:solidFill>
                <a:latin typeface="Calibri" pitchFamily="34" charset="0"/>
              </a:rPr>
              <a:t>Proveer un índice de disponibilidad de nutrientes en el suelo</a:t>
            </a:r>
          </a:p>
          <a:p>
            <a:pPr fontAlgn="base">
              <a:spcBef>
                <a:spcPct val="0"/>
              </a:spcBef>
              <a:spcAft>
                <a:spcPts val="1800"/>
              </a:spcAft>
            </a:pPr>
            <a:r>
              <a:rPr lang="es-AR" altLang="en-US" i="1" dirty="0" smtClean="0">
                <a:solidFill>
                  <a:srgbClr val="000000"/>
                </a:solidFill>
                <a:latin typeface="Calibri" pitchFamily="34" charset="0"/>
              </a:rPr>
              <a:t>Predecir la probabilidad de respuesta a la fertilización o encalado</a:t>
            </a:r>
          </a:p>
          <a:p>
            <a:pPr fontAlgn="base">
              <a:spcBef>
                <a:spcPct val="0"/>
              </a:spcBef>
              <a:spcAft>
                <a:spcPts val="1800"/>
              </a:spcAft>
            </a:pPr>
            <a:r>
              <a:rPr lang="es-AR" altLang="en-US" i="1" dirty="0" smtClean="0">
                <a:solidFill>
                  <a:srgbClr val="000000"/>
                </a:solidFill>
                <a:latin typeface="Calibri" pitchFamily="34" charset="0"/>
              </a:rPr>
              <a:t>Proveer la base para el desarrollo de recomendaciones de fertilización</a:t>
            </a:r>
          </a:p>
          <a:p>
            <a:pPr fontAlgn="base">
              <a:spcBef>
                <a:spcPct val="0"/>
              </a:spcBef>
              <a:spcAft>
                <a:spcPts val="1800"/>
              </a:spcAft>
            </a:pPr>
            <a:r>
              <a:rPr lang="es-AR" altLang="en-US" i="1" dirty="0" smtClean="0">
                <a:solidFill>
                  <a:srgbClr val="000000"/>
                </a:solidFill>
                <a:latin typeface="Calibri" pitchFamily="34" charset="0"/>
              </a:rPr>
              <a:t>Contribuir a la protección ambiental mejorando la eficiencia de uso de los nutrientes.</a:t>
            </a:r>
          </a:p>
        </p:txBody>
      </p:sp>
      <p:pic>
        <p:nvPicPr>
          <p:cNvPr id="4" name="Picture 2" descr="DSCN08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1228725"/>
            <a:ext cx="2459037"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oto Fede muestreo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884488"/>
            <a:ext cx="21605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38874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498" name="Picture 11" descr="LCC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950" y="1857375"/>
            <a:ext cx="3217863" cy="24145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2499" name="Picture 4" descr="rt2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0"/>
            <a:ext cx="360045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2500" name="Picture 5" descr="100_02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29125"/>
            <a:ext cx="324167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2501" name="Picture 92" descr="study2"/>
          <p:cNvPicPr>
            <a:picLocks noChangeAspect="1" noChangeArrowheads="1"/>
          </p:cNvPicPr>
          <p:nvPr/>
        </p:nvPicPr>
        <p:blipFill>
          <a:blip r:embed="rId7">
            <a:extLst>
              <a:ext uri="{28A0092B-C50C-407E-A947-70E740481C1C}">
                <a14:useLocalDpi xmlns:a14="http://schemas.microsoft.com/office/drawing/2010/main" val="0"/>
              </a:ext>
            </a:extLst>
          </a:blip>
          <a:srcRect l="25203" t="44444" r="60976" b="39999"/>
          <a:stretch>
            <a:fillRect/>
          </a:stretch>
        </p:blipFill>
        <p:spPr bwMode="auto">
          <a:xfrm>
            <a:off x="0" y="2143125"/>
            <a:ext cx="260508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2502" name="Picture 5" descr="npo000041"/>
          <p:cNvPicPr>
            <a:picLocks noChangeAspect="1" noChangeArrowheads="1"/>
          </p:cNvPicPr>
          <p:nvPr/>
        </p:nvPicPr>
        <p:blipFill>
          <a:blip r:embed="rId8">
            <a:extLst>
              <a:ext uri="{28A0092B-C50C-407E-A947-70E740481C1C}">
                <a14:useLocalDpi xmlns:a14="http://schemas.microsoft.com/office/drawing/2010/main" val="0"/>
              </a:ext>
            </a:extLst>
          </a:blip>
          <a:srcRect t="10831"/>
          <a:stretch>
            <a:fillRect/>
          </a:stretch>
        </p:blipFill>
        <p:spPr bwMode="auto">
          <a:xfrm>
            <a:off x="4286250" y="0"/>
            <a:ext cx="2411413" cy="286226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2503" name="Picture 5" descr="npo0000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135313" cy="2157413"/>
          </a:xfrm>
          <a:prstGeom prst="rect">
            <a:avLst/>
          </a:prstGeom>
          <a:noFill/>
          <a:ln w="158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02504" name="Picture 6" descr="DSC0730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4500" y="4143375"/>
            <a:ext cx="36195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250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0313" y="3544888"/>
            <a:ext cx="3357562"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02506" name="Picture 4" descr="new_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43250" y="5422900"/>
            <a:ext cx="2476500" cy="14351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02507" name="Picture 2" descr="DSC0142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2963" y="0"/>
            <a:ext cx="2690812"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2508" name="Picture 10" descr="DSC005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51663" y="2500313"/>
            <a:ext cx="2192337"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2509" name="Picture 7"/>
          <p:cNvPicPr>
            <a:picLocks noChangeAspect="1" noChangeArrowheads="1"/>
          </p:cNvPicPr>
          <p:nvPr/>
        </p:nvPicPr>
        <p:blipFill>
          <a:blip r:embed="rId15">
            <a:extLst>
              <a:ext uri="{28A0092B-C50C-407E-A947-70E740481C1C}">
                <a14:useLocalDpi xmlns:a14="http://schemas.microsoft.com/office/drawing/2010/main" val="0"/>
              </a:ext>
            </a:extLst>
          </a:blip>
          <a:srcRect l="24374" t="11719" r="11874" b="8594"/>
          <a:stretch>
            <a:fillRect/>
          </a:stretch>
        </p:blipFill>
        <p:spPr bwMode="auto">
          <a:xfrm>
            <a:off x="5214938" y="2571750"/>
            <a:ext cx="173831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2510" name="Group 25"/>
          <p:cNvGrpSpPr>
            <a:grpSpLocks/>
          </p:cNvGrpSpPr>
          <p:nvPr/>
        </p:nvGrpSpPr>
        <p:grpSpPr bwMode="auto">
          <a:xfrm>
            <a:off x="0" y="3500438"/>
            <a:ext cx="2500313" cy="1500187"/>
            <a:chOff x="457200" y="1370442"/>
            <a:chExt cx="8229600" cy="5030358"/>
          </a:xfrm>
        </p:grpSpPr>
        <p:pic>
          <p:nvPicPr>
            <p:cNvPr id="1002512" name="Picture 4" descr="soy-cor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 y="1370442"/>
              <a:ext cx="8229600" cy="5030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2513" name="Freeform 7"/>
            <p:cNvSpPr>
              <a:spLocks/>
            </p:cNvSpPr>
            <p:nvPr/>
          </p:nvSpPr>
          <p:spPr bwMode="auto">
            <a:xfrm>
              <a:off x="518160" y="4181524"/>
              <a:ext cx="3352800" cy="1664457"/>
            </a:xfrm>
            <a:custGeom>
              <a:avLst/>
              <a:gdLst>
                <a:gd name="T0" fmla="*/ 2147483647 w 1760"/>
                <a:gd name="T1" fmla="*/ 2147483647 h 1080"/>
                <a:gd name="T2" fmla="*/ 2147483647 w 1760"/>
                <a:gd name="T3" fmla="*/ 2147483647 h 1080"/>
                <a:gd name="T4" fmla="*/ 2147483647 w 1760"/>
                <a:gd name="T5" fmla="*/ 2147483647 h 1080"/>
                <a:gd name="T6" fmla="*/ 2147483647 w 1760"/>
                <a:gd name="T7" fmla="*/ 2147483647 h 1080"/>
                <a:gd name="T8" fmla="*/ 2147483647 w 1760"/>
                <a:gd name="T9" fmla="*/ 2147483647 h 1080"/>
                <a:gd name="T10" fmla="*/ 2147483647 w 1760"/>
                <a:gd name="T11" fmla="*/ 2147483647 h 1080"/>
                <a:gd name="T12" fmla="*/ 2147483647 w 1760"/>
                <a:gd name="T13" fmla="*/ 2147483647 h 1080"/>
                <a:gd name="T14" fmla="*/ 2147483647 w 1760"/>
                <a:gd name="T15" fmla="*/ 2147483647 h 1080"/>
                <a:gd name="T16" fmla="*/ 2147483647 w 1760"/>
                <a:gd name="T17" fmla="*/ 2147483647 h 1080"/>
                <a:gd name="T18" fmla="*/ 2147483647 w 1760"/>
                <a:gd name="T19" fmla="*/ 2147483647 h 1080"/>
                <a:gd name="T20" fmla="*/ 2147483647 w 1760"/>
                <a:gd name="T21" fmla="*/ 2147483647 h 1080"/>
                <a:gd name="T22" fmla="*/ 2147483647 w 1760"/>
                <a:gd name="T23" fmla="*/ 2147483647 h 1080"/>
                <a:gd name="T24" fmla="*/ 2147483647 w 1760"/>
                <a:gd name="T25" fmla="*/ 2147483647 h 1080"/>
                <a:gd name="T26" fmla="*/ 2147483647 w 1760"/>
                <a:gd name="T27" fmla="*/ 2147483647 h 1080"/>
                <a:gd name="T28" fmla="*/ 2147483647 w 1760"/>
                <a:gd name="T29" fmla="*/ 2147483647 h 1080"/>
                <a:gd name="T30" fmla="*/ 2147483647 w 1760"/>
                <a:gd name="T31" fmla="*/ 2147483647 h 1080"/>
                <a:gd name="T32" fmla="*/ 2147483647 w 1760"/>
                <a:gd name="T33" fmla="*/ 2147483647 h 1080"/>
                <a:gd name="T34" fmla="*/ 2147483647 w 1760"/>
                <a:gd name="T35" fmla="*/ 2147483647 h 1080"/>
                <a:gd name="T36" fmla="*/ 2147483647 w 1760"/>
                <a:gd name="T37" fmla="*/ 2147483647 h 1080"/>
                <a:gd name="T38" fmla="*/ 2147483647 w 1760"/>
                <a:gd name="T39" fmla="*/ 2147483647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0"/>
                <a:gd name="T61" fmla="*/ 0 h 1080"/>
                <a:gd name="T62" fmla="*/ 1760 w 1760"/>
                <a:gd name="T63" fmla="*/ 1080 h 10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0" h="1080">
                  <a:moveTo>
                    <a:pt x="160" y="520"/>
                  </a:moveTo>
                  <a:cubicBezTo>
                    <a:pt x="268" y="492"/>
                    <a:pt x="376" y="464"/>
                    <a:pt x="496" y="472"/>
                  </a:cubicBezTo>
                  <a:cubicBezTo>
                    <a:pt x="616" y="480"/>
                    <a:pt x="728" y="488"/>
                    <a:pt x="880" y="568"/>
                  </a:cubicBezTo>
                  <a:cubicBezTo>
                    <a:pt x="1032" y="648"/>
                    <a:pt x="1280" y="872"/>
                    <a:pt x="1408" y="952"/>
                  </a:cubicBezTo>
                  <a:cubicBezTo>
                    <a:pt x="1536" y="1032"/>
                    <a:pt x="1592" y="1080"/>
                    <a:pt x="1648" y="1048"/>
                  </a:cubicBezTo>
                  <a:cubicBezTo>
                    <a:pt x="1704" y="1016"/>
                    <a:pt x="1760" y="832"/>
                    <a:pt x="1744" y="760"/>
                  </a:cubicBezTo>
                  <a:cubicBezTo>
                    <a:pt x="1728" y="688"/>
                    <a:pt x="1576" y="696"/>
                    <a:pt x="1552" y="616"/>
                  </a:cubicBezTo>
                  <a:cubicBezTo>
                    <a:pt x="1528" y="536"/>
                    <a:pt x="1616" y="336"/>
                    <a:pt x="1600" y="280"/>
                  </a:cubicBezTo>
                  <a:cubicBezTo>
                    <a:pt x="1584" y="224"/>
                    <a:pt x="1504" y="264"/>
                    <a:pt x="1456" y="280"/>
                  </a:cubicBezTo>
                  <a:cubicBezTo>
                    <a:pt x="1408" y="296"/>
                    <a:pt x="1360" y="376"/>
                    <a:pt x="1312" y="376"/>
                  </a:cubicBezTo>
                  <a:cubicBezTo>
                    <a:pt x="1264" y="376"/>
                    <a:pt x="1184" y="336"/>
                    <a:pt x="1168" y="280"/>
                  </a:cubicBezTo>
                  <a:cubicBezTo>
                    <a:pt x="1152" y="224"/>
                    <a:pt x="1240" y="80"/>
                    <a:pt x="1216" y="40"/>
                  </a:cubicBezTo>
                  <a:cubicBezTo>
                    <a:pt x="1192" y="0"/>
                    <a:pt x="1072" y="16"/>
                    <a:pt x="1024" y="40"/>
                  </a:cubicBezTo>
                  <a:cubicBezTo>
                    <a:pt x="976" y="64"/>
                    <a:pt x="968" y="184"/>
                    <a:pt x="928" y="184"/>
                  </a:cubicBezTo>
                  <a:cubicBezTo>
                    <a:pt x="888" y="184"/>
                    <a:pt x="840" y="56"/>
                    <a:pt x="784" y="40"/>
                  </a:cubicBezTo>
                  <a:cubicBezTo>
                    <a:pt x="728" y="24"/>
                    <a:pt x="648" y="64"/>
                    <a:pt x="592" y="88"/>
                  </a:cubicBezTo>
                  <a:cubicBezTo>
                    <a:pt x="536" y="112"/>
                    <a:pt x="528" y="184"/>
                    <a:pt x="448" y="184"/>
                  </a:cubicBezTo>
                  <a:cubicBezTo>
                    <a:pt x="368" y="184"/>
                    <a:pt x="184" y="48"/>
                    <a:pt x="112" y="88"/>
                  </a:cubicBezTo>
                  <a:cubicBezTo>
                    <a:pt x="40" y="128"/>
                    <a:pt x="0" y="352"/>
                    <a:pt x="16" y="424"/>
                  </a:cubicBezTo>
                  <a:cubicBezTo>
                    <a:pt x="32" y="496"/>
                    <a:pt x="176" y="504"/>
                    <a:pt x="208" y="520"/>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14" name="Freeform 8"/>
            <p:cNvSpPr>
              <a:spLocks/>
            </p:cNvSpPr>
            <p:nvPr/>
          </p:nvSpPr>
          <p:spPr bwMode="auto">
            <a:xfrm>
              <a:off x="3794760" y="4687026"/>
              <a:ext cx="701040" cy="616465"/>
            </a:xfrm>
            <a:custGeom>
              <a:avLst/>
              <a:gdLst>
                <a:gd name="T0" fmla="*/ 2147483647 w 368"/>
                <a:gd name="T1" fmla="*/ 2147483647 h 400"/>
                <a:gd name="T2" fmla="*/ 2147483647 w 368"/>
                <a:gd name="T3" fmla="*/ 2147483647 h 400"/>
                <a:gd name="T4" fmla="*/ 2147483647 w 368"/>
                <a:gd name="T5" fmla="*/ 2147483647 h 400"/>
                <a:gd name="T6" fmla="*/ 2147483647 w 368"/>
                <a:gd name="T7" fmla="*/ 2147483647 h 400"/>
                <a:gd name="T8" fmla="*/ 2147483647 w 368"/>
                <a:gd name="T9" fmla="*/ 2147483647 h 400"/>
                <a:gd name="T10" fmla="*/ 2147483647 w 368"/>
                <a:gd name="T11" fmla="*/ 2147483647 h 400"/>
                <a:gd name="T12" fmla="*/ 0 60000 65536"/>
                <a:gd name="T13" fmla="*/ 0 60000 65536"/>
                <a:gd name="T14" fmla="*/ 0 60000 65536"/>
                <a:gd name="T15" fmla="*/ 0 60000 65536"/>
                <a:gd name="T16" fmla="*/ 0 60000 65536"/>
                <a:gd name="T17" fmla="*/ 0 60000 65536"/>
                <a:gd name="T18" fmla="*/ 0 w 368"/>
                <a:gd name="T19" fmla="*/ 0 h 400"/>
                <a:gd name="T20" fmla="*/ 368 w 36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68" h="400">
                  <a:moveTo>
                    <a:pt x="72" y="104"/>
                  </a:moveTo>
                  <a:cubicBezTo>
                    <a:pt x="48" y="136"/>
                    <a:pt x="0" y="152"/>
                    <a:pt x="24" y="200"/>
                  </a:cubicBezTo>
                  <a:cubicBezTo>
                    <a:pt x="48" y="248"/>
                    <a:pt x="160" y="400"/>
                    <a:pt x="216" y="392"/>
                  </a:cubicBezTo>
                  <a:cubicBezTo>
                    <a:pt x="272" y="384"/>
                    <a:pt x="368" y="216"/>
                    <a:pt x="360" y="152"/>
                  </a:cubicBezTo>
                  <a:cubicBezTo>
                    <a:pt x="352" y="88"/>
                    <a:pt x="216" y="16"/>
                    <a:pt x="168" y="8"/>
                  </a:cubicBezTo>
                  <a:cubicBezTo>
                    <a:pt x="120" y="0"/>
                    <a:pt x="96" y="72"/>
                    <a:pt x="72" y="104"/>
                  </a:cubicBez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15" name="Freeform 9"/>
            <p:cNvSpPr>
              <a:spLocks/>
            </p:cNvSpPr>
            <p:nvPr/>
          </p:nvSpPr>
          <p:spPr bwMode="auto">
            <a:xfrm>
              <a:off x="6995160" y="4465099"/>
              <a:ext cx="1112520" cy="1886384"/>
            </a:xfrm>
            <a:custGeom>
              <a:avLst/>
              <a:gdLst>
                <a:gd name="T0" fmla="*/ 2147483647 w 584"/>
                <a:gd name="T1" fmla="*/ 2147483647 h 1224"/>
                <a:gd name="T2" fmla="*/ 2147483647 w 584"/>
                <a:gd name="T3" fmla="*/ 2147483647 h 1224"/>
                <a:gd name="T4" fmla="*/ 2147483647 w 584"/>
                <a:gd name="T5" fmla="*/ 2147483647 h 1224"/>
                <a:gd name="T6" fmla="*/ 2147483647 w 584"/>
                <a:gd name="T7" fmla="*/ 2147483647 h 1224"/>
                <a:gd name="T8" fmla="*/ 2147483647 w 584"/>
                <a:gd name="T9" fmla="*/ 2147483647 h 1224"/>
                <a:gd name="T10" fmla="*/ 2147483647 w 584"/>
                <a:gd name="T11" fmla="*/ 2147483647 h 1224"/>
                <a:gd name="T12" fmla="*/ 2147483647 w 584"/>
                <a:gd name="T13" fmla="*/ 2147483647 h 1224"/>
                <a:gd name="T14" fmla="*/ 2147483647 w 584"/>
                <a:gd name="T15" fmla="*/ 2147483647 h 1224"/>
                <a:gd name="T16" fmla="*/ 2147483647 w 584"/>
                <a:gd name="T17" fmla="*/ 2147483647 h 1224"/>
                <a:gd name="T18" fmla="*/ 2147483647 w 584"/>
                <a:gd name="T19" fmla="*/ 2147483647 h 1224"/>
                <a:gd name="T20" fmla="*/ 2147483647 w 584"/>
                <a:gd name="T21" fmla="*/ 2147483647 h 1224"/>
                <a:gd name="T22" fmla="*/ 2147483647 w 584"/>
                <a:gd name="T23" fmla="*/ 2147483647 h 1224"/>
                <a:gd name="T24" fmla="*/ 2147483647 w 584"/>
                <a:gd name="T25" fmla="*/ 2147483647 h 1224"/>
                <a:gd name="T26" fmla="*/ 2147483647 w 584"/>
                <a:gd name="T27" fmla="*/ 2147483647 h 1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4"/>
                <a:gd name="T43" fmla="*/ 0 h 1224"/>
                <a:gd name="T44" fmla="*/ 584 w 584"/>
                <a:gd name="T45" fmla="*/ 1224 h 12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4" h="1224">
                  <a:moveTo>
                    <a:pt x="72" y="1160"/>
                  </a:moveTo>
                  <a:cubicBezTo>
                    <a:pt x="76" y="1160"/>
                    <a:pt x="80" y="1160"/>
                    <a:pt x="72" y="1112"/>
                  </a:cubicBezTo>
                  <a:cubicBezTo>
                    <a:pt x="64" y="1064"/>
                    <a:pt x="0" y="928"/>
                    <a:pt x="24" y="872"/>
                  </a:cubicBezTo>
                  <a:cubicBezTo>
                    <a:pt x="48" y="816"/>
                    <a:pt x="160" y="808"/>
                    <a:pt x="216" y="776"/>
                  </a:cubicBezTo>
                  <a:cubicBezTo>
                    <a:pt x="272" y="744"/>
                    <a:pt x="328" y="744"/>
                    <a:pt x="360" y="680"/>
                  </a:cubicBezTo>
                  <a:cubicBezTo>
                    <a:pt x="392" y="616"/>
                    <a:pt x="392" y="504"/>
                    <a:pt x="408" y="392"/>
                  </a:cubicBezTo>
                  <a:cubicBezTo>
                    <a:pt x="424" y="280"/>
                    <a:pt x="432" y="16"/>
                    <a:pt x="456" y="8"/>
                  </a:cubicBezTo>
                  <a:cubicBezTo>
                    <a:pt x="480" y="0"/>
                    <a:pt x="536" y="208"/>
                    <a:pt x="552" y="344"/>
                  </a:cubicBezTo>
                  <a:cubicBezTo>
                    <a:pt x="568" y="480"/>
                    <a:pt x="552" y="688"/>
                    <a:pt x="552" y="824"/>
                  </a:cubicBezTo>
                  <a:cubicBezTo>
                    <a:pt x="552" y="960"/>
                    <a:pt x="584" y="1096"/>
                    <a:pt x="552" y="1160"/>
                  </a:cubicBezTo>
                  <a:cubicBezTo>
                    <a:pt x="520" y="1224"/>
                    <a:pt x="408" y="1216"/>
                    <a:pt x="360" y="1208"/>
                  </a:cubicBezTo>
                  <a:cubicBezTo>
                    <a:pt x="312" y="1200"/>
                    <a:pt x="312" y="1128"/>
                    <a:pt x="264" y="1112"/>
                  </a:cubicBezTo>
                  <a:cubicBezTo>
                    <a:pt x="216" y="1096"/>
                    <a:pt x="104" y="1120"/>
                    <a:pt x="72" y="1112"/>
                  </a:cubicBezTo>
                  <a:cubicBezTo>
                    <a:pt x="40" y="1104"/>
                    <a:pt x="56" y="1084"/>
                    <a:pt x="72" y="1064"/>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16" name="Freeform 10"/>
            <p:cNvSpPr>
              <a:spLocks/>
            </p:cNvSpPr>
            <p:nvPr/>
          </p:nvSpPr>
          <p:spPr bwMode="auto">
            <a:xfrm>
              <a:off x="5029200" y="5352809"/>
              <a:ext cx="685800" cy="850722"/>
            </a:xfrm>
            <a:custGeom>
              <a:avLst/>
              <a:gdLst>
                <a:gd name="T0" fmla="*/ 2147483647 w 360"/>
                <a:gd name="T1" fmla="*/ 2147483647 h 552"/>
                <a:gd name="T2" fmla="*/ 0 w 360"/>
                <a:gd name="T3" fmla="*/ 2147483647 h 552"/>
                <a:gd name="T4" fmla="*/ 2147483647 w 360"/>
                <a:gd name="T5" fmla="*/ 2147483647 h 552"/>
                <a:gd name="T6" fmla="*/ 2147483647 w 360"/>
                <a:gd name="T7" fmla="*/ 2147483647 h 552"/>
                <a:gd name="T8" fmla="*/ 2147483647 w 360"/>
                <a:gd name="T9" fmla="*/ 2147483647 h 552"/>
                <a:gd name="T10" fmla="*/ 2147483647 w 360"/>
                <a:gd name="T11" fmla="*/ 2147483647 h 552"/>
                <a:gd name="T12" fmla="*/ 2147483647 w 360"/>
                <a:gd name="T13" fmla="*/ 2147483647 h 552"/>
                <a:gd name="T14" fmla="*/ 2147483647 w 360"/>
                <a:gd name="T15" fmla="*/ 2147483647 h 552"/>
                <a:gd name="T16" fmla="*/ 0 60000 65536"/>
                <a:gd name="T17" fmla="*/ 0 60000 65536"/>
                <a:gd name="T18" fmla="*/ 0 60000 65536"/>
                <a:gd name="T19" fmla="*/ 0 60000 65536"/>
                <a:gd name="T20" fmla="*/ 0 60000 65536"/>
                <a:gd name="T21" fmla="*/ 0 60000 65536"/>
                <a:gd name="T22" fmla="*/ 0 60000 65536"/>
                <a:gd name="T23" fmla="*/ 0 60000 65536"/>
                <a:gd name="T24" fmla="*/ 0 w 360"/>
                <a:gd name="T25" fmla="*/ 0 h 552"/>
                <a:gd name="T26" fmla="*/ 360 w 360"/>
                <a:gd name="T27" fmla="*/ 552 h 5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0" h="552">
                  <a:moveTo>
                    <a:pt x="192" y="536"/>
                  </a:moveTo>
                  <a:cubicBezTo>
                    <a:pt x="144" y="520"/>
                    <a:pt x="0" y="408"/>
                    <a:pt x="0" y="344"/>
                  </a:cubicBezTo>
                  <a:cubicBezTo>
                    <a:pt x="0" y="280"/>
                    <a:pt x="168" y="208"/>
                    <a:pt x="192" y="152"/>
                  </a:cubicBezTo>
                  <a:cubicBezTo>
                    <a:pt x="216" y="96"/>
                    <a:pt x="120" y="16"/>
                    <a:pt x="144" y="8"/>
                  </a:cubicBezTo>
                  <a:cubicBezTo>
                    <a:pt x="168" y="0"/>
                    <a:pt x="312" y="64"/>
                    <a:pt x="336" y="104"/>
                  </a:cubicBezTo>
                  <a:cubicBezTo>
                    <a:pt x="360" y="144"/>
                    <a:pt x="296" y="192"/>
                    <a:pt x="288" y="248"/>
                  </a:cubicBezTo>
                  <a:cubicBezTo>
                    <a:pt x="280" y="304"/>
                    <a:pt x="304" y="392"/>
                    <a:pt x="288" y="440"/>
                  </a:cubicBezTo>
                  <a:cubicBezTo>
                    <a:pt x="272" y="488"/>
                    <a:pt x="240" y="552"/>
                    <a:pt x="192" y="536"/>
                  </a:cubicBez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17" name="Freeform 11"/>
            <p:cNvSpPr>
              <a:spLocks/>
            </p:cNvSpPr>
            <p:nvPr/>
          </p:nvSpPr>
          <p:spPr bwMode="auto">
            <a:xfrm>
              <a:off x="563880" y="5550078"/>
              <a:ext cx="1386840" cy="801405"/>
            </a:xfrm>
            <a:custGeom>
              <a:avLst/>
              <a:gdLst>
                <a:gd name="T0" fmla="*/ 2147483647 w 728"/>
                <a:gd name="T1" fmla="*/ 2147483647 h 520"/>
                <a:gd name="T2" fmla="*/ 2147483647 w 728"/>
                <a:gd name="T3" fmla="*/ 2147483647 h 520"/>
                <a:gd name="T4" fmla="*/ 2147483647 w 728"/>
                <a:gd name="T5" fmla="*/ 2147483647 h 520"/>
                <a:gd name="T6" fmla="*/ 2147483647 w 728"/>
                <a:gd name="T7" fmla="*/ 2147483647 h 520"/>
                <a:gd name="T8" fmla="*/ 2147483647 w 728"/>
                <a:gd name="T9" fmla="*/ 2147483647 h 520"/>
                <a:gd name="T10" fmla="*/ 2147483647 w 728"/>
                <a:gd name="T11" fmla="*/ 2147483647 h 520"/>
                <a:gd name="T12" fmla="*/ 2147483647 w 728"/>
                <a:gd name="T13" fmla="*/ 2147483647 h 520"/>
                <a:gd name="T14" fmla="*/ 0 60000 65536"/>
                <a:gd name="T15" fmla="*/ 0 60000 65536"/>
                <a:gd name="T16" fmla="*/ 0 60000 65536"/>
                <a:gd name="T17" fmla="*/ 0 60000 65536"/>
                <a:gd name="T18" fmla="*/ 0 60000 65536"/>
                <a:gd name="T19" fmla="*/ 0 60000 65536"/>
                <a:gd name="T20" fmla="*/ 0 60000 65536"/>
                <a:gd name="T21" fmla="*/ 0 w 728"/>
                <a:gd name="T22" fmla="*/ 0 h 520"/>
                <a:gd name="T23" fmla="*/ 728 w 728"/>
                <a:gd name="T24" fmla="*/ 520 h 5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8" h="520">
                  <a:moveTo>
                    <a:pt x="88" y="24"/>
                  </a:moveTo>
                  <a:cubicBezTo>
                    <a:pt x="152" y="8"/>
                    <a:pt x="320" y="0"/>
                    <a:pt x="424" y="72"/>
                  </a:cubicBezTo>
                  <a:cubicBezTo>
                    <a:pt x="528" y="144"/>
                    <a:pt x="696" y="392"/>
                    <a:pt x="712" y="456"/>
                  </a:cubicBezTo>
                  <a:cubicBezTo>
                    <a:pt x="728" y="520"/>
                    <a:pt x="584" y="488"/>
                    <a:pt x="520" y="456"/>
                  </a:cubicBezTo>
                  <a:cubicBezTo>
                    <a:pt x="456" y="424"/>
                    <a:pt x="408" y="312"/>
                    <a:pt x="328" y="264"/>
                  </a:cubicBezTo>
                  <a:cubicBezTo>
                    <a:pt x="248" y="216"/>
                    <a:pt x="80" y="208"/>
                    <a:pt x="40" y="168"/>
                  </a:cubicBezTo>
                  <a:cubicBezTo>
                    <a:pt x="0" y="128"/>
                    <a:pt x="24" y="40"/>
                    <a:pt x="88" y="24"/>
                  </a:cubicBez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18" name="Freeform 12"/>
            <p:cNvSpPr>
              <a:spLocks/>
            </p:cNvSpPr>
            <p:nvPr/>
          </p:nvSpPr>
          <p:spPr bwMode="auto">
            <a:xfrm>
              <a:off x="6705600" y="5143211"/>
              <a:ext cx="487680" cy="419196"/>
            </a:xfrm>
            <a:custGeom>
              <a:avLst/>
              <a:gdLst>
                <a:gd name="T0" fmla="*/ 2147483647 w 256"/>
                <a:gd name="T1" fmla="*/ 0 h 272"/>
                <a:gd name="T2" fmla="*/ 2147483647 w 256"/>
                <a:gd name="T3" fmla="*/ 2147483647 h 272"/>
                <a:gd name="T4" fmla="*/ 2147483647 w 256"/>
                <a:gd name="T5" fmla="*/ 2147483647 h 272"/>
                <a:gd name="T6" fmla="*/ 2147483647 w 256"/>
                <a:gd name="T7" fmla="*/ 2147483647 h 272"/>
                <a:gd name="T8" fmla="*/ 2147483647 w 256"/>
                <a:gd name="T9" fmla="*/ 2147483647 h 272"/>
                <a:gd name="T10" fmla="*/ 2147483647 w 256"/>
                <a:gd name="T11" fmla="*/ 0 h 272"/>
                <a:gd name="T12" fmla="*/ 0 60000 65536"/>
                <a:gd name="T13" fmla="*/ 0 60000 65536"/>
                <a:gd name="T14" fmla="*/ 0 60000 65536"/>
                <a:gd name="T15" fmla="*/ 0 60000 65536"/>
                <a:gd name="T16" fmla="*/ 0 60000 65536"/>
                <a:gd name="T17" fmla="*/ 0 60000 65536"/>
                <a:gd name="T18" fmla="*/ 0 w 256"/>
                <a:gd name="T19" fmla="*/ 0 h 272"/>
                <a:gd name="T20" fmla="*/ 256 w 256"/>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56" h="272">
                  <a:moveTo>
                    <a:pt x="80" y="0"/>
                  </a:moveTo>
                  <a:cubicBezTo>
                    <a:pt x="48" y="0"/>
                    <a:pt x="40" y="8"/>
                    <a:pt x="32" y="48"/>
                  </a:cubicBezTo>
                  <a:cubicBezTo>
                    <a:pt x="24" y="88"/>
                    <a:pt x="0" y="208"/>
                    <a:pt x="32" y="240"/>
                  </a:cubicBezTo>
                  <a:cubicBezTo>
                    <a:pt x="64" y="272"/>
                    <a:pt x="192" y="272"/>
                    <a:pt x="224" y="240"/>
                  </a:cubicBezTo>
                  <a:cubicBezTo>
                    <a:pt x="256" y="208"/>
                    <a:pt x="248" y="88"/>
                    <a:pt x="224" y="48"/>
                  </a:cubicBezTo>
                  <a:cubicBezTo>
                    <a:pt x="200" y="8"/>
                    <a:pt x="112" y="0"/>
                    <a:pt x="80" y="0"/>
                  </a:cubicBez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19" name="Freeform 13"/>
            <p:cNvSpPr>
              <a:spLocks/>
            </p:cNvSpPr>
            <p:nvPr/>
          </p:nvSpPr>
          <p:spPr bwMode="auto">
            <a:xfrm>
              <a:off x="548640" y="1666345"/>
              <a:ext cx="3291840" cy="1553493"/>
            </a:xfrm>
            <a:custGeom>
              <a:avLst/>
              <a:gdLst>
                <a:gd name="T0" fmla="*/ 2147483647 w 1760"/>
                <a:gd name="T1" fmla="*/ 2147483647 h 1080"/>
                <a:gd name="T2" fmla="*/ 2147483647 w 1760"/>
                <a:gd name="T3" fmla="*/ 2147483647 h 1080"/>
                <a:gd name="T4" fmla="*/ 2147483647 w 1760"/>
                <a:gd name="T5" fmla="*/ 2147483647 h 1080"/>
                <a:gd name="T6" fmla="*/ 2147483647 w 1760"/>
                <a:gd name="T7" fmla="*/ 2147483647 h 1080"/>
                <a:gd name="T8" fmla="*/ 2147483647 w 1760"/>
                <a:gd name="T9" fmla="*/ 2147483647 h 1080"/>
                <a:gd name="T10" fmla="*/ 2147483647 w 1760"/>
                <a:gd name="T11" fmla="*/ 2147483647 h 1080"/>
                <a:gd name="T12" fmla="*/ 2147483647 w 1760"/>
                <a:gd name="T13" fmla="*/ 2147483647 h 1080"/>
                <a:gd name="T14" fmla="*/ 2147483647 w 1760"/>
                <a:gd name="T15" fmla="*/ 2147483647 h 1080"/>
                <a:gd name="T16" fmla="*/ 2147483647 w 1760"/>
                <a:gd name="T17" fmla="*/ 2147483647 h 1080"/>
                <a:gd name="T18" fmla="*/ 2147483647 w 1760"/>
                <a:gd name="T19" fmla="*/ 2147483647 h 1080"/>
                <a:gd name="T20" fmla="*/ 2147483647 w 1760"/>
                <a:gd name="T21" fmla="*/ 2147483647 h 1080"/>
                <a:gd name="T22" fmla="*/ 2147483647 w 1760"/>
                <a:gd name="T23" fmla="*/ 2147483647 h 1080"/>
                <a:gd name="T24" fmla="*/ 2147483647 w 1760"/>
                <a:gd name="T25" fmla="*/ 2147483647 h 1080"/>
                <a:gd name="T26" fmla="*/ 2147483647 w 1760"/>
                <a:gd name="T27" fmla="*/ 2147483647 h 1080"/>
                <a:gd name="T28" fmla="*/ 2147483647 w 1760"/>
                <a:gd name="T29" fmla="*/ 2147483647 h 1080"/>
                <a:gd name="T30" fmla="*/ 2147483647 w 1760"/>
                <a:gd name="T31" fmla="*/ 2147483647 h 1080"/>
                <a:gd name="T32" fmla="*/ 2147483647 w 1760"/>
                <a:gd name="T33" fmla="*/ 2147483647 h 1080"/>
                <a:gd name="T34" fmla="*/ 2147483647 w 1760"/>
                <a:gd name="T35" fmla="*/ 2147483647 h 1080"/>
                <a:gd name="T36" fmla="*/ 2147483647 w 1760"/>
                <a:gd name="T37" fmla="*/ 2147483647 h 1080"/>
                <a:gd name="T38" fmla="*/ 2147483647 w 1760"/>
                <a:gd name="T39" fmla="*/ 2147483647 h 10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60"/>
                <a:gd name="T61" fmla="*/ 0 h 1080"/>
                <a:gd name="T62" fmla="*/ 1760 w 1760"/>
                <a:gd name="T63" fmla="*/ 1080 h 10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60" h="1080">
                  <a:moveTo>
                    <a:pt x="160" y="520"/>
                  </a:moveTo>
                  <a:cubicBezTo>
                    <a:pt x="268" y="492"/>
                    <a:pt x="376" y="464"/>
                    <a:pt x="496" y="472"/>
                  </a:cubicBezTo>
                  <a:cubicBezTo>
                    <a:pt x="616" y="480"/>
                    <a:pt x="728" y="488"/>
                    <a:pt x="880" y="568"/>
                  </a:cubicBezTo>
                  <a:cubicBezTo>
                    <a:pt x="1032" y="648"/>
                    <a:pt x="1280" y="872"/>
                    <a:pt x="1408" y="952"/>
                  </a:cubicBezTo>
                  <a:cubicBezTo>
                    <a:pt x="1536" y="1032"/>
                    <a:pt x="1592" y="1080"/>
                    <a:pt x="1648" y="1048"/>
                  </a:cubicBezTo>
                  <a:cubicBezTo>
                    <a:pt x="1704" y="1016"/>
                    <a:pt x="1760" y="832"/>
                    <a:pt x="1744" y="760"/>
                  </a:cubicBezTo>
                  <a:cubicBezTo>
                    <a:pt x="1728" y="688"/>
                    <a:pt x="1576" y="696"/>
                    <a:pt x="1552" y="616"/>
                  </a:cubicBezTo>
                  <a:cubicBezTo>
                    <a:pt x="1528" y="536"/>
                    <a:pt x="1616" y="336"/>
                    <a:pt x="1600" y="280"/>
                  </a:cubicBezTo>
                  <a:cubicBezTo>
                    <a:pt x="1584" y="224"/>
                    <a:pt x="1504" y="264"/>
                    <a:pt x="1456" y="280"/>
                  </a:cubicBezTo>
                  <a:cubicBezTo>
                    <a:pt x="1408" y="296"/>
                    <a:pt x="1360" y="376"/>
                    <a:pt x="1312" y="376"/>
                  </a:cubicBezTo>
                  <a:cubicBezTo>
                    <a:pt x="1264" y="376"/>
                    <a:pt x="1184" y="336"/>
                    <a:pt x="1168" y="280"/>
                  </a:cubicBezTo>
                  <a:cubicBezTo>
                    <a:pt x="1152" y="224"/>
                    <a:pt x="1240" y="80"/>
                    <a:pt x="1216" y="40"/>
                  </a:cubicBezTo>
                  <a:cubicBezTo>
                    <a:pt x="1192" y="0"/>
                    <a:pt x="1072" y="16"/>
                    <a:pt x="1024" y="40"/>
                  </a:cubicBezTo>
                  <a:cubicBezTo>
                    <a:pt x="976" y="64"/>
                    <a:pt x="968" y="184"/>
                    <a:pt x="928" y="184"/>
                  </a:cubicBezTo>
                  <a:cubicBezTo>
                    <a:pt x="888" y="184"/>
                    <a:pt x="840" y="56"/>
                    <a:pt x="784" y="40"/>
                  </a:cubicBezTo>
                  <a:cubicBezTo>
                    <a:pt x="728" y="24"/>
                    <a:pt x="648" y="64"/>
                    <a:pt x="592" y="88"/>
                  </a:cubicBezTo>
                  <a:cubicBezTo>
                    <a:pt x="536" y="112"/>
                    <a:pt x="528" y="184"/>
                    <a:pt x="448" y="184"/>
                  </a:cubicBezTo>
                  <a:cubicBezTo>
                    <a:pt x="368" y="184"/>
                    <a:pt x="184" y="48"/>
                    <a:pt x="112" y="88"/>
                  </a:cubicBezTo>
                  <a:cubicBezTo>
                    <a:pt x="40" y="128"/>
                    <a:pt x="0" y="352"/>
                    <a:pt x="16" y="424"/>
                  </a:cubicBezTo>
                  <a:cubicBezTo>
                    <a:pt x="32" y="496"/>
                    <a:pt x="176" y="504"/>
                    <a:pt x="208" y="520"/>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20" name="Freeform 14"/>
            <p:cNvSpPr>
              <a:spLocks/>
            </p:cNvSpPr>
            <p:nvPr/>
          </p:nvSpPr>
          <p:spPr bwMode="auto">
            <a:xfrm>
              <a:off x="3825240" y="2159518"/>
              <a:ext cx="701040" cy="616465"/>
            </a:xfrm>
            <a:custGeom>
              <a:avLst/>
              <a:gdLst>
                <a:gd name="T0" fmla="*/ 2147483647 w 368"/>
                <a:gd name="T1" fmla="*/ 2147483647 h 400"/>
                <a:gd name="T2" fmla="*/ 2147483647 w 368"/>
                <a:gd name="T3" fmla="*/ 2147483647 h 400"/>
                <a:gd name="T4" fmla="*/ 2147483647 w 368"/>
                <a:gd name="T5" fmla="*/ 2147483647 h 400"/>
                <a:gd name="T6" fmla="*/ 2147483647 w 368"/>
                <a:gd name="T7" fmla="*/ 2147483647 h 400"/>
                <a:gd name="T8" fmla="*/ 2147483647 w 368"/>
                <a:gd name="T9" fmla="*/ 2147483647 h 400"/>
                <a:gd name="T10" fmla="*/ 2147483647 w 368"/>
                <a:gd name="T11" fmla="*/ 2147483647 h 400"/>
                <a:gd name="T12" fmla="*/ 0 60000 65536"/>
                <a:gd name="T13" fmla="*/ 0 60000 65536"/>
                <a:gd name="T14" fmla="*/ 0 60000 65536"/>
                <a:gd name="T15" fmla="*/ 0 60000 65536"/>
                <a:gd name="T16" fmla="*/ 0 60000 65536"/>
                <a:gd name="T17" fmla="*/ 0 60000 65536"/>
                <a:gd name="T18" fmla="*/ 0 w 368"/>
                <a:gd name="T19" fmla="*/ 0 h 400"/>
                <a:gd name="T20" fmla="*/ 368 w 368"/>
                <a:gd name="T21" fmla="*/ 400 h 400"/>
              </a:gdLst>
              <a:ahLst/>
              <a:cxnLst>
                <a:cxn ang="T12">
                  <a:pos x="T0" y="T1"/>
                </a:cxn>
                <a:cxn ang="T13">
                  <a:pos x="T2" y="T3"/>
                </a:cxn>
                <a:cxn ang="T14">
                  <a:pos x="T4" y="T5"/>
                </a:cxn>
                <a:cxn ang="T15">
                  <a:pos x="T6" y="T7"/>
                </a:cxn>
                <a:cxn ang="T16">
                  <a:pos x="T8" y="T9"/>
                </a:cxn>
                <a:cxn ang="T17">
                  <a:pos x="T10" y="T11"/>
                </a:cxn>
              </a:cxnLst>
              <a:rect l="T18" t="T19" r="T20" b="T21"/>
              <a:pathLst>
                <a:path w="368" h="400">
                  <a:moveTo>
                    <a:pt x="72" y="104"/>
                  </a:moveTo>
                  <a:cubicBezTo>
                    <a:pt x="48" y="136"/>
                    <a:pt x="0" y="152"/>
                    <a:pt x="24" y="200"/>
                  </a:cubicBezTo>
                  <a:cubicBezTo>
                    <a:pt x="48" y="248"/>
                    <a:pt x="160" y="400"/>
                    <a:pt x="216" y="392"/>
                  </a:cubicBezTo>
                  <a:cubicBezTo>
                    <a:pt x="272" y="384"/>
                    <a:pt x="368" y="216"/>
                    <a:pt x="360" y="152"/>
                  </a:cubicBezTo>
                  <a:cubicBezTo>
                    <a:pt x="352" y="88"/>
                    <a:pt x="216" y="16"/>
                    <a:pt x="168" y="8"/>
                  </a:cubicBezTo>
                  <a:cubicBezTo>
                    <a:pt x="120" y="0"/>
                    <a:pt x="96" y="72"/>
                    <a:pt x="72" y="104"/>
                  </a:cubicBez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21" name="Freeform 15"/>
            <p:cNvSpPr>
              <a:spLocks/>
            </p:cNvSpPr>
            <p:nvPr/>
          </p:nvSpPr>
          <p:spPr bwMode="auto">
            <a:xfrm>
              <a:off x="6964680" y="1937590"/>
              <a:ext cx="1112520" cy="1886384"/>
            </a:xfrm>
            <a:custGeom>
              <a:avLst/>
              <a:gdLst>
                <a:gd name="T0" fmla="*/ 2147483647 w 584"/>
                <a:gd name="T1" fmla="*/ 2147483647 h 1224"/>
                <a:gd name="T2" fmla="*/ 2147483647 w 584"/>
                <a:gd name="T3" fmla="*/ 2147483647 h 1224"/>
                <a:gd name="T4" fmla="*/ 2147483647 w 584"/>
                <a:gd name="T5" fmla="*/ 2147483647 h 1224"/>
                <a:gd name="T6" fmla="*/ 2147483647 w 584"/>
                <a:gd name="T7" fmla="*/ 2147483647 h 1224"/>
                <a:gd name="T8" fmla="*/ 2147483647 w 584"/>
                <a:gd name="T9" fmla="*/ 2147483647 h 1224"/>
                <a:gd name="T10" fmla="*/ 2147483647 w 584"/>
                <a:gd name="T11" fmla="*/ 2147483647 h 1224"/>
                <a:gd name="T12" fmla="*/ 2147483647 w 584"/>
                <a:gd name="T13" fmla="*/ 2147483647 h 1224"/>
                <a:gd name="T14" fmla="*/ 2147483647 w 584"/>
                <a:gd name="T15" fmla="*/ 2147483647 h 1224"/>
                <a:gd name="T16" fmla="*/ 2147483647 w 584"/>
                <a:gd name="T17" fmla="*/ 2147483647 h 1224"/>
                <a:gd name="T18" fmla="*/ 2147483647 w 584"/>
                <a:gd name="T19" fmla="*/ 2147483647 h 1224"/>
                <a:gd name="T20" fmla="*/ 2147483647 w 584"/>
                <a:gd name="T21" fmla="*/ 2147483647 h 1224"/>
                <a:gd name="T22" fmla="*/ 2147483647 w 584"/>
                <a:gd name="T23" fmla="*/ 2147483647 h 1224"/>
                <a:gd name="T24" fmla="*/ 2147483647 w 584"/>
                <a:gd name="T25" fmla="*/ 2147483647 h 1224"/>
                <a:gd name="T26" fmla="*/ 2147483647 w 584"/>
                <a:gd name="T27" fmla="*/ 2147483647 h 12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84"/>
                <a:gd name="T43" fmla="*/ 0 h 1224"/>
                <a:gd name="T44" fmla="*/ 584 w 584"/>
                <a:gd name="T45" fmla="*/ 1224 h 12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84" h="1224">
                  <a:moveTo>
                    <a:pt x="72" y="1160"/>
                  </a:moveTo>
                  <a:cubicBezTo>
                    <a:pt x="76" y="1160"/>
                    <a:pt x="80" y="1160"/>
                    <a:pt x="72" y="1112"/>
                  </a:cubicBezTo>
                  <a:cubicBezTo>
                    <a:pt x="64" y="1064"/>
                    <a:pt x="0" y="928"/>
                    <a:pt x="24" y="872"/>
                  </a:cubicBezTo>
                  <a:cubicBezTo>
                    <a:pt x="48" y="816"/>
                    <a:pt x="160" y="808"/>
                    <a:pt x="216" y="776"/>
                  </a:cubicBezTo>
                  <a:cubicBezTo>
                    <a:pt x="272" y="744"/>
                    <a:pt x="328" y="744"/>
                    <a:pt x="360" y="680"/>
                  </a:cubicBezTo>
                  <a:cubicBezTo>
                    <a:pt x="392" y="616"/>
                    <a:pt x="392" y="504"/>
                    <a:pt x="408" y="392"/>
                  </a:cubicBezTo>
                  <a:cubicBezTo>
                    <a:pt x="424" y="280"/>
                    <a:pt x="432" y="16"/>
                    <a:pt x="456" y="8"/>
                  </a:cubicBezTo>
                  <a:cubicBezTo>
                    <a:pt x="480" y="0"/>
                    <a:pt x="536" y="208"/>
                    <a:pt x="552" y="344"/>
                  </a:cubicBezTo>
                  <a:cubicBezTo>
                    <a:pt x="568" y="480"/>
                    <a:pt x="552" y="688"/>
                    <a:pt x="552" y="824"/>
                  </a:cubicBezTo>
                  <a:cubicBezTo>
                    <a:pt x="552" y="960"/>
                    <a:pt x="584" y="1096"/>
                    <a:pt x="552" y="1160"/>
                  </a:cubicBezTo>
                  <a:cubicBezTo>
                    <a:pt x="520" y="1224"/>
                    <a:pt x="408" y="1216"/>
                    <a:pt x="360" y="1208"/>
                  </a:cubicBezTo>
                  <a:cubicBezTo>
                    <a:pt x="312" y="1200"/>
                    <a:pt x="312" y="1128"/>
                    <a:pt x="264" y="1112"/>
                  </a:cubicBezTo>
                  <a:cubicBezTo>
                    <a:pt x="216" y="1096"/>
                    <a:pt x="104" y="1120"/>
                    <a:pt x="72" y="1112"/>
                  </a:cubicBezTo>
                  <a:cubicBezTo>
                    <a:pt x="40" y="1104"/>
                    <a:pt x="56" y="1084"/>
                    <a:pt x="72" y="1064"/>
                  </a:cubicBezTo>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22" name="Freeform 16"/>
            <p:cNvSpPr>
              <a:spLocks/>
            </p:cNvSpPr>
            <p:nvPr/>
          </p:nvSpPr>
          <p:spPr bwMode="auto">
            <a:xfrm>
              <a:off x="5059680" y="2825301"/>
              <a:ext cx="685800" cy="850722"/>
            </a:xfrm>
            <a:custGeom>
              <a:avLst/>
              <a:gdLst>
                <a:gd name="T0" fmla="*/ 2147483647 w 360"/>
                <a:gd name="T1" fmla="*/ 2147483647 h 552"/>
                <a:gd name="T2" fmla="*/ 0 w 360"/>
                <a:gd name="T3" fmla="*/ 2147483647 h 552"/>
                <a:gd name="T4" fmla="*/ 2147483647 w 360"/>
                <a:gd name="T5" fmla="*/ 2147483647 h 552"/>
                <a:gd name="T6" fmla="*/ 2147483647 w 360"/>
                <a:gd name="T7" fmla="*/ 2147483647 h 552"/>
                <a:gd name="T8" fmla="*/ 2147483647 w 360"/>
                <a:gd name="T9" fmla="*/ 2147483647 h 552"/>
                <a:gd name="T10" fmla="*/ 2147483647 w 360"/>
                <a:gd name="T11" fmla="*/ 2147483647 h 552"/>
                <a:gd name="T12" fmla="*/ 2147483647 w 360"/>
                <a:gd name="T13" fmla="*/ 2147483647 h 552"/>
                <a:gd name="T14" fmla="*/ 2147483647 w 360"/>
                <a:gd name="T15" fmla="*/ 2147483647 h 552"/>
                <a:gd name="T16" fmla="*/ 0 60000 65536"/>
                <a:gd name="T17" fmla="*/ 0 60000 65536"/>
                <a:gd name="T18" fmla="*/ 0 60000 65536"/>
                <a:gd name="T19" fmla="*/ 0 60000 65536"/>
                <a:gd name="T20" fmla="*/ 0 60000 65536"/>
                <a:gd name="T21" fmla="*/ 0 60000 65536"/>
                <a:gd name="T22" fmla="*/ 0 60000 65536"/>
                <a:gd name="T23" fmla="*/ 0 60000 65536"/>
                <a:gd name="T24" fmla="*/ 0 w 360"/>
                <a:gd name="T25" fmla="*/ 0 h 552"/>
                <a:gd name="T26" fmla="*/ 360 w 360"/>
                <a:gd name="T27" fmla="*/ 552 h 5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0" h="552">
                  <a:moveTo>
                    <a:pt x="192" y="536"/>
                  </a:moveTo>
                  <a:cubicBezTo>
                    <a:pt x="144" y="520"/>
                    <a:pt x="0" y="408"/>
                    <a:pt x="0" y="344"/>
                  </a:cubicBezTo>
                  <a:cubicBezTo>
                    <a:pt x="0" y="280"/>
                    <a:pt x="168" y="208"/>
                    <a:pt x="192" y="152"/>
                  </a:cubicBezTo>
                  <a:cubicBezTo>
                    <a:pt x="216" y="96"/>
                    <a:pt x="120" y="16"/>
                    <a:pt x="144" y="8"/>
                  </a:cubicBezTo>
                  <a:cubicBezTo>
                    <a:pt x="168" y="0"/>
                    <a:pt x="312" y="64"/>
                    <a:pt x="336" y="104"/>
                  </a:cubicBezTo>
                  <a:cubicBezTo>
                    <a:pt x="360" y="144"/>
                    <a:pt x="296" y="192"/>
                    <a:pt x="288" y="248"/>
                  </a:cubicBezTo>
                  <a:cubicBezTo>
                    <a:pt x="280" y="304"/>
                    <a:pt x="304" y="392"/>
                    <a:pt x="288" y="440"/>
                  </a:cubicBezTo>
                  <a:cubicBezTo>
                    <a:pt x="272" y="488"/>
                    <a:pt x="240" y="552"/>
                    <a:pt x="192" y="536"/>
                  </a:cubicBez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23" name="Freeform 17"/>
            <p:cNvSpPr>
              <a:spLocks/>
            </p:cNvSpPr>
            <p:nvPr/>
          </p:nvSpPr>
          <p:spPr bwMode="auto">
            <a:xfrm>
              <a:off x="594360" y="3022569"/>
              <a:ext cx="1386840" cy="801405"/>
            </a:xfrm>
            <a:custGeom>
              <a:avLst/>
              <a:gdLst>
                <a:gd name="T0" fmla="*/ 2147483647 w 728"/>
                <a:gd name="T1" fmla="*/ 2147483647 h 520"/>
                <a:gd name="T2" fmla="*/ 2147483647 w 728"/>
                <a:gd name="T3" fmla="*/ 2147483647 h 520"/>
                <a:gd name="T4" fmla="*/ 2147483647 w 728"/>
                <a:gd name="T5" fmla="*/ 2147483647 h 520"/>
                <a:gd name="T6" fmla="*/ 2147483647 w 728"/>
                <a:gd name="T7" fmla="*/ 2147483647 h 520"/>
                <a:gd name="T8" fmla="*/ 2147483647 w 728"/>
                <a:gd name="T9" fmla="*/ 2147483647 h 520"/>
                <a:gd name="T10" fmla="*/ 2147483647 w 728"/>
                <a:gd name="T11" fmla="*/ 2147483647 h 520"/>
                <a:gd name="T12" fmla="*/ 2147483647 w 728"/>
                <a:gd name="T13" fmla="*/ 2147483647 h 520"/>
                <a:gd name="T14" fmla="*/ 0 60000 65536"/>
                <a:gd name="T15" fmla="*/ 0 60000 65536"/>
                <a:gd name="T16" fmla="*/ 0 60000 65536"/>
                <a:gd name="T17" fmla="*/ 0 60000 65536"/>
                <a:gd name="T18" fmla="*/ 0 60000 65536"/>
                <a:gd name="T19" fmla="*/ 0 60000 65536"/>
                <a:gd name="T20" fmla="*/ 0 60000 65536"/>
                <a:gd name="T21" fmla="*/ 0 w 728"/>
                <a:gd name="T22" fmla="*/ 0 h 520"/>
                <a:gd name="T23" fmla="*/ 728 w 728"/>
                <a:gd name="T24" fmla="*/ 520 h 5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8" h="520">
                  <a:moveTo>
                    <a:pt x="88" y="24"/>
                  </a:moveTo>
                  <a:cubicBezTo>
                    <a:pt x="152" y="8"/>
                    <a:pt x="320" y="0"/>
                    <a:pt x="424" y="72"/>
                  </a:cubicBezTo>
                  <a:cubicBezTo>
                    <a:pt x="528" y="144"/>
                    <a:pt x="696" y="392"/>
                    <a:pt x="712" y="456"/>
                  </a:cubicBezTo>
                  <a:cubicBezTo>
                    <a:pt x="728" y="520"/>
                    <a:pt x="584" y="488"/>
                    <a:pt x="520" y="456"/>
                  </a:cubicBezTo>
                  <a:cubicBezTo>
                    <a:pt x="456" y="424"/>
                    <a:pt x="408" y="312"/>
                    <a:pt x="328" y="264"/>
                  </a:cubicBezTo>
                  <a:cubicBezTo>
                    <a:pt x="248" y="216"/>
                    <a:pt x="80" y="208"/>
                    <a:pt x="40" y="168"/>
                  </a:cubicBezTo>
                  <a:cubicBezTo>
                    <a:pt x="0" y="128"/>
                    <a:pt x="24" y="40"/>
                    <a:pt x="88" y="24"/>
                  </a:cubicBez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24" name="Freeform 18"/>
            <p:cNvSpPr>
              <a:spLocks/>
            </p:cNvSpPr>
            <p:nvPr/>
          </p:nvSpPr>
          <p:spPr bwMode="auto">
            <a:xfrm>
              <a:off x="6736080" y="2615702"/>
              <a:ext cx="487680" cy="419196"/>
            </a:xfrm>
            <a:custGeom>
              <a:avLst/>
              <a:gdLst>
                <a:gd name="T0" fmla="*/ 2147483647 w 256"/>
                <a:gd name="T1" fmla="*/ 0 h 272"/>
                <a:gd name="T2" fmla="*/ 2147483647 w 256"/>
                <a:gd name="T3" fmla="*/ 2147483647 h 272"/>
                <a:gd name="T4" fmla="*/ 2147483647 w 256"/>
                <a:gd name="T5" fmla="*/ 2147483647 h 272"/>
                <a:gd name="T6" fmla="*/ 2147483647 w 256"/>
                <a:gd name="T7" fmla="*/ 2147483647 h 272"/>
                <a:gd name="T8" fmla="*/ 2147483647 w 256"/>
                <a:gd name="T9" fmla="*/ 2147483647 h 272"/>
                <a:gd name="T10" fmla="*/ 2147483647 w 256"/>
                <a:gd name="T11" fmla="*/ 0 h 272"/>
                <a:gd name="T12" fmla="*/ 0 60000 65536"/>
                <a:gd name="T13" fmla="*/ 0 60000 65536"/>
                <a:gd name="T14" fmla="*/ 0 60000 65536"/>
                <a:gd name="T15" fmla="*/ 0 60000 65536"/>
                <a:gd name="T16" fmla="*/ 0 60000 65536"/>
                <a:gd name="T17" fmla="*/ 0 60000 65536"/>
                <a:gd name="T18" fmla="*/ 0 w 256"/>
                <a:gd name="T19" fmla="*/ 0 h 272"/>
                <a:gd name="T20" fmla="*/ 256 w 256"/>
                <a:gd name="T21" fmla="*/ 272 h 272"/>
              </a:gdLst>
              <a:ahLst/>
              <a:cxnLst>
                <a:cxn ang="T12">
                  <a:pos x="T0" y="T1"/>
                </a:cxn>
                <a:cxn ang="T13">
                  <a:pos x="T2" y="T3"/>
                </a:cxn>
                <a:cxn ang="T14">
                  <a:pos x="T4" y="T5"/>
                </a:cxn>
                <a:cxn ang="T15">
                  <a:pos x="T6" y="T7"/>
                </a:cxn>
                <a:cxn ang="T16">
                  <a:pos x="T8" y="T9"/>
                </a:cxn>
                <a:cxn ang="T17">
                  <a:pos x="T10" y="T11"/>
                </a:cxn>
              </a:cxnLst>
              <a:rect l="T18" t="T19" r="T20" b="T21"/>
              <a:pathLst>
                <a:path w="256" h="272">
                  <a:moveTo>
                    <a:pt x="80" y="0"/>
                  </a:moveTo>
                  <a:cubicBezTo>
                    <a:pt x="48" y="0"/>
                    <a:pt x="40" y="8"/>
                    <a:pt x="32" y="48"/>
                  </a:cubicBezTo>
                  <a:cubicBezTo>
                    <a:pt x="24" y="88"/>
                    <a:pt x="0" y="208"/>
                    <a:pt x="32" y="240"/>
                  </a:cubicBezTo>
                  <a:cubicBezTo>
                    <a:pt x="64" y="272"/>
                    <a:pt x="192" y="272"/>
                    <a:pt x="224" y="240"/>
                  </a:cubicBezTo>
                  <a:cubicBezTo>
                    <a:pt x="256" y="208"/>
                    <a:pt x="248" y="88"/>
                    <a:pt x="224" y="48"/>
                  </a:cubicBezTo>
                  <a:cubicBezTo>
                    <a:pt x="200" y="8"/>
                    <a:pt x="112" y="0"/>
                    <a:pt x="80" y="0"/>
                  </a:cubicBez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25" name="Freeform 19"/>
            <p:cNvSpPr>
              <a:spLocks/>
            </p:cNvSpPr>
            <p:nvPr/>
          </p:nvSpPr>
          <p:spPr bwMode="auto">
            <a:xfrm>
              <a:off x="8229600" y="5747347"/>
              <a:ext cx="449580" cy="644206"/>
            </a:xfrm>
            <a:custGeom>
              <a:avLst/>
              <a:gdLst>
                <a:gd name="T0" fmla="*/ 2147483647 w 236"/>
                <a:gd name="T1" fmla="*/ 0 h 418"/>
                <a:gd name="T2" fmla="*/ 2147483647 w 236"/>
                <a:gd name="T3" fmla="*/ 2147483647 h 418"/>
                <a:gd name="T4" fmla="*/ 2147483647 w 236"/>
                <a:gd name="T5" fmla="*/ 2147483647 h 418"/>
                <a:gd name="T6" fmla="*/ 2147483647 w 236"/>
                <a:gd name="T7" fmla="*/ 2147483647 h 418"/>
                <a:gd name="T8" fmla="*/ 2147483647 w 236"/>
                <a:gd name="T9" fmla="*/ 2147483647 h 418"/>
                <a:gd name="T10" fmla="*/ 2147483647 w 236"/>
                <a:gd name="T11" fmla="*/ 2147483647 h 418"/>
                <a:gd name="T12" fmla="*/ 2147483647 w 236"/>
                <a:gd name="T13" fmla="*/ 2147483647 h 418"/>
                <a:gd name="T14" fmla="*/ 2147483647 w 236"/>
                <a:gd name="T15" fmla="*/ 2147483647 h 418"/>
                <a:gd name="T16" fmla="*/ 2147483647 w 236"/>
                <a:gd name="T17" fmla="*/ 2147483647 h 418"/>
                <a:gd name="T18" fmla="*/ 2147483647 w 236"/>
                <a:gd name="T19" fmla="*/ 2147483647 h 418"/>
                <a:gd name="T20" fmla="*/ 2147483647 w 236"/>
                <a:gd name="T21" fmla="*/ 2147483647 h 418"/>
                <a:gd name="T22" fmla="*/ 2147483647 w 236"/>
                <a:gd name="T23" fmla="*/ 2147483647 h 418"/>
                <a:gd name="T24" fmla="*/ 2147483647 w 236"/>
                <a:gd name="T25" fmla="*/ 2147483647 h 418"/>
                <a:gd name="T26" fmla="*/ 2147483647 w 236"/>
                <a:gd name="T27" fmla="*/ 2147483647 h 418"/>
                <a:gd name="T28" fmla="*/ 0 w 236"/>
                <a:gd name="T29" fmla="*/ 2147483647 h 418"/>
                <a:gd name="T30" fmla="*/ 0 w 236"/>
                <a:gd name="T31" fmla="*/ 2147483647 h 418"/>
                <a:gd name="T32" fmla="*/ 0 w 236"/>
                <a:gd name="T33" fmla="*/ 2147483647 h 418"/>
                <a:gd name="T34" fmla="*/ 2147483647 w 236"/>
                <a:gd name="T35" fmla="*/ 2147483647 h 418"/>
                <a:gd name="T36" fmla="*/ 2147483647 w 236"/>
                <a:gd name="T37" fmla="*/ 2147483647 h 418"/>
                <a:gd name="T38" fmla="*/ 2147483647 w 236"/>
                <a:gd name="T39" fmla="*/ 2147483647 h 418"/>
                <a:gd name="T40" fmla="*/ 2147483647 w 236"/>
                <a:gd name="T41" fmla="*/ 2147483647 h 418"/>
                <a:gd name="T42" fmla="*/ 2147483647 w 236"/>
                <a:gd name="T43" fmla="*/ 2147483647 h 418"/>
                <a:gd name="T44" fmla="*/ 2147483647 w 236"/>
                <a:gd name="T45" fmla="*/ 2147483647 h 418"/>
                <a:gd name="T46" fmla="*/ 2147483647 w 236"/>
                <a:gd name="T47" fmla="*/ 2147483647 h 418"/>
                <a:gd name="T48" fmla="*/ 2147483647 w 236"/>
                <a:gd name="T49" fmla="*/ 2147483647 h 418"/>
                <a:gd name="T50" fmla="*/ 2147483647 w 236"/>
                <a:gd name="T51" fmla="*/ 2147483647 h 418"/>
                <a:gd name="T52" fmla="*/ 2147483647 w 236"/>
                <a:gd name="T53" fmla="*/ 2147483647 h 418"/>
                <a:gd name="T54" fmla="*/ 2147483647 w 236"/>
                <a:gd name="T55" fmla="*/ 2147483647 h 418"/>
                <a:gd name="T56" fmla="*/ 2147483647 w 236"/>
                <a:gd name="T57" fmla="*/ 0 h 4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6"/>
                <a:gd name="T88" fmla="*/ 0 h 418"/>
                <a:gd name="T89" fmla="*/ 236 w 236"/>
                <a:gd name="T90" fmla="*/ 418 h 4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6" h="418">
                  <a:moveTo>
                    <a:pt x="202" y="0"/>
                  </a:moveTo>
                  <a:lnTo>
                    <a:pt x="162" y="6"/>
                  </a:lnTo>
                  <a:lnTo>
                    <a:pt x="122" y="10"/>
                  </a:lnTo>
                  <a:lnTo>
                    <a:pt x="98" y="26"/>
                  </a:lnTo>
                  <a:lnTo>
                    <a:pt x="94" y="46"/>
                  </a:lnTo>
                  <a:lnTo>
                    <a:pt x="108" y="74"/>
                  </a:lnTo>
                  <a:lnTo>
                    <a:pt x="114" y="106"/>
                  </a:lnTo>
                  <a:lnTo>
                    <a:pt x="116" y="134"/>
                  </a:lnTo>
                  <a:lnTo>
                    <a:pt x="100" y="154"/>
                  </a:lnTo>
                  <a:lnTo>
                    <a:pt x="76" y="164"/>
                  </a:lnTo>
                  <a:lnTo>
                    <a:pt x="50" y="182"/>
                  </a:lnTo>
                  <a:lnTo>
                    <a:pt x="24" y="206"/>
                  </a:lnTo>
                  <a:lnTo>
                    <a:pt x="4" y="228"/>
                  </a:lnTo>
                  <a:lnTo>
                    <a:pt x="2" y="262"/>
                  </a:lnTo>
                  <a:lnTo>
                    <a:pt x="0" y="296"/>
                  </a:lnTo>
                  <a:lnTo>
                    <a:pt x="0" y="330"/>
                  </a:lnTo>
                  <a:lnTo>
                    <a:pt x="0" y="370"/>
                  </a:lnTo>
                  <a:lnTo>
                    <a:pt x="18" y="396"/>
                  </a:lnTo>
                  <a:lnTo>
                    <a:pt x="52" y="414"/>
                  </a:lnTo>
                  <a:lnTo>
                    <a:pt x="108" y="418"/>
                  </a:lnTo>
                  <a:lnTo>
                    <a:pt x="180" y="418"/>
                  </a:lnTo>
                  <a:lnTo>
                    <a:pt x="210" y="396"/>
                  </a:lnTo>
                  <a:lnTo>
                    <a:pt x="224" y="368"/>
                  </a:lnTo>
                  <a:lnTo>
                    <a:pt x="236" y="336"/>
                  </a:lnTo>
                  <a:lnTo>
                    <a:pt x="232" y="54"/>
                  </a:lnTo>
                  <a:lnTo>
                    <a:pt x="218" y="38"/>
                  </a:lnTo>
                  <a:lnTo>
                    <a:pt x="212" y="22"/>
                  </a:lnTo>
                  <a:lnTo>
                    <a:pt x="208" y="10"/>
                  </a:lnTo>
                  <a:lnTo>
                    <a:pt x="202" y="0"/>
                  </a:ln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26" name="Freeform 20"/>
            <p:cNvSpPr>
              <a:spLocks/>
            </p:cNvSpPr>
            <p:nvPr/>
          </p:nvSpPr>
          <p:spPr bwMode="auto">
            <a:xfrm>
              <a:off x="8321040" y="4871966"/>
              <a:ext cx="300990" cy="576395"/>
            </a:xfrm>
            <a:custGeom>
              <a:avLst/>
              <a:gdLst>
                <a:gd name="T0" fmla="*/ 2147483647 w 146"/>
                <a:gd name="T1" fmla="*/ 2147483647 h 374"/>
                <a:gd name="T2" fmla="*/ 2147483647 w 146"/>
                <a:gd name="T3" fmla="*/ 2147483647 h 374"/>
                <a:gd name="T4" fmla="*/ 2147483647 w 146"/>
                <a:gd name="T5" fmla="*/ 2147483647 h 374"/>
                <a:gd name="T6" fmla="*/ 2147483647 w 146"/>
                <a:gd name="T7" fmla="*/ 2147483647 h 374"/>
                <a:gd name="T8" fmla="*/ 2147483647 w 146"/>
                <a:gd name="T9" fmla="*/ 2147483647 h 374"/>
                <a:gd name="T10" fmla="*/ 2147483647 w 146"/>
                <a:gd name="T11" fmla="*/ 2147483647 h 374"/>
                <a:gd name="T12" fmla="*/ 2147483647 w 146"/>
                <a:gd name="T13" fmla="*/ 2147483647 h 374"/>
                <a:gd name="T14" fmla="*/ 2147483647 w 146"/>
                <a:gd name="T15" fmla="*/ 2147483647 h 374"/>
                <a:gd name="T16" fmla="*/ 2147483647 w 146"/>
                <a:gd name="T17" fmla="*/ 2147483647 h 374"/>
                <a:gd name="T18" fmla="*/ 0 w 146"/>
                <a:gd name="T19" fmla="*/ 2147483647 h 374"/>
                <a:gd name="T20" fmla="*/ 2147483647 w 146"/>
                <a:gd name="T21" fmla="*/ 2147483647 h 374"/>
                <a:gd name="T22" fmla="*/ 2147483647 w 146"/>
                <a:gd name="T23" fmla="*/ 2147483647 h 374"/>
                <a:gd name="T24" fmla="*/ 2147483647 w 146"/>
                <a:gd name="T25" fmla="*/ 2147483647 h 374"/>
                <a:gd name="T26" fmla="*/ 2147483647 w 146"/>
                <a:gd name="T27" fmla="*/ 2147483647 h 374"/>
                <a:gd name="T28" fmla="*/ 2147483647 w 146"/>
                <a:gd name="T29" fmla="*/ 2147483647 h 374"/>
                <a:gd name="T30" fmla="*/ 2147483647 w 146"/>
                <a:gd name="T31" fmla="*/ 2147483647 h 374"/>
                <a:gd name="T32" fmla="*/ 2147483647 w 146"/>
                <a:gd name="T33" fmla="*/ 2147483647 h 374"/>
                <a:gd name="T34" fmla="*/ 2147483647 w 146"/>
                <a:gd name="T35" fmla="*/ 2147483647 h 374"/>
                <a:gd name="T36" fmla="*/ 2147483647 w 146"/>
                <a:gd name="T37" fmla="*/ 2147483647 h 374"/>
                <a:gd name="T38" fmla="*/ 2147483647 w 146"/>
                <a:gd name="T39" fmla="*/ 2147483647 h 374"/>
                <a:gd name="T40" fmla="*/ 2147483647 w 146"/>
                <a:gd name="T41" fmla="*/ 2147483647 h 374"/>
                <a:gd name="T42" fmla="*/ 2147483647 w 146"/>
                <a:gd name="T43" fmla="*/ 2147483647 h 374"/>
                <a:gd name="T44" fmla="*/ 2147483647 w 146"/>
                <a:gd name="T45" fmla="*/ 2147483647 h 374"/>
                <a:gd name="T46" fmla="*/ 2147483647 w 146"/>
                <a:gd name="T47" fmla="*/ 2147483647 h 374"/>
                <a:gd name="T48" fmla="*/ 2147483647 w 146"/>
                <a:gd name="T49" fmla="*/ 2147483647 h 374"/>
                <a:gd name="T50" fmla="*/ 2147483647 w 146"/>
                <a:gd name="T51" fmla="*/ 0 h 374"/>
                <a:gd name="T52" fmla="*/ 2147483647 w 146"/>
                <a:gd name="T53" fmla="*/ 0 h 374"/>
                <a:gd name="T54" fmla="*/ 2147483647 w 146"/>
                <a:gd name="T55" fmla="*/ 2147483647 h 374"/>
                <a:gd name="T56" fmla="*/ 2147483647 w 146"/>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374"/>
                <a:gd name="T89" fmla="*/ 146 w 146"/>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374">
                  <a:moveTo>
                    <a:pt x="32" y="18"/>
                  </a:moveTo>
                  <a:lnTo>
                    <a:pt x="28" y="38"/>
                  </a:lnTo>
                  <a:lnTo>
                    <a:pt x="42" y="52"/>
                  </a:lnTo>
                  <a:lnTo>
                    <a:pt x="40" y="102"/>
                  </a:lnTo>
                  <a:lnTo>
                    <a:pt x="34" y="140"/>
                  </a:lnTo>
                  <a:lnTo>
                    <a:pt x="34" y="174"/>
                  </a:lnTo>
                  <a:lnTo>
                    <a:pt x="46" y="216"/>
                  </a:lnTo>
                  <a:lnTo>
                    <a:pt x="42" y="244"/>
                  </a:lnTo>
                  <a:lnTo>
                    <a:pt x="26" y="274"/>
                  </a:lnTo>
                  <a:lnTo>
                    <a:pt x="0" y="328"/>
                  </a:lnTo>
                  <a:lnTo>
                    <a:pt x="18" y="356"/>
                  </a:lnTo>
                  <a:lnTo>
                    <a:pt x="62" y="374"/>
                  </a:lnTo>
                  <a:lnTo>
                    <a:pt x="108" y="372"/>
                  </a:lnTo>
                  <a:lnTo>
                    <a:pt x="132" y="352"/>
                  </a:lnTo>
                  <a:lnTo>
                    <a:pt x="132" y="308"/>
                  </a:lnTo>
                  <a:lnTo>
                    <a:pt x="116" y="292"/>
                  </a:lnTo>
                  <a:lnTo>
                    <a:pt x="116" y="276"/>
                  </a:lnTo>
                  <a:lnTo>
                    <a:pt x="132" y="262"/>
                  </a:lnTo>
                  <a:lnTo>
                    <a:pt x="140" y="210"/>
                  </a:lnTo>
                  <a:lnTo>
                    <a:pt x="140" y="168"/>
                  </a:lnTo>
                  <a:lnTo>
                    <a:pt x="128" y="132"/>
                  </a:lnTo>
                  <a:lnTo>
                    <a:pt x="128" y="100"/>
                  </a:lnTo>
                  <a:lnTo>
                    <a:pt x="146" y="70"/>
                  </a:lnTo>
                  <a:lnTo>
                    <a:pt x="138" y="40"/>
                  </a:lnTo>
                  <a:lnTo>
                    <a:pt x="108" y="14"/>
                  </a:lnTo>
                  <a:lnTo>
                    <a:pt x="86" y="0"/>
                  </a:lnTo>
                  <a:lnTo>
                    <a:pt x="60" y="0"/>
                  </a:lnTo>
                  <a:lnTo>
                    <a:pt x="48" y="8"/>
                  </a:lnTo>
                  <a:lnTo>
                    <a:pt x="32" y="18"/>
                  </a:ln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27" name="Freeform 21"/>
            <p:cNvSpPr>
              <a:spLocks/>
            </p:cNvSpPr>
            <p:nvPr/>
          </p:nvSpPr>
          <p:spPr bwMode="auto">
            <a:xfrm>
              <a:off x="8229600" y="3182850"/>
              <a:ext cx="449580" cy="644206"/>
            </a:xfrm>
            <a:custGeom>
              <a:avLst/>
              <a:gdLst>
                <a:gd name="T0" fmla="*/ 2147483647 w 236"/>
                <a:gd name="T1" fmla="*/ 0 h 418"/>
                <a:gd name="T2" fmla="*/ 2147483647 w 236"/>
                <a:gd name="T3" fmla="*/ 2147483647 h 418"/>
                <a:gd name="T4" fmla="*/ 2147483647 w 236"/>
                <a:gd name="T5" fmla="*/ 2147483647 h 418"/>
                <a:gd name="T6" fmla="*/ 2147483647 w 236"/>
                <a:gd name="T7" fmla="*/ 2147483647 h 418"/>
                <a:gd name="T8" fmla="*/ 2147483647 w 236"/>
                <a:gd name="T9" fmla="*/ 2147483647 h 418"/>
                <a:gd name="T10" fmla="*/ 2147483647 w 236"/>
                <a:gd name="T11" fmla="*/ 2147483647 h 418"/>
                <a:gd name="T12" fmla="*/ 2147483647 w 236"/>
                <a:gd name="T13" fmla="*/ 2147483647 h 418"/>
                <a:gd name="T14" fmla="*/ 2147483647 w 236"/>
                <a:gd name="T15" fmla="*/ 2147483647 h 418"/>
                <a:gd name="T16" fmla="*/ 2147483647 w 236"/>
                <a:gd name="T17" fmla="*/ 2147483647 h 418"/>
                <a:gd name="T18" fmla="*/ 2147483647 w 236"/>
                <a:gd name="T19" fmla="*/ 2147483647 h 418"/>
                <a:gd name="T20" fmla="*/ 2147483647 w 236"/>
                <a:gd name="T21" fmla="*/ 2147483647 h 418"/>
                <a:gd name="T22" fmla="*/ 2147483647 w 236"/>
                <a:gd name="T23" fmla="*/ 2147483647 h 418"/>
                <a:gd name="T24" fmla="*/ 2147483647 w 236"/>
                <a:gd name="T25" fmla="*/ 2147483647 h 418"/>
                <a:gd name="T26" fmla="*/ 2147483647 w 236"/>
                <a:gd name="T27" fmla="*/ 2147483647 h 418"/>
                <a:gd name="T28" fmla="*/ 0 w 236"/>
                <a:gd name="T29" fmla="*/ 2147483647 h 418"/>
                <a:gd name="T30" fmla="*/ 0 w 236"/>
                <a:gd name="T31" fmla="*/ 2147483647 h 418"/>
                <a:gd name="T32" fmla="*/ 0 w 236"/>
                <a:gd name="T33" fmla="*/ 2147483647 h 418"/>
                <a:gd name="T34" fmla="*/ 2147483647 w 236"/>
                <a:gd name="T35" fmla="*/ 2147483647 h 418"/>
                <a:gd name="T36" fmla="*/ 2147483647 w 236"/>
                <a:gd name="T37" fmla="*/ 2147483647 h 418"/>
                <a:gd name="T38" fmla="*/ 2147483647 w 236"/>
                <a:gd name="T39" fmla="*/ 2147483647 h 418"/>
                <a:gd name="T40" fmla="*/ 2147483647 w 236"/>
                <a:gd name="T41" fmla="*/ 2147483647 h 418"/>
                <a:gd name="T42" fmla="*/ 2147483647 w 236"/>
                <a:gd name="T43" fmla="*/ 2147483647 h 418"/>
                <a:gd name="T44" fmla="*/ 2147483647 w 236"/>
                <a:gd name="T45" fmla="*/ 2147483647 h 418"/>
                <a:gd name="T46" fmla="*/ 2147483647 w 236"/>
                <a:gd name="T47" fmla="*/ 2147483647 h 418"/>
                <a:gd name="T48" fmla="*/ 2147483647 w 236"/>
                <a:gd name="T49" fmla="*/ 2147483647 h 418"/>
                <a:gd name="T50" fmla="*/ 2147483647 w 236"/>
                <a:gd name="T51" fmla="*/ 2147483647 h 418"/>
                <a:gd name="T52" fmla="*/ 2147483647 w 236"/>
                <a:gd name="T53" fmla="*/ 2147483647 h 418"/>
                <a:gd name="T54" fmla="*/ 2147483647 w 236"/>
                <a:gd name="T55" fmla="*/ 2147483647 h 418"/>
                <a:gd name="T56" fmla="*/ 2147483647 w 236"/>
                <a:gd name="T57" fmla="*/ 0 h 4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36"/>
                <a:gd name="T88" fmla="*/ 0 h 418"/>
                <a:gd name="T89" fmla="*/ 236 w 236"/>
                <a:gd name="T90" fmla="*/ 418 h 4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36" h="418">
                  <a:moveTo>
                    <a:pt x="202" y="0"/>
                  </a:moveTo>
                  <a:lnTo>
                    <a:pt x="162" y="6"/>
                  </a:lnTo>
                  <a:lnTo>
                    <a:pt x="122" y="10"/>
                  </a:lnTo>
                  <a:lnTo>
                    <a:pt x="98" y="26"/>
                  </a:lnTo>
                  <a:lnTo>
                    <a:pt x="94" y="46"/>
                  </a:lnTo>
                  <a:lnTo>
                    <a:pt x="108" y="74"/>
                  </a:lnTo>
                  <a:lnTo>
                    <a:pt x="114" y="106"/>
                  </a:lnTo>
                  <a:lnTo>
                    <a:pt x="116" y="134"/>
                  </a:lnTo>
                  <a:lnTo>
                    <a:pt x="100" y="154"/>
                  </a:lnTo>
                  <a:lnTo>
                    <a:pt x="76" y="164"/>
                  </a:lnTo>
                  <a:lnTo>
                    <a:pt x="50" y="182"/>
                  </a:lnTo>
                  <a:lnTo>
                    <a:pt x="24" y="206"/>
                  </a:lnTo>
                  <a:lnTo>
                    <a:pt x="4" y="228"/>
                  </a:lnTo>
                  <a:lnTo>
                    <a:pt x="2" y="262"/>
                  </a:lnTo>
                  <a:lnTo>
                    <a:pt x="0" y="296"/>
                  </a:lnTo>
                  <a:lnTo>
                    <a:pt x="0" y="330"/>
                  </a:lnTo>
                  <a:lnTo>
                    <a:pt x="0" y="370"/>
                  </a:lnTo>
                  <a:lnTo>
                    <a:pt x="18" y="396"/>
                  </a:lnTo>
                  <a:lnTo>
                    <a:pt x="52" y="414"/>
                  </a:lnTo>
                  <a:lnTo>
                    <a:pt x="108" y="418"/>
                  </a:lnTo>
                  <a:lnTo>
                    <a:pt x="180" y="418"/>
                  </a:lnTo>
                  <a:lnTo>
                    <a:pt x="210" y="396"/>
                  </a:lnTo>
                  <a:lnTo>
                    <a:pt x="224" y="368"/>
                  </a:lnTo>
                  <a:lnTo>
                    <a:pt x="236" y="336"/>
                  </a:lnTo>
                  <a:lnTo>
                    <a:pt x="232" y="54"/>
                  </a:lnTo>
                  <a:lnTo>
                    <a:pt x="218" y="38"/>
                  </a:lnTo>
                  <a:lnTo>
                    <a:pt x="212" y="22"/>
                  </a:lnTo>
                  <a:lnTo>
                    <a:pt x="208" y="10"/>
                  </a:lnTo>
                  <a:lnTo>
                    <a:pt x="202" y="0"/>
                  </a:ln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sp>
          <p:nvSpPr>
            <p:cNvPr id="1002528" name="Freeform 22"/>
            <p:cNvSpPr>
              <a:spLocks/>
            </p:cNvSpPr>
            <p:nvPr/>
          </p:nvSpPr>
          <p:spPr bwMode="auto">
            <a:xfrm>
              <a:off x="8321040" y="2307470"/>
              <a:ext cx="300990" cy="576395"/>
            </a:xfrm>
            <a:custGeom>
              <a:avLst/>
              <a:gdLst>
                <a:gd name="T0" fmla="*/ 2147483647 w 146"/>
                <a:gd name="T1" fmla="*/ 2147483647 h 374"/>
                <a:gd name="T2" fmla="*/ 2147483647 w 146"/>
                <a:gd name="T3" fmla="*/ 2147483647 h 374"/>
                <a:gd name="T4" fmla="*/ 2147483647 w 146"/>
                <a:gd name="T5" fmla="*/ 2147483647 h 374"/>
                <a:gd name="T6" fmla="*/ 2147483647 w 146"/>
                <a:gd name="T7" fmla="*/ 2147483647 h 374"/>
                <a:gd name="T8" fmla="*/ 2147483647 w 146"/>
                <a:gd name="T9" fmla="*/ 2147483647 h 374"/>
                <a:gd name="T10" fmla="*/ 2147483647 w 146"/>
                <a:gd name="T11" fmla="*/ 2147483647 h 374"/>
                <a:gd name="T12" fmla="*/ 2147483647 w 146"/>
                <a:gd name="T13" fmla="*/ 2147483647 h 374"/>
                <a:gd name="T14" fmla="*/ 2147483647 w 146"/>
                <a:gd name="T15" fmla="*/ 2147483647 h 374"/>
                <a:gd name="T16" fmla="*/ 2147483647 w 146"/>
                <a:gd name="T17" fmla="*/ 2147483647 h 374"/>
                <a:gd name="T18" fmla="*/ 0 w 146"/>
                <a:gd name="T19" fmla="*/ 2147483647 h 374"/>
                <a:gd name="T20" fmla="*/ 2147483647 w 146"/>
                <a:gd name="T21" fmla="*/ 2147483647 h 374"/>
                <a:gd name="T22" fmla="*/ 2147483647 w 146"/>
                <a:gd name="T23" fmla="*/ 2147483647 h 374"/>
                <a:gd name="T24" fmla="*/ 2147483647 w 146"/>
                <a:gd name="T25" fmla="*/ 2147483647 h 374"/>
                <a:gd name="T26" fmla="*/ 2147483647 w 146"/>
                <a:gd name="T27" fmla="*/ 2147483647 h 374"/>
                <a:gd name="T28" fmla="*/ 2147483647 w 146"/>
                <a:gd name="T29" fmla="*/ 2147483647 h 374"/>
                <a:gd name="T30" fmla="*/ 2147483647 w 146"/>
                <a:gd name="T31" fmla="*/ 2147483647 h 374"/>
                <a:gd name="T32" fmla="*/ 2147483647 w 146"/>
                <a:gd name="T33" fmla="*/ 2147483647 h 374"/>
                <a:gd name="T34" fmla="*/ 2147483647 w 146"/>
                <a:gd name="T35" fmla="*/ 2147483647 h 374"/>
                <a:gd name="T36" fmla="*/ 2147483647 w 146"/>
                <a:gd name="T37" fmla="*/ 2147483647 h 374"/>
                <a:gd name="T38" fmla="*/ 2147483647 w 146"/>
                <a:gd name="T39" fmla="*/ 2147483647 h 374"/>
                <a:gd name="T40" fmla="*/ 2147483647 w 146"/>
                <a:gd name="T41" fmla="*/ 2147483647 h 374"/>
                <a:gd name="T42" fmla="*/ 2147483647 w 146"/>
                <a:gd name="T43" fmla="*/ 2147483647 h 374"/>
                <a:gd name="T44" fmla="*/ 2147483647 w 146"/>
                <a:gd name="T45" fmla="*/ 2147483647 h 374"/>
                <a:gd name="T46" fmla="*/ 2147483647 w 146"/>
                <a:gd name="T47" fmla="*/ 2147483647 h 374"/>
                <a:gd name="T48" fmla="*/ 2147483647 w 146"/>
                <a:gd name="T49" fmla="*/ 2147483647 h 374"/>
                <a:gd name="T50" fmla="*/ 2147483647 w 146"/>
                <a:gd name="T51" fmla="*/ 0 h 374"/>
                <a:gd name="T52" fmla="*/ 2147483647 w 146"/>
                <a:gd name="T53" fmla="*/ 0 h 374"/>
                <a:gd name="T54" fmla="*/ 2147483647 w 146"/>
                <a:gd name="T55" fmla="*/ 2147483647 h 374"/>
                <a:gd name="T56" fmla="*/ 2147483647 w 146"/>
                <a:gd name="T57" fmla="*/ 2147483647 h 37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6"/>
                <a:gd name="T88" fmla="*/ 0 h 374"/>
                <a:gd name="T89" fmla="*/ 146 w 146"/>
                <a:gd name="T90" fmla="*/ 374 h 37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6" h="374">
                  <a:moveTo>
                    <a:pt x="32" y="18"/>
                  </a:moveTo>
                  <a:lnTo>
                    <a:pt x="28" y="38"/>
                  </a:lnTo>
                  <a:lnTo>
                    <a:pt x="42" y="52"/>
                  </a:lnTo>
                  <a:lnTo>
                    <a:pt x="40" y="102"/>
                  </a:lnTo>
                  <a:lnTo>
                    <a:pt x="34" y="140"/>
                  </a:lnTo>
                  <a:lnTo>
                    <a:pt x="34" y="174"/>
                  </a:lnTo>
                  <a:lnTo>
                    <a:pt x="46" y="216"/>
                  </a:lnTo>
                  <a:lnTo>
                    <a:pt x="42" y="244"/>
                  </a:lnTo>
                  <a:lnTo>
                    <a:pt x="26" y="274"/>
                  </a:lnTo>
                  <a:lnTo>
                    <a:pt x="0" y="328"/>
                  </a:lnTo>
                  <a:lnTo>
                    <a:pt x="18" y="356"/>
                  </a:lnTo>
                  <a:lnTo>
                    <a:pt x="62" y="374"/>
                  </a:lnTo>
                  <a:lnTo>
                    <a:pt x="108" y="372"/>
                  </a:lnTo>
                  <a:lnTo>
                    <a:pt x="132" y="352"/>
                  </a:lnTo>
                  <a:lnTo>
                    <a:pt x="132" y="308"/>
                  </a:lnTo>
                  <a:lnTo>
                    <a:pt x="116" y="292"/>
                  </a:lnTo>
                  <a:lnTo>
                    <a:pt x="116" y="276"/>
                  </a:lnTo>
                  <a:lnTo>
                    <a:pt x="132" y="262"/>
                  </a:lnTo>
                  <a:lnTo>
                    <a:pt x="140" y="210"/>
                  </a:lnTo>
                  <a:lnTo>
                    <a:pt x="140" y="168"/>
                  </a:lnTo>
                  <a:lnTo>
                    <a:pt x="128" y="132"/>
                  </a:lnTo>
                  <a:lnTo>
                    <a:pt x="128" y="100"/>
                  </a:lnTo>
                  <a:lnTo>
                    <a:pt x="146" y="70"/>
                  </a:lnTo>
                  <a:lnTo>
                    <a:pt x="138" y="40"/>
                  </a:lnTo>
                  <a:lnTo>
                    <a:pt x="108" y="14"/>
                  </a:lnTo>
                  <a:lnTo>
                    <a:pt x="86" y="0"/>
                  </a:lnTo>
                  <a:lnTo>
                    <a:pt x="60" y="0"/>
                  </a:lnTo>
                  <a:lnTo>
                    <a:pt x="48" y="8"/>
                  </a:lnTo>
                  <a:lnTo>
                    <a:pt x="32" y="18"/>
                  </a:lnTo>
                  <a:close/>
                </a:path>
              </a:pathLst>
            </a:cu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3600">
                <a:solidFill>
                  <a:srgbClr val="000000"/>
                </a:solidFill>
              </a:endParaRPr>
            </a:p>
          </p:txBody>
        </p:sp>
      </p:grpSp>
      <p:sp>
        <p:nvSpPr>
          <p:cNvPr id="46" name="Rectangle 3"/>
          <p:cNvSpPr txBox="1">
            <a:spLocks noChangeArrowheads="1"/>
          </p:cNvSpPr>
          <p:nvPr/>
        </p:nvSpPr>
        <p:spPr bwMode="auto">
          <a:xfrm>
            <a:off x="825887" y="571480"/>
            <a:ext cx="7492232" cy="5786478"/>
          </a:xfrm>
          <a:prstGeom prst="rect">
            <a:avLst/>
          </a:prstGeom>
          <a:solidFill>
            <a:srgbClr val="FFFF99">
              <a:alpha val="90000"/>
            </a:srgbClr>
          </a:solidFill>
          <a:ln w="9525">
            <a:noFill/>
            <a:miter lim="800000"/>
            <a:headEnd/>
            <a:tailEnd/>
          </a:ln>
        </p:spPr>
        <p:txBody>
          <a:bodyPr lIns="90939" tIns="45472" rIns="90939" bIns="45472"/>
          <a:lstStyle/>
          <a:p>
            <a:pPr algn="ctr" eaLnBrk="0" fontAlgn="base" hangingPunct="0">
              <a:spcAft>
                <a:spcPts val="600"/>
              </a:spcAft>
              <a:defRPr/>
            </a:pPr>
            <a:r>
              <a:rPr lang="es-AR" sz="3400" b="1" kern="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El análisis de suelos continúa siendo </a:t>
            </a:r>
            <a:r>
              <a:rPr lang="es-AR" sz="3400" b="1" kern="0" dirty="0" smtClean="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el </a:t>
            </a:r>
            <a:r>
              <a:rPr lang="es-AR" sz="3400" b="1" kern="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enfoque más utilizado a nivel mundial, pero otras metodologías o enfoques tales como nuevos indicadores de suelo </a:t>
            </a:r>
            <a:r>
              <a:rPr lang="es-AR" sz="3400" b="1" kern="0" dirty="0" smtClean="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y zonas de manejo, muestreos </a:t>
            </a:r>
            <a:r>
              <a:rPr lang="es-AR" sz="3400" b="1" kern="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geo-referenciados, análisis de planta, sensores </a:t>
            </a:r>
            <a:r>
              <a:rPr lang="es-AR" sz="3400" b="1" kern="0" dirty="0" smtClean="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remotos, requerimientos </a:t>
            </a:r>
            <a:r>
              <a:rPr lang="es-AR" sz="3400" b="1" kern="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de los </a:t>
            </a:r>
            <a:r>
              <a:rPr lang="es-AR" sz="3400" b="1" kern="0" dirty="0" smtClean="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cultivos, etc., aportan </a:t>
            </a:r>
            <a:r>
              <a:rPr lang="es-AR" sz="3400" b="1" kern="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alternativas </a:t>
            </a:r>
            <a:r>
              <a:rPr lang="es-AR" sz="3400" b="1" kern="0" dirty="0" smtClean="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complementarias </a:t>
            </a:r>
            <a:r>
              <a:rPr lang="es-AR" sz="3400" b="1" kern="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para mejorar los diagnósticos de </a:t>
            </a:r>
            <a:r>
              <a:rPr lang="es-AR" sz="3400" b="1" kern="0" dirty="0" smtClean="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rPr>
              <a:t>fertilidad.</a:t>
            </a:r>
            <a:endParaRPr lang="es-AR" sz="3400" b="1" kern="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Calibri" pitchFamily="34" charset="0"/>
              <a:ea typeface="ＭＳ Ｐゴシック" pitchFamily="34" charset="-128"/>
            </a:endParaRPr>
          </a:p>
        </p:txBody>
      </p:sp>
    </p:spTree>
    <p:custDataLst>
      <p:tags r:id="rId1"/>
    </p:custDataLst>
    <p:extLst>
      <p:ext uri="{BB962C8B-B14F-4D97-AF65-F5344CB8AC3E}">
        <p14:creationId xmlns:p14="http://schemas.microsoft.com/office/powerpoint/2010/main" val="4751104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0"/>
                                  </p:stCondLst>
                                  <p:childTnLst>
                                    <p:set>
                                      <p:cBhvr>
                                        <p:cTn id="6" dur="1" fill="hold">
                                          <p:stCondLst>
                                            <p:cond delay="0"/>
                                          </p:stCondLst>
                                        </p:cTn>
                                        <p:tgtEl>
                                          <p:spTgt spid="46">
                                            <p:bg/>
                                          </p:spTgt>
                                        </p:tgtEl>
                                        <p:attrNameLst>
                                          <p:attrName>style.visibility</p:attrName>
                                        </p:attrNameLst>
                                      </p:cBhvr>
                                      <p:to>
                                        <p:strVal val="visible"/>
                                      </p:to>
                                    </p:set>
                                    <p:animEffect transition="in" filter="randombar(horizontal)">
                                      <p:cBhvr>
                                        <p:cTn id="7" dur="500"/>
                                        <p:tgtEl>
                                          <p:spTgt spid="46">
                                            <p:bg/>
                                          </p:spTgt>
                                        </p:tgtEl>
                                      </p:cBhvr>
                                    </p:animEffect>
                                  </p:childTnLst>
                                </p:cTn>
                              </p:par>
                            </p:childTnLst>
                          </p:cTn>
                        </p:par>
                        <p:par>
                          <p:cTn id="8" fill="hold">
                            <p:stCondLst>
                              <p:cond delay="1000"/>
                            </p:stCondLst>
                            <p:childTnLst>
                              <p:par>
                                <p:cTn id="9" presetID="14" presetClass="entr" presetSubtype="10" fill="hold" grpId="0" nodeType="afterEffect">
                                  <p:stCondLst>
                                    <p:cond delay="500"/>
                                  </p:stCondLst>
                                  <p:childTnLst>
                                    <p:set>
                                      <p:cBhvr>
                                        <p:cTn id="10" dur="1" fill="hold">
                                          <p:stCondLst>
                                            <p:cond delay="0"/>
                                          </p:stCondLst>
                                        </p:cTn>
                                        <p:tgtEl>
                                          <p:spTgt spid="46">
                                            <p:txEl>
                                              <p:pRg st="0" end="0"/>
                                            </p:txEl>
                                          </p:spTgt>
                                        </p:tgtEl>
                                        <p:attrNameLst>
                                          <p:attrName>style.visibility</p:attrName>
                                        </p:attrNameLst>
                                      </p:cBhvr>
                                      <p:to>
                                        <p:strVal val="visible"/>
                                      </p:to>
                                    </p:set>
                                    <p:animEffect transition="in" filter="randombar(horizontal)">
                                      <p:cBhvr>
                                        <p:cTn id="11"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1050" y="406400"/>
            <a:ext cx="7772400" cy="681038"/>
          </a:xfrm>
        </p:spPr>
        <p:txBody>
          <a:bodyPr/>
          <a:lstStyle/>
          <a:p>
            <a:pPr>
              <a:defRPr/>
            </a:pPr>
            <a:r>
              <a:rPr lang="es-PY" sz="3800" dirty="0" smtClean="0">
                <a:solidFill>
                  <a:schemeClr val="accent3">
                    <a:lumMod val="50000"/>
                  </a:schemeClr>
                </a:solidFill>
                <a:effectLst>
                  <a:outerShdw blurRad="38100" dist="38100" dir="2700000" algn="tl">
                    <a:srgbClr val="000000">
                      <a:alpha val="43137"/>
                    </a:srgbClr>
                  </a:outerShdw>
                </a:effectLst>
              </a:rPr>
              <a:t>AGENDA</a:t>
            </a:r>
            <a:endParaRPr lang="en-US" sz="3800" dirty="0">
              <a:solidFill>
                <a:schemeClr val="accent3">
                  <a:lumMod val="50000"/>
                </a:schemeClr>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88913" y="1209675"/>
            <a:ext cx="8797925" cy="1344613"/>
          </a:xfrm>
        </p:spPr>
        <p:txBody>
          <a:bodyPr/>
          <a:lstStyle/>
          <a:p>
            <a:pPr marL="514350" indent="-514350" algn="l">
              <a:lnSpc>
                <a:spcPct val="150000"/>
              </a:lnSpc>
              <a:buFont typeface="Wingdings" pitchFamily="2" charset="2"/>
              <a:buChar char="Ø"/>
              <a:defRPr/>
            </a:pPr>
            <a:r>
              <a:rPr lang="es-PY" b="1" dirty="0" smtClean="0">
                <a:solidFill>
                  <a:schemeClr val="accent3">
                    <a:lumMod val="50000"/>
                  </a:schemeClr>
                </a:solidFill>
                <a:effectLst>
                  <a:outerShdw blurRad="38100" dist="38100" dir="2700000" algn="tl">
                    <a:srgbClr val="000000">
                      <a:alpha val="43137"/>
                    </a:srgbClr>
                  </a:outerShdw>
                </a:effectLst>
              </a:rPr>
              <a:t>Fertilidad actual de la Región Oriental.</a:t>
            </a:r>
          </a:p>
          <a:p>
            <a:pPr marL="514350" indent="-514350" algn="l">
              <a:lnSpc>
                <a:spcPct val="150000"/>
              </a:lnSpc>
              <a:buFont typeface="Wingdings" pitchFamily="2" charset="2"/>
              <a:buChar char="Ø"/>
              <a:defRPr/>
            </a:pPr>
            <a:r>
              <a:rPr lang="es-PY" b="1" dirty="0">
                <a:solidFill>
                  <a:schemeClr val="accent3">
                    <a:lumMod val="50000"/>
                  </a:schemeClr>
                </a:solidFill>
                <a:effectLst>
                  <a:outerShdw blurRad="38100" dist="38100" dir="2700000" algn="tl">
                    <a:srgbClr val="000000">
                      <a:alpha val="43137"/>
                    </a:srgbClr>
                  </a:outerShdw>
                </a:effectLst>
              </a:rPr>
              <a:t>Criterios basicos para una buena fertilización. </a:t>
            </a:r>
            <a:r>
              <a:rPr lang="es-PY" b="1" dirty="0" smtClean="0">
                <a:solidFill>
                  <a:schemeClr val="accent3">
                    <a:lumMod val="50000"/>
                  </a:schemeClr>
                </a:solidFill>
                <a:effectLst>
                  <a:outerShdw blurRad="38100" dist="38100" dir="2700000" algn="tl">
                    <a:srgbClr val="000000">
                      <a:alpha val="43137"/>
                    </a:srgbClr>
                  </a:outerShdw>
                </a:effectLst>
              </a:rPr>
              <a:t>.</a:t>
            </a:r>
          </a:p>
          <a:p>
            <a:pPr marL="514350" indent="-514350" algn="l">
              <a:lnSpc>
                <a:spcPct val="150000"/>
              </a:lnSpc>
              <a:buFont typeface="Wingdings" pitchFamily="2" charset="2"/>
              <a:buChar char="Ø"/>
              <a:defRPr/>
            </a:pPr>
            <a:r>
              <a:rPr lang="es-PY" b="1" dirty="0">
                <a:solidFill>
                  <a:schemeClr val="accent3">
                    <a:lumMod val="50000"/>
                  </a:schemeClr>
                </a:solidFill>
                <a:effectLst>
                  <a:outerShdw blurRad="38100" dist="38100" dir="2700000" algn="tl">
                    <a:srgbClr val="000000">
                      <a:alpha val="43137"/>
                    </a:srgbClr>
                  </a:outerShdw>
                </a:effectLst>
              </a:rPr>
              <a:t>R</a:t>
            </a:r>
            <a:r>
              <a:rPr lang="es-PY" b="1" dirty="0" smtClean="0">
                <a:solidFill>
                  <a:schemeClr val="accent3">
                    <a:lumMod val="50000"/>
                  </a:schemeClr>
                </a:solidFill>
                <a:effectLst>
                  <a:outerShdw blurRad="38100" dist="38100" dir="2700000" algn="tl">
                    <a:srgbClr val="000000">
                      <a:alpha val="43137"/>
                    </a:srgbClr>
                  </a:outerShdw>
                </a:effectLst>
              </a:rPr>
              <a:t>ecomendaciones de fertilización bajo el SSD.</a:t>
            </a:r>
          </a:p>
          <a:p>
            <a:pPr marL="514350" indent="-514350" algn="l">
              <a:lnSpc>
                <a:spcPct val="150000"/>
              </a:lnSpc>
              <a:buFont typeface="Wingdings" pitchFamily="2" charset="2"/>
              <a:buChar char="Ø"/>
              <a:defRPr/>
            </a:pPr>
            <a:r>
              <a:rPr lang="es-PY" b="1" dirty="0" smtClean="0">
                <a:solidFill>
                  <a:schemeClr val="accent3">
                    <a:lumMod val="50000"/>
                  </a:schemeClr>
                </a:solidFill>
                <a:effectLst>
                  <a:outerShdw blurRad="38100" dist="38100" dir="2700000" algn="tl">
                    <a:srgbClr val="000000">
                      <a:alpha val="43137"/>
                    </a:srgbClr>
                  </a:outerShdw>
                </a:effectLst>
              </a:rPr>
              <a:t>Conclusiones.</a:t>
            </a:r>
          </a:p>
          <a:p>
            <a:pPr marL="514350" indent="-514350" algn="l">
              <a:lnSpc>
                <a:spcPct val="150000"/>
              </a:lnSpc>
              <a:buFont typeface="Wingdings" pitchFamily="2" charset="2"/>
              <a:buChar char="Ø"/>
              <a:defRPr/>
            </a:pPr>
            <a:endParaRPr lang="es-PY" b="1" dirty="0" smtClean="0">
              <a:solidFill>
                <a:schemeClr val="accent3">
                  <a:lumMod val="50000"/>
                </a:schemeClr>
              </a:solidFill>
              <a:effectLst>
                <a:outerShdw blurRad="38100" dist="38100" dir="2700000" algn="tl">
                  <a:srgbClr val="000000">
                    <a:alpha val="43137"/>
                  </a:srgbClr>
                </a:outerShdw>
              </a:effectLst>
            </a:endParaRPr>
          </a:p>
          <a:p>
            <a:pPr marL="514350" indent="-514350" algn="l">
              <a:lnSpc>
                <a:spcPct val="150000"/>
              </a:lnSpc>
              <a:buFont typeface="Wingdings" pitchFamily="2" charset="2"/>
              <a:buChar char="Ø"/>
              <a:defRPr/>
            </a:pPr>
            <a:endParaRPr lang="en-US" b="1" dirty="0">
              <a:solidFill>
                <a:schemeClr val="accent3">
                  <a:lumMod val="50000"/>
                </a:schemeClr>
              </a:solidFill>
              <a:effectLst>
                <a:outerShdw blurRad="38100" dist="38100" dir="2700000" algn="tl">
                  <a:srgbClr val="000000">
                    <a:alpha val="43137"/>
                  </a:srgbClr>
                </a:outerShdw>
              </a:effectLst>
            </a:endParaRPr>
          </a:p>
        </p:txBody>
      </p:sp>
      <p:sp>
        <p:nvSpPr>
          <p:cNvPr id="6" name="Oval 5"/>
          <p:cNvSpPr/>
          <p:nvPr/>
        </p:nvSpPr>
        <p:spPr>
          <a:xfrm>
            <a:off x="-536575" y="3495240"/>
            <a:ext cx="10058400" cy="1844675"/>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lide5"/>
          <p:cNvPicPr>
            <a:picLocks noChangeAspect="1" noChangeArrowheads="1"/>
          </p:cNvPicPr>
          <p:nvPr/>
        </p:nvPicPr>
        <p:blipFill>
          <a:blip r:embed="rId3" cstate="print"/>
          <a:srcRect/>
          <a:stretch>
            <a:fillRect/>
          </a:stretch>
        </p:blipFill>
        <p:spPr bwMode="auto">
          <a:xfrm>
            <a:off x="3175" y="3175"/>
            <a:ext cx="9136063" cy="6850063"/>
          </a:xfrm>
          <a:prstGeom prst="rect">
            <a:avLst/>
          </a:prstGeom>
          <a:noFill/>
          <a:ln w="9525">
            <a:noFill/>
            <a:miter lim="800000"/>
            <a:headEnd/>
            <a:tailEnd/>
          </a:ln>
        </p:spPr>
      </p:pic>
      <p:sp>
        <p:nvSpPr>
          <p:cNvPr id="1861639" name="AutoShape 7"/>
          <p:cNvSpPr>
            <a:spLocks noChangeArrowheads="1"/>
          </p:cNvSpPr>
          <p:nvPr/>
        </p:nvSpPr>
        <p:spPr bwMode="auto">
          <a:xfrm rot="5400000">
            <a:off x="4241800" y="4727575"/>
            <a:ext cx="842963" cy="8175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F99"/>
          </a:solidFill>
          <a:ln w="12700">
            <a:solidFill>
              <a:srgbClr val="FFFF00"/>
            </a:solidFill>
            <a:miter lim="800000"/>
            <a:headEnd/>
            <a:tailEnd/>
          </a:ln>
        </p:spPr>
        <p:txBody>
          <a:bodyPr wrap="none" lIns="43306" tIns="21653" rIns="43306" bIns="21653" anchor="ctr"/>
          <a:lstStyle/>
          <a:p>
            <a:endParaRPr lang="es-AR"/>
          </a:p>
        </p:txBody>
      </p:sp>
      <p:sp>
        <p:nvSpPr>
          <p:cNvPr id="8" name="Text Box 3"/>
          <p:cNvSpPr txBox="1">
            <a:spLocks noChangeArrowheads="1"/>
          </p:cNvSpPr>
          <p:nvPr/>
        </p:nvSpPr>
        <p:spPr bwMode="auto">
          <a:xfrm>
            <a:off x="714375" y="6088063"/>
            <a:ext cx="7215188" cy="769937"/>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pt-BR" sz="4400" dirty="0">
                <a:solidFill>
                  <a:srgbClr val="FFC000"/>
                </a:solidFill>
                <a:latin typeface="Tahoma" pitchFamily="34" charset="0"/>
                <a:ea typeface="ＭＳ Ｐゴシック" charset="-128"/>
              </a:rPr>
              <a:t>Mayor adsorción de fósforo</a:t>
            </a:r>
          </a:p>
        </p:txBody>
      </p:sp>
      <p:grpSp>
        <p:nvGrpSpPr>
          <p:cNvPr id="2" name="Group 6"/>
          <p:cNvGrpSpPr>
            <a:grpSpLocks/>
          </p:cNvGrpSpPr>
          <p:nvPr/>
        </p:nvGrpSpPr>
        <p:grpSpPr bwMode="auto">
          <a:xfrm>
            <a:off x="714375" y="2587625"/>
            <a:ext cx="9144000" cy="1512888"/>
            <a:chOff x="538" y="1838"/>
            <a:chExt cx="5760" cy="953"/>
          </a:xfrm>
        </p:grpSpPr>
        <p:sp>
          <p:nvSpPr>
            <p:cNvPr id="10" name="Text Box 7"/>
            <p:cNvSpPr txBox="1">
              <a:spLocks noChangeArrowheads="1"/>
            </p:cNvSpPr>
            <p:nvPr/>
          </p:nvSpPr>
          <p:spPr bwMode="auto">
            <a:xfrm>
              <a:off x="1014" y="1976"/>
              <a:ext cx="5284" cy="576"/>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pt-BR" sz="4800" dirty="0">
                  <a:solidFill>
                    <a:srgbClr val="FFFFFF"/>
                  </a:solidFill>
                  <a:effectLst>
                    <a:outerShdw blurRad="38100" dist="38100" dir="2700000" algn="tl">
                      <a:srgbClr val="000000"/>
                    </a:outerShdw>
                  </a:effectLst>
                  <a:latin typeface="Tahoma" pitchFamily="34" charset="0"/>
                  <a:ea typeface="ＭＳ Ｐゴシック" charset="-128"/>
                </a:rPr>
                <a:t>Preparación del suelo</a:t>
              </a:r>
              <a:r>
                <a:rPr lang="pt-BR" sz="5400" dirty="0">
                  <a:solidFill>
                    <a:srgbClr val="FFFFFF"/>
                  </a:solidFill>
                  <a:effectLst>
                    <a:outerShdw blurRad="38100" dist="38100" dir="2700000" algn="tl">
                      <a:srgbClr val="000000"/>
                    </a:outerShdw>
                  </a:effectLst>
                  <a:latin typeface="Tahoma" pitchFamily="34" charset="0"/>
                  <a:ea typeface="ＭＳ Ｐゴシック" charset="-128"/>
                </a:rPr>
                <a:t> </a:t>
              </a:r>
            </a:p>
          </p:txBody>
        </p:sp>
        <p:sp>
          <p:nvSpPr>
            <p:cNvPr id="25614" name="Oval 8"/>
            <p:cNvSpPr>
              <a:spLocks noChangeArrowheads="1"/>
            </p:cNvSpPr>
            <p:nvPr/>
          </p:nvSpPr>
          <p:spPr bwMode="auto">
            <a:xfrm>
              <a:off x="538" y="1838"/>
              <a:ext cx="4808" cy="953"/>
            </a:xfrm>
            <a:prstGeom prst="ellipse">
              <a:avLst/>
            </a:prstGeom>
            <a:noFill/>
            <a:ln w="57150">
              <a:solidFill>
                <a:srgbClr val="FF0000"/>
              </a:solidFill>
              <a:round/>
              <a:headEnd/>
              <a:tailEnd/>
            </a:ln>
          </p:spPr>
          <p:txBody>
            <a:bodyPr wrap="none" anchor="ctr"/>
            <a:lstStyle/>
            <a:p>
              <a:endParaRPr lang="es-AR">
                <a:solidFill>
                  <a:srgbClr val="FFFFFF"/>
                </a:solidFill>
              </a:endParaRPr>
            </a:p>
          </p:txBody>
        </p:sp>
      </p:grpSp>
      <p:sp>
        <p:nvSpPr>
          <p:cNvPr id="13" name="Text Box 10"/>
          <p:cNvSpPr txBox="1">
            <a:spLocks noChangeArrowheads="1"/>
          </p:cNvSpPr>
          <p:nvPr/>
        </p:nvSpPr>
        <p:spPr bwMode="auto">
          <a:xfrm>
            <a:off x="5184775" y="4699000"/>
            <a:ext cx="3602038" cy="10160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pt-BR" sz="6000" dirty="0">
                <a:solidFill>
                  <a:schemeClr val="bg1"/>
                </a:solidFill>
                <a:effectLst>
                  <a:outerShdw blurRad="38100" dist="38100" dir="2700000" algn="tl">
                    <a:srgbClr val="000000"/>
                  </a:outerShdw>
                </a:effectLst>
                <a:latin typeface="Tahoma" pitchFamily="34" charset="0"/>
                <a:ea typeface="ＭＳ Ｐゴシック" charset="-128"/>
              </a:rPr>
              <a:t>EROSIÓN</a:t>
            </a:r>
          </a:p>
        </p:txBody>
      </p:sp>
      <p:grpSp>
        <p:nvGrpSpPr>
          <p:cNvPr id="3" name="Group 14"/>
          <p:cNvGrpSpPr>
            <a:grpSpLocks/>
          </p:cNvGrpSpPr>
          <p:nvPr/>
        </p:nvGrpSpPr>
        <p:grpSpPr bwMode="auto">
          <a:xfrm>
            <a:off x="25400" y="830263"/>
            <a:ext cx="5651500" cy="857250"/>
            <a:chOff x="357158" y="1066974"/>
            <a:chExt cx="5650937" cy="857255"/>
          </a:xfrm>
        </p:grpSpPr>
        <p:sp>
          <p:nvSpPr>
            <p:cNvPr id="19465" name="Text Box 9"/>
            <p:cNvSpPr txBox="1">
              <a:spLocks noChangeArrowheads="1"/>
            </p:cNvSpPr>
            <p:nvPr/>
          </p:nvSpPr>
          <p:spPr bwMode="auto">
            <a:xfrm>
              <a:off x="936538" y="1066974"/>
              <a:ext cx="5071557" cy="85725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pt-BR" sz="4800" dirty="0">
                  <a:solidFill>
                    <a:srgbClr val="FF0000"/>
                  </a:solidFill>
                  <a:latin typeface="Tahoma" pitchFamily="34" charset="0"/>
                  <a:ea typeface="ＭＳ Ｐゴシック" charset="-128"/>
                </a:rPr>
                <a:t>drástica de la MO</a:t>
              </a:r>
            </a:p>
          </p:txBody>
        </p:sp>
        <p:sp>
          <p:nvSpPr>
            <p:cNvPr id="25612" name="Down Arrow 13"/>
            <p:cNvSpPr>
              <a:spLocks noChangeArrowheads="1"/>
            </p:cNvSpPr>
            <p:nvPr/>
          </p:nvSpPr>
          <p:spPr bwMode="auto">
            <a:xfrm>
              <a:off x="357158" y="1144948"/>
              <a:ext cx="571504" cy="692656"/>
            </a:xfrm>
            <a:prstGeom prst="downArrow">
              <a:avLst>
                <a:gd name="adj1" fmla="val 50000"/>
                <a:gd name="adj2" fmla="val 50000"/>
              </a:avLst>
            </a:prstGeom>
            <a:solidFill>
              <a:srgbClr val="FC0128"/>
            </a:solidFill>
            <a:ln w="12700">
              <a:solidFill>
                <a:srgbClr val="000000"/>
              </a:solidFill>
              <a:miter lim="800000"/>
              <a:headEnd/>
              <a:tailEnd/>
            </a:ln>
          </p:spPr>
          <p:txBody>
            <a:bodyPr wrap="none" lIns="43306" tIns="21653" rIns="43306" bIns="21653" anchor="ctr"/>
            <a:lstStyle/>
            <a:p>
              <a:endParaRPr lang="es-AR"/>
            </a:p>
          </p:txBody>
        </p:sp>
      </p:grpSp>
      <p:sp>
        <p:nvSpPr>
          <p:cNvPr id="14" name="Text Box 9"/>
          <p:cNvSpPr txBox="1">
            <a:spLocks noChangeArrowheads="1"/>
          </p:cNvSpPr>
          <p:nvPr/>
        </p:nvSpPr>
        <p:spPr bwMode="auto">
          <a:xfrm>
            <a:off x="615950" y="1724025"/>
            <a:ext cx="5862638" cy="830263"/>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pt-BR" sz="4800" dirty="0">
                <a:solidFill>
                  <a:srgbClr val="FF0000"/>
                </a:solidFill>
                <a:latin typeface="Tahoma" pitchFamily="34" charset="0"/>
                <a:ea typeface="ＭＳ Ｐゴシック" charset="-128"/>
              </a:rPr>
              <a:t>Humedad = difusión</a:t>
            </a:r>
          </a:p>
        </p:txBody>
      </p:sp>
      <p:sp>
        <p:nvSpPr>
          <p:cNvPr id="13322" name="Down Arrow 13"/>
          <p:cNvSpPr>
            <a:spLocks noChangeArrowheads="1"/>
          </p:cNvSpPr>
          <p:nvPr/>
        </p:nvSpPr>
        <p:spPr bwMode="auto">
          <a:xfrm>
            <a:off x="52388" y="1865313"/>
            <a:ext cx="571500" cy="692150"/>
          </a:xfrm>
          <a:prstGeom prst="downArrow">
            <a:avLst>
              <a:gd name="adj1" fmla="val 50000"/>
              <a:gd name="adj2" fmla="val 49970"/>
            </a:avLst>
          </a:prstGeom>
          <a:solidFill>
            <a:srgbClr val="FC0128"/>
          </a:solidFill>
          <a:ln w="12700">
            <a:solidFill>
              <a:srgbClr val="000000"/>
            </a:solidFill>
            <a:miter lim="800000"/>
            <a:headEnd/>
            <a:tailEnd/>
          </a:ln>
        </p:spPr>
        <p:txBody>
          <a:bodyPr wrap="none" lIns="43306" tIns="21653" rIns="43306" bIns="21653" anchor="ctr"/>
          <a:lstStyle/>
          <a:p>
            <a:endParaRPr lang="es-AR"/>
          </a:p>
        </p:txBody>
      </p:sp>
      <p:sp>
        <p:nvSpPr>
          <p:cNvPr id="16" name="Rectangle 4"/>
          <p:cNvSpPr>
            <a:spLocks noChangeArrowheads="1"/>
          </p:cNvSpPr>
          <p:nvPr/>
        </p:nvSpPr>
        <p:spPr bwMode="auto">
          <a:xfrm>
            <a:off x="314325" y="96838"/>
            <a:ext cx="8593138" cy="692150"/>
          </a:xfrm>
          <a:prstGeom prst="rect">
            <a:avLst/>
          </a:prstGeom>
          <a:solidFill>
            <a:srgbClr val="FFFF00"/>
          </a:solidFill>
          <a:ln w="63500">
            <a:solidFill>
              <a:srgbClr val="000099"/>
            </a:solidFill>
            <a:miter lim="800000"/>
            <a:headEnd/>
            <a:tailEnd/>
          </a:ln>
          <a:effectLst/>
        </p:spPr>
        <p:txBody>
          <a:bodyPr lIns="108264" tIns="54132" rIns="108264" bIns="54132"/>
          <a:lstStyle/>
          <a:p>
            <a:pPr algn="ctr" defTabSz="979648">
              <a:lnSpc>
                <a:spcPct val="125000"/>
              </a:lnSpc>
              <a:defRPr/>
            </a:pPr>
            <a:r>
              <a:rPr lang="pt-BR" sz="3000" b="1" dirty="0" smtClean="0">
                <a:solidFill>
                  <a:srgbClr val="CC0000"/>
                </a:solidFill>
                <a:effectLst>
                  <a:outerShdw blurRad="38100" dist="38100" dir="2700000" algn="tl">
                    <a:srgbClr val="000000"/>
                  </a:outerShdw>
                </a:effectLst>
                <a:latin typeface="Comic Sans MS" pitchFamily="66" charset="0"/>
              </a:rPr>
              <a:t>Recomendaciones bajo SCC DE </a:t>
            </a:r>
            <a:r>
              <a:rPr lang="pt-BR" sz="3000" b="1" dirty="0">
                <a:solidFill>
                  <a:srgbClr val="CC0000"/>
                </a:solidFill>
                <a:effectLst>
                  <a:outerShdw blurRad="38100" dist="38100" dir="2700000" algn="tl">
                    <a:srgbClr val="000000"/>
                  </a:outerShdw>
                </a:effectLst>
                <a:latin typeface="Comic Sans MS" pitchFamily="66" charset="0"/>
              </a:rPr>
              <a:t>CULTIVOS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861639"/>
                                        </p:tgtEl>
                                        <p:attrNameLst>
                                          <p:attrName>style.visibility</p:attrName>
                                        </p:attrNameLst>
                                      </p:cBhvr>
                                      <p:to>
                                        <p:strVal val="visible"/>
                                      </p:to>
                                    </p:set>
                                    <p:anim calcmode="lin" valueType="num">
                                      <p:cBhvr>
                                        <p:cTn id="7" dur="1000" fill="hold"/>
                                        <p:tgtEl>
                                          <p:spTgt spid="1861639"/>
                                        </p:tgtEl>
                                        <p:attrNameLst>
                                          <p:attrName>ppt_w</p:attrName>
                                        </p:attrNameLst>
                                      </p:cBhvr>
                                      <p:tavLst>
                                        <p:tav tm="0">
                                          <p:val>
                                            <p:fltVal val="0"/>
                                          </p:val>
                                        </p:tav>
                                        <p:tav tm="100000">
                                          <p:val>
                                            <p:strVal val="#ppt_w"/>
                                          </p:val>
                                        </p:tav>
                                      </p:tavLst>
                                    </p:anim>
                                    <p:anim calcmode="lin" valueType="num">
                                      <p:cBhvr>
                                        <p:cTn id="8" dur="1000" fill="hold"/>
                                        <p:tgtEl>
                                          <p:spTgt spid="1861639"/>
                                        </p:tgtEl>
                                        <p:attrNameLst>
                                          <p:attrName>ppt_h</p:attrName>
                                        </p:attrNameLst>
                                      </p:cBhvr>
                                      <p:tavLst>
                                        <p:tav tm="0">
                                          <p:val>
                                            <p:fltVal val="0"/>
                                          </p:val>
                                        </p:tav>
                                        <p:tav tm="100000">
                                          <p:val>
                                            <p:strVal val="#ppt_h"/>
                                          </p:val>
                                        </p:tav>
                                      </p:tavLst>
                                    </p:anim>
                                    <p:animEffect transition="in" filter="fade">
                                      <p:cBhvr>
                                        <p:cTn id="9" dur="1000"/>
                                        <p:tgtEl>
                                          <p:spTgt spid="1861639"/>
                                        </p:tgtEl>
                                      </p:cBhvr>
                                    </p:animEffect>
                                  </p:childTnLst>
                                </p:cTn>
                              </p:par>
                              <p:par>
                                <p:cTn id="10" presetID="8" presetClass="emph" presetSubtype="0" fill="hold" nodeType="withEffect">
                                  <p:stCondLst>
                                    <p:cond delay="0"/>
                                  </p:stCondLst>
                                  <p:childTnLst>
                                    <p:animRot by="43200000">
                                      <p:cBhvr>
                                        <p:cTn id="11" dur="2000" fill="hold"/>
                                        <p:tgtEl>
                                          <p:spTgt spid="2"/>
                                        </p:tgtEl>
                                        <p:attrNameLst>
                                          <p:attrName>r</p:attrName>
                                        </p:attrNameLst>
                                      </p:cBhvr>
                                    </p:animRo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1000"/>
                                        <p:tgtEl>
                                          <p:spTgt spid="13"/>
                                        </p:tgtEl>
                                      </p:cBhvr>
                                    </p:animEffect>
                                  </p:childTnLst>
                                </p:cTn>
                              </p:par>
                            </p:childTnLst>
                          </p:cTn>
                        </p:par>
                        <p:par>
                          <p:cTn id="16" fill="hold" nodeType="afterGroup">
                            <p:stCondLst>
                              <p:cond delay="3000"/>
                            </p:stCondLst>
                            <p:childTnLst>
                              <p:par>
                                <p:cTn id="17" presetID="9"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2000"/>
                                        <p:tgtEl>
                                          <p:spTgt spid="8"/>
                                        </p:tgtEl>
                                      </p:cBhvr>
                                    </p:animEffect>
                                  </p:childTnLst>
                                </p:cTn>
                              </p:par>
                            </p:childTnLst>
                          </p:cTn>
                        </p:par>
                        <p:par>
                          <p:cTn id="20" fill="hold" nodeType="afterGroup">
                            <p:stCondLst>
                              <p:cond delay="5000"/>
                            </p:stCondLst>
                            <p:childTnLst>
                              <p:par>
                                <p:cTn id="21" presetID="26" presetClass="emph" presetSubtype="0" fill="hold" nodeType="afterEffect">
                                  <p:stCondLst>
                                    <p:cond delay="0"/>
                                  </p:stCondLst>
                                  <p:childTnLst>
                                    <p:animEffect transition="out" filter="fade">
                                      <p:cBhvr>
                                        <p:cTn id="22" dur="2000" tmFilter="0, 0; .2, .5; .8, .5; 1, 0"/>
                                        <p:tgtEl>
                                          <p:spTgt spid="2"/>
                                        </p:tgtEl>
                                      </p:cBhvr>
                                    </p:animEffect>
                                    <p:animScale>
                                      <p:cBhvr>
                                        <p:cTn id="23" dur="1000" autoRev="1" fill="hold"/>
                                        <p:tgtEl>
                                          <p:spTgt spid="2"/>
                                        </p:tgtEl>
                                      </p:cBhvr>
                                      <p:by x="105000" y="105000"/>
                                    </p:animScale>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322"/>
                                        </p:tgtEl>
                                        <p:attrNameLst>
                                          <p:attrName>style.visibility</p:attrName>
                                        </p:attrNameLst>
                                      </p:cBhvr>
                                      <p:to>
                                        <p:strVal val="visible"/>
                                      </p:to>
                                    </p:set>
                                    <p:animEffect transition="in" filter="wipe(down)">
                                      <p:cBhvr>
                                        <p:cTn id="36" dur="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9" grpId="0" animBg="1"/>
      <p:bldP spid="8" grpId="0"/>
      <p:bldP spid="13" grpId="0"/>
      <p:bldP spid="14" grpId="0"/>
      <p:bldP spid="133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lum bright="-6000" contrast="12000"/>
          </a:blip>
          <a:srcRect/>
          <a:stretch>
            <a:fillRect/>
          </a:stretch>
        </p:blipFill>
        <p:spPr bwMode="auto">
          <a:xfrm>
            <a:off x="0" y="0"/>
            <a:ext cx="8059738" cy="6045200"/>
          </a:xfrm>
          <a:prstGeom prst="rect">
            <a:avLst/>
          </a:prstGeom>
          <a:noFill/>
          <a:ln w="9525">
            <a:solidFill>
              <a:schemeClr val="bg1"/>
            </a:solidFill>
            <a:miter lim="800000"/>
            <a:headEnd/>
            <a:tailEnd/>
          </a:ln>
        </p:spPr>
      </p:pic>
      <p:pic>
        <p:nvPicPr>
          <p:cNvPr id="108547" name="Picture 3" descr="siembraerni"/>
          <p:cNvPicPr>
            <a:picLocks noChangeAspect="1" noChangeArrowheads="1"/>
          </p:cNvPicPr>
          <p:nvPr/>
        </p:nvPicPr>
        <p:blipFill>
          <a:blip r:embed="rId4" cstate="print">
            <a:lum bright="-6000" contrast="30000"/>
          </a:blip>
          <a:srcRect/>
          <a:stretch>
            <a:fillRect/>
          </a:stretch>
        </p:blipFill>
        <p:spPr bwMode="auto">
          <a:xfrm>
            <a:off x="1150938" y="863600"/>
            <a:ext cx="7993062" cy="5994400"/>
          </a:xfrm>
          <a:prstGeom prst="rect">
            <a:avLst/>
          </a:prstGeom>
          <a:noFill/>
          <a:ln w="9525">
            <a:solidFill>
              <a:schemeClr val="bg1"/>
            </a:solidFill>
            <a:miter lim="800000"/>
            <a:headEnd/>
            <a:tailEnd/>
          </a:ln>
        </p:spPr>
      </p:pic>
      <p:sp>
        <p:nvSpPr>
          <p:cNvPr id="108548" name="Text Box 4"/>
          <p:cNvSpPr txBox="1">
            <a:spLocks noChangeArrowheads="1"/>
          </p:cNvSpPr>
          <p:nvPr/>
        </p:nvSpPr>
        <p:spPr bwMode="auto">
          <a:xfrm>
            <a:off x="339725" y="4221163"/>
            <a:ext cx="3081338" cy="879475"/>
          </a:xfrm>
          <a:prstGeom prst="rect">
            <a:avLst/>
          </a:prstGeom>
          <a:noFill/>
          <a:ln w="9525">
            <a:noFill/>
            <a:miter lim="800000"/>
            <a:headEnd/>
            <a:tailEnd/>
          </a:ln>
        </p:spPr>
        <p:txBody>
          <a:bodyPr>
            <a:spAutoFit/>
          </a:bodyPr>
          <a:lstStyle/>
          <a:p>
            <a:pPr eaLnBrk="0" hangingPunct="0">
              <a:lnSpc>
                <a:spcPct val="80000"/>
              </a:lnSpc>
              <a:spcBef>
                <a:spcPct val="50000"/>
              </a:spcBef>
              <a:defRPr/>
            </a:pPr>
            <a:r>
              <a:rPr lang="es-ES_tradnl" sz="3200" b="1" dirty="0">
                <a:solidFill>
                  <a:schemeClr val="bg1">
                    <a:lumMod val="95000"/>
                  </a:schemeClr>
                </a:solidFill>
                <a:effectLst>
                  <a:outerShdw blurRad="38100" dist="38100" dir="2700000" algn="tl">
                    <a:srgbClr val="000000">
                      <a:alpha val="43137"/>
                    </a:srgbClr>
                  </a:outerShdw>
                </a:effectLst>
              </a:rPr>
              <a:t>NUEVO ESCENARIO</a:t>
            </a:r>
          </a:p>
        </p:txBody>
      </p:sp>
      <p:sp>
        <p:nvSpPr>
          <p:cNvPr id="108549" name="Line 5"/>
          <p:cNvSpPr>
            <a:spLocks noChangeShapeType="1"/>
          </p:cNvSpPr>
          <p:nvPr/>
        </p:nvSpPr>
        <p:spPr bwMode="auto">
          <a:xfrm>
            <a:off x="271463" y="4038600"/>
            <a:ext cx="879475" cy="0"/>
          </a:xfrm>
          <a:prstGeom prst="line">
            <a:avLst/>
          </a:prstGeom>
          <a:noFill/>
          <a:ln w="117475">
            <a:solidFill>
              <a:srgbClr val="FF0000"/>
            </a:solidFill>
            <a:round/>
            <a:headEnd/>
            <a:tailEnd/>
          </a:ln>
        </p:spPr>
        <p:txBody>
          <a:bodyPr wrap="none" anchor="ctr"/>
          <a:lstStyle/>
          <a:p>
            <a:endParaRPr lang="es-AR"/>
          </a:p>
        </p:txBody>
      </p:sp>
      <p:sp>
        <p:nvSpPr>
          <p:cNvPr id="108550" name="Line 6"/>
          <p:cNvSpPr>
            <a:spLocks noChangeShapeType="1"/>
          </p:cNvSpPr>
          <p:nvPr/>
        </p:nvSpPr>
        <p:spPr bwMode="auto">
          <a:xfrm>
            <a:off x="1150938" y="4038600"/>
            <a:ext cx="1625600" cy="0"/>
          </a:xfrm>
          <a:prstGeom prst="line">
            <a:avLst/>
          </a:prstGeom>
          <a:noFill/>
          <a:ln w="117475">
            <a:solidFill>
              <a:srgbClr val="000066"/>
            </a:solidFill>
            <a:round/>
            <a:headEnd/>
            <a:tailEnd type="triangle" w="med" len="med"/>
          </a:ln>
        </p:spPr>
        <p:txBody>
          <a:bodyPr wrap="none" anchor="ctr"/>
          <a:lstStyle/>
          <a:p>
            <a:endParaRPr lang="es-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box(out)">
                                      <p:cBhvr>
                                        <p:cTn id="7" dur="500"/>
                                        <p:tgtEl>
                                          <p:spTgt spid="10854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WAV"/>
                                        </p:tgtEl>
                                      </p:cMediaNode>
                                    </p:audio>
                                  </p:sub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108547"/>
                                        </p:tgtEl>
                                        <p:attrNameLst>
                                          <p:attrName>style.visibility</p:attrName>
                                        </p:attrNameLst>
                                      </p:cBhvr>
                                      <p:to>
                                        <p:strVal val="visible"/>
                                      </p:to>
                                    </p:set>
                                    <p:animEffect transition="in" filter="diamond(in)">
                                      <p:cBhvr>
                                        <p:cTn id="11" dur="1000"/>
                                        <p:tgtEl>
                                          <p:spTgt spid="10854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8549"/>
                                        </p:tgtEl>
                                        <p:attrNameLst>
                                          <p:attrName>style.visibility</p:attrName>
                                        </p:attrNameLst>
                                      </p:cBhvr>
                                      <p:to>
                                        <p:strVal val="visible"/>
                                      </p:to>
                                    </p:set>
                                    <p:animEffect transition="in" filter="wipe(left)">
                                      <p:cBhvr>
                                        <p:cTn id="14" dur="500"/>
                                        <p:tgtEl>
                                          <p:spTgt spid="108549"/>
                                        </p:tgtEl>
                                      </p:cBhvr>
                                    </p:animEffect>
                                  </p:childTnLst>
                                </p:cTn>
                              </p:par>
                            </p:childTnLst>
                          </p:cTn>
                        </p:par>
                        <p:par>
                          <p:cTn id="15" fill="hold" nodeType="afterGroup">
                            <p:stCondLst>
                              <p:cond delay="1500"/>
                            </p:stCondLst>
                            <p:childTnLst>
                              <p:par>
                                <p:cTn id="16" presetID="17" presetClass="entr" presetSubtype="8" fill="hold" grpId="0" nodeType="afterEffect">
                                  <p:stCondLst>
                                    <p:cond delay="0"/>
                                  </p:stCondLst>
                                  <p:childTnLst>
                                    <p:set>
                                      <p:cBhvr>
                                        <p:cTn id="17" dur="1" fill="hold">
                                          <p:stCondLst>
                                            <p:cond delay="0"/>
                                          </p:stCondLst>
                                        </p:cTn>
                                        <p:tgtEl>
                                          <p:spTgt spid="108550"/>
                                        </p:tgtEl>
                                        <p:attrNameLst>
                                          <p:attrName>style.visibility</p:attrName>
                                        </p:attrNameLst>
                                      </p:cBhvr>
                                      <p:to>
                                        <p:strVal val="visible"/>
                                      </p:to>
                                    </p:set>
                                    <p:anim calcmode="lin" valueType="num">
                                      <p:cBhvr>
                                        <p:cTn id="18" dur="500" fill="hold"/>
                                        <p:tgtEl>
                                          <p:spTgt spid="108550"/>
                                        </p:tgtEl>
                                        <p:attrNameLst>
                                          <p:attrName>ppt_x</p:attrName>
                                        </p:attrNameLst>
                                      </p:cBhvr>
                                      <p:tavLst>
                                        <p:tav tm="0">
                                          <p:val>
                                            <p:strVal val="#ppt_x-#ppt_w/2"/>
                                          </p:val>
                                        </p:tav>
                                        <p:tav tm="100000">
                                          <p:val>
                                            <p:strVal val="#ppt_x"/>
                                          </p:val>
                                        </p:tav>
                                      </p:tavLst>
                                    </p:anim>
                                    <p:anim calcmode="lin" valueType="num">
                                      <p:cBhvr>
                                        <p:cTn id="19" dur="500" fill="hold"/>
                                        <p:tgtEl>
                                          <p:spTgt spid="108550"/>
                                        </p:tgtEl>
                                        <p:attrNameLst>
                                          <p:attrName>ppt_y</p:attrName>
                                        </p:attrNameLst>
                                      </p:cBhvr>
                                      <p:tavLst>
                                        <p:tav tm="0">
                                          <p:val>
                                            <p:strVal val="#ppt_y"/>
                                          </p:val>
                                        </p:tav>
                                        <p:tav tm="100000">
                                          <p:val>
                                            <p:strVal val="#ppt_y"/>
                                          </p:val>
                                        </p:tav>
                                      </p:tavLst>
                                    </p:anim>
                                    <p:anim calcmode="lin" valueType="num">
                                      <p:cBhvr>
                                        <p:cTn id="20" dur="500" fill="hold"/>
                                        <p:tgtEl>
                                          <p:spTgt spid="108550"/>
                                        </p:tgtEl>
                                        <p:attrNameLst>
                                          <p:attrName>ppt_w</p:attrName>
                                        </p:attrNameLst>
                                      </p:cBhvr>
                                      <p:tavLst>
                                        <p:tav tm="0">
                                          <p:val>
                                            <p:fltVal val="0"/>
                                          </p:val>
                                        </p:tav>
                                        <p:tav tm="100000">
                                          <p:val>
                                            <p:strVal val="#ppt_w"/>
                                          </p:val>
                                        </p:tav>
                                      </p:tavLst>
                                    </p:anim>
                                    <p:anim calcmode="lin" valueType="num">
                                      <p:cBhvr>
                                        <p:cTn id="21" dur="500" fill="hold"/>
                                        <p:tgtEl>
                                          <p:spTgt spid="108550"/>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08548"/>
                                        </p:tgtEl>
                                        <p:attrNameLst>
                                          <p:attrName>style.visibility</p:attrName>
                                        </p:attrNameLst>
                                      </p:cBhvr>
                                      <p:to>
                                        <p:strVal val="visible"/>
                                      </p:to>
                                    </p:set>
                                    <p:animEffect transition="in" filter="wipe(left)">
                                      <p:cBhvr>
                                        <p:cTn id="25"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autoUpdateAnimBg="0"/>
      <p:bldP spid="108549" grpId="0" animBg="1"/>
      <p:bldP spid="1085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S6000414"/>
          <p:cNvPicPr>
            <a:picLocks noChangeAspect="1" noChangeArrowheads="1"/>
          </p:cNvPicPr>
          <p:nvPr/>
        </p:nvPicPr>
        <p:blipFill>
          <a:blip r:embed="rId3" cstate="print"/>
          <a:srcRect/>
          <a:stretch>
            <a:fillRect/>
          </a:stretch>
        </p:blipFill>
        <p:spPr bwMode="auto">
          <a:xfrm>
            <a:off x="0" y="-373063"/>
            <a:ext cx="9144000" cy="7246938"/>
          </a:xfrm>
          <a:prstGeom prst="rect">
            <a:avLst/>
          </a:prstGeom>
          <a:noFill/>
          <a:ln w="9525">
            <a:noFill/>
            <a:miter lim="800000"/>
            <a:headEnd/>
            <a:tailEnd/>
          </a:ln>
        </p:spPr>
      </p:pic>
      <p:sp>
        <p:nvSpPr>
          <p:cNvPr id="151554" name="Text Box 2"/>
          <p:cNvSpPr txBox="1">
            <a:spLocks noChangeArrowheads="1"/>
          </p:cNvSpPr>
          <p:nvPr/>
        </p:nvSpPr>
        <p:spPr bwMode="auto">
          <a:xfrm>
            <a:off x="14288" y="-138113"/>
            <a:ext cx="9756775" cy="8842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pt-BR" sz="5200" dirty="0">
                <a:solidFill>
                  <a:srgbClr val="FFFF00"/>
                </a:solidFill>
                <a:latin typeface="Arial Black" pitchFamily="34" charset="0"/>
                <a:cs typeface="Arial" pitchFamily="34" charset="0"/>
              </a:rPr>
              <a:t>Sistema Siembra Directa</a:t>
            </a:r>
          </a:p>
        </p:txBody>
      </p:sp>
      <p:sp>
        <p:nvSpPr>
          <p:cNvPr id="151556" name="Text Box 4"/>
          <p:cNvSpPr txBox="1">
            <a:spLocks noChangeArrowheads="1"/>
          </p:cNvSpPr>
          <p:nvPr/>
        </p:nvSpPr>
        <p:spPr bwMode="auto">
          <a:xfrm>
            <a:off x="803275" y="2428875"/>
            <a:ext cx="7715250" cy="10160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pt-BR" sz="6000" b="1" dirty="0">
                <a:solidFill>
                  <a:schemeClr val="bg1"/>
                </a:solidFill>
                <a:latin typeface="Tahoma" pitchFamily="34" charset="0"/>
                <a:ea typeface="ＭＳ Ｐゴシック" charset="-128"/>
              </a:rPr>
              <a:t>Aumento de la MO</a:t>
            </a:r>
          </a:p>
        </p:txBody>
      </p:sp>
      <p:sp>
        <p:nvSpPr>
          <p:cNvPr id="151561" name="AutoShape 9"/>
          <p:cNvSpPr>
            <a:spLocks noChangeArrowheads="1"/>
          </p:cNvSpPr>
          <p:nvPr/>
        </p:nvSpPr>
        <p:spPr bwMode="auto">
          <a:xfrm>
            <a:off x="4251325" y="852488"/>
            <a:ext cx="576263" cy="504825"/>
          </a:xfrm>
          <a:prstGeom prst="downArrow">
            <a:avLst>
              <a:gd name="adj1" fmla="val 50000"/>
              <a:gd name="adj2" fmla="val 25000"/>
            </a:avLst>
          </a:prstGeom>
          <a:solidFill>
            <a:srgbClr val="000066"/>
          </a:solidFill>
          <a:ln w="28575">
            <a:solidFill>
              <a:srgbClr val="FFFF00"/>
            </a:solidFill>
            <a:miter lim="800000"/>
            <a:headEnd/>
            <a:tailEnd/>
          </a:ln>
        </p:spPr>
        <p:txBody>
          <a:bodyPr wrap="none" anchor="ctr"/>
          <a:lstStyle/>
          <a:p>
            <a:endParaRPr lang="es-AR" sz="1700">
              <a:solidFill>
                <a:schemeClr val="accent2"/>
              </a:solidFill>
            </a:endParaRPr>
          </a:p>
        </p:txBody>
      </p:sp>
      <p:sp>
        <p:nvSpPr>
          <p:cNvPr id="151562" name="Text Box 10"/>
          <p:cNvSpPr txBox="1">
            <a:spLocks noChangeArrowheads="1"/>
          </p:cNvSpPr>
          <p:nvPr/>
        </p:nvSpPr>
        <p:spPr bwMode="auto">
          <a:xfrm>
            <a:off x="561975" y="1560513"/>
            <a:ext cx="8388350" cy="83185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pt-BR" sz="4800" b="1" dirty="0">
                <a:solidFill>
                  <a:srgbClr val="FF0000"/>
                </a:solidFill>
                <a:latin typeface="Tahoma" pitchFamily="34" charset="0"/>
                <a:ea typeface="ＭＳ Ｐゴシック" charset="-128"/>
              </a:rPr>
              <a:t>CONTROL DE LA EROSIÓN</a:t>
            </a:r>
          </a:p>
        </p:txBody>
      </p:sp>
      <p:sp>
        <p:nvSpPr>
          <p:cNvPr id="12" name="Text Box 5"/>
          <p:cNvSpPr txBox="1">
            <a:spLocks noChangeArrowheads="1"/>
          </p:cNvSpPr>
          <p:nvPr/>
        </p:nvSpPr>
        <p:spPr bwMode="auto">
          <a:xfrm>
            <a:off x="515938" y="4895850"/>
            <a:ext cx="8782050" cy="76993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pt-BR" sz="4400" b="1" dirty="0">
                <a:solidFill>
                  <a:schemeClr val="bg1"/>
                </a:solidFill>
                <a:effectLst>
                  <a:outerShdw blurRad="38100" dist="38100" dir="2700000" algn="tl">
                    <a:srgbClr val="000000"/>
                  </a:outerShdw>
                </a:effectLst>
                <a:latin typeface="Tahoma" pitchFamily="34" charset="0"/>
                <a:ea typeface="ＭＳ Ｐゴシック" charset="-128"/>
              </a:rPr>
              <a:t>Mayor Humedad &gt; DIFUSION</a:t>
            </a:r>
          </a:p>
        </p:txBody>
      </p:sp>
      <p:sp>
        <p:nvSpPr>
          <p:cNvPr id="13" name="Text Box 8"/>
          <p:cNvSpPr txBox="1">
            <a:spLocks noChangeArrowheads="1"/>
          </p:cNvSpPr>
          <p:nvPr/>
        </p:nvSpPr>
        <p:spPr bwMode="auto">
          <a:xfrm>
            <a:off x="1187450" y="3817938"/>
            <a:ext cx="8350250" cy="76835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hangingPunct="0">
              <a:spcBef>
                <a:spcPct val="50000"/>
              </a:spcBef>
              <a:defRPr/>
            </a:pPr>
            <a:r>
              <a:rPr lang="pt-BR" sz="4400" b="1" dirty="0">
                <a:solidFill>
                  <a:schemeClr val="bg1"/>
                </a:solidFill>
                <a:latin typeface="Tahoma" pitchFamily="34" charset="0"/>
                <a:ea typeface="ＭＳ Ｐゴシック" charset="-128"/>
              </a:rPr>
              <a:t>Menor Adsorción de P...</a:t>
            </a:r>
          </a:p>
        </p:txBody>
      </p:sp>
      <p:sp>
        <p:nvSpPr>
          <p:cNvPr id="9" name="Text Box 7"/>
          <p:cNvSpPr txBox="1">
            <a:spLocks noChangeArrowheads="1"/>
          </p:cNvSpPr>
          <p:nvPr/>
        </p:nvSpPr>
        <p:spPr bwMode="auto">
          <a:xfrm>
            <a:off x="-103951" y="5680321"/>
            <a:ext cx="9040813" cy="769441"/>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fontAlgn="auto" hangingPunct="0">
              <a:spcBef>
                <a:spcPct val="50000"/>
              </a:spcBef>
              <a:spcAft>
                <a:spcPts val="0"/>
              </a:spcAft>
              <a:defRPr/>
            </a:pPr>
            <a:r>
              <a:rPr lang="pt-BR" sz="4400" dirty="0">
                <a:solidFill>
                  <a:srgbClr val="FFFF00"/>
                </a:solidFill>
                <a:effectLst>
                  <a:outerShdw blurRad="38100" dist="38100" dir="2700000" algn="tl">
                    <a:srgbClr val="000000"/>
                  </a:outerShdw>
                </a:effectLst>
                <a:latin typeface="Tahoma" pitchFamily="34" charset="0"/>
              </a:rPr>
              <a:t>mejor aprovechamiento </a:t>
            </a:r>
            <a:r>
              <a:rPr lang="pt-BR" sz="4400" dirty="0" smtClean="0">
                <a:solidFill>
                  <a:srgbClr val="FFFF00"/>
                </a:solidFill>
                <a:effectLst>
                  <a:outerShdw blurRad="38100" dist="38100" dir="2700000" algn="tl">
                    <a:srgbClr val="000000"/>
                  </a:outerShdw>
                </a:effectLst>
                <a:latin typeface="Tahoma" pitchFamily="34" charset="0"/>
              </a:rPr>
              <a:t>del P</a:t>
            </a:r>
            <a:endParaRPr lang="pt-BR" sz="4400" dirty="0">
              <a:solidFill>
                <a:srgbClr val="FFFF00"/>
              </a:solidFill>
              <a:effectLst>
                <a:outerShdw blurRad="38100" dist="38100" dir="2700000" algn="tl">
                  <a:srgbClr val="000000"/>
                </a:outerShdw>
              </a:effectLst>
              <a:latin typeface="Tahoma"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1" nodeType="afterEffect">
                                  <p:stCondLst>
                                    <p:cond delay="0"/>
                                  </p:stCondLst>
                                  <p:iterate type="lt">
                                    <p:tmPct val="10000"/>
                                  </p:iterate>
                                  <p:childTnLst>
                                    <p:set>
                                      <p:cBhvr>
                                        <p:cTn id="6" dur="1" fill="hold">
                                          <p:stCondLst>
                                            <p:cond delay="0"/>
                                          </p:stCondLst>
                                        </p:cTn>
                                        <p:tgtEl>
                                          <p:spTgt spid="151554"/>
                                        </p:tgtEl>
                                        <p:attrNameLst>
                                          <p:attrName>style.visibility</p:attrName>
                                        </p:attrNameLst>
                                      </p:cBhvr>
                                      <p:to>
                                        <p:strVal val="visible"/>
                                      </p:to>
                                    </p:set>
                                    <p:animEffect transition="in" filter="fade">
                                      <p:cBhvr>
                                        <p:cTn id="7" dur="500"/>
                                        <p:tgtEl>
                                          <p:spTgt spid="151554"/>
                                        </p:tgtEl>
                                      </p:cBhvr>
                                    </p:animEffect>
                                    <p:anim calcmode="lin" valueType="num">
                                      <p:cBhvr>
                                        <p:cTn id="8" dur="500" fill="hold"/>
                                        <p:tgtEl>
                                          <p:spTgt spid="151554"/>
                                        </p:tgtEl>
                                        <p:attrNameLst>
                                          <p:attrName>ppt_w</p:attrName>
                                        </p:attrNameLst>
                                      </p:cBhvr>
                                      <p:tavLst>
                                        <p:tav tm="0" fmla="#ppt_w*sin(2.5*pi*$)">
                                          <p:val>
                                            <p:fltVal val="0"/>
                                          </p:val>
                                        </p:tav>
                                        <p:tav tm="100000">
                                          <p:val>
                                            <p:fltVal val="1"/>
                                          </p:val>
                                        </p:tav>
                                      </p:tavLst>
                                    </p:anim>
                                    <p:anim calcmode="lin" valueType="num">
                                      <p:cBhvr>
                                        <p:cTn id="9" dur="500" fill="hold"/>
                                        <p:tgtEl>
                                          <p:spTgt spid="151554"/>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1500"/>
                            </p:stCondLst>
                            <p:childTnLst>
                              <p:par>
                                <p:cTn id="11" presetID="9" presetClass="entr" presetSubtype="0" fill="hold" grpId="0" nodeType="afterEffect">
                                  <p:stCondLst>
                                    <p:cond delay="0"/>
                                  </p:stCondLst>
                                  <p:childTnLst>
                                    <p:set>
                                      <p:cBhvr>
                                        <p:cTn id="12" dur="1" fill="hold">
                                          <p:stCondLst>
                                            <p:cond delay="0"/>
                                          </p:stCondLst>
                                        </p:cTn>
                                        <p:tgtEl>
                                          <p:spTgt spid="151561"/>
                                        </p:tgtEl>
                                        <p:attrNameLst>
                                          <p:attrName>style.visibility</p:attrName>
                                        </p:attrNameLst>
                                      </p:cBhvr>
                                      <p:to>
                                        <p:strVal val="visible"/>
                                      </p:to>
                                    </p:set>
                                    <p:animEffect transition="in" filter="dissolve">
                                      <p:cBhvr>
                                        <p:cTn id="13" dur="500"/>
                                        <p:tgtEl>
                                          <p:spTgt spid="151561"/>
                                        </p:tgtEl>
                                      </p:cBhvr>
                                    </p:animEffect>
                                  </p:childTnLst>
                                </p:cTn>
                              </p:par>
                            </p:childTnLst>
                          </p:cTn>
                        </p:par>
                        <p:par>
                          <p:cTn id="14" fill="hold" nodeType="afterGroup">
                            <p:stCondLst>
                              <p:cond delay="2000"/>
                            </p:stCondLst>
                            <p:childTnLst>
                              <p:par>
                                <p:cTn id="15" presetID="9" presetClass="entr" presetSubtype="0" fill="hold" grpId="0" nodeType="afterEffect">
                                  <p:stCondLst>
                                    <p:cond delay="0"/>
                                  </p:stCondLst>
                                  <p:childTnLst>
                                    <p:set>
                                      <p:cBhvr>
                                        <p:cTn id="16" dur="1" fill="hold">
                                          <p:stCondLst>
                                            <p:cond delay="0"/>
                                          </p:stCondLst>
                                        </p:cTn>
                                        <p:tgtEl>
                                          <p:spTgt spid="151562"/>
                                        </p:tgtEl>
                                        <p:attrNameLst>
                                          <p:attrName>style.visibility</p:attrName>
                                        </p:attrNameLst>
                                      </p:cBhvr>
                                      <p:to>
                                        <p:strVal val="visible"/>
                                      </p:to>
                                    </p:set>
                                    <p:animEffect transition="in" filter="dissolve">
                                      <p:cBhvr>
                                        <p:cTn id="17" dur="1000"/>
                                        <p:tgtEl>
                                          <p:spTgt spid="151562"/>
                                        </p:tgtEl>
                                      </p:cBhvr>
                                    </p:animEffect>
                                  </p:childTnLst>
                                </p:cTn>
                              </p:par>
                            </p:childTnLst>
                          </p:cTn>
                        </p:par>
                        <p:par>
                          <p:cTn id="18" fill="hold" nodeType="afterGroup">
                            <p:stCondLst>
                              <p:cond delay="3000"/>
                            </p:stCondLst>
                            <p:childTnLst>
                              <p:par>
                                <p:cTn id="19" presetID="9" presetClass="entr" presetSubtype="0" fill="hold" grpId="0" nodeType="afterEffect">
                                  <p:stCondLst>
                                    <p:cond delay="0"/>
                                  </p:stCondLst>
                                  <p:childTnLst>
                                    <p:set>
                                      <p:cBhvr>
                                        <p:cTn id="20" dur="1" fill="hold">
                                          <p:stCondLst>
                                            <p:cond delay="0"/>
                                          </p:stCondLst>
                                        </p:cTn>
                                        <p:tgtEl>
                                          <p:spTgt spid="151556"/>
                                        </p:tgtEl>
                                        <p:attrNameLst>
                                          <p:attrName>style.visibility</p:attrName>
                                        </p:attrNameLst>
                                      </p:cBhvr>
                                      <p:to>
                                        <p:strVal val="visible"/>
                                      </p:to>
                                    </p:set>
                                    <p:animEffect transition="in" filter="dissolve">
                                      <p:cBhvr>
                                        <p:cTn id="21" dur="500"/>
                                        <p:tgtEl>
                                          <p:spTgt spid="151556"/>
                                        </p:tgtEl>
                                      </p:cBhvr>
                                    </p:animEffect>
                                  </p:childTnLst>
                                </p:cTn>
                              </p:par>
                            </p:childTnLst>
                          </p:cTn>
                        </p:par>
                        <p:par>
                          <p:cTn id="22" fill="hold" nodeType="afterGroup">
                            <p:stCondLst>
                              <p:cond delay="3500"/>
                            </p:stCondLst>
                            <p:childTnLst>
                              <p:par>
                                <p:cTn id="23" presetID="9" presetClass="entr" presetSubtype="0" fill="hold" grpId="0" nodeType="afterEffect">
                                  <p:stCondLst>
                                    <p:cond delay="0"/>
                                  </p:stCondLst>
                                  <p:iterate type="lt">
                                    <p:tmPct val="0"/>
                                  </p:iterate>
                                  <p:childTnLst>
                                    <p:set>
                                      <p:cBhvr>
                                        <p:cTn id="24" dur="1" fill="hold">
                                          <p:stCondLst>
                                            <p:cond delay="0"/>
                                          </p:stCondLst>
                                        </p:cTn>
                                        <p:tgtEl>
                                          <p:spTgt spid="151554"/>
                                        </p:tgtEl>
                                        <p:attrNameLst>
                                          <p:attrName>style.visibility</p:attrName>
                                        </p:attrNameLst>
                                      </p:cBhvr>
                                      <p:to>
                                        <p:strVal val="visible"/>
                                      </p:to>
                                    </p:set>
                                    <p:animEffect transition="in" filter="dissolve">
                                      <p:cBhvr>
                                        <p:cTn id="25" dur="500"/>
                                        <p:tgtEl>
                                          <p:spTgt spid="151554"/>
                                        </p:tgtEl>
                                      </p:cBhvr>
                                    </p:animEffect>
                                  </p:childTnLst>
                                </p:cTn>
                              </p:par>
                            </p:childTnLst>
                          </p:cTn>
                        </p:par>
                        <p:par>
                          <p:cTn id="26" fill="hold" nodeType="afterGroup">
                            <p:stCondLst>
                              <p:cond delay="4000"/>
                            </p:stCondLst>
                            <p:childTnLst>
                              <p:par>
                                <p:cTn id="27" presetID="9"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2000"/>
                                        <p:tgtEl>
                                          <p:spTgt spid="13"/>
                                        </p:tgtEl>
                                      </p:cBhvr>
                                    </p:animEffect>
                                  </p:childTnLst>
                                </p:cTn>
                              </p:par>
                            </p:childTnLst>
                          </p:cTn>
                        </p:par>
                        <p:par>
                          <p:cTn id="30" fill="hold" nodeType="afterGroup">
                            <p:stCondLst>
                              <p:cond delay="6000"/>
                            </p:stCondLst>
                            <p:childTnLst>
                              <p:par>
                                <p:cTn id="31" presetID="9"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dissolve">
                                      <p:cBhvr>
                                        <p:cTn id="33" dur="1000"/>
                                        <p:tgtEl>
                                          <p:spTgt spid="12"/>
                                        </p:tgtEl>
                                      </p:cBhvr>
                                    </p:animEffect>
                                  </p:childTnLst>
                                </p:cTn>
                              </p:par>
                            </p:childTnLst>
                          </p:cTn>
                        </p:par>
                        <p:par>
                          <p:cTn id="34" fill="hold">
                            <p:stCondLst>
                              <p:cond delay="7000"/>
                            </p:stCondLst>
                            <p:childTnLst>
                              <p:par>
                                <p:cTn id="35" presetID="9"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p:bldP spid="151554" grpId="1"/>
      <p:bldP spid="151556" grpId="0"/>
      <p:bldP spid="151561" grpId="0" animBg="1"/>
      <p:bldP spid="151562" grpId="0"/>
      <p:bldP spid="12" grpId="0"/>
      <p:bldP spid="13"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obertura Nabo 013"/>
          <p:cNvPicPr>
            <a:picLocks noChangeAspect="1" noChangeArrowheads="1"/>
          </p:cNvPicPr>
          <p:nvPr/>
        </p:nvPicPr>
        <p:blipFill>
          <a:blip r:embed="rId3" cstate="print"/>
          <a:srcRect/>
          <a:stretch>
            <a:fillRect/>
          </a:stretch>
        </p:blipFill>
        <p:spPr bwMode="auto">
          <a:xfrm>
            <a:off x="34925" y="-26988"/>
            <a:ext cx="9144000" cy="6858001"/>
          </a:xfrm>
          <a:prstGeom prst="rect">
            <a:avLst/>
          </a:prstGeom>
          <a:noFill/>
          <a:ln w="9525">
            <a:noFill/>
            <a:miter lim="800000"/>
            <a:headEnd/>
            <a:tailEnd/>
          </a:ln>
        </p:spPr>
      </p:pic>
      <p:grpSp>
        <p:nvGrpSpPr>
          <p:cNvPr id="2" name="Group 3"/>
          <p:cNvGrpSpPr>
            <a:grpSpLocks/>
          </p:cNvGrpSpPr>
          <p:nvPr/>
        </p:nvGrpSpPr>
        <p:grpSpPr bwMode="auto">
          <a:xfrm>
            <a:off x="0" y="0"/>
            <a:ext cx="9144000" cy="6858000"/>
            <a:chOff x="0" y="-28"/>
            <a:chExt cx="5760" cy="4184"/>
          </a:xfrm>
        </p:grpSpPr>
        <p:grpSp>
          <p:nvGrpSpPr>
            <p:cNvPr id="28679" name="Group 4"/>
            <p:cNvGrpSpPr>
              <a:grpSpLocks/>
            </p:cNvGrpSpPr>
            <p:nvPr/>
          </p:nvGrpSpPr>
          <p:grpSpPr bwMode="auto">
            <a:xfrm>
              <a:off x="0" y="0"/>
              <a:ext cx="5760" cy="4156"/>
              <a:chOff x="0" y="0"/>
              <a:chExt cx="5760" cy="4201"/>
            </a:xfrm>
          </p:grpSpPr>
          <p:pic>
            <p:nvPicPr>
              <p:cNvPr id="28683" name="Picture 5" descr="Cobertura Nabo 014"/>
              <p:cNvPicPr>
                <a:picLocks noChangeAspect="1" noChangeArrowheads="1"/>
              </p:cNvPicPr>
              <p:nvPr/>
            </p:nvPicPr>
            <p:blipFill>
              <a:blip r:embed="rId4" cstate="print"/>
              <a:srcRect l="11073" t="14764"/>
              <a:stretch>
                <a:fillRect/>
              </a:stretch>
            </p:blipFill>
            <p:spPr bwMode="auto">
              <a:xfrm>
                <a:off x="0" y="0"/>
                <a:ext cx="5760" cy="4201"/>
              </a:xfrm>
              <a:prstGeom prst="rect">
                <a:avLst/>
              </a:prstGeom>
              <a:noFill/>
              <a:ln w="9525">
                <a:noFill/>
                <a:miter lim="800000"/>
                <a:headEnd/>
                <a:tailEnd/>
              </a:ln>
            </p:spPr>
          </p:pic>
          <p:sp>
            <p:nvSpPr>
              <p:cNvPr id="28684" name="Line 6"/>
              <p:cNvSpPr>
                <a:spLocks noChangeShapeType="1"/>
              </p:cNvSpPr>
              <p:nvPr/>
            </p:nvSpPr>
            <p:spPr bwMode="auto">
              <a:xfrm>
                <a:off x="3878" y="336"/>
                <a:ext cx="0" cy="2595"/>
              </a:xfrm>
              <a:prstGeom prst="line">
                <a:avLst/>
              </a:prstGeom>
              <a:noFill/>
              <a:ln w="57150">
                <a:solidFill>
                  <a:srgbClr val="00FF00"/>
                </a:solidFill>
                <a:round/>
                <a:headEnd type="oval" w="med" len="med"/>
                <a:tailEnd type="oval" w="med" len="med"/>
              </a:ln>
            </p:spPr>
            <p:txBody>
              <a:bodyPr/>
              <a:lstStyle/>
              <a:p>
                <a:endParaRPr lang="es-AR"/>
              </a:p>
            </p:txBody>
          </p:sp>
          <p:sp>
            <p:nvSpPr>
              <p:cNvPr id="28685" name="Text Box 7"/>
              <p:cNvSpPr txBox="1">
                <a:spLocks noChangeArrowheads="1"/>
              </p:cNvSpPr>
              <p:nvPr/>
            </p:nvSpPr>
            <p:spPr bwMode="auto">
              <a:xfrm>
                <a:off x="3878" y="1253"/>
                <a:ext cx="1567" cy="437"/>
              </a:xfrm>
              <a:prstGeom prst="rect">
                <a:avLst/>
              </a:prstGeom>
              <a:noFill/>
              <a:ln w="9525">
                <a:noFill/>
                <a:miter lim="800000"/>
                <a:headEnd/>
                <a:tailEnd/>
              </a:ln>
            </p:spPr>
            <p:txBody>
              <a:bodyPr>
                <a:spAutoFit/>
              </a:bodyPr>
              <a:lstStyle/>
              <a:p>
                <a:pPr>
                  <a:spcBef>
                    <a:spcPct val="50000"/>
                  </a:spcBef>
                </a:pPr>
                <a:r>
                  <a:rPr lang="pt-BR" sz="4000">
                    <a:solidFill>
                      <a:schemeClr val="bg1"/>
                    </a:solidFill>
                    <a:latin typeface="Arial Black" pitchFamily="34" charset="0"/>
                  </a:rPr>
                  <a:t>0-10 cm</a:t>
                </a:r>
              </a:p>
            </p:txBody>
          </p:sp>
        </p:grpSp>
        <p:sp>
          <p:nvSpPr>
            <p:cNvPr id="307208" name="Text Box 8"/>
            <p:cNvSpPr txBox="1">
              <a:spLocks noChangeArrowheads="1"/>
            </p:cNvSpPr>
            <p:nvPr/>
          </p:nvSpPr>
          <p:spPr bwMode="auto">
            <a:xfrm>
              <a:off x="476" y="-28"/>
              <a:ext cx="4380" cy="357"/>
            </a:xfrm>
            <a:prstGeom prst="rect">
              <a:avLst/>
            </a:prstGeom>
            <a:gradFill rotWithShape="1">
              <a:gsLst>
                <a:gs pos="0">
                  <a:srgbClr val="00FFFF">
                    <a:gamma/>
                    <a:tint val="0"/>
                    <a:invGamma/>
                    <a:alpha val="71001"/>
                  </a:srgbClr>
                </a:gs>
                <a:gs pos="50000">
                  <a:srgbClr val="00FFFF">
                    <a:alpha val="37000"/>
                  </a:srgbClr>
                </a:gs>
                <a:gs pos="100000">
                  <a:srgbClr val="00FFFF">
                    <a:gamma/>
                    <a:tint val="0"/>
                    <a:invGamma/>
                    <a:alpha val="71001"/>
                  </a:srgbClr>
                </a:gs>
              </a:gsLst>
              <a:lin ang="5400000" scaled="1"/>
            </a:gradFill>
            <a:ln w="9525">
              <a:noFill/>
              <a:miter lim="800000"/>
              <a:headEnd/>
              <a:tailEnd/>
            </a:ln>
            <a:effectLst/>
          </p:spPr>
          <p:txBody>
            <a:bodyPr>
              <a:spAutoFit/>
            </a:bodyPr>
            <a:lstStyle/>
            <a:p>
              <a:pPr algn="ctr" fontAlgn="auto">
                <a:spcBef>
                  <a:spcPct val="50000"/>
                </a:spcBef>
                <a:spcAft>
                  <a:spcPts val="0"/>
                </a:spcAft>
                <a:defRPr/>
              </a:pPr>
              <a:r>
                <a:rPr lang="pt-BR" sz="3200" dirty="0">
                  <a:latin typeface="Tahoma" pitchFamily="34" charset="0"/>
                </a:rPr>
                <a:t>Sistema de Siembra Directa</a:t>
              </a:r>
            </a:p>
          </p:txBody>
        </p:sp>
      </p:grpSp>
      <p:sp>
        <p:nvSpPr>
          <p:cNvPr id="307210" name="Text Box 10"/>
          <p:cNvSpPr txBox="1">
            <a:spLocks noChangeArrowheads="1"/>
          </p:cNvSpPr>
          <p:nvPr/>
        </p:nvSpPr>
        <p:spPr bwMode="auto">
          <a:xfrm>
            <a:off x="179388" y="1412875"/>
            <a:ext cx="6121400" cy="230822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0" fontAlgn="auto" hangingPunct="0">
              <a:spcBef>
                <a:spcPct val="50000"/>
              </a:spcBef>
              <a:spcAft>
                <a:spcPts val="0"/>
              </a:spcAft>
              <a:defRPr/>
            </a:pPr>
            <a:r>
              <a:rPr lang="pt-BR" sz="3600" b="1" dirty="0">
                <a:solidFill>
                  <a:schemeClr val="bg1"/>
                </a:solidFill>
                <a:effectLst>
                  <a:outerShdw blurRad="38100" dist="38100" dir="2700000" algn="tl">
                    <a:srgbClr val="000000"/>
                  </a:outerShdw>
                </a:effectLst>
                <a:latin typeface="Tahoma" pitchFamily="34" charset="0"/>
              </a:rPr>
              <a:t>Incremento de la MO, obstruye sitios de adsorcion de P y &gt; almac. de agua permiendo...</a:t>
            </a:r>
          </a:p>
        </p:txBody>
      </p:sp>
      <p:sp>
        <p:nvSpPr>
          <p:cNvPr id="28677" name="Text Box 12"/>
          <p:cNvSpPr txBox="1">
            <a:spLocks noChangeArrowheads="1"/>
          </p:cNvSpPr>
          <p:nvPr/>
        </p:nvSpPr>
        <p:spPr bwMode="auto">
          <a:xfrm>
            <a:off x="7197725" y="6381750"/>
            <a:ext cx="1939925" cy="477838"/>
          </a:xfrm>
          <a:prstGeom prst="rect">
            <a:avLst/>
          </a:prstGeom>
          <a:noFill/>
          <a:ln w="9525">
            <a:noFill/>
            <a:miter lim="800000"/>
            <a:headEnd/>
            <a:tailEnd/>
          </a:ln>
        </p:spPr>
        <p:txBody>
          <a:bodyPr wrap="none">
            <a:spAutoFit/>
          </a:bodyPr>
          <a:lstStyle/>
          <a:p>
            <a:r>
              <a:rPr lang="es-ES_tradnl" sz="2500" b="1">
                <a:solidFill>
                  <a:schemeClr val="bg1"/>
                </a:solidFill>
                <a:latin typeface="Calibri" pitchFamily="34" charset="0"/>
              </a:rPr>
              <a:t>Slide: Juca Sá</a:t>
            </a:r>
            <a:endParaRPr lang="es-ES" sz="2500" b="1">
              <a:solidFill>
                <a:schemeClr val="bg1"/>
              </a:solidFill>
              <a:latin typeface="Calibri" pitchFamily="34" charset="0"/>
            </a:endParaRPr>
          </a:p>
        </p:txBody>
      </p:sp>
      <p:sp>
        <p:nvSpPr>
          <p:cNvPr id="12" name="Text Box 7"/>
          <p:cNvSpPr txBox="1">
            <a:spLocks noChangeArrowheads="1"/>
          </p:cNvSpPr>
          <p:nvPr/>
        </p:nvSpPr>
        <p:spPr bwMode="auto">
          <a:xfrm>
            <a:off x="-214313" y="4797425"/>
            <a:ext cx="9040813" cy="1446213"/>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fontAlgn="auto" hangingPunct="0">
              <a:spcBef>
                <a:spcPct val="50000"/>
              </a:spcBef>
              <a:spcAft>
                <a:spcPts val="0"/>
              </a:spcAft>
              <a:defRPr/>
            </a:pPr>
            <a:r>
              <a:rPr lang="pt-BR" sz="4400" dirty="0">
                <a:solidFill>
                  <a:srgbClr val="FFFF00"/>
                </a:solidFill>
                <a:effectLst>
                  <a:outerShdw blurRad="38100" dist="38100" dir="2700000" algn="tl">
                    <a:srgbClr val="000000"/>
                  </a:outerShdw>
                </a:effectLst>
                <a:latin typeface="Tahoma" pitchFamily="34" charset="0"/>
              </a:rPr>
              <a:t>mejor aprovechamiento de los fertilizantes aplicados.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nodeType="afterGroup">
                            <p:stCondLst>
                              <p:cond delay="2000"/>
                            </p:stCondLst>
                            <p:childTnLst>
                              <p:par>
                                <p:cTn id="11" presetID="9" presetClass="entr" presetSubtype="0" fill="hold" grpId="0" nodeType="afterEffect">
                                  <p:stCondLst>
                                    <p:cond delay="0"/>
                                  </p:stCondLst>
                                  <p:childTnLst>
                                    <p:set>
                                      <p:cBhvr>
                                        <p:cTn id="12" dur="1" fill="hold">
                                          <p:stCondLst>
                                            <p:cond delay="0"/>
                                          </p:stCondLst>
                                        </p:cTn>
                                        <p:tgtEl>
                                          <p:spTgt spid="307210"/>
                                        </p:tgtEl>
                                        <p:attrNameLst>
                                          <p:attrName>style.visibility</p:attrName>
                                        </p:attrNameLst>
                                      </p:cBhvr>
                                      <p:to>
                                        <p:strVal val="visible"/>
                                      </p:to>
                                    </p:set>
                                    <p:animEffect transition="in" filter="dissolve">
                                      <p:cBhvr>
                                        <p:cTn id="13" dur="1000"/>
                                        <p:tgtEl>
                                          <p:spTgt spid="307210"/>
                                        </p:tgtEl>
                                      </p:cBhvr>
                                    </p:animEffect>
                                  </p:childTnLst>
                                </p:cTn>
                              </p:par>
                            </p:childTnLst>
                          </p:cTn>
                        </p:par>
                        <p:par>
                          <p:cTn id="14" fill="hold">
                            <p:stCondLst>
                              <p:cond delay="3000"/>
                            </p:stCondLst>
                            <p:childTnLst>
                              <p:par>
                                <p:cTn id="15" presetID="9"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0"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cstate="print"/>
          <a:srcRect/>
          <a:stretch>
            <a:fillRect/>
          </a:stretch>
        </p:blipFill>
        <p:spPr bwMode="auto">
          <a:xfrm>
            <a:off x="1703389" y="180494"/>
            <a:ext cx="5296502" cy="655376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057"/>
          <p:cNvPicPr>
            <a:picLocks noChangeAspect="1" noChangeArrowheads="1"/>
          </p:cNvPicPr>
          <p:nvPr/>
        </p:nvPicPr>
        <p:blipFill>
          <a:blip r:embed="rId3" cstate="print">
            <a:lum bright="-40000" contrast="-20000"/>
          </a:blip>
          <a:srcRect/>
          <a:stretch>
            <a:fillRect/>
          </a:stretch>
        </p:blipFill>
        <p:spPr bwMode="auto">
          <a:xfrm>
            <a:off x="-3175" y="227013"/>
            <a:ext cx="9144000" cy="6858000"/>
          </a:xfrm>
          <a:prstGeom prst="rect">
            <a:avLst/>
          </a:prstGeom>
          <a:noFill/>
          <a:ln w="9525">
            <a:noFill/>
            <a:miter lim="800000"/>
            <a:headEnd/>
            <a:tailEnd/>
          </a:ln>
        </p:spPr>
      </p:pic>
      <p:sp>
        <p:nvSpPr>
          <p:cNvPr id="57346" name="Text Box 1026"/>
          <p:cNvSpPr txBox="1">
            <a:spLocks noChangeArrowheads="1"/>
          </p:cNvSpPr>
          <p:nvPr/>
        </p:nvSpPr>
        <p:spPr bwMode="auto">
          <a:xfrm>
            <a:off x="531813" y="2719388"/>
            <a:ext cx="7545387" cy="396875"/>
          </a:xfrm>
          <a:prstGeom prst="rect">
            <a:avLst/>
          </a:prstGeom>
          <a:noFill/>
          <a:ln w="9525">
            <a:noFill/>
            <a:miter lim="800000"/>
            <a:headEnd/>
            <a:tailEnd/>
          </a:ln>
          <a:effectLst/>
        </p:spPr>
        <p:txBody>
          <a:bodyPr>
            <a:spAutoFit/>
          </a:bodyPr>
          <a:lstStyle/>
          <a:p>
            <a:pPr>
              <a:spcBef>
                <a:spcPct val="50000"/>
              </a:spcBef>
              <a:buFontTx/>
              <a:buChar char="•"/>
              <a:defRPr/>
            </a:pPr>
            <a:r>
              <a:rPr lang="es-ES_tradnl" sz="2000" dirty="0">
                <a:solidFill>
                  <a:schemeClr val="bg1"/>
                </a:solidFill>
                <a:effectLst>
                  <a:outerShdw blurRad="38100" dist="38100" dir="2700000" algn="tl">
                    <a:srgbClr val="000000"/>
                  </a:outerShdw>
                </a:effectLst>
                <a:latin typeface="Tahoma" pitchFamily="34" charset="0"/>
              </a:rPr>
              <a:t> </a:t>
            </a:r>
            <a:r>
              <a:rPr lang="es-ES" sz="2000" dirty="0">
                <a:solidFill>
                  <a:schemeClr val="bg1"/>
                </a:solidFill>
                <a:effectLst>
                  <a:outerShdw blurRad="38100" dist="38100" dir="2700000" algn="tl">
                    <a:srgbClr val="000000"/>
                  </a:outerShdw>
                </a:effectLst>
                <a:latin typeface="Tahoma" pitchFamily="34" charset="0"/>
              </a:rPr>
              <a:t>International </a:t>
            </a:r>
            <a:r>
              <a:rPr lang="es-ES" sz="2000" dirty="0" err="1">
                <a:solidFill>
                  <a:schemeClr val="bg1"/>
                </a:solidFill>
                <a:effectLst>
                  <a:outerShdw blurRad="38100" dist="38100" dir="2700000" algn="tl">
                    <a:srgbClr val="000000"/>
                  </a:outerShdw>
                </a:effectLst>
                <a:latin typeface="Tahoma" pitchFamily="34" charset="0"/>
              </a:rPr>
              <a:t>Plant</a:t>
            </a:r>
            <a:r>
              <a:rPr lang="es-ES" sz="2000" dirty="0">
                <a:solidFill>
                  <a:schemeClr val="bg1"/>
                </a:solidFill>
                <a:effectLst>
                  <a:outerShdw blurRad="38100" dist="38100" dir="2700000" algn="tl">
                    <a:srgbClr val="000000"/>
                  </a:outerShdw>
                </a:effectLst>
                <a:latin typeface="Tahoma" pitchFamily="34" charset="0"/>
              </a:rPr>
              <a:t> </a:t>
            </a:r>
            <a:r>
              <a:rPr lang="es-ES" sz="2000" dirty="0" err="1">
                <a:solidFill>
                  <a:schemeClr val="bg1"/>
                </a:solidFill>
                <a:effectLst>
                  <a:outerShdw blurRad="38100" dist="38100" dir="2700000" algn="tl">
                    <a:srgbClr val="000000"/>
                  </a:outerShdw>
                </a:effectLst>
                <a:latin typeface="Tahoma" pitchFamily="34" charset="0"/>
              </a:rPr>
              <a:t>Nutrition</a:t>
            </a:r>
            <a:r>
              <a:rPr lang="es-ES" sz="2000" dirty="0">
                <a:solidFill>
                  <a:schemeClr val="bg1"/>
                </a:solidFill>
                <a:effectLst>
                  <a:outerShdw blurRad="38100" dist="38100" dir="2700000" algn="tl">
                    <a:srgbClr val="000000"/>
                  </a:outerShdw>
                </a:effectLst>
                <a:latin typeface="Tahoma" pitchFamily="34" charset="0"/>
              </a:rPr>
              <a:t> </a:t>
            </a:r>
            <a:r>
              <a:rPr lang="es-ES" sz="2000" dirty="0" err="1">
                <a:solidFill>
                  <a:schemeClr val="bg1"/>
                </a:solidFill>
                <a:effectLst>
                  <a:outerShdw blurRad="38100" dist="38100" dir="2700000" algn="tl">
                    <a:srgbClr val="000000"/>
                  </a:outerShdw>
                </a:effectLst>
                <a:latin typeface="Tahoma" pitchFamily="34" charset="0"/>
              </a:rPr>
              <a:t>Institute</a:t>
            </a:r>
            <a:r>
              <a:rPr lang="es-ES" sz="2000" dirty="0">
                <a:solidFill>
                  <a:schemeClr val="bg1"/>
                </a:solidFill>
                <a:effectLst>
                  <a:outerShdw blurRad="38100" dist="38100" dir="2700000" algn="tl">
                    <a:srgbClr val="000000"/>
                  </a:outerShdw>
                </a:effectLst>
                <a:latin typeface="Tahoma" pitchFamily="34" charset="0"/>
              </a:rPr>
              <a:t> (IPNI) </a:t>
            </a:r>
            <a:endParaRPr lang="es-ES_tradnl" sz="2000" dirty="0">
              <a:solidFill>
                <a:schemeClr val="bg1"/>
              </a:solidFill>
              <a:effectLst>
                <a:outerShdw blurRad="38100" dist="38100" dir="2700000" algn="tl">
                  <a:srgbClr val="000000"/>
                </a:outerShdw>
              </a:effectLst>
              <a:latin typeface="Tahoma" pitchFamily="34" charset="0"/>
            </a:endParaRPr>
          </a:p>
        </p:txBody>
      </p:sp>
      <p:sp>
        <p:nvSpPr>
          <p:cNvPr id="2053" name="Text Box 1027"/>
          <p:cNvSpPr txBox="1">
            <a:spLocks noChangeArrowheads="1"/>
          </p:cNvSpPr>
          <p:nvPr/>
        </p:nvSpPr>
        <p:spPr bwMode="auto">
          <a:xfrm>
            <a:off x="611188" y="6210300"/>
            <a:ext cx="4957762" cy="338138"/>
          </a:xfrm>
          <a:prstGeom prst="rect">
            <a:avLst/>
          </a:prstGeom>
          <a:noFill/>
          <a:ln w="9525">
            <a:noFill/>
            <a:miter lim="800000"/>
            <a:headEnd/>
            <a:tailEnd/>
          </a:ln>
        </p:spPr>
        <p:txBody>
          <a:bodyPr>
            <a:spAutoFit/>
          </a:bodyPr>
          <a:lstStyle/>
          <a:p>
            <a:pPr>
              <a:spcBef>
                <a:spcPct val="50000"/>
              </a:spcBef>
              <a:buFontTx/>
              <a:buChar char="•"/>
            </a:pPr>
            <a:r>
              <a:rPr lang="es-ES_tradnl" sz="1600">
                <a:solidFill>
                  <a:schemeClr val="bg1"/>
                </a:solidFill>
                <a:latin typeface="Tahoma" pitchFamily="34" charset="0"/>
              </a:rPr>
              <a:t>  Asociaciones de productores de Siembra Directa</a:t>
            </a:r>
          </a:p>
        </p:txBody>
      </p:sp>
      <p:sp>
        <p:nvSpPr>
          <p:cNvPr id="57348" name="Rectangle 1028"/>
          <p:cNvSpPr>
            <a:spLocks noChangeArrowheads="1"/>
          </p:cNvSpPr>
          <p:nvPr/>
        </p:nvSpPr>
        <p:spPr bwMode="auto">
          <a:xfrm>
            <a:off x="565150" y="2087563"/>
            <a:ext cx="8610600" cy="396875"/>
          </a:xfrm>
          <a:prstGeom prst="rect">
            <a:avLst/>
          </a:prstGeom>
          <a:noFill/>
          <a:ln w="9525">
            <a:noFill/>
            <a:miter lim="800000"/>
            <a:headEnd/>
            <a:tailEnd/>
          </a:ln>
          <a:effectLst/>
        </p:spPr>
        <p:txBody>
          <a:bodyPr>
            <a:spAutoFit/>
          </a:bodyPr>
          <a:lstStyle/>
          <a:p>
            <a:pPr>
              <a:spcBef>
                <a:spcPct val="50000"/>
              </a:spcBef>
              <a:buFontTx/>
              <a:buChar char="•"/>
              <a:defRPr/>
            </a:pPr>
            <a:r>
              <a:rPr lang="es-ES_tradnl" sz="2000" dirty="0">
                <a:solidFill>
                  <a:schemeClr val="bg1"/>
                </a:solidFill>
                <a:effectLst>
                  <a:outerShdw blurRad="38100" dist="38100" dir="2700000" algn="tl">
                    <a:srgbClr val="000000"/>
                  </a:outerShdw>
                </a:effectLst>
                <a:latin typeface="Tahoma" pitchFamily="34" charset="0"/>
              </a:rPr>
              <a:t> Proyecto Nacional de Manejo de Suelos (MAG)</a:t>
            </a:r>
          </a:p>
        </p:txBody>
      </p:sp>
      <p:sp>
        <p:nvSpPr>
          <p:cNvPr id="2055" name="Text Box 1032"/>
          <p:cNvSpPr txBox="1">
            <a:spLocks noChangeArrowheads="1"/>
          </p:cNvSpPr>
          <p:nvPr/>
        </p:nvSpPr>
        <p:spPr bwMode="auto">
          <a:xfrm>
            <a:off x="835025" y="220663"/>
            <a:ext cx="7010400" cy="523875"/>
          </a:xfrm>
          <a:prstGeom prst="rect">
            <a:avLst/>
          </a:prstGeom>
          <a:noFill/>
          <a:ln w="9525">
            <a:noFill/>
            <a:miter lim="800000"/>
            <a:headEnd/>
            <a:tailEnd/>
          </a:ln>
        </p:spPr>
        <p:txBody>
          <a:bodyPr>
            <a:spAutoFit/>
          </a:bodyPr>
          <a:lstStyle/>
          <a:p>
            <a:pPr algn="ctr">
              <a:spcBef>
                <a:spcPct val="50000"/>
              </a:spcBef>
            </a:pPr>
            <a:r>
              <a:rPr lang="es-ES_tradnl" sz="2800">
                <a:solidFill>
                  <a:srgbClr val="FFFF00"/>
                </a:solidFill>
              </a:rPr>
              <a:t>ALIANZAS ESTRATEGICAS</a:t>
            </a:r>
          </a:p>
        </p:txBody>
      </p:sp>
      <p:sp>
        <p:nvSpPr>
          <p:cNvPr id="2056" name="Text Box 1033"/>
          <p:cNvSpPr txBox="1">
            <a:spLocks noChangeArrowheads="1"/>
          </p:cNvSpPr>
          <p:nvPr/>
        </p:nvSpPr>
        <p:spPr bwMode="auto">
          <a:xfrm>
            <a:off x="536575" y="1570038"/>
            <a:ext cx="8164513" cy="396875"/>
          </a:xfrm>
          <a:prstGeom prst="rect">
            <a:avLst/>
          </a:prstGeom>
          <a:noFill/>
          <a:ln w="9525">
            <a:noFill/>
            <a:miter lim="800000"/>
            <a:headEnd/>
            <a:tailEnd/>
          </a:ln>
        </p:spPr>
        <p:txBody>
          <a:bodyPr>
            <a:spAutoFit/>
          </a:bodyPr>
          <a:lstStyle/>
          <a:p>
            <a:pPr>
              <a:spcBef>
                <a:spcPct val="50000"/>
              </a:spcBef>
              <a:buFontTx/>
              <a:buChar char="•"/>
            </a:pPr>
            <a:r>
              <a:rPr lang="es-ES_tradnl" sz="2000">
                <a:solidFill>
                  <a:schemeClr val="bg1"/>
                </a:solidFill>
                <a:latin typeface="Tahoma" pitchFamily="34" charset="0"/>
              </a:rPr>
              <a:t> Centro Tecnológico Agropecuario de Paraguay (CETAPAR)</a:t>
            </a:r>
          </a:p>
        </p:txBody>
      </p:sp>
      <p:sp>
        <p:nvSpPr>
          <p:cNvPr id="2057" name="Rectangle 1034"/>
          <p:cNvSpPr>
            <a:spLocks noChangeArrowheads="1"/>
          </p:cNvSpPr>
          <p:nvPr/>
        </p:nvSpPr>
        <p:spPr bwMode="auto">
          <a:xfrm>
            <a:off x="539750" y="3344863"/>
            <a:ext cx="6916738" cy="396875"/>
          </a:xfrm>
          <a:prstGeom prst="rect">
            <a:avLst/>
          </a:prstGeom>
          <a:noFill/>
          <a:ln w="9525">
            <a:noFill/>
            <a:miter lim="800000"/>
            <a:headEnd/>
            <a:tailEnd/>
          </a:ln>
        </p:spPr>
        <p:txBody>
          <a:bodyPr wrap="none">
            <a:spAutoFit/>
          </a:bodyPr>
          <a:lstStyle/>
          <a:p>
            <a:pPr>
              <a:buFontTx/>
              <a:buChar char="•"/>
            </a:pPr>
            <a:r>
              <a:rPr lang="es-ES_tradnl" sz="2000">
                <a:solidFill>
                  <a:schemeClr val="bg1"/>
                </a:solidFill>
                <a:latin typeface="Tahoma" pitchFamily="34" charset="0"/>
              </a:rPr>
              <a:t> Red Nacional de Laboratorios de Suelos (RENALAS)</a:t>
            </a:r>
          </a:p>
        </p:txBody>
      </p:sp>
      <p:sp>
        <p:nvSpPr>
          <p:cNvPr id="57356" name="Text Box 1036"/>
          <p:cNvSpPr txBox="1">
            <a:spLocks noChangeArrowheads="1"/>
          </p:cNvSpPr>
          <p:nvPr/>
        </p:nvSpPr>
        <p:spPr bwMode="auto">
          <a:xfrm>
            <a:off x="7024688" y="3937000"/>
            <a:ext cx="2057400" cy="501650"/>
          </a:xfrm>
          <a:prstGeom prst="rect">
            <a:avLst/>
          </a:prstGeom>
          <a:noFill/>
          <a:ln w="12700">
            <a:solidFill>
              <a:schemeClr val="bg1"/>
            </a:solidFill>
            <a:miter lim="800000"/>
            <a:headEnd/>
            <a:tailEnd/>
          </a:ln>
          <a:effectLst/>
        </p:spPr>
        <p:txBody>
          <a:bodyPr>
            <a:spAutoFit/>
          </a:bodyPr>
          <a:lstStyle/>
          <a:p>
            <a:pPr>
              <a:spcBef>
                <a:spcPct val="50000"/>
              </a:spcBef>
              <a:defRPr/>
            </a:pPr>
            <a:r>
              <a:rPr lang="es-ES_tradnl" sz="2600">
                <a:solidFill>
                  <a:schemeClr val="bg1"/>
                </a:solidFill>
                <a:effectLst>
                  <a:outerShdw blurRad="38100" dist="38100" dir="2700000" algn="tl">
                    <a:srgbClr val="000000"/>
                  </a:outerShdw>
                </a:effectLst>
                <a:latin typeface="Arial" pitchFamily="34" charset="0"/>
              </a:rPr>
              <a:t>OBJETIVO</a:t>
            </a:r>
          </a:p>
        </p:txBody>
      </p:sp>
      <p:sp>
        <p:nvSpPr>
          <p:cNvPr id="2059" name="Line 1037"/>
          <p:cNvSpPr>
            <a:spLocks noChangeShapeType="1"/>
          </p:cNvSpPr>
          <p:nvPr/>
        </p:nvSpPr>
        <p:spPr bwMode="auto">
          <a:xfrm>
            <a:off x="7956550" y="1908175"/>
            <a:ext cx="215900" cy="1800225"/>
          </a:xfrm>
          <a:prstGeom prst="line">
            <a:avLst/>
          </a:prstGeom>
          <a:noFill/>
          <a:ln w="28575">
            <a:solidFill>
              <a:schemeClr val="bg1"/>
            </a:solidFill>
            <a:round/>
            <a:headEnd/>
            <a:tailEnd type="triangle" w="med" len="med"/>
          </a:ln>
        </p:spPr>
        <p:txBody>
          <a:bodyPr wrap="none" anchor="ctr"/>
          <a:lstStyle/>
          <a:p>
            <a:endParaRPr lang="es-AR"/>
          </a:p>
        </p:txBody>
      </p:sp>
      <p:sp>
        <p:nvSpPr>
          <p:cNvPr id="2060" name="Line 1038"/>
          <p:cNvSpPr>
            <a:spLocks noChangeShapeType="1"/>
          </p:cNvSpPr>
          <p:nvPr/>
        </p:nvSpPr>
        <p:spPr bwMode="auto">
          <a:xfrm>
            <a:off x="8520113" y="1441450"/>
            <a:ext cx="11112" cy="2266950"/>
          </a:xfrm>
          <a:prstGeom prst="line">
            <a:avLst/>
          </a:prstGeom>
          <a:noFill/>
          <a:ln w="28575">
            <a:solidFill>
              <a:schemeClr val="bg1"/>
            </a:solidFill>
            <a:round/>
            <a:headEnd/>
            <a:tailEnd type="triangle" w="med" len="med"/>
          </a:ln>
        </p:spPr>
        <p:txBody>
          <a:bodyPr wrap="none" anchor="ctr"/>
          <a:lstStyle/>
          <a:p>
            <a:endParaRPr lang="es-AR"/>
          </a:p>
        </p:txBody>
      </p:sp>
      <p:sp>
        <p:nvSpPr>
          <p:cNvPr id="2061" name="Line 1039"/>
          <p:cNvSpPr>
            <a:spLocks noChangeShapeType="1"/>
          </p:cNvSpPr>
          <p:nvPr/>
        </p:nvSpPr>
        <p:spPr bwMode="auto">
          <a:xfrm>
            <a:off x="7488238" y="1939925"/>
            <a:ext cx="468312" cy="1768475"/>
          </a:xfrm>
          <a:prstGeom prst="line">
            <a:avLst/>
          </a:prstGeom>
          <a:noFill/>
          <a:ln w="28575">
            <a:solidFill>
              <a:schemeClr val="bg1"/>
            </a:solidFill>
            <a:round/>
            <a:headEnd/>
            <a:tailEnd type="triangle" w="med" len="med"/>
          </a:ln>
        </p:spPr>
        <p:txBody>
          <a:bodyPr wrap="none" anchor="ctr"/>
          <a:lstStyle/>
          <a:p>
            <a:endParaRPr lang="es-AR"/>
          </a:p>
        </p:txBody>
      </p:sp>
      <p:sp>
        <p:nvSpPr>
          <p:cNvPr id="2062" name="Line 1041"/>
          <p:cNvSpPr>
            <a:spLocks noChangeShapeType="1"/>
          </p:cNvSpPr>
          <p:nvPr/>
        </p:nvSpPr>
        <p:spPr bwMode="auto">
          <a:xfrm>
            <a:off x="6573838" y="3609975"/>
            <a:ext cx="588962" cy="242888"/>
          </a:xfrm>
          <a:prstGeom prst="line">
            <a:avLst/>
          </a:prstGeom>
          <a:noFill/>
          <a:ln w="28575">
            <a:solidFill>
              <a:schemeClr val="bg1"/>
            </a:solidFill>
            <a:round/>
            <a:headEnd/>
            <a:tailEnd type="triangle" w="med" len="med"/>
          </a:ln>
        </p:spPr>
        <p:txBody>
          <a:bodyPr wrap="none" anchor="ctr"/>
          <a:lstStyle/>
          <a:p>
            <a:endParaRPr lang="es-AR"/>
          </a:p>
        </p:txBody>
      </p:sp>
      <p:pic>
        <p:nvPicPr>
          <p:cNvPr id="2063" name="Picture 1045" descr="SiembraDirSoja"/>
          <p:cNvPicPr>
            <a:picLocks noChangeAspect="1" noChangeArrowheads="1"/>
          </p:cNvPicPr>
          <p:nvPr/>
        </p:nvPicPr>
        <p:blipFill>
          <a:blip r:embed="rId4" cstate="print"/>
          <a:srcRect/>
          <a:stretch>
            <a:fillRect/>
          </a:stretch>
        </p:blipFill>
        <p:spPr bwMode="auto">
          <a:xfrm>
            <a:off x="6372225" y="5289550"/>
            <a:ext cx="2843213" cy="1803400"/>
          </a:xfrm>
          <a:prstGeom prst="rect">
            <a:avLst/>
          </a:prstGeom>
          <a:noFill/>
          <a:ln w="9525">
            <a:noFill/>
            <a:miter lim="800000"/>
            <a:headEnd/>
            <a:tailEnd/>
          </a:ln>
        </p:spPr>
      </p:pic>
      <p:sp>
        <p:nvSpPr>
          <p:cNvPr id="2064" name="Text Box 1046"/>
          <p:cNvSpPr txBox="1">
            <a:spLocks noChangeArrowheads="1"/>
          </p:cNvSpPr>
          <p:nvPr/>
        </p:nvSpPr>
        <p:spPr bwMode="auto">
          <a:xfrm>
            <a:off x="0" y="1044575"/>
            <a:ext cx="534988" cy="5481638"/>
          </a:xfrm>
          <a:prstGeom prst="rect">
            <a:avLst/>
          </a:prstGeom>
          <a:noFill/>
          <a:ln w="28575">
            <a:solidFill>
              <a:schemeClr val="bg1"/>
            </a:solidFill>
            <a:miter lim="800000"/>
            <a:headEnd/>
            <a:tailEnd/>
          </a:ln>
        </p:spPr>
        <p:txBody>
          <a:bodyPr>
            <a:spAutoFit/>
          </a:bodyPr>
          <a:lstStyle/>
          <a:p>
            <a:pPr>
              <a:spcBef>
                <a:spcPct val="50000"/>
              </a:spcBef>
            </a:pPr>
            <a:r>
              <a:rPr lang="es-ES_tradnl" sz="3200">
                <a:solidFill>
                  <a:srgbClr val="FFFF00"/>
                </a:solidFill>
              </a:rPr>
              <a:t>INTEGRACION</a:t>
            </a:r>
          </a:p>
        </p:txBody>
      </p:sp>
      <p:sp>
        <p:nvSpPr>
          <p:cNvPr id="57367" name="Text Box 1047"/>
          <p:cNvSpPr txBox="1">
            <a:spLocks noChangeArrowheads="1"/>
          </p:cNvSpPr>
          <p:nvPr/>
        </p:nvSpPr>
        <p:spPr bwMode="auto">
          <a:xfrm>
            <a:off x="539750" y="3924300"/>
            <a:ext cx="5500688" cy="400050"/>
          </a:xfrm>
          <a:prstGeom prst="rect">
            <a:avLst/>
          </a:prstGeom>
          <a:noFill/>
          <a:ln w="9525">
            <a:noFill/>
            <a:miter lim="800000"/>
            <a:headEnd/>
            <a:tailEnd/>
          </a:ln>
          <a:effectLst/>
        </p:spPr>
        <p:txBody>
          <a:bodyPr>
            <a:spAutoFit/>
          </a:bodyPr>
          <a:lstStyle/>
          <a:p>
            <a:pPr>
              <a:spcBef>
                <a:spcPct val="50000"/>
              </a:spcBef>
              <a:buFontTx/>
              <a:buChar char="•"/>
              <a:defRPr/>
            </a:pPr>
            <a:r>
              <a:rPr lang="en-US" sz="2000" dirty="0">
                <a:solidFill>
                  <a:schemeClr val="bg1"/>
                </a:solidFill>
                <a:effectLst>
                  <a:outerShdw blurRad="38100" dist="38100" dir="2700000" algn="tl">
                    <a:srgbClr val="000000"/>
                  </a:outerShdw>
                </a:effectLst>
                <a:latin typeface="Tahoma" pitchFamily="34" charset="0"/>
              </a:rPr>
              <a:t> Universidad Federal de Santa Maria, </a:t>
            </a:r>
            <a:r>
              <a:rPr lang="en-US" sz="2000" dirty="0" err="1">
                <a:solidFill>
                  <a:schemeClr val="bg1"/>
                </a:solidFill>
                <a:effectLst>
                  <a:outerShdw blurRad="38100" dist="38100" dir="2700000" algn="tl">
                    <a:srgbClr val="000000"/>
                  </a:outerShdw>
                </a:effectLst>
                <a:latin typeface="Tahoma" pitchFamily="34" charset="0"/>
              </a:rPr>
              <a:t>Brasil</a:t>
            </a:r>
            <a:r>
              <a:rPr lang="en-US" sz="2000" dirty="0">
                <a:solidFill>
                  <a:schemeClr val="bg1"/>
                </a:solidFill>
                <a:effectLst>
                  <a:outerShdw blurRad="38100" dist="38100" dir="2700000" algn="tl">
                    <a:srgbClr val="000000"/>
                  </a:outerShdw>
                </a:effectLst>
                <a:latin typeface="Tahoma" pitchFamily="34" charset="0"/>
              </a:rPr>
              <a:t> </a:t>
            </a:r>
            <a:endParaRPr lang="es-ES" sz="2000" dirty="0">
              <a:solidFill>
                <a:schemeClr val="bg1"/>
              </a:solidFill>
              <a:effectLst>
                <a:outerShdw blurRad="38100" dist="38100" dir="2700000" algn="tl">
                  <a:srgbClr val="000000"/>
                </a:outerShdw>
              </a:effectLst>
              <a:latin typeface="Tahoma" pitchFamily="34" charset="0"/>
            </a:endParaRPr>
          </a:p>
        </p:txBody>
      </p:sp>
      <p:sp>
        <p:nvSpPr>
          <p:cNvPr id="2066" name="Line 1048"/>
          <p:cNvSpPr>
            <a:spLocks noChangeShapeType="1"/>
          </p:cNvSpPr>
          <p:nvPr/>
        </p:nvSpPr>
        <p:spPr bwMode="auto">
          <a:xfrm flipV="1">
            <a:off x="3152775" y="4598988"/>
            <a:ext cx="3816350" cy="746125"/>
          </a:xfrm>
          <a:prstGeom prst="line">
            <a:avLst/>
          </a:prstGeom>
          <a:noFill/>
          <a:ln w="28575">
            <a:solidFill>
              <a:schemeClr val="bg1"/>
            </a:solidFill>
            <a:round/>
            <a:headEnd/>
            <a:tailEnd type="triangle" w="med" len="med"/>
          </a:ln>
        </p:spPr>
        <p:txBody>
          <a:bodyPr/>
          <a:lstStyle/>
          <a:p>
            <a:endParaRPr lang="es-AR"/>
          </a:p>
        </p:txBody>
      </p:sp>
      <p:pic>
        <p:nvPicPr>
          <p:cNvPr id="2067" name="Picture 1050" descr="LOGO3SIMPO"/>
          <p:cNvPicPr>
            <a:picLocks noChangeAspect="1" noChangeArrowheads="1"/>
          </p:cNvPicPr>
          <p:nvPr/>
        </p:nvPicPr>
        <p:blipFill>
          <a:blip r:embed="rId5" cstate="print"/>
          <a:srcRect/>
          <a:stretch>
            <a:fillRect/>
          </a:stretch>
        </p:blipFill>
        <p:spPr bwMode="auto">
          <a:xfrm>
            <a:off x="2533650" y="5534025"/>
            <a:ext cx="506413" cy="609600"/>
          </a:xfrm>
          <a:prstGeom prst="rect">
            <a:avLst/>
          </a:prstGeom>
          <a:noFill/>
          <a:ln w="9525">
            <a:noFill/>
            <a:miter lim="800000"/>
            <a:headEnd/>
            <a:tailEnd/>
          </a:ln>
        </p:spPr>
      </p:pic>
      <p:pic>
        <p:nvPicPr>
          <p:cNvPr id="2068" name="Picture 1051" descr="logoASIDINAR0002"/>
          <p:cNvPicPr>
            <a:picLocks noChangeAspect="1" noChangeArrowheads="1"/>
          </p:cNvPicPr>
          <p:nvPr/>
        </p:nvPicPr>
        <p:blipFill>
          <a:blip r:embed="rId6" cstate="print"/>
          <a:srcRect/>
          <a:stretch>
            <a:fillRect/>
          </a:stretch>
        </p:blipFill>
        <p:spPr bwMode="auto">
          <a:xfrm>
            <a:off x="1635125" y="5457825"/>
            <a:ext cx="622300" cy="762000"/>
          </a:xfrm>
          <a:prstGeom prst="rect">
            <a:avLst/>
          </a:prstGeom>
          <a:noFill/>
          <a:ln w="9525">
            <a:noFill/>
            <a:miter lim="800000"/>
            <a:headEnd/>
            <a:tailEnd/>
          </a:ln>
        </p:spPr>
      </p:pic>
      <p:sp>
        <p:nvSpPr>
          <p:cNvPr id="2069" name="AutoShape 1055"/>
          <p:cNvSpPr>
            <a:spLocks noChangeArrowheads="1"/>
          </p:cNvSpPr>
          <p:nvPr/>
        </p:nvSpPr>
        <p:spPr bwMode="auto">
          <a:xfrm>
            <a:off x="7740650" y="4500563"/>
            <a:ext cx="457200" cy="762000"/>
          </a:xfrm>
          <a:prstGeom prst="downArrow">
            <a:avLst>
              <a:gd name="adj1" fmla="val 50000"/>
              <a:gd name="adj2" fmla="val 41667"/>
            </a:avLst>
          </a:prstGeom>
          <a:solidFill>
            <a:srgbClr val="92D050"/>
          </a:solidFill>
          <a:ln w="9525">
            <a:solidFill>
              <a:schemeClr val="tx1"/>
            </a:solidFill>
            <a:miter lim="800000"/>
            <a:headEnd/>
            <a:tailEnd/>
          </a:ln>
        </p:spPr>
        <p:txBody>
          <a:bodyPr wrap="none" anchor="ctr"/>
          <a:lstStyle/>
          <a:p>
            <a:endParaRPr lang="es-AR">
              <a:solidFill>
                <a:srgbClr val="FFFF00"/>
              </a:solidFill>
            </a:endParaRPr>
          </a:p>
        </p:txBody>
      </p:sp>
      <p:pic>
        <p:nvPicPr>
          <p:cNvPr id="2070" name="Picture 1058" descr="Slide1"/>
          <p:cNvPicPr>
            <a:picLocks noChangeAspect="1" noChangeArrowheads="1"/>
          </p:cNvPicPr>
          <p:nvPr/>
        </p:nvPicPr>
        <p:blipFill>
          <a:blip r:embed="rId7" cstate="print"/>
          <a:srcRect/>
          <a:stretch>
            <a:fillRect/>
          </a:stretch>
        </p:blipFill>
        <p:spPr bwMode="auto">
          <a:xfrm>
            <a:off x="4068763" y="4416425"/>
            <a:ext cx="698500" cy="569913"/>
          </a:xfrm>
          <a:prstGeom prst="rect">
            <a:avLst/>
          </a:prstGeom>
          <a:noFill/>
          <a:ln w="9525">
            <a:noFill/>
            <a:miter lim="800000"/>
            <a:headEnd/>
            <a:tailEnd/>
          </a:ln>
        </p:spPr>
      </p:pic>
      <p:sp>
        <p:nvSpPr>
          <p:cNvPr id="57351" name="Rectangle 1031"/>
          <p:cNvSpPr>
            <a:spLocks noChangeArrowheads="1"/>
          </p:cNvSpPr>
          <p:nvPr/>
        </p:nvSpPr>
        <p:spPr bwMode="auto">
          <a:xfrm>
            <a:off x="555625" y="725488"/>
            <a:ext cx="7313613" cy="738187"/>
          </a:xfrm>
          <a:prstGeom prst="rect">
            <a:avLst/>
          </a:prstGeom>
          <a:noFill/>
          <a:ln w="9525">
            <a:noFill/>
            <a:miter lim="800000"/>
            <a:headEnd/>
            <a:tailEnd/>
          </a:ln>
          <a:effectLst/>
        </p:spPr>
        <p:txBody>
          <a:bodyPr>
            <a:spAutoFit/>
          </a:bodyPr>
          <a:lstStyle/>
          <a:p>
            <a:pPr>
              <a:buFontTx/>
              <a:buChar char="•"/>
              <a:defRPr/>
            </a:pPr>
            <a:r>
              <a:rPr lang="es-ES_tradnl" sz="2200" dirty="0">
                <a:solidFill>
                  <a:schemeClr val="bg1"/>
                </a:solidFill>
                <a:effectLst>
                  <a:outerShdw blurRad="38100" dist="38100" dir="2700000" algn="tl">
                    <a:srgbClr val="000000"/>
                  </a:outerShdw>
                </a:effectLst>
                <a:latin typeface="Tahoma" pitchFamily="34" charset="0"/>
              </a:rPr>
              <a:t> </a:t>
            </a:r>
            <a:r>
              <a:rPr lang="es-ES_tradnl" sz="2000" dirty="0">
                <a:solidFill>
                  <a:schemeClr val="bg1"/>
                </a:solidFill>
                <a:effectLst>
                  <a:outerShdw blurRad="38100" dist="38100" dir="2700000" algn="tl">
                    <a:srgbClr val="000000"/>
                  </a:outerShdw>
                </a:effectLst>
                <a:latin typeface="Tahoma" pitchFamily="34" charset="0"/>
              </a:rPr>
              <a:t>Cámara Paraguaya de Exportadores y Comercializadores de Cereales y Oleaginosas.</a:t>
            </a:r>
            <a:endParaRPr lang="es-ES_tradnl" sz="2200" dirty="0">
              <a:solidFill>
                <a:schemeClr val="bg1"/>
              </a:solidFill>
              <a:effectLst>
                <a:outerShdw blurRad="38100" dist="38100" dir="2700000" algn="tl">
                  <a:srgbClr val="000000"/>
                </a:outerShdw>
              </a:effectLst>
              <a:latin typeface="Tahoma" pitchFamily="34" charset="0"/>
            </a:endParaRPr>
          </a:p>
        </p:txBody>
      </p:sp>
      <p:pic>
        <p:nvPicPr>
          <p:cNvPr id="2072" name="Picture 1030" descr="logo2"/>
          <p:cNvPicPr>
            <a:picLocks noChangeAspect="1" noChangeArrowheads="1"/>
          </p:cNvPicPr>
          <p:nvPr/>
        </p:nvPicPr>
        <p:blipFill>
          <a:blip r:embed="rId8" cstate="print"/>
          <a:srcRect/>
          <a:stretch>
            <a:fillRect/>
          </a:stretch>
        </p:blipFill>
        <p:spPr bwMode="auto">
          <a:xfrm>
            <a:off x="6157913" y="1989138"/>
            <a:ext cx="936625" cy="812800"/>
          </a:xfrm>
          <a:prstGeom prst="rect">
            <a:avLst/>
          </a:prstGeom>
          <a:noFill/>
          <a:ln w="9525">
            <a:noFill/>
            <a:miter lim="800000"/>
            <a:headEnd/>
            <a:tailEnd/>
          </a:ln>
        </p:spPr>
      </p:pic>
      <p:sp>
        <p:nvSpPr>
          <p:cNvPr id="2073" name="Line 1061"/>
          <p:cNvSpPr>
            <a:spLocks noChangeShapeType="1"/>
          </p:cNvSpPr>
          <p:nvPr/>
        </p:nvSpPr>
        <p:spPr bwMode="auto">
          <a:xfrm>
            <a:off x="6372225" y="4141788"/>
            <a:ext cx="647700" cy="0"/>
          </a:xfrm>
          <a:prstGeom prst="line">
            <a:avLst/>
          </a:prstGeom>
          <a:noFill/>
          <a:ln w="28575">
            <a:solidFill>
              <a:schemeClr val="bg1"/>
            </a:solidFill>
            <a:round/>
            <a:headEnd/>
            <a:tailEnd type="triangle" w="med" len="med"/>
          </a:ln>
        </p:spPr>
        <p:txBody>
          <a:bodyPr wrap="none" anchor="ctr"/>
          <a:lstStyle/>
          <a:p>
            <a:endParaRPr lang="es-AR"/>
          </a:p>
        </p:txBody>
      </p:sp>
      <p:sp>
        <p:nvSpPr>
          <p:cNvPr id="2074" name="Line 1062"/>
          <p:cNvSpPr>
            <a:spLocks noChangeShapeType="1"/>
          </p:cNvSpPr>
          <p:nvPr/>
        </p:nvSpPr>
        <p:spPr bwMode="auto">
          <a:xfrm>
            <a:off x="6275388" y="2679700"/>
            <a:ext cx="1552575" cy="1044575"/>
          </a:xfrm>
          <a:prstGeom prst="line">
            <a:avLst/>
          </a:prstGeom>
          <a:noFill/>
          <a:ln w="28575">
            <a:solidFill>
              <a:schemeClr val="bg1"/>
            </a:solidFill>
            <a:round/>
            <a:headEnd/>
            <a:tailEnd type="triangle" w="med" len="med"/>
          </a:ln>
        </p:spPr>
        <p:txBody>
          <a:bodyPr wrap="none" anchor="ctr"/>
          <a:lstStyle/>
          <a:p>
            <a:endParaRPr lang="es-AR"/>
          </a:p>
        </p:txBody>
      </p:sp>
      <p:pic>
        <p:nvPicPr>
          <p:cNvPr id="2075" name="Picture 7" descr="Logo final Fepasidias.jpg.png"/>
          <p:cNvPicPr>
            <a:picLocks noChangeAspect="1"/>
          </p:cNvPicPr>
          <p:nvPr/>
        </p:nvPicPr>
        <p:blipFill>
          <a:blip r:embed="rId9" cstate="print"/>
          <a:srcRect/>
          <a:stretch>
            <a:fillRect/>
          </a:stretch>
        </p:blipFill>
        <p:spPr bwMode="auto">
          <a:xfrm>
            <a:off x="1146175" y="4656138"/>
            <a:ext cx="2049463" cy="747712"/>
          </a:xfrm>
          <a:prstGeom prst="rect">
            <a:avLst/>
          </a:prstGeom>
          <a:noFill/>
          <a:ln w="9525">
            <a:noFill/>
            <a:miter lim="800000"/>
            <a:headEnd/>
            <a:tailEnd/>
          </a:ln>
        </p:spPr>
      </p:pic>
      <p:pic>
        <p:nvPicPr>
          <p:cNvPr id="2076" name="Picture 1052" descr="logo_capeco"/>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7716838" y="527050"/>
            <a:ext cx="1249362" cy="846138"/>
          </a:xfrm>
          <a:prstGeom prst="rect">
            <a:avLst/>
          </a:prstGeom>
          <a:noFill/>
          <a:ln w="9525">
            <a:noFill/>
            <a:miter lim="800000"/>
            <a:headEnd/>
            <a:tailEnd/>
          </a:ln>
        </p:spPr>
      </p:pic>
      <p:pic>
        <p:nvPicPr>
          <p:cNvPr id="2077" name="Picture 1035" descr="jica"/>
          <p:cNvPicPr>
            <a:picLocks noChangeAspect="1" noChangeArrowheads="1"/>
          </p:cNvPicPr>
          <p:nvPr/>
        </p:nvPicPr>
        <p:blipFill>
          <a:blip r:embed="rId11" cstate="print"/>
          <a:srcRect/>
          <a:stretch>
            <a:fillRect/>
          </a:stretch>
        </p:blipFill>
        <p:spPr bwMode="auto">
          <a:xfrm>
            <a:off x="7288213" y="1447800"/>
            <a:ext cx="1087437" cy="422275"/>
          </a:xfrm>
          <a:prstGeom prst="rect">
            <a:avLst/>
          </a:prstGeom>
          <a:noFill/>
          <a:ln w="9525">
            <a:noFill/>
            <a:miter lim="800000"/>
            <a:headEnd/>
            <a:tailEnd/>
          </a:ln>
        </p:spPr>
      </p:pic>
      <p:graphicFrame>
        <p:nvGraphicFramePr>
          <p:cNvPr id="2050" name="Object 2"/>
          <p:cNvGraphicFramePr>
            <a:graphicFrameLocks noChangeAspect="1"/>
          </p:cNvGraphicFramePr>
          <p:nvPr/>
        </p:nvGraphicFramePr>
        <p:xfrm>
          <a:off x="5578475" y="3830638"/>
          <a:ext cx="711200" cy="695325"/>
        </p:xfrm>
        <a:graphic>
          <a:graphicData uri="http://schemas.openxmlformats.org/presentationml/2006/ole">
            <mc:AlternateContent xmlns:mc="http://schemas.openxmlformats.org/markup-compatibility/2006">
              <mc:Choice xmlns:v="urn:schemas-microsoft-com:vml" Requires="v">
                <p:oleObj spid="_x0000_s2134" name="Foto do Photo Editor" r:id="rId12" imgW="1905266" imgH="1828571" progId="">
                  <p:embed/>
                </p:oleObj>
              </mc:Choice>
              <mc:Fallback>
                <p:oleObj name="Foto do Photo Editor" r:id="rId12" imgW="1905266" imgH="1828571" progId="">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8475" y="3830638"/>
                        <a:ext cx="7112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81050" y="406400"/>
            <a:ext cx="7772400" cy="681038"/>
          </a:xfrm>
        </p:spPr>
        <p:txBody>
          <a:bodyPr/>
          <a:lstStyle/>
          <a:p>
            <a:pPr>
              <a:defRPr/>
            </a:pPr>
            <a:r>
              <a:rPr lang="es-PY" sz="3800" dirty="0" smtClean="0">
                <a:solidFill>
                  <a:schemeClr val="accent3">
                    <a:lumMod val="50000"/>
                  </a:schemeClr>
                </a:solidFill>
                <a:effectLst>
                  <a:outerShdw blurRad="38100" dist="38100" dir="2700000" algn="tl">
                    <a:srgbClr val="000000">
                      <a:alpha val="43137"/>
                    </a:srgbClr>
                  </a:outerShdw>
                </a:effectLst>
              </a:rPr>
              <a:t>AGENDA</a:t>
            </a:r>
            <a:endParaRPr lang="en-US" sz="3800" dirty="0">
              <a:solidFill>
                <a:schemeClr val="accent3">
                  <a:lumMod val="50000"/>
                </a:schemeClr>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88913" y="1209675"/>
            <a:ext cx="8797925" cy="1344613"/>
          </a:xfrm>
        </p:spPr>
        <p:txBody>
          <a:bodyPr/>
          <a:lstStyle/>
          <a:p>
            <a:pPr marL="514350" indent="-514350" algn="l">
              <a:lnSpc>
                <a:spcPct val="150000"/>
              </a:lnSpc>
              <a:buFont typeface="Wingdings" pitchFamily="2" charset="2"/>
              <a:buChar char="Ø"/>
              <a:defRPr/>
            </a:pPr>
            <a:r>
              <a:rPr lang="es-PY" b="1" dirty="0" smtClean="0">
                <a:solidFill>
                  <a:schemeClr val="accent3">
                    <a:lumMod val="50000"/>
                  </a:schemeClr>
                </a:solidFill>
                <a:effectLst>
                  <a:outerShdw blurRad="38100" dist="38100" dir="2700000" algn="tl">
                    <a:srgbClr val="000000">
                      <a:alpha val="43137"/>
                    </a:srgbClr>
                  </a:outerShdw>
                </a:effectLst>
              </a:rPr>
              <a:t>Fertilidad actual de la Región Oriental.</a:t>
            </a:r>
          </a:p>
          <a:p>
            <a:pPr marL="514350" indent="-514350" algn="l">
              <a:lnSpc>
                <a:spcPct val="150000"/>
              </a:lnSpc>
              <a:buFont typeface="Wingdings" pitchFamily="2" charset="2"/>
              <a:buChar char="Ø"/>
              <a:defRPr/>
            </a:pPr>
            <a:r>
              <a:rPr lang="es-PY" b="1" dirty="0" smtClean="0">
                <a:solidFill>
                  <a:schemeClr val="accent3">
                    <a:lumMod val="50000"/>
                  </a:schemeClr>
                </a:solidFill>
                <a:effectLst>
                  <a:outerShdw blurRad="38100" dist="38100" dir="2700000" algn="tl">
                    <a:srgbClr val="000000">
                      <a:alpha val="43137"/>
                    </a:srgbClr>
                  </a:outerShdw>
                </a:effectLst>
              </a:rPr>
              <a:t>Criterios basicos para una buena fertilización. </a:t>
            </a:r>
          </a:p>
          <a:p>
            <a:pPr marL="514350" indent="-514350" algn="l">
              <a:lnSpc>
                <a:spcPct val="150000"/>
              </a:lnSpc>
              <a:buFont typeface="Wingdings" pitchFamily="2" charset="2"/>
              <a:buChar char="Ø"/>
              <a:defRPr/>
            </a:pPr>
            <a:r>
              <a:rPr lang="es-PY" b="1" dirty="0">
                <a:solidFill>
                  <a:schemeClr val="accent3">
                    <a:lumMod val="50000"/>
                  </a:schemeClr>
                </a:solidFill>
                <a:effectLst>
                  <a:outerShdw blurRad="38100" dist="38100" dir="2700000" algn="tl">
                    <a:srgbClr val="000000">
                      <a:alpha val="43137"/>
                    </a:srgbClr>
                  </a:outerShdw>
                </a:effectLst>
              </a:rPr>
              <a:t>R</a:t>
            </a:r>
            <a:r>
              <a:rPr lang="es-PY" b="1" dirty="0" smtClean="0">
                <a:solidFill>
                  <a:schemeClr val="accent3">
                    <a:lumMod val="50000"/>
                  </a:schemeClr>
                </a:solidFill>
                <a:effectLst>
                  <a:outerShdw blurRad="38100" dist="38100" dir="2700000" algn="tl">
                    <a:srgbClr val="000000">
                      <a:alpha val="43137"/>
                    </a:srgbClr>
                  </a:outerShdw>
                </a:effectLst>
              </a:rPr>
              <a:t>ecomendaciones de fertilización bajo el Sistema de Siembra Directa.</a:t>
            </a:r>
          </a:p>
          <a:p>
            <a:pPr marL="514350" indent="-514350" algn="l">
              <a:lnSpc>
                <a:spcPct val="150000"/>
              </a:lnSpc>
              <a:buFont typeface="Wingdings" pitchFamily="2" charset="2"/>
              <a:buChar char="Ø"/>
              <a:defRPr/>
            </a:pPr>
            <a:r>
              <a:rPr lang="es-PY" b="1" dirty="0" smtClean="0">
                <a:solidFill>
                  <a:schemeClr val="accent3">
                    <a:lumMod val="50000"/>
                  </a:schemeClr>
                </a:solidFill>
                <a:effectLst>
                  <a:outerShdw blurRad="38100" dist="38100" dir="2700000" algn="tl">
                    <a:srgbClr val="000000">
                      <a:alpha val="43137"/>
                    </a:srgbClr>
                  </a:outerShdw>
                </a:effectLst>
              </a:rPr>
              <a:t>Conclusiones.</a:t>
            </a:r>
          </a:p>
          <a:p>
            <a:pPr marL="514350" indent="-514350" algn="l">
              <a:lnSpc>
                <a:spcPct val="150000"/>
              </a:lnSpc>
              <a:buFont typeface="Wingdings" pitchFamily="2" charset="2"/>
              <a:buChar char="Ø"/>
              <a:defRPr/>
            </a:pPr>
            <a:endParaRPr lang="es-PY" b="1" dirty="0" smtClean="0">
              <a:solidFill>
                <a:schemeClr val="accent3">
                  <a:lumMod val="50000"/>
                </a:schemeClr>
              </a:solidFill>
              <a:effectLst>
                <a:outerShdw blurRad="38100" dist="38100" dir="2700000" algn="tl">
                  <a:srgbClr val="000000">
                    <a:alpha val="43137"/>
                  </a:srgbClr>
                </a:outerShdw>
              </a:effectLst>
            </a:endParaRPr>
          </a:p>
          <a:p>
            <a:pPr marL="514350" indent="-514350" algn="l">
              <a:lnSpc>
                <a:spcPct val="150000"/>
              </a:lnSpc>
              <a:buFont typeface="Wingdings" pitchFamily="2" charset="2"/>
              <a:buChar char="Ø"/>
              <a:defRPr/>
            </a:pPr>
            <a:endParaRPr lang="en-US" b="1" dirty="0">
              <a:solidFill>
                <a:schemeClr val="accent3">
                  <a:lumMod val="50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5 CuadroTexto"/>
          <p:cNvSpPr txBox="1">
            <a:spLocks noChangeArrowheads="1"/>
          </p:cNvSpPr>
          <p:nvPr/>
        </p:nvSpPr>
        <p:spPr bwMode="auto">
          <a:xfrm>
            <a:off x="468313" y="233363"/>
            <a:ext cx="8135937" cy="584200"/>
          </a:xfrm>
          <a:prstGeom prst="rect">
            <a:avLst/>
          </a:prstGeom>
          <a:noFill/>
          <a:ln w="9525">
            <a:noFill/>
            <a:miter lim="800000"/>
            <a:headEnd/>
            <a:tailEnd/>
          </a:ln>
        </p:spPr>
        <p:txBody>
          <a:bodyPr>
            <a:spAutoFit/>
          </a:bodyPr>
          <a:lstStyle/>
          <a:p>
            <a:pPr algn="ctr">
              <a:defRPr/>
            </a:pPr>
            <a:r>
              <a:rPr lang="es-MX" sz="3200" b="1" dirty="0">
                <a:solidFill>
                  <a:schemeClr val="accent3">
                    <a:lumMod val="50000"/>
                  </a:schemeClr>
                </a:solidFill>
                <a:latin typeface="+mj-lt"/>
              </a:rPr>
              <a:t>BASES DE ESTA PUBLICACIÓN</a:t>
            </a:r>
          </a:p>
        </p:txBody>
      </p:sp>
      <p:pic>
        <p:nvPicPr>
          <p:cNvPr id="5" name="Picture 4" descr="Dissertacao Martin C.jpg"/>
          <p:cNvPicPr>
            <a:picLocks noChangeAspect="1"/>
          </p:cNvPicPr>
          <p:nvPr/>
        </p:nvPicPr>
        <p:blipFill>
          <a:blip r:embed="rId2" cstate="print"/>
          <a:srcRect/>
          <a:stretch>
            <a:fillRect/>
          </a:stretch>
        </p:blipFill>
        <p:spPr bwMode="auto">
          <a:xfrm>
            <a:off x="646113" y="1274763"/>
            <a:ext cx="3041650" cy="4054475"/>
          </a:xfrm>
          <a:prstGeom prst="rect">
            <a:avLst/>
          </a:prstGeom>
          <a:noFill/>
          <a:ln w="9525">
            <a:noFill/>
            <a:miter lim="800000"/>
            <a:headEnd/>
            <a:tailEnd/>
          </a:ln>
        </p:spPr>
      </p:pic>
      <p:sp>
        <p:nvSpPr>
          <p:cNvPr id="6" name="TextBox 5"/>
          <p:cNvSpPr txBox="1"/>
          <p:nvPr/>
        </p:nvSpPr>
        <p:spPr>
          <a:xfrm>
            <a:off x="2695575" y="819150"/>
            <a:ext cx="4156075" cy="369888"/>
          </a:xfrm>
          <a:prstGeom prst="rect">
            <a:avLst/>
          </a:prstGeom>
          <a:noFill/>
        </p:spPr>
        <p:txBody>
          <a:bodyPr wrap="none">
            <a:spAutoFit/>
          </a:bodyPr>
          <a:lstStyle/>
          <a:p>
            <a:pPr>
              <a:defRPr/>
            </a:pPr>
            <a:r>
              <a:rPr lang="en-US" b="1" dirty="0">
                <a:solidFill>
                  <a:schemeClr val="accent3">
                    <a:lumMod val="50000"/>
                  </a:schemeClr>
                </a:solidFill>
                <a:latin typeface="Arial" pitchFamily="34" charset="0"/>
              </a:rPr>
              <a:t>4 </a:t>
            </a:r>
            <a:r>
              <a:rPr lang="en-US" b="1" dirty="0" err="1">
                <a:solidFill>
                  <a:schemeClr val="accent3">
                    <a:lumMod val="50000"/>
                  </a:schemeClr>
                </a:solidFill>
                <a:latin typeface="Arial" pitchFamily="34" charset="0"/>
              </a:rPr>
              <a:t>Tesis</a:t>
            </a:r>
            <a:r>
              <a:rPr lang="en-US" b="1" dirty="0">
                <a:solidFill>
                  <a:schemeClr val="accent3">
                    <a:lumMod val="50000"/>
                  </a:schemeClr>
                </a:solidFill>
                <a:latin typeface="Arial" pitchFamily="34" charset="0"/>
              </a:rPr>
              <a:t> de </a:t>
            </a:r>
            <a:r>
              <a:rPr lang="en-US" b="1" dirty="0" err="1">
                <a:solidFill>
                  <a:schemeClr val="accent3">
                    <a:lumMod val="50000"/>
                  </a:schemeClr>
                </a:solidFill>
                <a:latin typeface="Arial" pitchFamily="34" charset="0"/>
              </a:rPr>
              <a:t>Mestria</a:t>
            </a:r>
            <a:r>
              <a:rPr lang="en-US" b="1" dirty="0">
                <a:solidFill>
                  <a:schemeClr val="accent3">
                    <a:lumMod val="50000"/>
                  </a:schemeClr>
                </a:solidFill>
                <a:latin typeface="Arial" pitchFamily="34" charset="0"/>
              </a:rPr>
              <a:t> y 1 de </a:t>
            </a:r>
            <a:r>
              <a:rPr lang="en-US" b="1" dirty="0" err="1">
                <a:solidFill>
                  <a:schemeClr val="accent3">
                    <a:lumMod val="50000"/>
                  </a:schemeClr>
                </a:solidFill>
                <a:latin typeface="Arial" pitchFamily="34" charset="0"/>
              </a:rPr>
              <a:t>Doctorado</a:t>
            </a:r>
            <a:r>
              <a:rPr lang="en-US" b="1" dirty="0">
                <a:solidFill>
                  <a:schemeClr val="accent3">
                    <a:lumMod val="50000"/>
                  </a:schemeClr>
                </a:solidFill>
                <a:latin typeface="Arial" pitchFamily="34" charset="0"/>
              </a:rPr>
              <a:t>.</a:t>
            </a:r>
            <a:endParaRPr lang="es-AR" b="1" dirty="0">
              <a:solidFill>
                <a:schemeClr val="accent3">
                  <a:lumMod val="50000"/>
                </a:schemeClr>
              </a:solidFill>
              <a:latin typeface="Arial" pitchFamily="34" charset="0"/>
            </a:endParaRPr>
          </a:p>
        </p:txBody>
      </p:sp>
      <p:pic>
        <p:nvPicPr>
          <p:cNvPr id="9" name="Picture 8" descr="Ademir.jpg"/>
          <p:cNvPicPr>
            <a:picLocks noChangeAspect="1"/>
          </p:cNvPicPr>
          <p:nvPr/>
        </p:nvPicPr>
        <p:blipFill>
          <a:blip r:embed="rId3" cstate="print"/>
          <a:srcRect/>
          <a:stretch>
            <a:fillRect/>
          </a:stretch>
        </p:blipFill>
        <p:spPr bwMode="auto">
          <a:xfrm>
            <a:off x="1062038" y="1639888"/>
            <a:ext cx="3670300" cy="3878262"/>
          </a:xfrm>
          <a:prstGeom prst="rect">
            <a:avLst/>
          </a:prstGeom>
          <a:noFill/>
          <a:ln w="9525">
            <a:noFill/>
            <a:miter lim="800000"/>
            <a:headEnd/>
            <a:tailEnd/>
          </a:ln>
        </p:spPr>
      </p:pic>
      <p:pic>
        <p:nvPicPr>
          <p:cNvPr id="8" name="Picture 7" descr="Enrique.jpg"/>
          <p:cNvPicPr>
            <a:picLocks noChangeAspect="1"/>
          </p:cNvPicPr>
          <p:nvPr/>
        </p:nvPicPr>
        <p:blipFill>
          <a:blip r:embed="rId4" cstate="print"/>
          <a:srcRect/>
          <a:stretch>
            <a:fillRect/>
          </a:stretch>
        </p:blipFill>
        <p:spPr bwMode="auto">
          <a:xfrm>
            <a:off x="2017713" y="2044700"/>
            <a:ext cx="3168650" cy="4071938"/>
          </a:xfrm>
          <a:prstGeom prst="rect">
            <a:avLst/>
          </a:prstGeom>
          <a:noFill/>
          <a:ln w="9525">
            <a:noFill/>
            <a:miter lim="800000"/>
            <a:headEnd/>
            <a:tailEnd/>
          </a:ln>
        </p:spPr>
      </p:pic>
      <p:pic>
        <p:nvPicPr>
          <p:cNvPr id="10" name="Picture 9" descr="tesis Fede 1jpg.jpg"/>
          <p:cNvPicPr>
            <a:picLocks noChangeAspect="1"/>
          </p:cNvPicPr>
          <p:nvPr/>
        </p:nvPicPr>
        <p:blipFill>
          <a:blip r:embed="rId5" cstate="print"/>
          <a:srcRect/>
          <a:stretch>
            <a:fillRect/>
          </a:stretch>
        </p:blipFill>
        <p:spPr bwMode="auto">
          <a:xfrm>
            <a:off x="3181350" y="2284413"/>
            <a:ext cx="3327400" cy="3959225"/>
          </a:xfrm>
          <a:prstGeom prst="rect">
            <a:avLst/>
          </a:prstGeom>
          <a:noFill/>
          <a:ln w="9525">
            <a:noFill/>
            <a:miter lim="800000"/>
            <a:headEnd/>
            <a:tailEnd/>
          </a:ln>
        </p:spPr>
      </p:pic>
      <p:pic>
        <p:nvPicPr>
          <p:cNvPr id="7" name="Picture 6" descr="Dis Diego.jpg"/>
          <p:cNvPicPr>
            <a:picLocks noChangeAspect="1"/>
          </p:cNvPicPr>
          <p:nvPr/>
        </p:nvPicPr>
        <p:blipFill>
          <a:blip r:embed="rId6" cstate="print"/>
          <a:srcRect/>
          <a:stretch>
            <a:fillRect/>
          </a:stretch>
        </p:blipFill>
        <p:spPr bwMode="auto">
          <a:xfrm>
            <a:off x="4981575" y="2730500"/>
            <a:ext cx="3321050" cy="38115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s-AR" smtClean="0">
              <a:solidFill>
                <a:srgbClr val="898989"/>
              </a:solidFill>
              <a:latin typeface="Arial" charset="0"/>
            </a:endParaRPr>
          </a:p>
        </p:txBody>
      </p:sp>
      <p:pic>
        <p:nvPicPr>
          <p:cNvPr id="41987" name="2 Imagen"/>
          <p:cNvPicPr>
            <a:picLocks noChangeAspect="1"/>
          </p:cNvPicPr>
          <p:nvPr/>
        </p:nvPicPr>
        <p:blipFill>
          <a:blip r:embed="rId2" cstate="print"/>
          <a:srcRect/>
          <a:stretch>
            <a:fillRect/>
          </a:stretch>
        </p:blipFill>
        <p:spPr bwMode="auto">
          <a:xfrm>
            <a:off x="141288" y="47625"/>
            <a:ext cx="3232150" cy="2630488"/>
          </a:xfrm>
          <a:prstGeom prst="rect">
            <a:avLst/>
          </a:prstGeom>
          <a:noFill/>
          <a:ln w="9525">
            <a:noFill/>
            <a:miter lim="800000"/>
            <a:headEnd/>
            <a:tailEnd/>
          </a:ln>
        </p:spPr>
      </p:pic>
      <p:pic>
        <p:nvPicPr>
          <p:cNvPr id="8" name="Picture 7" descr="Articulo P.jpg"/>
          <p:cNvPicPr>
            <a:picLocks noChangeAspect="1"/>
          </p:cNvPicPr>
          <p:nvPr/>
        </p:nvPicPr>
        <p:blipFill>
          <a:blip r:embed="rId3" cstate="print"/>
          <a:srcRect/>
          <a:stretch>
            <a:fillRect/>
          </a:stretch>
        </p:blipFill>
        <p:spPr bwMode="auto">
          <a:xfrm>
            <a:off x="4891088" y="296863"/>
            <a:ext cx="4052887" cy="4164012"/>
          </a:xfrm>
          <a:prstGeom prst="rect">
            <a:avLst/>
          </a:prstGeom>
          <a:noFill/>
          <a:ln w="9525">
            <a:noFill/>
            <a:miter lim="800000"/>
            <a:headEnd/>
            <a:tailEnd/>
          </a:ln>
        </p:spPr>
      </p:pic>
      <p:pic>
        <p:nvPicPr>
          <p:cNvPr id="9" name="Picture 8" descr="Articulo N.jpg"/>
          <p:cNvPicPr>
            <a:picLocks noChangeAspect="1"/>
          </p:cNvPicPr>
          <p:nvPr/>
        </p:nvPicPr>
        <p:blipFill>
          <a:blip r:embed="rId4" cstate="print"/>
          <a:srcRect/>
          <a:stretch>
            <a:fillRect/>
          </a:stretch>
        </p:blipFill>
        <p:spPr bwMode="auto">
          <a:xfrm>
            <a:off x="3951127" y="1034642"/>
            <a:ext cx="4064000" cy="4208462"/>
          </a:xfrm>
          <a:prstGeom prst="rect">
            <a:avLst/>
          </a:prstGeom>
          <a:noFill/>
          <a:ln w="9525">
            <a:noFill/>
            <a:miter lim="800000"/>
            <a:headEnd/>
            <a:tailEnd/>
          </a:ln>
        </p:spPr>
      </p:pic>
      <p:pic>
        <p:nvPicPr>
          <p:cNvPr id="7" name="Picture 6" descr="girasol.jpg"/>
          <p:cNvPicPr>
            <a:picLocks noChangeAspect="1"/>
          </p:cNvPicPr>
          <p:nvPr/>
        </p:nvPicPr>
        <p:blipFill>
          <a:blip r:embed="rId5" cstate="print"/>
          <a:srcRect/>
          <a:stretch>
            <a:fillRect/>
          </a:stretch>
        </p:blipFill>
        <p:spPr bwMode="auto">
          <a:xfrm>
            <a:off x="2878708" y="1886550"/>
            <a:ext cx="3605212" cy="4116387"/>
          </a:xfrm>
          <a:prstGeom prst="rect">
            <a:avLst/>
          </a:prstGeom>
          <a:noFill/>
          <a:ln w="9525">
            <a:noFill/>
            <a:miter lim="800000"/>
            <a:headEnd/>
            <a:tailEnd/>
          </a:ln>
        </p:spPr>
      </p:pic>
      <p:pic>
        <p:nvPicPr>
          <p:cNvPr id="11" name="Picture 10" descr="Articulo K.jpg"/>
          <p:cNvPicPr>
            <a:picLocks noChangeAspect="1"/>
          </p:cNvPicPr>
          <p:nvPr/>
        </p:nvPicPr>
        <p:blipFill>
          <a:blip r:embed="rId6" cstate="print"/>
          <a:srcRect/>
          <a:stretch>
            <a:fillRect/>
          </a:stretch>
        </p:blipFill>
        <p:spPr bwMode="auto">
          <a:xfrm>
            <a:off x="831470" y="2602407"/>
            <a:ext cx="3359150" cy="3843337"/>
          </a:xfrm>
          <a:prstGeom prst="rect">
            <a:avLst/>
          </a:prstGeom>
          <a:noFill/>
          <a:ln w="9525">
            <a:noFill/>
            <a:miter lim="800000"/>
            <a:headEnd/>
            <a:tailEnd/>
          </a:ln>
        </p:spPr>
      </p:pic>
      <p:sp>
        <p:nvSpPr>
          <p:cNvPr id="13" name="TextBox 12"/>
          <p:cNvSpPr txBox="1"/>
          <p:nvPr/>
        </p:nvSpPr>
        <p:spPr>
          <a:xfrm>
            <a:off x="6259513" y="6289675"/>
            <a:ext cx="2952750" cy="401638"/>
          </a:xfrm>
          <a:prstGeom prst="rect">
            <a:avLst/>
          </a:prstGeom>
          <a:noFill/>
        </p:spPr>
        <p:txBody>
          <a:bodyPr wrap="none">
            <a:spAutoFit/>
          </a:bodyPr>
          <a:lstStyle/>
          <a:p>
            <a:pPr>
              <a:defRPr/>
            </a:pPr>
            <a:r>
              <a:rPr lang="en-US" sz="2000" b="1" dirty="0">
                <a:solidFill>
                  <a:schemeClr val="accent3">
                    <a:lumMod val="50000"/>
                  </a:schemeClr>
                </a:solidFill>
                <a:latin typeface="Arial" pitchFamily="34" charset="0"/>
              </a:rPr>
              <a:t>5 </a:t>
            </a:r>
            <a:r>
              <a:rPr lang="en-US" sz="2000" b="1" dirty="0" err="1">
                <a:solidFill>
                  <a:schemeClr val="accent3">
                    <a:lumMod val="50000"/>
                  </a:schemeClr>
                </a:solidFill>
                <a:latin typeface="Arial" pitchFamily="34" charset="0"/>
              </a:rPr>
              <a:t>Articulos</a:t>
            </a:r>
            <a:r>
              <a:rPr lang="en-US" sz="2000" b="1" dirty="0">
                <a:solidFill>
                  <a:schemeClr val="accent3">
                    <a:lumMod val="50000"/>
                  </a:schemeClr>
                </a:solidFill>
                <a:latin typeface="Arial" pitchFamily="34" charset="0"/>
              </a:rPr>
              <a:t> en la RBCS</a:t>
            </a:r>
            <a:endParaRPr lang="es-AR" sz="2000" b="1" dirty="0">
              <a:solidFill>
                <a:schemeClr val="accent3">
                  <a:lumMod val="50000"/>
                </a:schemeClr>
              </a:solidFill>
              <a:latin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s-AR" smtClean="0">
              <a:solidFill>
                <a:srgbClr val="898989"/>
              </a:solidFill>
              <a:latin typeface="Arial" charset="0"/>
            </a:endParaRPr>
          </a:p>
        </p:txBody>
      </p:sp>
      <p:sp>
        <p:nvSpPr>
          <p:cNvPr id="43011" name="TextBox 4"/>
          <p:cNvSpPr txBox="1">
            <a:spLocks noChangeArrowheads="1"/>
          </p:cNvSpPr>
          <p:nvPr/>
        </p:nvSpPr>
        <p:spPr bwMode="auto">
          <a:xfrm>
            <a:off x="377825" y="252413"/>
            <a:ext cx="2968625" cy="369887"/>
          </a:xfrm>
          <a:prstGeom prst="rect">
            <a:avLst/>
          </a:prstGeom>
          <a:noFill/>
          <a:ln w="9525">
            <a:noFill/>
            <a:miter lim="800000"/>
            <a:headEnd/>
            <a:tailEnd/>
          </a:ln>
        </p:spPr>
        <p:txBody>
          <a:bodyPr wrap="none">
            <a:spAutoFit/>
          </a:bodyPr>
          <a:lstStyle/>
          <a:p>
            <a:r>
              <a:rPr lang="en-US" b="1"/>
              <a:t>OTRAS PUBLICACIONES</a:t>
            </a:r>
            <a:endParaRPr lang="es-AR" b="1"/>
          </a:p>
        </p:txBody>
      </p:sp>
      <p:pic>
        <p:nvPicPr>
          <p:cNvPr id="8" name="Picture 7" descr="Bifesfera P.jpg"/>
          <p:cNvPicPr>
            <a:picLocks noChangeAspect="1"/>
          </p:cNvPicPr>
          <p:nvPr/>
        </p:nvPicPr>
        <p:blipFill>
          <a:blip r:embed="rId2" cstate="print"/>
          <a:srcRect/>
          <a:stretch>
            <a:fillRect/>
          </a:stretch>
        </p:blipFill>
        <p:spPr bwMode="auto">
          <a:xfrm>
            <a:off x="288925" y="846138"/>
            <a:ext cx="4156075" cy="4498975"/>
          </a:xfrm>
          <a:prstGeom prst="rect">
            <a:avLst/>
          </a:prstGeom>
          <a:noFill/>
          <a:ln w="9525">
            <a:noFill/>
            <a:miter lim="800000"/>
            <a:headEnd/>
            <a:tailEnd/>
          </a:ln>
        </p:spPr>
      </p:pic>
      <p:pic>
        <p:nvPicPr>
          <p:cNvPr id="6" name="Picture 5" descr="Biosfera Diego.jpg"/>
          <p:cNvPicPr>
            <a:picLocks noChangeAspect="1"/>
          </p:cNvPicPr>
          <p:nvPr/>
        </p:nvPicPr>
        <p:blipFill>
          <a:blip r:embed="rId3" cstate="print"/>
          <a:srcRect/>
          <a:stretch>
            <a:fillRect/>
          </a:stretch>
        </p:blipFill>
        <p:spPr bwMode="auto">
          <a:xfrm>
            <a:off x="2052638" y="1685925"/>
            <a:ext cx="4697412" cy="4589463"/>
          </a:xfrm>
          <a:prstGeom prst="rect">
            <a:avLst/>
          </a:prstGeom>
          <a:noFill/>
          <a:ln w="9525">
            <a:noFill/>
            <a:miter lim="800000"/>
            <a:headEnd/>
            <a:tailEnd/>
          </a:ln>
        </p:spPr>
      </p:pic>
      <p:pic>
        <p:nvPicPr>
          <p:cNvPr id="7" name="Picture 6" descr="Art. K Fede Telmo.jpg"/>
          <p:cNvPicPr>
            <a:picLocks noChangeAspect="1"/>
          </p:cNvPicPr>
          <p:nvPr/>
        </p:nvPicPr>
        <p:blipFill>
          <a:blip r:embed="rId4" cstate="print"/>
          <a:srcRect/>
          <a:stretch>
            <a:fillRect/>
          </a:stretch>
        </p:blipFill>
        <p:spPr bwMode="auto">
          <a:xfrm>
            <a:off x="4808538" y="2130425"/>
            <a:ext cx="4083050" cy="45227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3 Imagen"/>
          <p:cNvPicPr>
            <a:picLocks noChangeAspect="1"/>
          </p:cNvPicPr>
          <p:nvPr/>
        </p:nvPicPr>
        <p:blipFill>
          <a:blip r:embed="rId2" cstate="print">
            <a:lum bright="10000" contrast="46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2 Imagen"/>
          <p:cNvPicPr>
            <a:picLocks noChangeAspect="1"/>
          </p:cNvPicPr>
          <p:nvPr/>
        </p:nvPicPr>
        <p:blipFill>
          <a:blip r:embed="rId2" cstate="print">
            <a:lum bright="8000" contrast="50000"/>
          </a:blip>
          <a:srcRect/>
          <a:stretch>
            <a:fillRect/>
          </a:stretch>
        </p:blipFill>
        <p:spPr bwMode="auto">
          <a:xfrm>
            <a:off x="0" y="-26988"/>
            <a:ext cx="9144000" cy="6858001"/>
          </a:xfrm>
          <a:prstGeom prst="rect">
            <a:avLst/>
          </a:prstGeom>
          <a:noFill/>
          <a:ln w="9525">
            <a:noFill/>
            <a:miter lim="800000"/>
            <a:headEnd/>
            <a:tailEnd/>
          </a:ln>
        </p:spPr>
      </p:pic>
      <p:sp>
        <p:nvSpPr>
          <p:cNvPr id="2" name="1 CuadroTexto"/>
          <p:cNvSpPr txBox="1">
            <a:spLocks noChangeArrowheads="1"/>
          </p:cNvSpPr>
          <p:nvPr/>
        </p:nvSpPr>
        <p:spPr bwMode="auto">
          <a:xfrm>
            <a:off x="595313" y="3938588"/>
            <a:ext cx="1873250" cy="522287"/>
          </a:xfrm>
          <a:prstGeom prst="rect">
            <a:avLst/>
          </a:prstGeom>
          <a:noFill/>
          <a:ln w="9525">
            <a:noFill/>
            <a:miter lim="800000"/>
            <a:headEnd/>
            <a:tailEnd/>
          </a:ln>
        </p:spPr>
        <p:txBody>
          <a:bodyPr>
            <a:spAutoFit/>
          </a:bodyPr>
          <a:lstStyle/>
          <a:p>
            <a:pPr>
              <a:defRPr/>
            </a:pPr>
            <a:r>
              <a:rPr lang="es-MX" sz="2800" b="1" dirty="0">
                <a:solidFill>
                  <a:schemeClr val="tx2">
                    <a:lumMod val="40000"/>
                    <a:lumOff val="60000"/>
                  </a:schemeClr>
                </a:solidFill>
                <a:latin typeface="Arial Narrow" pitchFamily="34" charset="0"/>
              </a:rPr>
              <a:t>9 Páginas </a:t>
            </a:r>
            <a:endParaRPr lang="de-DE" sz="2800" b="1" dirty="0">
              <a:solidFill>
                <a:schemeClr val="tx2">
                  <a:lumMod val="40000"/>
                  <a:lumOff val="60000"/>
                </a:schemeClr>
              </a:solidFill>
              <a:latin typeface="Arial Narrow" pitchFamily="34" charset="0"/>
            </a:endParaRPr>
          </a:p>
        </p:txBody>
      </p:sp>
      <p:sp>
        <p:nvSpPr>
          <p:cNvPr id="4" name="7 Elipse"/>
          <p:cNvSpPr/>
          <p:nvPr/>
        </p:nvSpPr>
        <p:spPr>
          <a:xfrm>
            <a:off x="107950" y="1412875"/>
            <a:ext cx="2519363" cy="3671888"/>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VC-060F"/>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46531" name="Rectangle 3"/>
          <p:cNvSpPr>
            <a:spLocks noChangeArrowheads="1"/>
          </p:cNvSpPr>
          <p:nvPr/>
        </p:nvSpPr>
        <p:spPr bwMode="auto">
          <a:xfrm>
            <a:off x="269875" y="309563"/>
            <a:ext cx="8429625" cy="2708275"/>
          </a:xfrm>
          <a:prstGeom prst="rect">
            <a:avLst/>
          </a:prstGeom>
          <a:solidFill>
            <a:srgbClr val="808080">
              <a:alpha val="50000"/>
            </a:srgbClr>
          </a:solidFill>
          <a:ln w="9525">
            <a:noFill/>
            <a:miter lim="800000"/>
            <a:headEnd/>
            <a:tailEnd/>
          </a:ln>
          <a:effectLst/>
        </p:spPr>
        <p:txBody>
          <a:bodyPr lIns="90488" tIns="44450" rIns="90488" bIns="44450" anchor="ctr"/>
          <a:lstStyle/>
          <a:p>
            <a:pPr algn="ctr" fontAlgn="auto">
              <a:spcBef>
                <a:spcPts val="0"/>
              </a:spcBef>
              <a:spcAft>
                <a:spcPts val="0"/>
              </a:spcAft>
              <a:defRPr/>
            </a:pPr>
            <a:r>
              <a:rPr lang="es-ES_tradnl" sz="4800" b="1" dirty="0">
                <a:solidFill>
                  <a:srgbClr val="FFFF00"/>
                </a:solidFill>
                <a:effectLst>
                  <a:outerShdw blurRad="38100" dist="38100" dir="2700000" algn="tl">
                    <a:srgbClr val="000000"/>
                  </a:outerShdw>
                </a:effectLst>
                <a:latin typeface="Arial" pitchFamily="34" charset="0"/>
                <a:cs typeface="Arial" pitchFamily="34" charset="0"/>
              </a:rPr>
              <a:t>El mayor riesgo de error en los análisis de suelo, </a:t>
            </a:r>
            <a:r>
              <a:rPr lang="es-ES_tradnl" sz="4800" b="1" dirty="0" err="1">
                <a:solidFill>
                  <a:srgbClr val="FFFF00"/>
                </a:solidFill>
                <a:effectLst>
                  <a:outerShdw blurRad="38100" dist="38100" dir="2700000" algn="tl">
                    <a:srgbClr val="000000"/>
                  </a:outerShdw>
                </a:effectLst>
                <a:latin typeface="Arial" pitchFamily="34" charset="0"/>
                <a:cs typeface="Arial" pitchFamily="34" charset="0"/>
              </a:rPr>
              <a:t>esta</a:t>
            </a:r>
            <a:r>
              <a:rPr lang="es-ES_tradnl" sz="4800" b="1" dirty="0">
                <a:solidFill>
                  <a:srgbClr val="FFFF00"/>
                </a:solidFill>
                <a:effectLst>
                  <a:outerShdw blurRad="38100" dist="38100" dir="2700000" algn="tl">
                    <a:srgbClr val="000000"/>
                  </a:outerShdw>
                </a:effectLst>
                <a:latin typeface="Arial" pitchFamily="34" charset="0"/>
                <a:cs typeface="Arial" pitchFamily="34" charset="0"/>
              </a:rPr>
              <a:t> en la </a:t>
            </a:r>
            <a:r>
              <a:rPr lang="es-ES_tradnl" sz="4800" b="1" u="sng" dirty="0">
                <a:solidFill>
                  <a:srgbClr val="FFFF00"/>
                </a:solidFill>
                <a:effectLst>
                  <a:outerShdw blurRad="38100" dist="38100" dir="2700000" algn="tl">
                    <a:srgbClr val="000000"/>
                  </a:outerShdw>
                </a:effectLst>
                <a:latin typeface="Arial" pitchFamily="34" charset="0"/>
                <a:cs typeface="Arial" pitchFamily="34" charset="0"/>
              </a:rPr>
              <a:t>toma de la muestra</a:t>
            </a:r>
            <a:r>
              <a:rPr lang="es-ES_tradnl" sz="4800" b="1" dirty="0">
                <a:solidFill>
                  <a:srgbClr val="FFFF00"/>
                </a:solidFill>
                <a:effectLst>
                  <a:outerShdw blurRad="38100" dist="38100" dir="2700000" algn="tl">
                    <a:srgbClr val="000000"/>
                  </a:outerShdw>
                </a:effectLst>
                <a:latin typeface="Arial" pitchFamily="34" charset="0"/>
                <a:cs typeface="Arial" pitchFamily="34" charset="0"/>
              </a:rPr>
              <a:t>. </a:t>
            </a:r>
          </a:p>
        </p:txBody>
      </p:sp>
      <p:pic>
        <p:nvPicPr>
          <p:cNvPr id="51204" name="Picture 8" descr="IPNI_Initials"/>
          <p:cNvPicPr>
            <a:picLocks noChangeAspect="1" noChangeArrowheads="1"/>
          </p:cNvPicPr>
          <p:nvPr/>
        </p:nvPicPr>
        <p:blipFill>
          <a:blip r:embed="rId4" cstate="print"/>
          <a:srcRect/>
          <a:stretch>
            <a:fillRect/>
          </a:stretch>
        </p:blipFill>
        <p:spPr bwMode="auto">
          <a:xfrm>
            <a:off x="7691438" y="6022975"/>
            <a:ext cx="1308100" cy="747713"/>
          </a:xfrm>
          <a:prstGeom prst="rect">
            <a:avLst/>
          </a:prstGeom>
          <a:noFill/>
          <a:ln w="9525">
            <a:noFill/>
            <a:miter lim="800000"/>
            <a:headEnd/>
            <a:tailEnd/>
          </a:ln>
        </p:spPr>
      </p:pic>
      <p:sp>
        <p:nvSpPr>
          <p:cNvPr id="5" name="Rectangle 3"/>
          <p:cNvSpPr>
            <a:spLocks noChangeArrowheads="1"/>
          </p:cNvSpPr>
          <p:nvPr/>
        </p:nvSpPr>
        <p:spPr bwMode="auto">
          <a:xfrm>
            <a:off x="319088" y="3141663"/>
            <a:ext cx="8429625" cy="3328987"/>
          </a:xfrm>
          <a:prstGeom prst="rect">
            <a:avLst/>
          </a:prstGeom>
          <a:solidFill>
            <a:srgbClr val="808080">
              <a:alpha val="50000"/>
            </a:srgbClr>
          </a:solidFill>
          <a:ln w="9525">
            <a:noFill/>
            <a:miter lim="800000"/>
            <a:headEnd/>
            <a:tailEnd/>
          </a:ln>
          <a:effectLst/>
        </p:spPr>
        <p:txBody>
          <a:bodyPr lIns="90488" tIns="44450" rIns="90488" bIns="44450" anchor="ctr"/>
          <a:lstStyle/>
          <a:p>
            <a:pPr algn="ctr">
              <a:defRPr/>
            </a:pPr>
            <a:r>
              <a:rPr lang="es-ES_tradnl" sz="4800" b="1" dirty="0">
                <a:solidFill>
                  <a:srgbClr val="FFFF00"/>
                </a:solidFill>
                <a:effectLst>
                  <a:outerShdw blurRad="38100" dist="38100" dir="2700000" algn="tl">
                    <a:srgbClr val="000000"/>
                  </a:outerShdw>
                </a:effectLst>
                <a:latin typeface="Arial" pitchFamily="34" charset="0"/>
                <a:ea typeface="MS PGothic" pitchFamily="34" charset="-128"/>
                <a:cs typeface="Arial" pitchFamily="34" charset="0"/>
              </a:rPr>
              <a:t>El error en la </a:t>
            </a:r>
            <a:r>
              <a:rPr lang="es-ES_tradnl" sz="4800" b="1" u="sng" dirty="0">
                <a:solidFill>
                  <a:srgbClr val="FFFF00"/>
                </a:solidFill>
                <a:effectLst>
                  <a:outerShdw blurRad="38100" dist="38100" dir="2700000" algn="tl">
                    <a:srgbClr val="000000"/>
                  </a:outerShdw>
                </a:effectLst>
                <a:latin typeface="Arial" pitchFamily="34" charset="0"/>
                <a:ea typeface="MS PGothic" pitchFamily="34" charset="-128"/>
                <a:cs typeface="Arial" pitchFamily="34" charset="0"/>
              </a:rPr>
              <a:t>toma de la muestras</a:t>
            </a:r>
            <a:r>
              <a:rPr lang="es-ES_tradnl" sz="4800" b="1" dirty="0">
                <a:solidFill>
                  <a:srgbClr val="FFFF00"/>
                </a:solidFill>
                <a:effectLst>
                  <a:outerShdw blurRad="38100" dist="38100" dir="2700000" algn="tl">
                    <a:srgbClr val="000000"/>
                  </a:outerShdw>
                </a:effectLst>
                <a:latin typeface="Arial" pitchFamily="34" charset="0"/>
                <a:ea typeface="MS PGothic" pitchFamily="34" charset="-128"/>
                <a:cs typeface="Arial" pitchFamily="34" charset="0"/>
              </a:rPr>
              <a:t> no puede ser corregido en etapas posteriores</a:t>
            </a:r>
            <a:r>
              <a:rPr lang="es-ES_tradnl" sz="4800" b="1" dirty="0">
                <a:solidFill>
                  <a:srgbClr val="FFFF00"/>
                </a:solidFill>
                <a:effectLst>
                  <a:outerShdw blurRad="38100" dist="38100" dir="2700000" algn="tl">
                    <a:srgbClr val="000000"/>
                  </a:outerShdw>
                </a:effectLst>
                <a:latin typeface="Times New Roman" pitchFamily="18" charset="0"/>
                <a:ea typeface="MS PGothic" pitchFamily="34" charset="-128"/>
              </a:rPr>
              <a:t>. </a:t>
            </a:r>
          </a:p>
        </p:txBody>
      </p:sp>
    </p:spTree>
    <p:extLst>
      <p:ext uri="{BB962C8B-B14F-4D97-AF65-F5344CB8AC3E}">
        <p14:creationId xmlns:p14="http://schemas.microsoft.com/office/powerpoint/2010/main" val="3552192370"/>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263"/>
            <a:ext cx="8229600" cy="752475"/>
          </a:xfrm>
        </p:spPr>
        <p:txBody>
          <a:bodyPr/>
          <a:lstStyle/>
          <a:p>
            <a:pPr>
              <a:defRPr/>
            </a:pPr>
            <a:r>
              <a:rPr lang="pt-BR" sz="4800" dirty="0" smtClean="0">
                <a:solidFill>
                  <a:schemeClr val="tx2">
                    <a:lumMod val="75000"/>
                  </a:schemeClr>
                </a:solidFill>
                <a:effectLst>
                  <a:outerShdw blurRad="38100" dist="38100" dir="2700000" algn="tl">
                    <a:srgbClr val="000000">
                      <a:alpha val="43137"/>
                    </a:srgbClr>
                  </a:outerShdw>
                </a:effectLst>
              </a:rPr>
              <a:t>Metodologia de muestreo</a:t>
            </a:r>
            <a:br>
              <a:rPr lang="pt-BR" sz="4800" dirty="0" smtClean="0">
                <a:solidFill>
                  <a:schemeClr val="tx2">
                    <a:lumMod val="75000"/>
                  </a:schemeClr>
                </a:solidFill>
                <a:effectLst>
                  <a:outerShdw blurRad="38100" dist="38100" dir="2700000" algn="tl">
                    <a:srgbClr val="000000">
                      <a:alpha val="43137"/>
                    </a:srgbClr>
                  </a:outerShdw>
                </a:effectLst>
              </a:rPr>
            </a:br>
            <a:endParaRPr lang="en-US" sz="4800" dirty="0">
              <a:solidFill>
                <a:schemeClr val="tx2">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63538" y="1719263"/>
            <a:ext cx="9442450" cy="4525962"/>
          </a:xfrm>
        </p:spPr>
        <p:txBody>
          <a:bodyPr/>
          <a:lstStyle/>
          <a:p>
            <a:pPr>
              <a:buFont typeface="Arial" pitchFamily="34" charset="0"/>
              <a:buChar char="•"/>
              <a:defRPr/>
            </a:pPr>
            <a:r>
              <a:rPr lang="es-ES_tradnl" b="1" dirty="0" smtClean="0">
                <a:solidFill>
                  <a:schemeClr val="tx2">
                    <a:lumMod val="75000"/>
                  </a:schemeClr>
                </a:solidFill>
                <a:ea typeface="ＭＳ Ｐゴシック" pitchFamily="34" charset="-128"/>
              </a:rPr>
              <a:t>Selección del área a ser muestreada.</a:t>
            </a:r>
            <a:endParaRPr lang="en-US" dirty="0" smtClean="0">
              <a:solidFill>
                <a:schemeClr val="tx2">
                  <a:lumMod val="75000"/>
                </a:schemeClr>
              </a:solidFill>
              <a:ea typeface="ＭＳ Ｐゴシック" pitchFamily="34" charset="-128"/>
            </a:endParaRPr>
          </a:p>
          <a:p>
            <a:pPr>
              <a:buFont typeface="Arial" pitchFamily="34" charset="0"/>
              <a:buChar char="•"/>
              <a:defRPr/>
            </a:pPr>
            <a:r>
              <a:rPr lang="es-ES_tradnl" b="1" dirty="0" smtClean="0">
                <a:solidFill>
                  <a:schemeClr val="tx2">
                    <a:lumMod val="75000"/>
                  </a:schemeClr>
                </a:solidFill>
                <a:ea typeface="ＭＳ Ｐゴシック" pitchFamily="34" charset="-128"/>
              </a:rPr>
              <a:t>Número de sub muestras para obtener la muestra única compuesta para el lote</a:t>
            </a:r>
            <a:endParaRPr lang="en-US" dirty="0" smtClean="0">
              <a:solidFill>
                <a:schemeClr val="tx2">
                  <a:lumMod val="75000"/>
                </a:schemeClr>
              </a:solidFill>
              <a:ea typeface="ＭＳ Ｐゴシック" pitchFamily="34" charset="-128"/>
            </a:endParaRPr>
          </a:p>
          <a:p>
            <a:pPr>
              <a:buFont typeface="Arial" pitchFamily="34" charset="0"/>
              <a:buChar char="•"/>
              <a:defRPr/>
            </a:pPr>
            <a:r>
              <a:rPr lang="es-ES_tradnl" b="1" dirty="0" smtClean="0">
                <a:solidFill>
                  <a:schemeClr val="tx2">
                    <a:lumMod val="75000"/>
                  </a:schemeClr>
                </a:solidFill>
                <a:ea typeface="ＭＳ Ｐゴシック" pitchFamily="34" charset="-128"/>
              </a:rPr>
              <a:t>Época de muestreo</a:t>
            </a:r>
            <a:endParaRPr lang="en-US" dirty="0" smtClean="0">
              <a:solidFill>
                <a:schemeClr val="tx2">
                  <a:lumMod val="75000"/>
                </a:schemeClr>
              </a:solidFill>
              <a:ea typeface="ＭＳ Ｐゴシック" pitchFamily="34" charset="-128"/>
            </a:endParaRPr>
          </a:p>
          <a:p>
            <a:pPr>
              <a:buFont typeface="Arial" pitchFamily="34" charset="0"/>
              <a:buChar char="•"/>
              <a:defRPr/>
            </a:pPr>
            <a:r>
              <a:rPr lang="es-ES_tradnl" b="1" dirty="0" smtClean="0">
                <a:solidFill>
                  <a:schemeClr val="tx2">
                    <a:lumMod val="75000"/>
                  </a:schemeClr>
                </a:solidFill>
                <a:ea typeface="ＭＳ Ｐゴシック" pitchFamily="34" charset="-128"/>
              </a:rPr>
              <a:t>Profundidad del muestreo</a:t>
            </a:r>
            <a:endParaRPr lang="en-US" dirty="0" smtClean="0">
              <a:solidFill>
                <a:schemeClr val="tx2">
                  <a:lumMod val="75000"/>
                </a:schemeClr>
              </a:solidFill>
              <a:ea typeface="ＭＳ Ｐゴシック" pitchFamily="34" charset="-128"/>
            </a:endParaRPr>
          </a:p>
          <a:p>
            <a:pPr>
              <a:buFont typeface="Arial" pitchFamily="34" charset="0"/>
              <a:buChar char="•"/>
              <a:defRPr/>
            </a:pPr>
            <a:r>
              <a:rPr lang="es-ES_tradnl" b="1" dirty="0" smtClean="0">
                <a:solidFill>
                  <a:schemeClr val="tx2">
                    <a:lumMod val="75000"/>
                  </a:schemeClr>
                </a:solidFill>
                <a:ea typeface="ＭＳ Ｐゴシック" pitchFamily="34" charset="-128"/>
              </a:rPr>
              <a:t>Equipo y metodología para el muestreo</a:t>
            </a:r>
            <a:endParaRPr lang="en-US" dirty="0" smtClean="0">
              <a:solidFill>
                <a:schemeClr val="tx2">
                  <a:lumMod val="75000"/>
                </a:schemeClr>
              </a:solidFill>
              <a:ea typeface="ＭＳ Ｐゴシック" pitchFamily="34" charset="-128"/>
            </a:endParaRPr>
          </a:p>
          <a:p>
            <a:pPr>
              <a:buFont typeface="Arial" pitchFamily="34" charset="0"/>
              <a:buChar char="•"/>
              <a:defRPr/>
            </a:pPr>
            <a:endParaRPr lang="en-US" dirty="0" smtClean="0">
              <a:solidFill>
                <a:schemeClr val="tx2">
                  <a:lumMod val="75000"/>
                </a:schemeClr>
              </a:solidFill>
              <a:ea typeface="ＭＳ Ｐゴシック" pitchFamily="34" charset="-128"/>
            </a:endParaRPr>
          </a:p>
        </p:txBody>
      </p:sp>
    </p:spTree>
    <p:extLst>
      <p:ext uri="{BB962C8B-B14F-4D97-AF65-F5344CB8AC3E}">
        <p14:creationId xmlns:p14="http://schemas.microsoft.com/office/powerpoint/2010/main" val="158506110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gura"/>
          <p:cNvPicPr>
            <a:picLocks noChangeAspect="1" noChangeArrowheads="1"/>
          </p:cNvPicPr>
          <p:nvPr/>
        </p:nvPicPr>
        <p:blipFill>
          <a:blip r:embed="rId2" cstate="print"/>
          <a:srcRect/>
          <a:stretch>
            <a:fillRect/>
          </a:stretch>
        </p:blipFill>
        <p:spPr bwMode="auto">
          <a:xfrm>
            <a:off x="346075" y="141288"/>
            <a:ext cx="8593138" cy="6559550"/>
          </a:xfrm>
          <a:prstGeom prst="rect">
            <a:avLst/>
          </a:prstGeom>
          <a:noFill/>
          <a:ln w="9525">
            <a:noFill/>
            <a:miter lim="800000"/>
            <a:headEnd/>
            <a:tailEnd/>
          </a:ln>
        </p:spPr>
      </p:pic>
    </p:spTree>
    <p:extLst>
      <p:ext uri="{BB962C8B-B14F-4D97-AF65-F5344CB8AC3E}">
        <p14:creationId xmlns:p14="http://schemas.microsoft.com/office/powerpoint/2010/main" val="29720476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1087005"/>
            <a:ext cx="8229600" cy="752475"/>
          </a:xfrm>
        </p:spPr>
        <p:txBody>
          <a:bodyPr/>
          <a:lstStyle/>
          <a:p>
            <a:r>
              <a:rPr lang="es-MX" sz="6000" dirty="0" smtClean="0">
                <a:solidFill>
                  <a:srgbClr val="FF0000"/>
                </a:solidFill>
                <a:latin typeface="Arial" charset="0"/>
              </a:rPr>
              <a:t>¿ Se hace el análisis?</a:t>
            </a:r>
            <a:endParaRPr lang="en-US" sz="6000" dirty="0" smtClean="0">
              <a:solidFill>
                <a:srgbClr val="FF0000"/>
              </a:solidFill>
              <a:latin typeface="Arial" charset="0"/>
            </a:endParaRPr>
          </a:p>
        </p:txBody>
      </p:sp>
      <p:sp>
        <p:nvSpPr>
          <p:cNvPr id="11267" name="Content Placeholder 2"/>
          <p:cNvSpPr>
            <a:spLocks noGrp="1"/>
          </p:cNvSpPr>
          <p:nvPr>
            <p:ph idx="1"/>
          </p:nvPr>
        </p:nvSpPr>
        <p:spPr>
          <a:xfrm>
            <a:off x="457200" y="2216150"/>
            <a:ext cx="8229600" cy="4210050"/>
          </a:xfrm>
        </p:spPr>
        <p:txBody>
          <a:bodyPr/>
          <a:lstStyle/>
          <a:p>
            <a:pPr algn="ctr">
              <a:buFont typeface="Arial" pitchFamily="34" charset="0"/>
              <a:buChar char="•"/>
              <a:defRPr/>
            </a:pPr>
            <a:r>
              <a:rPr lang="es-MX" sz="4600" b="1" dirty="0" smtClean="0">
                <a:solidFill>
                  <a:schemeClr val="accent3">
                    <a:lumMod val="50000"/>
                  </a:schemeClr>
                </a:solidFill>
              </a:rPr>
              <a:t>Encuesta a los agricultores muestran que +/- 20 % hace el análisis del suelo periódicamente.</a:t>
            </a:r>
            <a:endParaRPr lang="en-US" sz="4600" b="1" dirty="0" smtClean="0">
              <a:solidFill>
                <a:schemeClr val="accent3">
                  <a:lumMod val="50000"/>
                </a:schemeClr>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linds(horizont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fade">
                                      <p:cBhvr>
                                        <p:cTn id="12" dur="2000"/>
                                        <p:tgtEl>
                                          <p:spTgt spid="11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2 Imagen"/>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3251" name="1 CuadroTexto"/>
          <p:cNvSpPr txBox="1">
            <a:spLocks noChangeArrowheads="1"/>
          </p:cNvSpPr>
          <p:nvPr/>
        </p:nvSpPr>
        <p:spPr bwMode="auto">
          <a:xfrm>
            <a:off x="481013" y="2852738"/>
            <a:ext cx="1873250" cy="584200"/>
          </a:xfrm>
          <a:prstGeom prst="rect">
            <a:avLst/>
          </a:prstGeom>
          <a:noFill/>
          <a:ln w="9525">
            <a:noFill/>
            <a:miter lim="800000"/>
            <a:headEnd/>
            <a:tailEnd/>
          </a:ln>
        </p:spPr>
        <p:txBody>
          <a:bodyPr>
            <a:spAutoFit/>
          </a:bodyPr>
          <a:lstStyle/>
          <a:p>
            <a:r>
              <a:rPr lang="es-MX" sz="3200" b="1">
                <a:solidFill>
                  <a:srgbClr val="FFFF00"/>
                </a:solidFill>
                <a:latin typeface="Calibri" pitchFamily="34" charset="0"/>
              </a:rPr>
              <a:t>9 Páginas </a:t>
            </a:r>
            <a:endParaRPr lang="de-DE" sz="3200" b="1">
              <a:solidFill>
                <a:srgbClr val="FFFF00"/>
              </a:solidFill>
              <a:latin typeface="Calibri" pitchFamily="34" charset="0"/>
            </a:endParaRPr>
          </a:p>
        </p:txBody>
      </p:sp>
      <p:pic>
        <p:nvPicPr>
          <p:cNvPr id="53252" name="2 Imagen"/>
          <p:cNvPicPr>
            <a:picLocks noChangeAspect="1"/>
          </p:cNvPicPr>
          <p:nvPr/>
        </p:nvPicPr>
        <p:blipFill>
          <a:blip r:embed="rId2" cstate="print">
            <a:lum bright="10000" contrast="50000"/>
          </a:blip>
          <a:srcRect/>
          <a:stretch>
            <a:fillRect/>
          </a:stretch>
        </p:blipFill>
        <p:spPr bwMode="auto">
          <a:xfrm>
            <a:off x="0" y="-26988"/>
            <a:ext cx="9144000" cy="6858001"/>
          </a:xfrm>
          <a:prstGeom prst="rect">
            <a:avLst/>
          </a:prstGeom>
          <a:noFill/>
          <a:ln w="9525">
            <a:noFill/>
            <a:miter lim="800000"/>
            <a:headEnd/>
            <a:tailEnd/>
          </a:ln>
        </p:spPr>
      </p:pic>
      <p:sp>
        <p:nvSpPr>
          <p:cNvPr id="6" name="7 Elipse"/>
          <p:cNvSpPr/>
          <p:nvPr/>
        </p:nvSpPr>
        <p:spPr>
          <a:xfrm>
            <a:off x="2124075" y="1484313"/>
            <a:ext cx="2519363" cy="3673475"/>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0"/>
          <p:cNvPicPr>
            <a:picLocks noChangeAspect="1" noChangeArrowheads="1"/>
          </p:cNvPicPr>
          <p:nvPr/>
        </p:nvPicPr>
        <p:blipFill>
          <a:blip r:embed="rId3" cstate="print">
            <a:lum bright="-40000" contrast="-20000"/>
          </a:blip>
          <a:srcRect/>
          <a:stretch>
            <a:fillRect/>
          </a:stretch>
        </p:blipFill>
        <p:spPr bwMode="auto">
          <a:xfrm>
            <a:off x="-3175" y="0"/>
            <a:ext cx="9144000" cy="6858000"/>
          </a:xfrm>
          <a:prstGeom prst="rect">
            <a:avLst/>
          </a:prstGeom>
          <a:noFill/>
          <a:ln w="9525">
            <a:noFill/>
            <a:miter lim="800000"/>
            <a:headEnd/>
            <a:tailEnd/>
          </a:ln>
        </p:spPr>
      </p:pic>
      <p:sp>
        <p:nvSpPr>
          <p:cNvPr id="178179" name="Rectangle 3"/>
          <p:cNvSpPr>
            <a:spLocks noChangeArrowheads="1"/>
          </p:cNvSpPr>
          <p:nvPr/>
        </p:nvSpPr>
        <p:spPr bwMode="auto">
          <a:xfrm>
            <a:off x="-26988" y="3838575"/>
            <a:ext cx="917576" cy="958850"/>
          </a:xfrm>
          <a:prstGeom prst="rect">
            <a:avLst/>
          </a:prstGeom>
          <a:noFill/>
          <a:ln w="9525">
            <a:noFill/>
            <a:miter lim="800000"/>
            <a:headEnd/>
            <a:tailEnd/>
          </a:ln>
          <a:effectLst/>
        </p:spPr>
        <p:txBody>
          <a:bodyPr bIns="0">
            <a:spAutoFit/>
          </a:bodyPr>
          <a:lstStyle/>
          <a:p>
            <a:pPr algn="just" fontAlgn="auto">
              <a:lnSpc>
                <a:spcPct val="130000"/>
              </a:lnSpc>
              <a:spcBef>
                <a:spcPts val="0"/>
              </a:spcBef>
              <a:spcAft>
                <a:spcPts val="0"/>
              </a:spcAft>
              <a:defRPr/>
            </a:pPr>
            <a:r>
              <a:rPr lang="pt-BR" sz="2300">
                <a:solidFill>
                  <a:srgbClr val="FFFF00"/>
                </a:solidFill>
                <a:effectLst>
                  <a:outerShdw blurRad="38100" dist="38100" dir="2700000" algn="tl">
                    <a:srgbClr val="000000"/>
                  </a:outerShdw>
                </a:effectLst>
                <a:latin typeface="Arial" pitchFamily="34" charset="0"/>
                <a:cs typeface="Times New Roman" pitchFamily="18" charset="0"/>
              </a:rPr>
              <a:t>        	</a:t>
            </a:r>
            <a:endParaRPr lang="pt-BR" sz="2300">
              <a:solidFill>
                <a:srgbClr val="FFFF00"/>
              </a:solidFill>
              <a:effectLst>
                <a:outerShdw blurRad="38100" dist="38100" dir="2700000" algn="tl">
                  <a:srgbClr val="000000"/>
                </a:outerShdw>
              </a:effectLst>
              <a:latin typeface="Arial" pitchFamily="34" charset="0"/>
            </a:endParaRPr>
          </a:p>
        </p:txBody>
      </p:sp>
      <p:sp>
        <p:nvSpPr>
          <p:cNvPr id="178183" name="Text Box 7"/>
          <p:cNvSpPr txBox="1">
            <a:spLocks noChangeArrowheads="1"/>
          </p:cNvSpPr>
          <p:nvPr/>
        </p:nvSpPr>
        <p:spPr bwMode="auto">
          <a:xfrm>
            <a:off x="60325" y="24950"/>
            <a:ext cx="9083675" cy="6725944"/>
          </a:xfrm>
          <a:prstGeom prst="rect">
            <a:avLst/>
          </a:prstGeom>
          <a:noFill/>
          <a:ln w="9525">
            <a:noFill/>
            <a:miter lim="800000"/>
            <a:headEnd/>
            <a:tailEnd/>
          </a:ln>
          <a:effectLst/>
        </p:spPr>
        <p:txBody>
          <a:bodyPr wrap="square">
            <a:spAutoFit/>
          </a:bodyPr>
          <a:lstStyle/>
          <a:p>
            <a:pPr>
              <a:lnSpc>
                <a:spcPct val="120000"/>
              </a:lnSpc>
              <a:defRPr/>
            </a:pPr>
            <a:r>
              <a:rPr lang="pt-BR" sz="3000" i="1" dirty="0" smtClean="0">
                <a:solidFill>
                  <a:srgbClr val="FFFF00"/>
                </a:solidFill>
                <a:latin typeface="Tahoma" pitchFamily="34" charset="0"/>
                <a:ea typeface="ＭＳ Ｐゴシック" charset="-128"/>
              </a:rPr>
              <a:t>EL SUELO ES EL MEDIO </a:t>
            </a:r>
            <a:r>
              <a:rPr lang="pt-BR" sz="3000" i="1" dirty="0" err="1" smtClean="0">
                <a:solidFill>
                  <a:srgbClr val="FFFF00"/>
                </a:solidFill>
                <a:latin typeface="Tahoma" pitchFamily="34" charset="0"/>
                <a:ea typeface="ＭＳ Ｐゴシック" charset="-128"/>
              </a:rPr>
              <a:t>en</a:t>
            </a:r>
            <a:r>
              <a:rPr lang="pt-BR" sz="3000" i="1" dirty="0" smtClean="0">
                <a:solidFill>
                  <a:srgbClr val="FFFF00"/>
                </a:solidFill>
                <a:latin typeface="Tahoma" pitchFamily="34" charset="0"/>
                <a:ea typeface="ＭＳ Ｐゴシック" charset="-128"/>
              </a:rPr>
              <a:t> </a:t>
            </a:r>
            <a:r>
              <a:rPr lang="pt-BR" sz="3000" i="1" dirty="0" err="1" smtClean="0">
                <a:solidFill>
                  <a:srgbClr val="FFFF00"/>
                </a:solidFill>
                <a:latin typeface="Tahoma" pitchFamily="34" charset="0"/>
                <a:ea typeface="ＭＳ Ｐゴシック" charset="-128"/>
              </a:rPr>
              <a:t>el</a:t>
            </a:r>
            <a:r>
              <a:rPr lang="pt-BR" sz="3000" i="1" dirty="0" smtClean="0">
                <a:solidFill>
                  <a:srgbClr val="FFFF00"/>
                </a:solidFill>
                <a:latin typeface="Tahoma" pitchFamily="34" charset="0"/>
                <a:ea typeface="ＭＳ Ｐゴシック" charset="-128"/>
              </a:rPr>
              <a:t> </a:t>
            </a:r>
            <a:r>
              <a:rPr lang="pt-BR" sz="3000" i="1" dirty="0" err="1" smtClean="0">
                <a:solidFill>
                  <a:srgbClr val="FFFF00"/>
                </a:solidFill>
                <a:latin typeface="Tahoma" pitchFamily="34" charset="0"/>
                <a:ea typeface="ＭＳ Ｐゴシック" charset="-128"/>
              </a:rPr>
              <a:t>cual</a:t>
            </a:r>
            <a:r>
              <a:rPr lang="pt-BR" sz="3000" i="1" dirty="0" smtClean="0">
                <a:solidFill>
                  <a:srgbClr val="FFFF00"/>
                </a:solidFill>
                <a:latin typeface="Tahoma" pitchFamily="34" charset="0"/>
                <a:ea typeface="ＭＳ Ｐゴシック" charset="-128"/>
              </a:rPr>
              <a:t> </a:t>
            </a:r>
            <a:r>
              <a:rPr lang="pt-BR" sz="3000" i="1" dirty="0" err="1" smtClean="0">
                <a:solidFill>
                  <a:srgbClr val="FFFF00"/>
                </a:solidFill>
                <a:latin typeface="Tahoma" pitchFamily="34" charset="0"/>
                <a:ea typeface="ＭＳ Ｐゴシック" charset="-128"/>
              </a:rPr>
              <a:t>las</a:t>
            </a:r>
            <a:r>
              <a:rPr lang="pt-BR" sz="3000" i="1" dirty="0" smtClean="0">
                <a:solidFill>
                  <a:srgbClr val="FFFF00"/>
                </a:solidFill>
                <a:latin typeface="Tahoma" pitchFamily="34" charset="0"/>
                <a:ea typeface="ＭＳ Ｐゴシック" charset="-128"/>
              </a:rPr>
              <a:t> plantas </a:t>
            </a:r>
            <a:r>
              <a:rPr lang="pt-BR" sz="3000" i="1" dirty="0" err="1" smtClean="0">
                <a:solidFill>
                  <a:srgbClr val="FFFF00"/>
                </a:solidFill>
                <a:latin typeface="Tahoma" pitchFamily="34" charset="0"/>
                <a:ea typeface="ＭＳ Ｐゴシック" charset="-128"/>
              </a:rPr>
              <a:t>crecen</a:t>
            </a:r>
            <a:r>
              <a:rPr lang="pt-BR" sz="3000" i="1" dirty="0" smtClean="0">
                <a:solidFill>
                  <a:srgbClr val="FFFF00"/>
                </a:solidFill>
                <a:latin typeface="Tahoma" pitchFamily="34" charset="0"/>
                <a:ea typeface="ＭＳ Ｐゴシック" charset="-128"/>
              </a:rPr>
              <a:t> para alimentar </a:t>
            </a:r>
            <a:r>
              <a:rPr lang="pt-BR" sz="3000" i="1" dirty="0" err="1" smtClean="0">
                <a:solidFill>
                  <a:srgbClr val="FFFF00"/>
                </a:solidFill>
                <a:latin typeface="Tahoma" pitchFamily="34" charset="0"/>
                <a:ea typeface="ＭＳ Ｐゴシック" charset="-128"/>
              </a:rPr>
              <a:t>y</a:t>
            </a:r>
            <a:r>
              <a:rPr lang="pt-BR" sz="3000" i="1" dirty="0" smtClean="0">
                <a:solidFill>
                  <a:srgbClr val="FFFF00"/>
                </a:solidFill>
                <a:latin typeface="Tahoma" pitchFamily="34" charset="0"/>
                <a:ea typeface="ＭＳ Ｐゴシック" charset="-128"/>
              </a:rPr>
              <a:t> vestir al mundo. El entender </a:t>
            </a:r>
            <a:r>
              <a:rPr lang="pt-BR" sz="3000" i="1" dirty="0" err="1" smtClean="0">
                <a:solidFill>
                  <a:srgbClr val="FFFF00"/>
                </a:solidFill>
                <a:latin typeface="Tahoma" pitchFamily="34" charset="0"/>
                <a:ea typeface="ＭＳ Ｐゴシック" charset="-128"/>
              </a:rPr>
              <a:t>la</a:t>
            </a:r>
            <a:r>
              <a:rPr lang="pt-BR" sz="3000" i="1" dirty="0" smtClean="0">
                <a:solidFill>
                  <a:srgbClr val="FFFF00"/>
                </a:solidFill>
                <a:latin typeface="Tahoma" pitchFamily="34" charset="0"/>
                <a:ea typeface="ＭＳ Ｐゴシック" charset="-128"/>
              </a:rPr>
              <a:t> </a:t>
            </a:r>
            <a:r>
              <a:rPr lang="pt-BR" sz="3000" i="1" dirty="0" err="1" smtClean="0">
                <a:solidFill>
                  <a:srgbClr val="FFFF00"/>
                </a:solidFill>
                <a:latin typeface="Tahoma" pitchFamily="34" charset="0"/>
                <a:ea typeface="ＭＳ Ｐゴシック" charset="-128"/>
              </a:rPr>
              <a:t>fertilidad</a:t>
            </a:r>
            <a:r>
              <a:rPr lang="pt-BR" sz="3000" i="1" dirty="0" smtClean="0">
                <a:solidFill>
                  <a:srgbClr val="FFFF00"/>
                </a:solidFill>
                <a:latin typeface="Tahoma" pitchFamily="34" charset="0"/>
                <a:ea typeface="ＭＳ Ｐゴシック" charset="-128"/>
              </a:rPr>
              <a:t> </a:t>
            </a:r>
            <a:r>
              <a:rPr lang="pt-BR" sz="3000" i="1" dirty="0" err="1" smtClean="0">
                <a:solidFill>
                  <a:srgbClr val="FFFF00"/>
                </a:solidFill>
                <a:latin typeface="Tahoma" pitchFamily="34" charset="0"/>
                <a:ea typeface="ＭＳ Ｐゴシック" charset="-128"/>
              </a:rPr>
              <a:t>del</a:t>
            </a:r>
            <a:r>
              <a:rPr lang="pt-BR" sz="3000" i="1" dirty="0" smtClean="0">
                <a:solidFill>
                  <a:srgbClr val="FFFF00"/>
                </a:solidFill>
                <a:latin typeface="Tahoma" pitchFamily="34" charset="0"/>
                <a:ea typeface="ＭＳ Ｐゴシック" charset="-128"/>
              </a:rPr>
              <a:t> </a:t>
            </a:r>
            <a:r>
              <a:rPr lang="pt-BR" sz="3000" i="1" dirty="0" err="1" smtClean="0">
                <a:solidFill>
                  <a:srgbClr val="FFFF00"/>
                </a:solidFill>
                <a:latin typeface="Tahoma" pitchFamily="34" charset="0"/>
                <a:ea typeface="ＭＳ Ｐゴシック" charset="-128"/>
              </a:rPr>
              <a:t>suelo</a:t>
            </a:r>
            <a:r>
              <a:rPr lang="pt-BR" sz="3000" i="1" dirty="0" smtClean="0">
                <a:solidFill>
                  <a:srgbClr val="FFFF00"/>
                </a:solidFill>
                <a:latin typeface="Tahoma" pitchFamily="34" charset="0"/>
                <a:ea typeface="ＭＳ Ｐゴシック" charset="-128"/>
              </a:rPr>
              <a:t> es una </a:t>
            </a:r>
            <a:r>
              <a:rPr lang="pt-BR" sz="3000" i="1" dirty="0" err="1" smtClean="0">
                <a:solidFill>
                  <a:srgbClr val="FFFF00"/>
                </a:solidFill>
                <a:latin typeface="Tahoma" pitchFamily="34" charset="0"/>
                <a:ea typeface="ＭＳ Ｐゴシック" charset="-128"/>
              </a:rPr>
              <a:t>necesidad</a:t>
            </a:r>
            <a:r>
              <a:rPr lang="pt-BR" sz="3000" i="1" dirty="0" smtClean="0">
                <a:solidFill>
                  <a:srgbClr val="FFFF00"/>
                </a:solidFill>
                <a:latin typeface="Tahoma" pitchFamily="34" charset="0"/>
                <a:ea typeface="ＭＳ Ｐゴシック" charset="-128"/>
              </a:rPr>
              <a:t> </a:t>
            </a:r>
            <a:r>
              <a:rPr lang="pt-BR" sz="3000" i="1" dirty="0" err="1" smtClean="0">
                <a:solidFill>
                  <a:srgbClr val="FFFF00"/>
                </a:solidFill>
                <a:latin typeface="Tahoma" pitchFamily="34" charset="0"/>
                <a:ea typeface="ＭＳ Ｐゴシック" charset="-128"/>
              </a:rPr>
              <a:t>basica</a:t>
            </a:r>
            <a:r>
              <a:rPr lang="pt-BR" sz="3000" i="1" dirty="0" smtClean="0">
                <a:solidFill>
                  <a:srgbClr val="FFFF00"/>
                </a:solidFill>
                <a:latin typeface="Tahoma" pitchFamily="34" charset="0"/>
                <a:ea typeface="ＭＳ Ｐゴシック" charset="-128"/>
              </a:rPr>
              <a:t> de </a:t>
            </a:r>
            <a:r>
              <a:rPr lang="pt-BR" sz="3000" i="1" dirty="0" err="1" smtClean="0">
                <a:solidFill>
                  <a:srgbClr val="FFFF00"/>
                </a:solidFill>
                <a:latin typeface="Tahoma" pitchFamily="34" charset="0"/>
                <a:ea typeface="ＭＳ Ｐゴシック" charset="-128"/>
              </a:rPr>
              <a:t>la</a:t>
            </a:r>
            <a:r>
              <a:rPr lang="pt-BR" sz="3000" i="1" dirty="0" smtClean="0">
                <a:solidFill>
                  <a:srgbClr val="FFFF00"/>
                </a:solidFill>
                <a:latin typeface="Tahoma" pitchFamily="34" charset="0"/>
                <a:ea typeface="ＭＳ Ｐゴシック" charset="-128"/>
              </a:rPr>
              <a:t> </a:t>
            </a:r>
            <a:r>
              <a:rPr lang="pt-BR" sz="3000" i="1" dirty="0" err="1" smtClean="0">
                <a:solidFill>
                  <a:srgbClr val="FFFF00"/>
                </a:solidFill>
                <a:latin typeface="Tahoma" pitchFamily="34" charset="0"/>
                <a:ea typeface="ＭＳ Ｐゴシック" charset="-128"/>
              </a:rPr>
              <a:t>producción</a:t>
            </a:r>
            <a:r>
              <a:rPr lang="pt-BR" sz="3000" i="1" dirty="0" smtClean="0">
                <a:solidFill>
                  <a:srgbClr val="FFFF00"/>
                </a:solidFill>
                <a:latin typeface="Tahoma" pitchFamily="34" charset="0"/>
                <a:ea typeface="ＭＳ Ｐゴシック" charset="-128"/>
              </a:rPr>
              <a:t> de cultivos. </a:t>
            </a:r>
          </a:p>
          <a:p>
            <a:pPr>
              <a:lnSpc>
                <a:spcPct val="120000"/>
              </a:lnSpc>
              <a:buFontTx/>
              <a:buChar char="•"/>
              <a:defRPr/>
            </a:pPr>
            <a:endParaRPr lang="pt-BR" sz="3200" dirty="0">
              <a:solidFill>
                <a:srgbClr val="FFFF00"/>
              </a:solidFill>
              <a:latin typeface="Tahoma" pitchFamily="34" charset="0"/>
              <a:ea typeface="ＭＳ Ｐゴシック" charset="-128"/>
            </a:endParaRPr>
          </a:p>
          <a:p>
            <a:pPr>
              <a:lnSpc>
                <a:spcPct val="120000"/>
              </a:lnSpc>
              <a:buFontTx/>
              <a:buChar char="•"/>
              <a:defRPr/>
            </a:pPr>
            <a:r>
              <a:rPr lang="pt-BR" sz="3200" dirty="0" smtClean="0">
                <a:solidFill>
                  <a:srgbClr val="FFFF00"/>
                </a:solidFill>
                <a:latin typeface="Tahoma" pitchFamily="34" charset="0"/>
                <a:ea typeface="ＭＳ Ｐゴシック" charset="-128"/>
              </a:rPr>
              <a:t> </a:t>
            </a:r>
            <a:r>
              <a:rPr lang="pt-BR" sz="28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Como </a:t>
            </a:r>
            <a:r>
              <a:rPr lang="pt-BR" sz="2800" b="1" i="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puede</a:t>
            </a:r>
            <a:r>
              <a:rPr lang="pt-BR" sz="28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 </a:t>
            </a:r>
            <a:r>
              <a:rPr lang="pt-BR" sz="2800" b="1" i="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un</a:t>
            </a:r>
            <a:r>
              <a:rPr lang="pt-BR" sz="28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 agricultor </a:t>
            </a:r>
            <a:r>
              <a:rPr lang="pt-BR" sz="2800" b="1" i="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producir</a:t>
            </a:r>
            <a:r>
              <a:rPr lang="pt-BR" sz="28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 cultivos </a:t>
            </a:r>
            <a:r>
              <a:rPr lang="pt-BR" sz="2800" b="1" i="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en</a:t>
            </a:r>
            <a:r>
              <a:rPr lang="pt-BR" sz="28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 forma eficiente </a:t>
            </a:r>
            <a:r>
              <a:rPr lang="pt-BR" sz="2800" b="1" i="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y</a:t>
            </a:r>
            <a:r>
              <a:rPr lang="pt-BR" sz="28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 competitiva </a:t>
            </a:r>
            <a:r>
              <a:rPr lang="pt-BR" sz="2800" b="1" i="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sin</a:t>
            </a:r>
            <a:r>
              <a:rPr lang="pt-BR" sz="28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 </a:t>
            </a:r>
            <a:r>
              <a:rPr lang="pt-BR" sz="2800" b="1" i="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suelos</a:t>
            </a:r>
            <a:r>
              <a:rPr lang="pt-BR" sz="28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 </a:t>
            </a:r>
            <a:r>
              <a:rPr lang="pt-BR" sz="2800" b="1" i="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fertiles</a:t>
            </a:r>
            <a:r>
              <a:rPr lang="pt-BR" sz="2800" b="1" i="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itchFamily="34" charset="0"/>
                <a:ea typeface="ＭＳ Ｐゴシック" charset="-128"/>
              </a:rPr>
              <a:t>?</a:t>
            </a:r>
          </a:p>
          <a:p>
            <a:pPr>
              <a:lnSpc>
                <a:spcPct val="120000"/>
              </a:lnSpc>
              <a:buFontTx/>
              <a:buChar char="•"/>
              <a:defRPr/>
            </a:pPr>
            <a:endParaRPr lang="pt-BR" sz="3200" dirty="0" smtClean="0">
              <a:solidFill>
                <a:srgbClr val="FFFF00"/>
              </a:solidFill>
              <a:latin typeface="Tahoma" pitchFamily="34" charset="0"/>
              <a:ea typeface="ＭＳ Ｐゴシック" charset="-128"/>
            </a:endParaRPr>
          </a:p>
          <a:p>
            <a:pPr>
              <a:lnSpc>
                <a:spcPct val="120000"/>
              </a:lnSpc>
              <a:buFontTx/>
              <a:buChar char="•"/>
              <a:defRPr/>
            </a:pPr>
            <a:r>
              <a:rPr lang="es-ES" sz="3200" dirty="0" smtClean="0">
                <a:solidFill>
                  <a:srgbClr val="FFFF00"/>
                </a:solidFill>
                <a:latin typeface="Tahoma" pitchFamily="34" charset="0"/>
                <a:ea typeface="ＭＳ Ｐゴシック" charset="-128"/>
              </a:rPr>
              <a:t> </a:t>
            </a:r>
            <a:r>
              <a:rPr lang="es-ES" sz="2800" i="1" dirty="0" smtClean="0">
                <a:solidFill>
                  <a:srgbClr val="EEECE1"/>
                </a:solidFill>
                <a:latin typeface="Tahoma" pitchFamily="34" charset="0"/>
                <a:ea typeface="ＭＳ Ｐゴシック" charset="-128"/>
              </a:rPr>
              <a:t>C</a:t>
            </a:r>
            <a:r>
              <a:rPr lang="pt-BR" sz="2800" i="1" dirty="0" err="1" smtClean="0">
                <a:solidFill>
                  <a:srgbClr val="EEECE1"/>
                </a:solidFill>
                <a:latin typeface="Tahoma" pitchFamily="34" charset="0"/>
                <a:ea typeface="ＭＳ Ｐゴシック" charset="-128"/>
              </a:rPr>
              <a:t>omo</a:t>
            </a:r>
            <a:r>
              <a:rPr lang="pt-BR" sz="2800" i="1" dirty="0" smtClean="0">
                <a:solidFill>
                  <a:srgbClr val="EEECE1"/>
                </a:solidFill>
                <a:latin typeface="Tahoma" pitchFamily="34" charset="0"/>
                <a:ea typeface="ＭＳ Ｐゴシック" charset="-128"/>
              </a:rPr>
              <a:t> </a:t>
            </a:r>
            <a:r>
              <a:rPr lang="pt-BR" sz="2800" i="1" dirty="0" err="1" smtClean="0">
                <a:solidFill>
                  <a:srgbClr val="EEECE1"/>
                </a:solidFill>
                <a:latin typeface="Tahoma" pitchFamily="34" charset="0"/>
                <a:ea typeface="ＭＳ Ｐゴシック" charset="-128"/>
              </a:rPr>
              <a:t>puede</a:t>
            </a:r>
            <a:r>
              <a:rPr lang="pt-BR" sz="2800" i="1" dirty="0" smtClean="0">
                <a:solidFill>
                  <a:srgbClr val="EEECE1"/>
                </a:solidFill>
                <a:latin typeface="Tahoma" pitchFamily="34" charset="0"/>
                <a:ea typeface="ＭＳ Ｐゴシック" charset="-128"/>
              </a:rPr>
              <a:t> </a:t>
            </a:r>
            <a:r>
              <a:rPr lang="pt-BR" sz="2800" i="1" dirty="0" err="1" smtClean="0">
                <a:solidFill>
                  <a:srgbClr val="EEECE1"/>
                </a:solidFill>
                <a:latin typeface="Tahoma" pitchFamily="34" charset="0"/>
                <a:ea typeface="ＭＳ Ｐゴシック" charset="-128"/>
              </a:rPr>
              <a:t>un</a:t>
            </a:r>
            <a:r>
              <a:rPr lang="pt-BR" sz="2800" i="1" dirty="0" smtClean="0">
                <a:solidFill>
                  <a:srgbClr val="EEECE1"/>
                </a:solidFill>
                <a:latin typeface="Tahoma" pitchFamily="34" charset="0"/>
                <a:ea typeface="ＭＳ Ｐゴシック" charset="-128"/>
              </a:rPr>
              <a:t> </a:t>
            </a:r>
            <a:r>
              <a:rPr lang="pt-BR" sz="2800" i="1" dirty="0" err="1" smtClean="0">
                <a:solidFill>
                  <a:srgbClr val="EEECE1"/>
                </a:solidFill>
                <a:latin typeface="Tahoma" pitchFamily="34" charset="0"/>
                <a:ea typeface="ＭＳ Ｐゴシック" charset="-128"/>
              </a:rPr>
              <a:t>extencionista</a:t>
            </a:r>
            <a:r>
              <a:rPr lang="pt-BR" sz="2800" i="1" dirty="0" smtClean="0">
                <a:solidFill>
                  <a:srgbClr val="EEECE1"/>
                </a:solidFill>
                <a:latin typeface="Tahoma" pitchFamily="34" charset="0"/>
                <a:ea typeface="ＭＳ Ｐゴシック" charset="-128"/>
              </a:rPr>
              <a:t> </a:t>
            </a:r>
            <a:r>
              <a:rPr lang="pt-BR" sz="2800" i="1" dirty="0" err="1" smtClean="0">
                <a:solidFill>
                  <a:srgbClr val="EEECE1"/>
                </a:solidFill>
                <a:latin typeface="Tahoma" pitchFamily="34" charset="0"/>
                <a:ea typeface="ＭＳ Ｐゴシック" charset="-128"/>
              </a:rPr>
              <a:t>proveer</a:t>
            </a:r>
            <a:r>
              <a:rPr lang="pt-BR" sz="2800" i="1" dirty="0" smtClean="0">
                <a:solidFill>
                  <a:srgbClr val="EEECE1"/>
                </a:solidFill>
                <a:latin typeface="Tahoma" pitchFamily="34" charset="0"/>
                <a:ea typeface="ＭＳ Ｐゴシック" charset="-128"/>
              </a:rPr>
              <a:t> </a:t>
            </a:r>
            <a:r>
              <a:rPr lang="pt-BR" sz="2800" i="1" dirty="0" err="1" smtClean="0">
                <a:solidFill>
                  <a:srgbClr val="EEECE1"/>
                </a:solidFill>
                <a:latin typeface="Tahoma" pitchFamily="34" charset="0"/>
                <a:ea typeface="ＭＳ Ｐゴシック" charset="-128"/>
              </a:rPr>
              <a:t>informacion</a:t>
            </a:r>
            <a:r>
              <a:rPr lang="pt-BR" sz="2800" i="1" dirty="0" smtClean="0">
                <a:solidFill>
                  <a:srgbClr val="EEECE1"/>
                </a:solidFill>
                <a:latin typeface="Tahoma" pitchFamily="34" charset="0"/>
                <a:ea typeface="ＭＳ Ｐゴシック" charset="-128"/>
              </a:rPr>
              <a:t> que </a:t>
            </a:r>
            <a:r>
              <a:rPr lang="pt-BR" sz="2800" i="1" dirty="0" err="1" smtClean="0">
                <a:solidFill>
                  <a:srgbClr val="EEECE1"/>
                </a:solidFill>
                <a:latin typeface="Tahoma" pitchFamily="34" charset="0"/>
                <a:ea typeface="ＭＳ Ｐゴシック" charset="-128"/>
              </a:rPr>
              <a:t>ayude</a:t>
            </a:r>
            <a:r>
              <a:rPr lang="pt-BR" sz="2800" i="1" dirty="0" smtClean="0">
                <a:solidFill>
                  <a:srgbClr val="EEECE1"/>
                </a:solidFill>
                <a:latin typeface="Tahoma" pitchFamily="34" charset="0"/>
                <a:ea typeface="ＭＳ Ｐゴシック" charset="-128"/>
              </a:rPr>
              <a:t> al agricultor </a:t>
            </a:r>
            <a:r>
              <a:rPr lang="pt-BR" sz="2800" i="1" dirty="0" err="1" smtClean="0">
                <a:solidFill>
                  <a:srgbClr val="EEECE1"/>
                </a:solidFill>
                <a:latin typeface="Tahoma" pitchFamily="34" charset="0"/>
                <a:ea typeface="ＭＳ Ｐゴシック" charset="-128"/>
              </a:rPr>
              <a:t>sin</a:t>
            </a:r>
            <a:r>
              <a:rPr lang="pt-BR" sz="2800" i="1" dirty="0" smtClean="0">
                <a:solidFill>
                  <a:srgbClr val="EEECE1"/>
                </a:solidFill>
                <a:latin typeface="Tahoma" pitchFamily="34" charset="0"/>
                <a:ea typeface="ＭＳ Ｐゴシック" charset="-128"/>
              </a:rPr>
              <a:t> entender </a:t>
            </a:r>
            <a:r>
              <a:rPr lang="pt-BR" sz="2800" i="1" dirty="0" err="1" smtClean="0">
                <a:solidFill>
                  <a:srgbClr val="EEECE1"/>
                </a:solidFill>
                <a:latin typeface="Tahoma" pitchFamily="34" charset="0"/>
                <a:ea typeface="ＭＳ Ｐゴシック" charset="-128"/>
              </a:rPr>
              <a:t>los</a:t>
            </a:r>
            <a:r>
              <a:rPr lang="pt-BR" sz="2800" i="1" dirty="0" smtClean="0">
                <a:solidFill>
                  <a:srgbClr val="EEECE1"/>
                </a:solidFill>
                <a:latin typeface="Tahoma" pitchFamily="34" charset="0"/>
                <a:ea typeface="ＭＳ Ｐゴシック" charset="-128"/>
              </a:rPr>
              <a:t> conceptos </a:t>
            </a:r>
            <a:r>
              <a:rPr lang="pt-BR" sz="2800" i="1" dirty="0" err="1" smtClean="0">
                <a:solidFill>
                  <a:srgbClr val="EEECE1"/>
                </a:solidFill>
                <a:latin typeface="Tahoma" pitchFamily="34" charset="0"/>
                <a:ea typeface="ＭＳ Ｐゴシック" charset="-128"/>
              </a:rPr>
              <a:t>basicos</a:t>
            </a:r>
            <a:r>
              <a:rPr lang="pt-BR" sz="2800" i="1" dirty="0" smtClean="0">
                <a:solidFill>
                  <a:srgbClr val="EEECE1"/>
                </a:solidFill>
                <a:latin typeface="Tahoma" pitchFamily="34" charset="0"/>
                <a:ea typeface="ＭＳ Ｐゴシック" charset="-128"/>
              </a:rPr>
              <a:t> de </a:t>
            </a:r>
            <a:r>
              <a:rPr lang="pt-BR" sz="2800" i="1" dirty="0" err="1" smtClean="0">
                <a:solidFill>
                  <a:srgbClr val="EEECE1"/>
                </a:solidFill>
                <a:latin typeface="Tahoma" pitchFamily="34" charset="0"/>
                <a:ea typeface="ＭＳ Ｐゴシック" charset="-128"/>
              </a:rPr>
              <a:t>la</a:t>
            </a:r>
            <a:r>
              <a:rPr lang="pt-BR" sz="2800" i="1" dirty="0" smtClean="0">
                <a:solidFill>
                  <a:srgbClr val="EEECE1"/>
                </a:solidFill>
                <a:latin typeface="Tahoma" pitchFamily="34" charset="0"/>
                <a:ea typeface="ＭＳ Ｐゴシック" charset="-128"/>
              </a:rPr>
              <a:t> </a:t>
            </a:r>
            <a:r>
              <a:rPr lang="pt-BR" sz="2800" i="1" dirty="0" err="1" smtClean="0">
                <a:solidFill>
                  <a:srgbClr val="EEECE1"/>
                </a:solidFill>
                <a:latin typeface="Tahoma" pitchFamily="34" charset="0"/>
                <a:ea typeface="ＭＳ Ｐゴシック" charset="-128"/>
              </a:rPr>
              <a:t>fertilidad</a:t>
            </a:r>
            <a:r>
              <a:rPr lang="pt-BR" sz="2800" i="1" dirty="0" smtClean="0">
                <a:solidFill>
                  <a:srgbClr val="EEECE1"/>
                </a:solidFill>
                <a:latin typeface="Tahoma" pitchFamily="34" charset="0"/>
                <a:ea typeface="ＭＳ Ｐゴシック" charset="-128"/>
              </a:rPr>
              <a:t> </a:t>
            </a:r>
            <a:r>
              <a:rPr lang="pt-BR" sz="2800" i="1" dirty="0" err="1" smtClean="0">
                <a:solidFill>
                  <a:srgbClr val="EEECE1"/>
                </a:solidFill>
                <a:latin typeface="Tahoma" pitchFamily="34" charset="0"/>
                <a:ea typeface="ＭＳ Ｐゴシック" charset="-128"/>
              </a:rPr>
              <a:t>del</a:t>
            </a:r>
            <a:r>
              <a:rPr lang="pt-BR" sz="2800" i="1" dirty="0" smtClean="0">
                <a:solidFill>
                  <a:srgbClr val="EEECE1"/>
                </a:solidFill>
                <a:latin typeface="Tahoma" pitchFamily="34" charset="0"/>
                <a:ea typeface="ＭＳ Ｐゴシック" charset="-128"/>
              </a:rPr>
              <a:t> </a:t>
            </a:r>
            <a:r>
              <a:rPr lang="pt-BR" sz="2800" i="1" dirty="0" err="1" smtClean="0">
                <a:solidFill>
                  <a:srgbClr val="EEECE1"/>
                </a:solidFill>
                <a:latin typeface="Tahoma" pitchFamily="34" charset="0"/>
                <a:ea typeface="ＭＳ Ｐゴシック" charset="-128"/>
              </a:rPr>
              <a:t>suelo</a:t>
            </a:r>
            <a:r>
              <a:rPr lang="pt-BR" sz="2800" i="1" dirty="0" smtClean="0">
                <a:solidFill>
                  <a:srgbClr val="EEECE1"/>
                </a:solidFill>
                <a:latin typeface="Tahoma" pitchFamily="34" charset="0"/>
                <a:ea typeface="ＭＳ Ｐゴシック" charset="-128"/>
              </a:rPr>
              <a:t>?</a:t>
            </a:r>
            <a:endParaRPr lang="pt-BR" sz="2800" i="1" dirty="0">
              <a:solidFill>
                <a:srgbClr val="EEECE1"/>
              </a:solidFill>
              <a:latin typeface="Tahoma" pitchFamily="34" charset="0"/>
              <a:ea typeface="ＭＳ Ｐゴシック"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781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781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7818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7818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7818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818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2" nodeType="clickEffect">
                                  <p:stCondLst>
                                    <p:cond delay="0"/>
                                  </p:stCondLst>
                                  <p:childTnLst>
                                    <p:set>
                                      <p:cBhvr>
                                        <p:cTn id="30" dur="1" fill="hold">
                                          <p:stCondLst>
                                            <p:cond delay="0"/>
                                          </p:stCondLst>
                                        </p:cTn>
                                        <p:tgtEl>
                                          <p:spTgt spid="178183">
                                            <p:txEl>
                                              <p:pRg st="0" end="0"/>
                                            </p:txEl>
                                          </p:spTgt>
                                        </p:tgtEl>
                                        <p:attrNameLst>
                                          <p:attrName>style.visibility</p:attrName>
                                        </p:attrNameLst>
                                      </p:cBhvr>
                                      <p:to>
                                        <p:strVal val="visible"/>
                                      </p:to>
                                    </p:set>
                                    <p:animEffect transition="in" filter="blinds(horizontal)">
                                      <p:cBhvr>
                                        <p:cTn id="31" dur="500"/>
                                        <p:tgtEl>
                                          <p:spTgt spid="17818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2" nodeType="clickEffect">
                                  <p:stCondLst>
                                    <p:cond delay="0"/>
                                  </p:stCondLst>
                                  <p:childTnLst>
                                    <p:set>
                                      <p:cBhvr>
                                        <p:cTn id="35" dur="1" fill="hold">
                                          <p:stCondLst>
                                            <p:cond delay="0"/>
                                          </p:stCondLst>
                                        </p:cTn>
                                        <p:tgtEl>
                                          <p:spTgt spid="178183">
                                            <p:txEl>
                                              <p:pRg st="2" end="2"/>
                                            </p:txEl>
                                          </p:spTgt>
                                        </p:tgtEl>
                                        <p:attrNameLst>
                                          <p:attrName>style.visibility</p:attrName>
                                        </p:attrNameLst>
                                      </p:cBhvr>
                                      <p:to>
                                        <p:strVal val="visible"/>
                                      </p:to>
                                    </p:set>
                                    <p:animEffect transition="in" filter="blinds(horizontal)">
                                      <p:cBhvr>
                                        <p:cTn id="36" dur="500"/>
                                        <p:tgtEl>
                                          <p:spTgt spid="17818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2" nodeType="clickEffect">
                                  <p:stCondLst>
                                    <p:cond delay="0"/>
                                  </p:stCondLst>
                                  <p:childTnLst>
                                    <p:set>
                                      <p:cBhvr>
                                        <p:cTn id="40" dur="1" fill="hold">
                                          <p:stCondLst>
                                            <p:cond delay="0"/>
                                          </p:stCondLst>
                                        </p:cTn>
                                        <p:tgtEl>
                                          <p:spTgt spid="178183">
                                            <p:txEl>
                                              <p:pRg st="4" end="4"/>
                                            </p:txEl>
                                          </p:spTgt>
                                        </p:tgtEl>
                                        <p:attrNameLst>
                                          <p:attrName>style.visibility</p:attrName>
                                        </p:attrNameLst>
                                      </p:cBhvr>
                                      <p:to>
                                        <p:strVal val="visible"/>
                                      </p:to>
                                    </p:set>
                                    <p:animEffect transition="in" filter="blinds(horizontal)">
                                      <p:cBhvr>
                                        <p:cTn id="41" dur="500"/>
                                        <p:tgtEl>
                                          <p:spTgt spid="1781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3" grpId="0" build="p"/>
      <p:bldP spid="178183" grpId="1" build="p"/>
      <p:bldP spid="178183" grpId="2"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1275" y="365125"/>
            <a:ext cx="9674225" cy="792163"/>
          </a:xfrm>
        </p:spPr>
        <p:txBody>
          <a:bodyPr/>
          <a:lstStyle/>
          <a:p>
            <a:pPr defTabSz="539750">
              <a:defRPr/>
            </a:pPr>
            <a:r>
              <a:rPr lang="es-AR" sz="3400" dirty="0" smtClean="0">
                <a:solidFill>
                  <a:schemeClr val="tx2"/>
                </a:solidFill>
                <a:effectLst>
                  <a:outerShdw blurRad="38100" dist="38100" dir="2700000" algn="tl">
                    <a:srgbClr val="000000">
                      <a:alpha val="43137"/>
                    </a:srgbClr>
                  </a:outerShdw>
                </a:effectLst>
                <a:latin typeface="Arial" charset="0"/>
              </a:rPr>
              <a:t>Etapa 2 - Análisis de suelo en Laboratorio</a:t>
            </a:r>
            <a:endParaRPr lang="en-US" sz="3400" dirty="0" smtClean="0">
              <a:solidFill>
                <a:schemeClr val="tx2"/>
              </a:solidFill>
              <a:effectLst>
                <a:outerShdw blurRad="38100" dist="38100" dir="2700000" algn="tl">
                  <a:srgbClr val="000000">
                    <a:alpha val="43137"/>
                  </a:srgbClr>
                </a:outerShdw>
              </a:effectLst>
              <a:latin typeface="Arial" charset="0"/>
            </a:endParaRPr>
          </a:p>
        </p:txBody>
      </p:sp>
      <p:sp>
        <p:nvSpPr>
          <p:cNvPr id="4" name="Rectangle 2"/>
          <p:cNvSpPr txBox="1">
            <a:spLocks noChangeArrowheads="1"/>
          </p:cNvSpPr>
          <p:nvPr/>
        </p:nvSpPr>
        <p:spPr bwMode="auto">
          <a:xfrm>
            <a:off x="141288" y="3760788"/>
            <a:ext cx="9144000" cy="1143000"/>
          </a:xfrm>
          <a:prstGeom prst="rect">
            <a:avLst/>
          </a:prstGeom>
          <a:noFill/>
          <a:ln w="9525">
            <a:noFill/>
            <a:miter lim="800000"/>
            <a:headEnd/>
            <a:tailEnd/>
          </a:ln>
        </p:spPr>
        <p:txBody>
          <a:bodyPr anchor="ctr"/>
          <a:lstStyle/>
          <a:p>
            <a:pPr>
              <a:defRPr/>
            </a:pPr>
            <a:r>
              <a:rPr lang="es-ES" sz="3200" i="1" dirty="0">
                <a:solidFill>
                  <a:schemeClr val="tx2"/>
                </a:solidFill>
                <a:latin typeface="+mn-lt"/>
                <a:cs typeface="Arial" charset="0"/>
              </a:rPr>
              <a:t>Primera etapa para el uso racional de fertilizantes y correctivos…</a:t>
            </a:r>
          </a:p>
          <a:p>
            <a:pPr>
              <a:defRPr/>
            </a:pPr>
            <a:endParaRPr lang="es-ES" sz="3200" i="1" dirty="0">
              <a:solidFill>
                <a:schemeClr val="tx2"/>
              </a:solidFill>
              <a:latin typeface="+mn-lt"/>
              <a:cs typeface="Arial" charset="0"/>
            </a:endParaRPr>
          </a:p>
          <a:p>
            <a:pPr>
              <a:defRPr/>
            </a:pPr>
            <a:r>
              <a:rPr lang="es-PY" sz="3200" i="1" dirty="0">
                <a:solidFill>
                  <a:schemeClr val="tx2"/>
                </a:solidFill>
                <a:latin typeface="+mn-lt"/>
                <a:ea typeface="MS PGothic" pitchFamily="34" charset="-128"/>
                <a:cs typeface="Arial" charset="0"/>
              </a:rPr>
              <a:t>Es la herramienta más utilizada para determinar la cantidad necesaria de fertilizantes para los cultivos. </a:t>
            </a:r>
          </a:p>
          <a:p>
            <a:pPr>
              <a:defRPr/>
            </a:pPr>
            <a:endParaRPr lang="es-PY" sz="3200" b="1" i="1" dirty="0">
              <a:solidFill>
                <a:schemeClr val="tx2"/>
              </a:solidFill>
              <a:latin typeface="+mn-lt"/>
              <a:ea typeface="MS PGothic" pitchFamily="34" charset="-128"/>
              <a:cs typeface="Arial" charset="0"/>
            </a:endParaRPr>
          </a:p>
          <a:p>
            <a:pPr>
              <a:defRPr/>
            </a:pPr>
            <a:r>
              <a:rPr lang="es-PY" sz="3200" i="1" dirty="0">
                <a:solidFill>
                  <a:schemeClr val="tx2"/>
                </a:solidFill>
                <a:latin typeface="+mn-lt"/>
                <a:cs typeface="Arial" charset="0"/>
              </a:rPr>
              <a:t>Evalúa el estado de la fertilidad, y determina la cantidad de nutrientes a usar, sirviendo de base para una recomendación </a:t>
            </a:r>
            <a:r>
              <a:rPr lang="es-PY" sz="3200" i="1" u="sng" dirty="0">
                <a:solidFill>
                  <a:schemeClr val="tx2"/>
                </a:solidFill>
                <a:latin typeface="+mn-lt"/>
                <a:cs typeface="Arial" charset="0"/>
              </a:rPr>
              <a:t>racional y económica </a:t>
            </a:r>
            <a:r>
              <a:rPr lang="es-PY" sz="3200" i="1" dirty="0">
                <a:solidFill>
                  <a:schemeClr val="tx2"/>
                </a:solidFill>
                <a:latin typeface="+mn-lt"/>
                <a:cs typeface="Arial" charset="0"/>
              </a:rPr>
              <a:t>de fertilizantes.</a:t>
            </a:r>
            <a:endParaRPr lang="es-ES" sz="3200" i="1" dirty="0">
              <a:solidFill>
                <a:schemeClr val="tx2"/>
              </a:solidFill>
              <a:latin typeface="+mn-lt"/>
              <a:cs typeface="Arial" charset="0"/>
            </a:endParaRPr>
          </a:p>
          <a:p>
            <a:pPr>
              <a:defRPr/>
            </a:pPr>
            <a:endParaRPr lang="es-PY" sz="3200" b="1" i="1" dirty="0">
              <a:solidFill>
                <a:schemeClr val="tx2"/>
              </a:solidFill>
              <a:latin typeface="+mn-lt"/>
              <a:ea typeface="MS PGothic" pitchFamily="34" charset="-128"/>
            </a:endParaRPr>
          </a:p>
          <a:p>
            <a:pPr>
              <a:defRPr/>
            </a:pPr>
            <a:endParaRPr lang="es-PY" sz="3200" b="1" i="1" dirty="0">
              <a:solidFill>
                <a:schemeClr val="tx2"/>
              </a:solidFill>
              <a:latin typeface="+mn-lt"/>
              <a:ea typeface="MS PGothic" pitchFamily="34" charset="-128"/>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2 Imagen"/>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5299" name="1 CuadroTexto"/>
          <p:cNvSpPr txBox="1">
            <a:spLocks noChangeArrowheads="1"/>
          </p:cNvSpPr>
          <p:nvPr/>
        </p:nvSpPr>
        <p:spPr bwMode="auto">
          <a:xfrm>
            <a:off x="481013" y="2852738"/>
            <a:ext cx="1873250" cy="584200"/>
          </a:xfrm>
          <a:prstGeom prst="rect">
            <a:avLst/>
          </a:prstGeom>
          <a:noFill/>
          <a:ln w="9525">
            <a:noFill/>
            <a:miter lim="800000"/>
            <a:headEnd/>
            <a:tailEnd/>
          </a:ln>
        </p:spPr>
        <p:txBody>
          <a:bodyPr>
            <a:spAutoFit/>
          </a:bodyPr>
          <a:lstStyle/>
          <a:p>
            <a:r>
              <a:rPr lang="es-MX" sz="3200" b="1">
                <a:solidFill>
                  <a:srgbClr val="FFFF00"/>
                </a:solidFill>
                <a:latin typeface="Calibri" pitchFamily="34" charset="0"/>
              </a:rPr>
              <a:t>9 Páginas </a:t>
            </a:r>
            <a:endParaRPr lang="de-DE" sz="3200" b="1">
              <a:solidFill>
                <a:srgbClr val="FFFF00"/>
              </a:solidFill>
              <a:latin typeface="Calibri" pitchFamily="34" charset="0"/>
            </a:endParaRPr>
          </a:p>
        </p:txBody>
      </p:sp>
      <p:pic>
        <p:nvPicPr>
          <p:cNvPr id="55300" name="2 Imagen"/>
          <p:cNvPicPr>
            <a:picLocks noChangeAspect="1"/>
          </p:cNvPicPr>
          <p:nvPr/>
        </p:nvPicPr>
        <p:blipFill>
          <a:blip r:embed="rId2" cstate="print">
            <a:lum bright="10000" contrast="50000"/>
          </a:blip>
          <a:srcRect/>
          <a:stretch>
            <a:fillRect/>
          </a:stretch>
        </p:blipFill>
        <p:spPr bwMode="auto">
          <a:xfrm>
            <a:off x="0" y="-26988"/>
            <a:ext cx="9144000" cy="6858001"/>
          </a:xfrm>
          <a:prstGeom prst="rect">
            <a:avLst/>
          </a:prstGeom>
          <a:noFill/>
          <a:ln w="9525">
            <a:noFill/>
            <a:miter lim="800000"/>
            <a:headEnd/>
            <a:tailEnd/>
          </a:ln>
        </p:spPr>
      </p:pic>
      <p:sp>
        <p:nvSpPr>
          <p:cNvPr id="6" name="7 Elipse"/>
          <p:cNvSpPr/>
          <p:nvPr/>
        </p:nvSpPr>
        <p:spPr>
          <a:xfrm>
            <a:off x="4211638" y="1557338"/>
            <a:ext cx="2520950" cy="3671887"/>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body" idx="4294967295"/>
          </p:nvPr>
        </p:nvSpPr>
        <p:spPr>
          <a:xfrm>
            <a:off x="142875" y="1668463"/>
            <a:ext cx="8929688" cy="4953000"/>
          </a:xfrm>
        </p:spPr>
        <p:txBody>
          <a:bodyPr/>
          <a:lstStyle/>
          <a:p>
            <a:pPr fontAlgn="auto">
              <a:buFont typeface="Wingdings" pitchFamily="2" charset="2"/>
              <a:buChar char="ü"/>
              <a:defRPr/>
            </a:pPr>
            <a:r>
              <a:rPr lang="es-ES_tradnl" sz="3600" i="1" dirty="0" smtClean="0">
                <a:solidFill>
                  <a:srgbClr val="006600"/>
                </a:solidFill>
                <a:latin typeface="Arial" pitchFamily="34" charset="0"/>
                <a:ea typeface="ＭＳ Ｐゴシック" charset="-128"/>
              </a:rPr>
              <a:t>Se requiere de </a:t>
            </a:r>
            <a:r>
              <a:rPr lang="es-ES_tradnl" sz="3600" b="1" i="1" dirty="0" smtClean="0">
                <a:solidFill>
                  <a:srgbClr val="006600"/>
                </a:solidFill>
                <a:effectLst>
                  <a:outerShdw blurRad="38100" dist="38100" dir="2700000" algn="tl">
                    <a:srgbClr val="000000"/>
                  </a:outerShdw>
                </a:effectLst>
                <a:latin typeface="Arial" pitchFamily="34" charset="0"/>
                <a:ea typeface="ＭＳ Ｐゴシック" charset="-128"/>
              </a:rPr>
              <a:t>calibraciones locales </a:t>
            </a:r>
            <a:endParaRPr lang="es-ES_tradnl" sz="3600" i="1" dirty="0" smtClean="0">
              <a:solidFill>
                <a:srgbClr val="006600"/>
              </a:solidFill>
              <a:latin typeface="Arial" pitchFamily="34" charset="0"/>
              <a:ea typeface="ＭＳ Ｐゴシック" charset="-128"/>
            </a:endParaRPr>
          </a:p>
          <a:p>
            <a:pPr fontAlgn="auto">
              <a:buFont typeface="Wingdings" pitchFamily="2" charset="2"/>
              <a:buChar char="ü"/>
              <a:defRPr/>
            </a:pPr>
            <a:r>
              <a:rPr lang="es-ES_tradnl" sz="3600" i="1" dirty="0" smtClean="0">
                <a:solidFill>
                  <a:srgbClr val="006600"/>
                </a:solidFill>
                <a:latin typeface="Arial" pitchFamily="34" charset="0"/>
                <a:ea typeface="ＭＳ Ｐゴシック" charset="-128"/>
              </a:rPr>
              <a:t>Conocimiento de los </a:t>
            </a:r>
            <a:r>
              <a:rPr lang="es-ES_tradnl" sz="3600" b="1" i="1" dirty="0" smtClean="0">
                <a:solidFill>
                  <a:srgbClr val="006600"/>
                </a:solidFill>
                <a:effectLst>
                  <a:outerShdw blurRad="38100" dist="38100" dir="2700000" algn="tl">
                    <a:srgbClr val="000000"/>
                  </a:outerShdw>
                </a:effectLst>
                <a:latin typeface="Arial" pitchFamily="34" charset="0"/>
                <a:ea typeface="ＭＳ Ｐゴシック" charset="-128"/>
              </a:rPr>
              <a:t>requerimientos nutricionales</a:t>
            </a:r>
            <a:r>
              <a:rPr lang="es-ES_tradnl" sz="3600" i="1" dirty="0" smtClean="0">
                <a:solidFill>
                  <a:srgbClr val="006600"/>
                </a:solidFill>
                <a:latin typeface="Arial" pitchFamily="34" charset="0"/>
                <a:ea typeface="ＭＳ Ｐゴシック" charset="-128"/>
              </a:rPr>
              <a:t> de los cultivos; </a:t>
            </a:r>
          </a:p>
          <a:p>
            <a:pPr fontAlgn="auto">
              <a:buFont typeface="Wingdings" pitchFamily="2" charset="2"/>
              <a:buChar char="ü"/>
              <a:defRPr/>
            </a:pPr>
            <a:r>
              <a:rPr lang="es-ES_tradnl" sz="3600" b="1" i="1" dirty="0" smtClean="0">
                <a:solidFill>
                  <a:srgbClr val="006600"/>
                </a:solidFill>
                <a:effectLst>
                  <a:outerShdw blurRad="38100" dist="38100" dir="2700000" algn="tl">
                    <a:srgbClr val="000000"/>
                  </a:outerShdw>
                </a:effectLst>
                <a:latin typeface="Arial" pitchFamily="34" charset="0"/>
                <a:ea typeface="ＭＳ Ｐゴシック" charset="-128"/>
              </a:rPr>
              <a:t>Recomendación en función de rendimientos</a:t>
            </a:r>
            <a:r>
              <a:rPr lang="es-ES_tradnl" sz="3600" i="1" dirty="0" smtClean="0">
                <a:solidFill>
                  <a:srgbClr val="006600"/>
                </a:solidFill>
                <a:latin typeface="Arial" pitchFamily="34" charset="0"/>
                <a:ea typeface="ＭＳ Ｐゴシック" charset="-128"/>
              </a:rPr>
              <a:t> </a:t>
            </a:r>
            <a:r>
              <a:rPr lang="es-ES_tradnl" sz="3600" b="1" i="1" dirty="0" smtClean="0">
                <a:solidFill>
                  <a:srgbClr val="006600"/>
                </a:solidFill>
                <a:effectLst>
                  <a:outerShdw blurRad="38100" dist="38100" dir="2700000" algn="tl">
                    <a:srgbClr val="000000"/>
                  </a:outerShdw>
                </a:effectLst>
                <a:latin typeface="Arial" pitchFamily="34" charset="0"/>
                <a:ea typeface="ＭＳ Ｐゴシック" charset="-128"/>
              </a:rPr>
              <a:t>óptimos</a:t>
            </a:r>
            <a:r>
              <a:rPr lang="es-ES_tradnl" sz="3600" i="1" dirty="0" smtClean="0">
                <a:solidFill>
                  <a:srgbClr val="006600"/>
                </a:solidFill>
                <a:latin typeface="Arial" pitchFamily="34" charset="0"/>
                <a:ea typeface="ＭＳ Ｐゴシック" charset="-128"/>
              </a:rPr>
              <a:t>;</a:t>
            </a:r>
          </a:p>
          <a:p>
            <a:pPr fontAlgn="auto">
              <a:buFont typeface="Wingdings" pitchFamily="2" charset="2"/>
              <a:buChar char="ü"/>
              <a:defRPr/>
            </a:pPr>
            <a:r>
              <a:rPr lang="es-ES_tradnl" sz="3600" i="1" dirty="0" smtClean="0">
                <a:solidFill>
                  <a:srgbClr val="006600"/>
                </a:solidFill>
                <a:latin typeface="Arial" pitchFamily="34" charset="0"/>
                <a:ea typeface="ＭＳ Ｐゴシック" charset="-128"/>
              </a:rPr>
              <a:t>Mantener una </a:t>
            </a:r>
            <a:r>
              <a:rPr lang="es-ES_tradnl" sz="3600" b="1" i="1" dirty="0" smtClean="0">
                <a:solidFill>
                  <a:srgbClr val="006600"/>
                </a:solidFill>
                <a:effectLst>
                  <a:outerShdw blurRad="38100" dist="38100" dir="2700000" algn="tl">
                    <a:srgbClr val="000000"/>
                  </a:outerShdw>
                </a:effectLst>
                <a:latin typeface="Arial" pitchFamily="34" charset="0"/>
                <a:ea typeface="ＭＳ Ｐゴシック" charset="-128"/>
              </a:rPr>
              <a:t>fertilización balanceada.</a:t>
            </a:r>
            <a:endParaRPr lang="es-ES_tradnl" sz="3600" i="1" dirty="0" smtClean="0">
              <a:solidFill>
                <a:srgbClr val="006600"/>
              </a:solidFill>
              <a:latin typeface="Arial" pitchFamily="34" charset="0"/>
              <a:ea typeface="ＭＳ Ｐゴシック" charset="-128"/>
            </a:endParaRPr>
          </a:p>
        </p:txBody>
      </p:sp>
      <p:sp>
        <p:nvSpPr>
          <p:cNvPr id="13315" name="Rectangle 3"/>
          <p:cNvSpPr>
            <a:spLocks noGrp="1" noChangeArrowheads="1"/>
          </p:cNvSpPr>
          <p:nvPr>
            <p:ph type="title"/>
          </p:nvPr>
        </p:nvSpPr>
        <p:spPr>
          <a:xfrm>
            <a:off x="15875" y="314325"/>
            <a:ext cx="9144000" cy="1143000"/>
          </a:xfrm>
        </p:spPr>
        <p:txBody>
          <a:bodyPr/>
          <a:lstStyle/>
          <a:p>
            <a:pPr algn="ctr">
              <a:defRPr/>
            </a:pPr>
            <a:r>
              <a:rPr lang="es-ES_tradnl" sz="3600" dirty="0" smtClean="0">
                <a:solidFill>
                  <a:srgbClr val="002060"/>
                </a:solidFill>
                <a:effectLst>
                  <a:outerShdw blurRad="38100" dist="38100" dir="2700000" algn="tl">
                    <a:srgbClr val="000000">
                      <a:alpha val="43137"/>
                    </a:srgbClr>
                  </a:outerShdw>
                </a:effectLst>
                <a:latin typeface="Arial" charset="0"/>
                <a:ea typeface="ＭＳ Ｐゴシック" pitchFamily="34" charset="-128"/>
              </a:rPr>
              <a:t>Etapa 3. Interpretación análisis de suelo</a:t>
            </a:r>
          </a:p>
        </p:txBody>
      </p:sp>
      <p:pic>
        <p:nvPicPr>
          <p:cNvPr id="56324" name="Picture 8" descr="IPNI_Initials"/>
          <p:cNvPicPr>
            <a:picLocks noChangeAspect="1" noChangeArrowheads="1"/>
          </p:cNvPicPr>
          <p:nvPr/>
        </p:nvPicPr>
        <p:blipFill>
          <a:blip r:embed="rId3" cstate="print"/>
          <a:srcRect/>
          <a:stretch>
            <a:fillRect/>
          </a:stretch>
        </p:blipFill>
        <p:spPr bwMode="auto">
          <a:xfrm>
            <a:off x="7912100" y="6054725"/>
            <a:ext cx="1089025" cy="620713"/>
          </a:xfrm>
          <a:prstGeom prst="rect">
            <a:avLst/>
          </a:prstGeom>
          <a:noFill/>
          <a:ln w="9525">
            <a:noFill/>
            <a:miter lim="800000"/>
            <a:headEnd/>
            <a:tailEnd/>
          </a:ln>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linds(horizontal)">
                                      <p:cBhvr>
                                        <p:cTn id="7" dur="500"/>
                                        <p:tgtEl>
                                          <p:spTgt spid="13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3490"/>
                                        </p:tgtEl>
                                        <p:attrNameLst>
                                          <p:attrName>style.visibility</p:attrName>
                                        </p:attrNameLst>
                                      </p:cBhvr>
                                      <p:to>
                                        <p:strVal val="visible"/>
                                      </p:to>
                                    </p:set>
                                    <p:animEffect transition="in" filter="dissolve">
                                      <p:cBhvr>
                                        <p:cTn id="12" dur="500"/>
                                        <p:tgtEl>
                                          <p:spTgt spid="70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0" grpId="0"/>
      <p:bldP spid="13315"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3" descr="C:\Users\João Carlos Sá\Área de Trabalho\SPD Consultoria\Luis Eduardo Magalhães - BA\Fotos Gerais 3 - Valmor\DSC0238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contrast="-24000"/>
                    </a14:imgEffect>
                  </a14:imgLayer>
                </a14:imgProps>
              </a:ext>
              <a:ext uri="{28A0092B-C50C-407E-A947-70E740481C1C}">
                <a14:useLocalDpi xmlns:a14="http://schemas.microsoft.com/office/drawing/2010/main" val="0"/>
              </a:ext>
            </a:extLst>
          </a:blip>
          <a:srcRect/>
          <a:stretch>
            <a:fillRect/>
          </a:stretch>
        </p:blipFill>
        <p:spPr bwMode="auto">
          <a:xfrm>
            <a:off x="0" y="-36513"/>
            <a:ext cx="91440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title"/>
          </p:nvPr>
        </p:nvSpPr>
        <p:spPr>
          <a:xfrm>
            <a:off x="0" y="264680"/>
            <a:ext cx="9290204" cy="925513"/>
          </a:xfrm>
        </p:spPr>
        <p:txBody>
          <a:bodyPr/>
          <a:lstStyle/>
          <a:p>
            <a:r>
              <a:rPr lang="es-AR"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Calibri" charset="0"/>
              </a:rPr>
              <a:t>Manejo de la fertilización: Forma, momento y fuente correctas</a:t>
            </a:r>
            <a:endParaRPr lang="en-US" cap="all"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latin typeface="Calibri" charset="0"/>
            </a:endParaRPr>
          </a:p>
        </p:txBody>
      </p:sp>
      <p:sp>
        <p:nvSpPr>
          <p:cNvPr id="26627" name="Rectangle 3"/>
          <p:cNvSpPr>
            <a:spLocks noGrp="1" noChangeArrowheads="1"/>
          </p:cNvSpPr>
          <p:nvPr>
            <p:ph idx="1"/>
          </p:nvPr>
        </p:nvSpPr>
        <p:spPr>
          <a:xfrm>
            <a:off x="142875" y="1616307"/>
            <a:ext cx="9001125" cy="4114800"/>
          </a:xfrm>
        </p:spPr>
        <p:txBody>
          <a:bodyPr>
            <a:scene3d>
              <a:camera prst="orthographicFront"/>
              <a:lightRig rig="soft" dir="t">
                <a:rot lat="0" lon="0" rev="10800000"/>
              </a:lightRig>
            </a:scene3d>
            <a:sp3d>
              <a:bevelT w="27940" h="12700"/>
              <a:contourClr>
                <a:srgbClr val="DDDDDD"/>
              </a:contourClr>
            </a:sp3d>
          </a:bodyPr>
          <a:lstStyle/>
          <a:p>
            <a:pPr>
              <a:spcBef>
                <a:spcPct val="0"/>
              </a:spcBef>
              <a:spcAft>
                <a:spcPts val="1800"/>
              </a:spcAft>
              <a:buFont typeface="Wingdings" charset="0"/>
              <a:buChar char="Ø"/>
            </a:pPr>
            <a:r>
              <a:rPr lang="es-AR" sz="4000" b="1" spc="150" dirty="0">
                <a:ln w="11430"/>
                <a:solidFill>
                  <a:srgbClr val="F8F8F8"/>
                </a:solidFill>
                <a:effectLst>
                  <a:outerShdw blurRad="25400" algn="tl" rotWithShape="0">
                    <a:srgbClr val="000000">
                      <a:alpha val="43000"/>
                    </a:srgbClr>
                  </a:outerShdw>
                </a:effectLst>
                <a:latin typeface="Calibri" charset="0"/>
              </a:rPr>
              <a:t>Tipo: ¿Que fertilizante aplico?</a:t>
            </a:r>
          </a:p>
          <a:p>
            <a:pPr>
              <a:spcBef>
                <a:spcPct val="0"/>
              </a:spcBef>
              <a:spcAft>
                <a:spcPts val="1800"/>
              </a:spcAft>
              <a:buFont typeface="Wingdings" charset="0"/>
              <a:buChar char="Ø"/>
            </a:pPr>
            <a:r>
              <a:rPr lang="es-AR" sz="4000" b="1" spc="150" dirty="0" smtClean="0">
                <a:ln w="11430"/>
                <a:solidFill>
                  <a:srgbClr val="F8F8F8"/>
                </a:solidFill>
                <a:effectLst>
                  <a:outerShdw blurRad="25400" algn="tl" rotWithShape="0">
                    <a:srgbClr val="000000">
                      <a:alpha val="43000"/>
                    </a:srgbClr>
                  </a:outerShdw>
                </a:effectLst>
                <a:latin typeface="Calibri" charset="0"/>
              </a:rPr>
              <a:t>Forma</a:t>
            </a:r>
            <a:r>
              <a:rPr lang="es-AR" sz="4000" b="1" spc="150" dirty="0">
                <a:ln w="11430"/>
                <a:solidFill>
                  <a:srgbClr val="F8F8F8"/>
                </a:solidFill>
                <a:effectLst>
                  <a:outerShdw blurRad="25400" algn="tl" rotWithShape="0">
                    <a:srgbClr val="000000">
                      <a:alpha val="43000"/>
                    </a:srgbClr>
                  </a:outerShdw>
                </a:effectLst>
                <a:latin typeface="Calibri" charset="0"/>
              </a:rPr>
              <a:t>: ¿Cómo aplico el fertilizante?</a:t>
            </a:r>
          </a:p>
          <a:p>
            <a:pPr>
              <a:spcBef>
                <a:spcPct val="0"/>
              </a:spcBef>
              <a:spcAft>
                <a:spcPts val="1800"/>
              </a:spcAft>
              <a:buFont typeface="Wingdings" charset="0"/>
              <a:buChar char="Ø"/>
            </a:pPr>
            <a:r>
              <a:rPr lang="es-AR" sz="4000" b="1" spc="150" dirty="0">
                <a:ln w="11430"/>
                <a:solidFill>
                  <a:srgbClr val="F8F8F8"/>
                </a:solidFill>
                <a:effectLst>
                  <a:outerShdw blurRad="25400" algn="tl" rotWithShape="0">
                    <a:srgbClr val="000000">
                      <a:alpha val="43000"/>
                    </a:srgbClr>
                  </a:outerShdw>
                </a:effectLst>
                <a:latin typeface="Calibri" charset="0"/>
              </a:rPr>
              <a:t>Momento: ¿Cuándo </a:t>
            </a:r>
            <a:r>
              <a:rPr lang="es-AR" sz="4000" b="1" spc="150" dirty="0" smtClean="0">
                <a:ln w="11430"/>
                <a:solidFill>
                  <a:srgbClr val="F8F8F8"/>
                </a:solidFill>
                <a:effectLst>
                  <a:outerShdw blurRad="25400" algn="tl" rotWithShape="0">
                    <a:srgbClr val="000000">
                      <a:alpha val="43000"/>
                    </a:srgbClr>
                  </a:outerShdw>
                </a:effectLst>
                <a:latin typeface="Calibri" charset="0"/>
              </a:rPr>
              <a:t>aplico</a:t>
            </a:r>
            <a:r>
              <a:rPr lang="es-AR" sz="4000" b="1" spc="150" dirty="0">
                <a:ln w="11430"/>
                <a:solidFill>
                  <a:srgbClr val="F8F8F8"/>
                </a:solidFill>
                <a:effectLst>
                  <a:outerShdw blurRad="25400" algn="tl" rotWithShape="0">
                    <a:srgbClr val="000000">
                      <a:alpha val="43000"/>
                    </a:srgbClr>
                  </a:outerShdw>
                </a:effectLst>
                <a:latin typeface="Calibri" charset="0"/>
              </a:rPr>
              <a:t>?</a:t>
            </a:r>
          </a:p>
          <a:p>
            <a:pPr>
              <a:spcBef>
                <a:spcPct val="0"/>
              </a:spcBef>
              <a:spcAft>
                <a:spcPts val="1800"/>
              </a:spcAft>
              <a:buFont typeface="Wingdings" charset="0"/>
              <a:buChar char="Ø"/>
            </a:pPr>
            <a:r>
              <a:rPr lang="es-AR" sz="4000" b="1" spc="150" dirty="0" smtClean="0">
                <a:ln w="11430"/>
                <a:solidFill>
                  <a:srgbClr val="F8F8F8"/>
                </a:solidFill>
                <a:effectLst>
                  <a:outerShdw blurRad="25400" algn="tl" rotWithShape="0">
                    <a:srgbClr val="000000">
                      <a:alpha val="43000"/>
                    </a:srgbClr>
                  </a:outerShdw>
                </a:effectLst>
                <a:latin typeface="Calibri" charset="0"/>
              </a:rPr>
              <a:t>¿</a:t>
            </a:r>
            <a:r>
              <a:rPr lang="es-AR" sz="4000" b="1" spc="150" dirty="0">
                <a:ln w="11430"/>
                <a:solidFill>
                  <a:srgbClr val="F8F8F8"/>
                </a:solidFill>
                <a:effectLst>
                  <a:outerShdw blurRad="25400" algn="tl" rotWithShape="0">
                    <a:srgbClr val="000000">
                      <a:alpha val="43000"/>
                    </a:srgbClr>
                  </a:outerShdw>
                </a:effectLst>
                <a:latin typeface="Calibri" charset="0"/>
              </a:rPr>
              <a:t>Fertilizo solo el cultivo inmediato o estoy </a:t>
            </a:r>
            <a:r>
              <a:rPr lang="es-AR" sz="4000" b="1" i="1" spc="150" dirty="0">
                <a:ln w="11430"/>
                <a:solidFill>
                  <a:srgbClr val="F8F8F8"/>
                </a:solidFill>
                <a:effectLst>
                  <a:outerShdw blurRad="25400" algn="tl" rotWithShape="0">
                    <a:srgbClr val="000000">
                      <a:alpha val="43000"/>
                    </a:srgbClr>
                  </a:outerShdw>
                </a:effectLst>
                <a:latin typeface="Calibri" charset="0"/>
              </a:rPr>
              <a:t>nutriendo el suelo y el sistema de cultivos</a:t>
            </a:r>
            <a:r>
              <a:rPr lang="es-AR" sz="4000" b="1" spc="150" dirty="0">
                <a:ln w="11430"/>
                <a:solidFill>
                  <a:srgbClr val="F8F8F8"/>
                </a:solidFill>
                <a:effectLst>
                  <a:outerShdw blurRad="25400" algn="tl" rotWithShape="0">
                    <a:srgbClr val="000000">
                      <a:alpha val="43000"/>
                    </a:srgbClr>
                  </a:outerShdw>
                </a:effectLst>
                <a:latin typeface="Calibri" charset="0"/>
              </a:rPr>
              <a:t>?</a:t>
            </a:r>
            <a:endParaRPr lang="en-US" sz="4000" b="1" spc="150" dirty="0">
              <a:ln w="11430"/>
              <a:solidFill>
                <a:srgbClr val="F8F8F8"/>
              </a:solidFill>
              <a:effectLst>
                <a:outerShdw blurRad="25400" algn="tl" rotWithShape="0">
                  <a:srgbClr val="000000">
                    <a:alpha val="43000"/>
                  </a:srgbClr>
                </a:outerShdw>
              </a:effectLst>
              <a:latin typeface="Calibri" charset="0"/>
            </a:endParaRPr>
          </a:p>
        </p:txBody>
      </p:sp>
      <p:pic>
        <p:nvPicPr>
          <p:cNvPr id="16389" name="Picture 8" descr="IPNI_Initi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6092825"/>
            <a:ext cx="118745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018909"/>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12" dur="500"/>
                                        <p:tgtEl>
                                          <p:spTgt spid="266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17" dur="500"/>
                                        <p:tgtEl>
                                          <p:spTgt spid="266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blinds(horizontal)">
                                      <p:cBhvr>
                                        <p:cTn id="22" dur="500"/>
                                        <p:tgtEl>
                                          <p:spTgt spid="266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2 Imagen"/>
          <p:cNvPicPr>
            <a:picLocks noChangeAspect="1"/>
          </p:cNvPicPr>
          <p:nvPr/>
        </p:nvPicPr>
        <p:blipFill>
          <a:blip r:embed="rId2" cstate="print">
            <a:lum bright="10000" contrast="50000"/>
          </a:blip>
          <a:srcRect/>
          <a:stretch>
            <a:fillRect/>
          </a:stretch>
        </p:blipFill>
        <p:spPr bwMode="auto">
          <a:xfrm>
            <a:off x="0" y="19050"/>
            <a:ext cx="9459913" cy="6858000"/>
          </a:xfrm>
          <a:prstGeom prst="rect">
            <a:avLst/>
          </a:prstGeom>
          <a:noFill/>
          <a:ln w="9525">
            <a:noFill/>
            <a:miter lim="800000"/>
            <a:headEnd/>
            <a:tailEnd/>
          </a:ln>
        </p:spPr>
      </p:pic>
      <p:sp>
        <p:nvSpPr>
          <p:cNvPr id="2" name="1 Elipse"/>
          <p:cNvSpPr/>
          <p:nvPr/>
        </p:nvSpPr>
        <p:spPr>
          <a:xfrm>
            <a:off x="1355725" y="5754688"/>
            <a:ext cx="7205663" cy="739775"/>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cxnSp>
        <p:nvCxnSpPr>
          <p:cNvPr id="6" name="5 Conector recto"/>
          <p:cNvCxnSpPr/>
          <p:nvPr/>
        </p:nvCxnSpPr>
        <p:spPr>
          <a:xfrm>
            <a:off x="3605213" y="6669088"/>
            <a:ext cx="25511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 Elipse"/>
          <p:cNvSpPr/>
          <p:nvPr/>
        </p:nvSpPr>
        <p:spPr>
          <a:xfrm>
            <a:off x="3582988" y="5880100"/>
            <a:ext cx="420687" cy="55880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1 Imagen"/>
          <p:cNvPicPr>
            <a:picLocks noChangeAspect="1"/>
          </p:cNvPicPr>
          <p:nvPr/>
        </p:nvPicPr>
        <p:blipFill>
          <a:blip r:embed="rId2" cstate="print">
            <a:lum bright="10000" contrast="50000"/>
          </a:blip>
          <a:srcRect/>
          <a:stretch>
            <a:fillRect/>
          </a:stretch>
        </p:blipFill>
        <p:spPr bwMode="auto">
          <a:xfrm>
            <a:off x="0" y="0"/>
            <a:ext cx="9144000" cy="6858000"/>
          </a:xfrm>
          <a:prstGeom prst="rect">
            <a:avLst/>
          </a:prstGeom>
          <a:noFill/>
          <a:ln w="9525">
            <a:noFill/>
            <a:miter lim="800000"/>
            <a:headEnd/>
            <a:tailEnd/>
          </a:ln>
        </p:spPr>
      </p:pic>
      <p:sp>
        <p:nvSpPr>
          <p:cNvPr id="6" name="5 Elipse"/>
          <p:cNvSpPr/>
          <p:nvPr/>
        </p:nvSpPr>
        <p:spPr>
          <a:xfrm>
            <a:off x="457200" y="5170488"/>
            <a:ext cx="8686800" cy="945937"/>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cxnSp>
        <p:nvCxnSpPr>
          <p:cNvPr id="5" name="4 Conector recto"/>
          <p:cNvCxnSpPr/>
          <p:nvPr/>
        </p:nvCxnSpPr>
        <p:spPr>
          <a:xfrm>
            <a:off x="3330575" y="6453188"/>
            <a:ext cx="3113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5 Elipse"/>
          <p:cNvSpPr/>
          <p:nvPr/>
        </p:nvSpPr>
        <p:spPr>
          <a:xfrm>
            <a:off x="3640138" y="5454650"/>
            <a:ext cx="695325" cy="646113"/>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2 Imagen"/>
          <p:cNvPicPr>
            <a:picLocks noChangeAspect="1"/>
          </p:cNvPicPr>
          <p:nvPr/>
        </p:nvPicPr>
        <p:blipFill>
          <a:blip r:embed="rId2" cstate="print">
            <a:lum bright="24000" contrast="60000"/>
          </a:blip>
          <a:srcRect/>
          <a:stretch>
            <a:fillRect/>
          </a:stretch>
        </p:blipFill>
        <p:spPr bwMode="auto">
          <a:xfrm>
            <a:off x="0" y="0"/>
            <a:ext cx="9144000" cy="6858000"/>
          </a:xfrm>
          <a:prstGeom prst="rect">
            <a:avLst/>
          </a:prstGeom>
          <a:noFill/>
          <a:ln w="9525">
            <a:noFill/>
            <a:miter lim="800000"/>
            <a:headEnd/>
            <a:tailEnd/>
          </a:ln>
        </p:spPr>
      </p:pic>
      <p:cxnSp>
        <p:nvCxnSpPr>
          <p:cNvPr id="4" name="3 Conector recto"/>
          <p:cNvCxnSpPr/>
          <p:nvPr/>
        </p:nvCxnSpPr>
        <p:spPr>
          <a:xfrm>
            <a:off x="4787900" y="3933825"/>
            <a:ext cx="1079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7092950" y="3933825"/>
            <a:ext cx="1079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ctrTitle"/>
          </p:nvPr>
        </p:nvSpPr>
        <p:spPr>
          <a:xfrm>
            <a:off x="133350" y="-92075"/>
            <a:ext cx="7772400" cy="1038225"/>
          </a:xfrm>
        </p:spPr>
        <p:txBody>
          <a:bodyPr/>
          <a:lstStyle/>
          <a:p>
            <a:r>
              <a:rPr lang="en-US" sz="2400" smtClean="0">
                <a:latin typeface="Arial" charset="0"/>
              </a:rPr>
              <a:t>Resultado analisis </a:t>
            </a:r>
            <a:br>
              <a:rPr lang="en-US" sz="2400" smtClean="0">
                <a:latin typeface="Arial" charset="0"/>
              </a:rPr>
            </a:br>
            <a:endParaRPr lang="es-AR" sz="2400" smtClean="0">
              <a:latin typeface="Arial" charset="0"/>
            </a:endParaRPr>
          </a:p>
        </p:txBody>
      </p:sp>
      <p:sp>
        <p:nvSpPr>
          <p:cNvPr id="68611"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s-AR" smtClean="0">
              <a:solidFill>
                <a:srgbClr val="898989"/>
              </a:solidFill>
              <a:latin typeface="Arial" charset="0"/>
            </a:endParaRPr>
          </a:p>
        </p:txBody>
      </p:sp>
      <p:pic>
        <p:nvPicPr>
          <p:cNvPr id="68612" name="Picture 4" descr="analsis suelo.jpg"/>
          <p:cNvPicPr>
            <a:picLocks noChangeAspect="1"/>
          </p:cNvPicPr>
          <p:nvPr/>
        </p:nvPicPr>
        <p:blipFill>
          <a:blip r:embed="rId2" cstate="print"/>
          <a:srcRect/>
          <a:stretch>
            <a:fillRect/>
          </a:stretch>
        </p:blipFill>
        <p:spPr bwMode="auto">
          <a:xfrm>
            <a:off x="0" y="568325"/>
            <a:ext cx="5911850" cy="6542088"/>
          </a:xfrm>
          <a:prstGeom prst="rect">
            <a:avLst/>
          </a:prstGeom>
          <a:noFill/>
          <a:ln w="9525">
            <a:noFill/>
            <a:miter lim="800000"/>
            <a:headEnd/>
            <a:tailEnd/>
          </a:ln>
        </p:spPr>
      </p:pic>
      <p:sp>
        <p:nvSpPr>
          <p:cNvPr id="6" name="Oval 5"/>
          <p:cNvSpPr/>
          <p:nvPr/>
        </p:nvSpPr>
        <p:spPr>
          <a:xfrm>
            <a:off x="0" y="3910013"/>
            <a:ext cx="2554288" cy="28416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
        <p:nvSpPr>
          <p:cNvPr id="7" name="Oval 6"/>
          <p:cNvSpPr/>
          <p:nvPr/>
        </p:nvSpPr>
        <p:spPr>
          <a:xfrm>
            <a:off x="2722563" y="5124450"/>
            <a:ext cx="2559050" cy="330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
        <p:nvSpPr>
          <p:cNvPr id="8" name="TextBox 7"/>
          <p:cNvSpPr txBox="1">
            <a:spLocks noChangeArrowheads="1"/>
          </p:cNvSpPr>
          <p:nvPr/>
        </p:nvSpPr>
        <p:spPr bwMode="auto">
          <a:xfrm>
            <a:off x="5992813" y="1719263"/>
            <a:ext cx="3151187" cy="3478212"/>
          </a:xfrm>
          <a:prstGeom prst="rect">
            <a:avLst/>
          </a:prstGeom>
          <a:noFill/>
          <a:ln w="9525">
            <a:noFill/>
            <a:miter lim="800000"/>
            <a:headEnd/>
            <a:tailEnd/>
          </a:ln>
        </p:spPr>
        <p:txBody>
          <a:bodyPr>
            <a:spAutoFit/>
          </a:bodyPr>
          <a:lstStyle/>
          <a:p>
            <a:r>
              <a:rPr lang="es-AR" sz="2000" b="1" u="sng">
                <a:solidFill>
                  <a:srgbClr val="FF0000"/>
                </a:solidFill>
              </a:rPr>
              <a:t>Deficiencia Fosforo</a:t>
            </a:r>
          </a:p>
          <a:p>
            <a:endParaRPr lang="es-AR" sz="2000" b="1" u="sng">
              <a:solidFill>
                <a:srgbClr val="FF0000"/>
              </a:solidFill>
            </a:endParaRPr>
          </a:p>
          <a:p>
            <a:r>
              <a:rPr lang="es-AR" sz="2000" b="1">
                <a:solidFill>
                  <a:srgbClr val="FF0000"/>
                </a:solidFill>
              </a:rPr>
              <a:t>Plantas raquíticas; </a:t>
            </a:r>
          </a:p>
          <a:p>
            <a:r>
              <a:rPr lang="es-AR" sz="2000" b="1">
                <a:solidFill>
                  <a:srgbClr val="FF0000"/>
                </a:solidFill>
              </a:rPr>
              <a:t>Retraso en el crecimiento de las raíces y el florecimiento; </a:t>
            </a:r>
          </a:p>
          <a:p>
            <a:r>
              <a:rPr lang="es-AR" sz="2000" b="1">
                <a:solidFill>
                  <a:srgbClr val="FF0000"/>
                </a:solidFill>
              </a:rPr>
              <a:t>mala formación de granos y reduce numero de vainas</a:t>
            </a:r>
          </a:p>
          <a:p>
            <a:r>
              <a:rPr lang="es-AR" sz="2000" b="1">
                <a:solidFill>
                  <a:srgbClr val="FF0000"/>
                </a:solidFill>
              </a:rPr>
              <a:t>Productividad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2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20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20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2 Imagen"/>
          <p:cNvPicPr>
            <a:picLocks noChangeAspect="1"/>
          </p:cNvPicPr>
          <p:nvPr/>
        </p:nvPicPr>
        <p:blipFill>
          <a:blip r:embed="rId2" cstate="print">
            <a:lum bright="10000" contrast="50000"/>
          </a:blip>
          <a:srcRect/>
          <a:stretch>
            <a:fillRect/>
          </a:stretch>
        </p:blipFill>
        <p:spPr bwMode="auto">
          <a:xfrm>
            <a:off x="0" y="0"/>
            <a:ext cx="9144000" cy="6858000"/>
          </a:xfrm>
          <a:prstGeom prst="rect">
            <a:avLst/>
          </a:prstGeom>
          <a:noFill/>
          <a:ln w="9525">
            <a:noFill/>
            <a:miter lim="800000"/>
            <a:headEnd/>
            <a:tailEnd/>
          </a:ln>
        </p:spPr>
      </p:pic>
      <p:sp>
        <p:nvSpPr>
          <p:cNvPr id="4" name="3 Elipse"/>
          <p:cNvSpPr/>
          <p:nvPr/>
        </p:nvSpPr>
        <p:spPr>
          <a:xfrm>
            <a:off x="3276600" y="4652963"/>
            <a:ext cx="1582738" cy="1439862"/>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cxnSp>
        <p:nvCxnSpPr>
          <p:cNvPr id="5" name="4 Conector recto"/>
          <p:cNvCxnSpPr/>
          <p:nvPr/>
        </p:nvCxnSpPr>
        <p:spPr>
          <a:xfrm>
            <a:off x="3635375" y="6381750"/>
            <a:ext cx="27368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1 Imagen"/>
          <p:cNvPicPr>
            <a:picLocks noChangeAspect="1"/>
          </p:cNvPicPr>
          <p:nvPr/>
        </p:nvPicPr>
        <p:blipFill>
          <a:blip r:embed="rId2" cstate="print">
            <a:lum bright="-2000" contrast="64000"/>
          </a:blip>
          <a:srcRect/>
          <a:stretch>
            <a:fillRect/>
          </a:stretch>
        </p:blipFill>
        <p:spPr bwMode="auto">
          <a:xfrm>
            <a:off x="0" y="0"/>
            <a:ext cx="9144000" cy="6858000"/>
          </a:xfrm>
          <a:prstGeom prst="rect">
            <a:avLst/>
          </a:prstGeom>
          <a:noFill/>
          <a:ln w="9525">
            <a:noFill/>
            <a:miter lim="800000"/>
            <a:headEnd/>
            <a:tailEnd/>
          </a:ln>
        </p:spPr>
      </p:pic>
      <p:cxnSp>
        <p:nvCxnSpPr>
          <p:cNvPr id="3" name="2 Conector recto"/>
          <p:cNvCxnSpPr/>
          <p:nvPr/>
        </p:nvCxnSpPr>
        <p:spPr>
          <a:xfrm>
            <a:off x="6948488" y="5084763"/>
            <a:ext cx="1079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026"/>
          <p:cNvSpPr txBox="1">
            <a:spLocks noChangeArrowheads="1"/>
          </p:cNvSpPr>
          <p:nvPr/>
        </p:nvSpPr>
        <p:spPr bwMode="auto">
          <a:xfrm>
            <a:off x="283587" y="242888"/>
            <a:ext cx="8557776" cy="800219"/>
          </a:xfrm>
          <a:prstGeom prst="rect">
            <a:avLst/>
          </a:prstGeom>
          <a:noFill/>
          <a:ln w="9525">
            <a:no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s-ES_tradnl" sz="2800" i="1" dirty="0">
                <a:solidFill>
                  <a:srgbClr val="376092"/>
                </a:solidFill>
                <a:effectLst>
                  <a:outerShdw blurRad="38100" dist="38100" dir="2700000" algn="tl">
                    <a:srgbClr val="000000"/>
                  </a:outerShdw>
                </a:effectLst>
                <a:latin typeface="Tahoma" charset="0"/>
              </a:rPr>
              <a:t>Factores que afectan la productividad de los cultivos</a:t>
            </a:r>
            <a:endParaRPr lang="es-ES_tradnl" i="1" dirty="0">
              <a:solidFill>
                <a:srgbClr val="376092"/>
              </a:solidFill>
              <a:effectLst>
                <a:outerShdw blurRad="38100" dist="38100" dir="2700000" algn="tl">
                  <a:srgbClr val="000000"/>
                </a:outerShdw>
              </a:effectLst>
              <a:latin typeface="Tahoma" charset="0"/>
            </a:endParaRPr>
          </a:p>
          <a:p>
            <a:pPr algn="ctr" eaLnBrk="1" hangingPunct="1"/>
            <a:r>
              <a:rPr lang="es-ES_tradnl" i="1" dirty="0">
                <a:solidFill>
                  <a:srgbClr val="376092"/>
                </a:solidFill>
                <a:effectLst>
                  <a:outerShdw blurRad="38100" dist="38100" dir="2700000" algn="tl">
                    <a:srgbClr val="000000"/>
                  </a:outerShdw>
                </a:effectLst>
                <a:latin typeface="Tahoma" charset="0"/>
              </a:rPr>
              <a:t>(Adaptado de </a:t>
            </a:r>
            <a:r>
              <a:rPr lang="es-ES_tradnl" i="1" dirty="0" err="1">
                <a:solidFill>
                  <a:srgbClr val="376092"/>
                </a:solidFill>
                <a:effectLst>
                  <a:outerShdw blurRad="38100" dist="38100" dir="2700000" algn="tl">
                    <a:srgbClr val="000000"/>
                  </a:outerShdw>
                </a:effectLst>
                <a:latin typeface="Tahoma" charset="0"/>
              </a:rPr>
              <a:t>Fageria</a:t>
            </a:r>
            <a:r>
              <a:rPr lang="es-ES_tradnl" i="1" dirty="0">
                <a:solidFill>
                  <a:srgbClr val="376092"/>
                </a:solidFill>
                <a:effectLst>
                  <a:outerShdw blurRad="38100" dist="38100" dir="2700000" algn="tl">
                    <a:srgbClr val="000000"/>
                  </a:outerShdw>
                </a:effectLst>
                <a:latin typeface="Tahoma" charset="0"/>
              </a:rPr>
              <a:t> et al., 1999)</a:t>
            </a:r>
          </a:p>
        </p:txBody>
      </p:sp>
      <p:sp>
        <p:nvSpPr>
          <p:cNvPr id="74755" name="Text Box 1027"/>
          <p:cNvSpPr txBox="1">
            <a:spLocks noChangeArrowheads="1"/>
          </p:cNvSpPr>
          <p:nvPr/>
        </p:nvSpPr>
        <p:spPr bwMode="auto">
          <a:xfrm>
            <a:off x="3070225" y="1550988"/>
            <a:ext cx="1054100" cy="466725"/>
          </a:xfrm>
          <a:prstGeom prst="rect">
            <a:avLst/>
          </a:prstGeom>
          <a:solidFill>
            <a:srgbClr val="FFFF00"/>
          </a:solidFill>
          <a:ln w="9525">
            <a:solidFill>
              <a:schemeClr val="tx1"/>
            </a:solid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b="1">
                <a:effectLst>
                  <a:outerShdw blurRad="38100" dist="38100" dir="2700000" algn="tl">
                    <a:srgbClr val="FFFFFF"/>
                  </a:outerShdw>
                </a:effectLst>
                <a:latin typeface="Tahoma" charset="0"/>
              </a:rPr>
              <a:t>Clima</a:t>
            </a:r>
          </a:p>
        </p:txBody>
      </p:sp>
      <p:sp>
        <p:nvSpPr>
          <p:cNvPr id="74756" name="Text Box 1028"/>
          <p:cNvSpPr txBox="1">
            <a:spLocks noChangeArrowheads="1"/>
          </p:cNvSpPr>
          <p:nvPr/>
        </p:nvSpPr>
        <p:spPr bwMode="auto">
          <a:xfrm>
            <a:off x="2286000" y="3148013"/>
            <a:ext cx="2668588" cy="528637"/>
          </a:xfrm>
          <a:prstGeom prst="rect">
            <a:avLst/>
          </a:prstGeom>
          <a:solidFill>
            <a:srgbClr val="FF0000"/>
          </a:solidFill>
          <a:ln w="9525">
            <a:solidFill>
              <a:schemeClr val="tx1"/>
            </a:solid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sz="2800" b="1">
                <a:effectLst>
                  <a:outerShdw blurRad="38100" dist="38100" dir="2700000" algn="tl">
                    <a:srgbClr val="FFFFFF"/>
                  </a:outerShdw>
                </a:effectLst>
                <a:latin typeface="Tahoma" charset="0"/>
              </a:rPr>
              <a:t>Productividad</a:t>
            </a:r>
          </a:p>
        </p:txBody>
      </p:sp>
      <p:sp>
        <p:nvSpPr>
          <p:cNvPr id="74757" name="Text Box 1029"/>
          <p:cNvSpPr txBox="1">
            <a:spLocks noChangeArrowheads="1"/>
          </p:cNvSpPr>
          <p:nvPr/>
        </p:nvSpPr>
        <p:spPr bwMode="auto">
          <a:xfrm>
            <a:off x="3681413" y="4486275"/>
            <a:ext cx="1044575" cy="466725"/>
          </a:xfrm>
          <a:prstGeom prst="rect">
            <a:avLst/>
          </a:prstGeom>
          <a:solidFill>
            <a:srgbClr val="996633"/>
          </a:solidFill>
          <a:ln w="9525">
            <a:solidFill>
              <a:schemeClr val="tx1"/>
            </a:solid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b="1">
                <a:solidFill>
                  <a:schemeClr val="bg1"/>
                </a:solidFill>
                <a:effectLst>
                  <a:outerShdw blurRad="38100" dist="38100" dir="2700000" algn="tl">
                    <a:srgbClr val="000000"/>
                  </a:outerShdw>
                </a:effectLst>
                <a:latin typeface="Tahoma" charset="0"/>
              </a:rPr>
              <a:t>Suelo</a:t>
            </a:r>
          </a:p>
        </p:txBody>
      </p:sp>
      <p:sp>
        <p:nvSpPr>
          <p:cNvPr id="74758" name="Text Box 1030"/>
          <p:cNvSpPr txBox="1">
            <a:spLocks noChangeArrowheads="1"/>
          </p:cNvSpPr>
          <p:nvPr/>
        </p:nvSpPr>
        <p:spPr bwMode="auto">
          <a:xfrm>
            <a:off x="5410200" y="3206750"/>
            <a:ext cx="1173163" cy="466725"/>
          </a:xfrm>
          <a:prstGeom prst="rect">
            <a:avLst/>
          </a:prstGeom>
          <a:solidFill>
            <a:srgbClr val="008000"/>
          </a:solidFill>
          <a:ln w="9525">
            <a:solidFill>
              <a:schemeClr val="tx1"/>
            </a:solid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b="1">
                <a:solidFill>
                  <a:schemeClr val="bg1"/>
                </a:solidFill>
                <a:effectLst>
                  <a:outerShdw blurRad="38100" dist="38100" dir="2700000" algn="tl">
                    <a:srgbClr val="000000"/>
                  </a:outerShdw>
                </a:effectLst>
                <a:latin typeface="Tahoma" charset="0"/>
              </a:rPr>
              <a:t>Planta</a:t>
            </a:r>
          </a:p>
        </p:txBody>
      </p:sp>
      <p:sp>
        <p:nvSpPr>
          <p:cNvPr id="74759" name="Text Box 1031"/>
          <p:cNvSpPr txBox="1">
            <a:spLocks noChangeArrowheads="1"/>
          </p:cNvSpPr>
          <p:nvPr/>
        </p:nvSpPr>
        <p:spPr bwMode="auto">
          <a:xfrm>
            <a:off x="304800" y="3200400"/>
            <a:ext cx="1323975" cy="466725"/>
          </a:xfrm>
          <a:prstGeom prst="rect">
            <a:avLst/>
          </a:prstGeom>
          <a:solidFill>
            <a:schemeClr val="hlink"/>
          </a:solidFill>
          <a:ln w="9525">
            <a:solidFill>
              <a:schemeClr val="tx1"/>
            </a:solidFill>
            <a:miter lim="800000"/>
            <a:headEnd/>
            <a:tailEnd/>
          </a:ln>
          <a:effec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b="1">
                <a:effectLst>
                  <a:outerShdw blurRad="38100" dist="38100" dir="2700000" algn="tl">
                    <a:srgbClr val="FFFFFF"/>
                  </a:outerShdw>
                </a:effectLst>
                <a:latin typeface="Tahoma" charset="0"/>
              </a:rPr>
              <a:t>Manejo</a:t>
            </a:r>
          </a:p>
        </p:txBody>
      </p:sp>
      <p:sp>
        <p:nvSpPr>
          <p:cNvPr id="9224" name="Text Box 1032"/>
          <p:cNvSpPr txBox="1">
            <a:spLocks noChangeArrowheads="1"/>
          </p:cNvSpPr>
          <p:nvPr/>
        </p:nvSpPr>
        <p:spPr bwMode="auto">
          <a:xfrm>
            <a:off x="6578600" y="2528888"/>
            <a:ext cx="2505075" cy="2057400"/>
          </a:xfrm>
          <a:prstGeom prst="rect">
            <a:avLst/>
          </a:prstGeom>
          <a:solidFill>
            <a:srgbClr val="008000"/>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sz="1600" b="1">
                <a:solidFill>
                  <a:schemeClr val="bg1"/>
                </a:solidFill>
                <a:latin typeface="Tahoma" charset="0"/>
              </a:rPr>
              <a:t>Variabilidad Genética</a:t>
            </a:r>
          </a:p>
          <a:p>
            <a:pPr eaLnBrk="1" hangingPunct="1"/>
            <a:r>
              <a:rPr lang="es-ES_tradnl" sz="1600" b="1">
                <a:solidFill>
                  <a:schemeClr val="bg1"/>
                </a:solidFill>
                <a:latin typeface="Tahoma" charset="0"/>
              </a:rPr>
              <a:t>Plantas C3-C4</a:t>
            </a:r>
          </a:p>
          <a:p>
            <a:pPr eaLnBrk="1" hangingPunct="1"/>
            <a:r>
              <a:rPr lang="es-ES_tradnl" sz="1600" b="1">
                <a:solidFill>
                  <a:schemeClr val="bg1"/>
                </a:solidFill>
                <a:latin typeface="Tahoma" charset="0"/>
              </a:rPr>
              <a:t>Fijación biológica de N</a:t>
            </a:r>
          </a:p>
          <a:p>
            <a:pPr eaLnBrk="1" hangingPunct="1"/>
            <a:r>
              <a:rPr lang="es-ES_tradnl" sz="1600" b="1">
                <a:solidFill>
                  <a:schemeClr val="bg1"/>
                </a:solidFill>
                <a:latin typeface="Tahoma" charset="0"/>
              </a:rPr>
              <a:t>Micorrizas</a:t>
            </a:r>
          </a:p>
          <a:p>
            <a:pPr eaLnBrk="1" hangingPunct="1"/>
            <a:r>
              <a:rPr lang="es-ES_tradnl" sz="1600" b="1">
                <a:solidFill>
                  <a:schemeClr val="bg1"/>
                </a:solidFill>
                <a:latin typeface="Tahoma" charset="0"/>
              </a:rPr>
              <a:t>Alelopatía</a:t>
            </a:r>
          </a:p>
          <a:p>
            <a:pPr eaLnBrk="1" hangingPunct="1"/>
            <a:r>
              <a:rPr lang="es-ES_tradnl" sz="1600" b="1">
                <a:solidFill>
                  <a:schemeClr val="bg1"/>
                </a:solidFill>
                <a:latin typeface="Tahoma" charset="0"/>
              </a:rPr>
              <a:t>Enfermedades</a:t>
            </a:r>
          </a:p>
          <a:p>
            <a:pPr eaLnBrk="1" hangingPunct="1"/>
            <a:r>
              <a:rPr lang="es-ES_tradnl" sz="1600" b="1">
                <a:solidFill>
                  <a:schemeClr val="bg1"/>
                </a:solidFill>
                <a:latin typeface="Tahoma" charset="0"/>
              </a:rPr>
              <a:t>Malezas</a:t>
            </a:r>
          </a:p>
          <a:p>
            <a:pPr eaLnBrk="1" hangingPunct="1"/>
            <a:r>
              <a:rPr lang="es-ES_tradnl" sz="1600" b="1">
                <a:solidFill>
                  <a:schemeClr val="bg1"/>
                </a:solidFill>
                <a:latin typeface="Tahoma" charset="0"/>
              </a:rPr>
              <a:t>Insectos</a:t>
            </a:r>
          </a:p>
        </p:txBody>
      </p:sp>
      <p:sp>
        <p:nvSpPr>
          <p:cNvPr id="9225" name="Text Box 1033"/>
          <p:cNvSpPr txBox="1">
            <a:spLocks noChangeArrowheads="1"/>
          </p:cNvSpPr>
          <p:nvPr/>
        </p:nvSpPr>
        <p:spPr bwMode="auto">
          <a:xfrm>
            <a:off x="152400" y="4953000"/>
            <a:ext cx="7848600" cy="1568450"/>
          </a:xfrm>
          <a:prstGeom prst="rect">
            <a:avLst/>
          </a:prstGeom>
          <a:solidFill>
            <a:srgbClr val="996633"/>
          </a:solidFill>
          <a:ln w="9525">
            <a:solidFill>
              <a:schemeClr val="tx1"/>
            </a:solidFill>
            <a:miter lim="800000"/>
            <a:headEnd/>
            <a:tailEnd/>
          </a:ln>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 typeface="Symbol" charset="0"/>
              <a:buNone/>
            </a:pPr>
            <a:r>
              <a:rPr lang="es-ES_tradnl" sz="1600" b="1">
                <a:solidFill>
                  <a:schemeClr val="bg1"/>
                </a:solidFill>
                <a:latin typeface="Tahoma" charset="0"/>
              </a:rPr>
              <a:t>Propiedades Físicas: Textura, Estructura, Densidad</a:t>
            </a:r>
          </a:p>
          <a:p>
            <a:pPr eaLnBrk="1" hangingPunct="1">
              <a:buFont typeface="Symbol" charset="0"/>
              <a:buNone/>
            </a:pPr>
            <a:r>
              <a:rPr lang="es-ES_tradnl" sz="1600" b="1">
                <a:solidFill>
                  <a:schemeClr val="bg1"/>
                </a:solidFill>
                <a:latin typeface="Tahoma" charset="0"/>
              </a:rPr>
              <a:t>Propiedades Químicas: Fertilidad, pH, Capacidad de intercambio catiónico,	 	         Saturación de bases, Oxido-reducción, Salinidad</a:t>
            </a:r>
          </a:p>
          <a:p>
            <a:pPr eaLnBrk="1" hangingPunct="1">
              <a:buFont typeface="Symbol" charset="0"/>
              <a:buNone/>
            </a:pPr>
            <a:r>
              <a:rPr lang="es-ES_tradnl" sz="1600" b="1">
                <a:solidFill>
                  <a:schemeClr val="bg1"/>
                </a:solidFill>
                <a:latin typeface="Tahoma" charset="0"/>
              </a:rPr>
              <a:t>Propiedades Biológicas: Materia orgánica, Biomasa microbiana, 		                           Actividad biótica</a:t>
            </a:r>
          </a:p>
          <a:p>
            <a:pPr eaLnBrk="1" hangingPunct="1">
              <a:buFont typeface="Symbol" charset="0"/>
              <a:buNone/>
            </a:pPr>
            <a:r>
              <a:rPr lang="es-ES_tradnl" sz="1600" b="1">
                <a:solidFill>
                  <a:schemeClr val="bg1"/>
                </a:solidFill>
                <a:latin typeface="Tahoma" charset="0"/>
              </a:rPr>
              <a:t>Erosión</a:t>
            </a:r>
          </a:p>
        </p:txBody>
      </p:sp>
      <p:sp>
        <p:nvSpPr>
          <p:cNvPr id="9226" name="Text Box 1034"/>
          <p:cNvSpPr txBox="1">
            <a:spLocks noChangeArrowheads="1"/>
          </p:cNvSpPr>
          <p:nvPr/>
        </p:nvSpPr>
        <p:spPr bwMode="auto">
          <a:xfrm>
            <a:off x="4114800" y="1393825"/>
            <a:ext cx="1754188" cy="835025"/>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sz="1600" b="1">
                <a:latin typeface="Tahoma" charset="0"/>
              </a:rPr>
              <a:t>Temperatura</a:t>
            </a:r>
          </a:p>
          <a:p>
            <a:pPr eaLnBrk="1" hangingPunct="1"/>
            <a:r>
              <a:rPr lang="es-ES_tradnl" sz="1600" b="1">
                <a:latin typeface="Tahoma" charset="0"/>
              </a:rPr>
              <a:t>Radiación</a:t>
            </a:r>
          </a:p>
          <a:p>
            <a:pPr eaLnBrk="1" hangingPunct="1"/>
            <a:r>
              <a:rPr lang="es-ES_tradnl" sz="1600" b="1">
                <a:latin typeface="Tahoma" charset="0"/>
              </a:rPr>
              <a:t>Precipitaciones</a:t>
            </a:r>
          </a:p>
        </p:txBody>
      </p:sp>
      <p:sp>
        <p:nvSpPr>
          <p:cNvPr id="9227" name="Text Box 1035"/>
          <p:cNvSpPr txBox="1">
            <a:spLocks noChangeArrowheads="1"/>
          </p:cNvSpPr>
          <p:nvPr/>
        </p:nvSpPr>
        <p:spPr bwMode="auto">
          <a:xfrm>
            <a:off x="5791200" y="1243013"/>
            <a:ext cx="2073275" cy="1079500"/>
          </a:xfrm>
          <a:prstGeom prst="rect">
            <a:avLst/>
          </a:prstGeom>
          <a:solidFill>
            <a:srgbClr val="FFFF00"/>
          </a:solidFill>
          <a:ln w="9525">
            <a:solidFill>
              <a:schemeClr val="tx1"/>
            </a:solidFill>
            <a:miter lim="800000"/>
            <a:headEnd/>
            <a:tailEnd/>
          </a:ln>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s-ES_tradnl" sz="1600" b="1">
                <a:latin typeface="Tahoma" charset="0"/>
              </a:rPr>
              <a:t>Humedad relativa </a:t>
            </a:r>
          </a:p>
          <a:p>
            <a:pPr eaLnBrk="1" hangingPunct="1"/>
            <a:r>
              <a:rPr lang="es-ES_tradnl" sz="1600" b="1">
                <a:latin typeface="Tahoma" charset="0"/>
              </a:rPr>
              <a:t>Viento</a:t>
            </a:r>
          </a:p>
          <a:p>
            <a:pPr eaLnBrk="1" hangingPunct="1"/>
            <a:r>
              <a:rPr lang="es-ES_tradnl" sz="1600" b="1">
                <a:latin typeface="Tahoma" charset="0"/>
              </a:rPr>
              <a:t>Nubosidad</a:t>
            </a:r>
          </a:p>
          <a:p>
            <a:pPr eaLnBrk="1" hangingPunct="1"/>
            <a:r>
              <a:rPr lang="es-ES_tradnl" sz="1600" b="1">
                <a:latin typeface="Tahoma" charset="0"/>
              </a:rPr>
              <a:t>Presión</a:t>
            </a:r>
          </a:p>
        </p:txBody>
      </p:sp>
      <p:sp>
        <p:nvSpPr>
          <p:cNvPr id="9228" name="Line 1036"/>
          <p:cNvSpPr>
            <a:spLocks noChangeShapeType="1"/>
          </p:cNvSpPr>
          <p:nvPr/>
        </p:nvSpPr>
        <p:spPr bwMode="auto">
          <a:xfrm flipV="1">
            <a:off x="4191000" y="3733800"/>
            <a:ext cx="0" cy="6858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9229" name="Line 1037"/>
          <p:cNvSpPr>
            <a:spLocks noChangeShapeType="1"/>
          </p:cNvSpPr>
          <p:nvPr/>
        </p:nvSpPr>
        <p:spPr bwMode="auto">
          <a:xfrm flipV="1">
            <a:off x="3657600" y="2057400"/>
            <a:ext cx="0" cy="9906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9230" name="Line 1038"/>
          <p:cNvSpPr>
            <a:spLocks noChangeShapeType="1"/>
          </p:cNvSpPr>
          <p:nvPr/>
        </p:nvSpPr>
        <p:spPr bwMode="auto">
          <a:xfrm>
            <a:off x="1676400" y="3429000"/>
            <a:ext cx="533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9231" name="Line 1039"/>
          <p:cNvSpPr>
            <a:spLocks noChangeShapeType="1"/>
          </p:cNvSpPr>
          <p:nvPr/>
        </p:nvSpPr>
        <p:spPr bwMode="auto">
          <a:xfrm>
            <a:off x="4953000" y="3429000"/>
            <a:ext cx="4572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9232" name="Line 1040"/>
          <p:cNvSpPr>
            <a:spLocks noChangeShapeType="1"/>
          </p:cNvSpPr>
          <p:nvPr/>
        </p:nvSpPr>
        <p:spPr bwMode="auto">
          <a:xfrm>
            <a:off x="1600200" y="3810000"/>
            <a:ext cx="1981200" cy="762000"/>
          </a:xfrm>
          <a:prstGeom prst="line">
            <a:avLst/>
          </a:prstGeom>
          <a:noFill/>
          <a:ln w="1905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9233" name="Line 1041"/>
          <p:cNvSpPr>
            <a:spLocks noChangeShapeType="1"/>
          </p:cNvSpPr>
          <p:nvPr/>
        </p:nvSpPr>
        <p:spPr bwMode="auto">
          <a:xfrm flipV="1">
            <a:off x="1600200" y="2057400"/>
            <a:ext cx="1371600" cy="990600"/>
          </a:xfrm>
          <a:prstGeom prst="line">
            <a:avLst/>
          </a:prstGeom>
          <a:noFill/>
          <a:ln w="19050" cap="rnd">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ES"/>
          </a:p>
        </p:txBody>
      </p:sp>
      <p:sp>
        <p:nvSpPr>
          <p:cNvPr id="9234" name="Line 1042"/>
          <p:cNvSpPr>
            <a:spLocks noChangeShapeType="1"/>
          </p:cNvSpPr>
          <p:nvPr/>
        </p:nvSpPr>
        <p:spPr bwMode="auto">
          <a:xfrm flipV="1">
            <a:off x="1676400" y="2743200"/>
            <a:ext cx="990600" cy="457200"/>
          </a:xfrm>
          <a:prstGeom prst="line">
            <a:avLst/>
          </a:prstGeom>
          <a:noFill/>
          <a:ln w="19050"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es-ES"/>
          </a:p>
        </p:txBody>
      </p:sp>
      <p:sp>
        <p:nvSpPr>
          <p:cNvPr id="9235" name="Line 1043"/>
          <p:cNvSpPr>
            <a:spLocks noChangeShapeType="1"/>
          </p:cNvSpPr>
          <p:nvPr/>
        </p:nvSpPr>
        <p:spPr bwMode="auto">
          <a:xfrm>
            <a:off x="2667000" y="2743200"/>
            <a:ext cx="2209800" cy="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s-ES"/>
          </a:p>
        </p:txBody>
      </p:sp>
      <p:sp>
        <p:nvSpPr>
          <p:cNvPr id="9236" name="Line 1044"/>
          <p:cNvSpPr>
            <a:spLocks noChangeShapeType="1"/>
          </p:cNvSpPr>
          <p:nvPr/>
        </p:nvSpPr>
        <p:spPr bwMode="auto">
          <a:xfrm flipH="1" flipV="1">
            <a:off x="4876800" y="2743200"/>
            <a:ext cx="838200" cy="381000"/>
          </a:xfrm>
          <a:prstGeom prst="line">
            <a:avLst/>
          </a:prstGeom>
          <a:noFill/>
          <a:ln w="19050" cap="rnd">
            <a:solidFill>
              <a:schemeClr val="tx1"/>
            </a:solidFill>
            <a:prstDash val="sysDot"/>
            <a:round/>
            <a:headEnd type="triangle" w="med" len="med"/>
            <a:tailEnd/>
          </a:ln>
          <a:extLst>
            <a:ext uri="{909E8E84-426E-40dd-AFC4-6F175D3DCCD1}">
              <a14:hiddenFill xmlns:a14="http://schemas.microsoft.com/office/drawing/2010/main">
                <a:noFill/>
              </a14:hiddenFill>
            </a:ext>
          </a:extLst>
        </p:spPr>
        <p:txBody>
          <a:bodyPr wrap="none" anchor="ctr"/>
          <a:lstStyle/>
          <a:p>
            <a:endParaRPr lang="es-ES"/>
          </a:p>
        </p:txBody>
      </p:sp>
      <p:pic>
        <p:nvPicPr>
          <p:cNvPr id="9237" name="Picture 8" descr="IPNI_Initi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9425" y="6259513"/>
            <a:ext cx="930275"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953966"/>
      </p:ext>
    </p:extLst>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2 Imagen"/>
          <p:cNvPicPr>
            <a:picLocks noChangeAspect="1"/>
          </p:cNvPicPr>
          <p:nvPr/>
        </p:nvPicPr>
        <p:blipFill>
          <a:blip r:embed="rId2" cstate="print">
            <a:lum bright="10000" contrast="50000"/>
          </a:blip>
          <a:srcRect/>
          <a:stretch>
            <a:fillRect/>
          </a:stretch>
        </p:blipFill>
        <p:spPr bwMode="auto">
          <a:xfrm>
            <a:off x="0" y="363538"/>
            <a:ext cx="9144000" cy="7345362"/>
          </a:xfrm>
          <a:prstGeom prst="rect">
            <a:avLst/>
          </a:prstGeom>
          <a:noFill/>
          <a:ln w="9525">
            <a:noFill/>
            <a:miter lim="800000"/>
            <a:headEnd/>
            <a:tailEnd/>
          </a:ln>
        </p:spPr>
      </p:pic>
      <p:sp>
        <p:nvSpPr>
          <p:cNvPr id="3" name="Rounded Rectangle 2"/>
          <p:cNvSpPr/>
          <p:nvPr/>
        </p:nvSpPr>
        <p:spPr>
          <a:xfrm>
            <a:off x="315913" y="2097088"/>
            <a:ext cx="8828087" cy="3278187"/>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2 Imagen"/>
          <p:cNvPicPr>
            <a:picLocks noChangeAspect="1"/>
          </p:cNvPicPr>
          <p:nvPr/>
        </p:nvPicPr>
        <p:blipFill>
          <a:blip r:embed="rId2" cstate="print"/>
          <a:srcRect/>
          <a:stretch>
            <a:fillRect/>
          </a:stretch>
        </p:blipFill>
        <p:spPr bwMode="auto">
          <a:xfrm>
            <a:off x="0" y="476250"/>
            <a:ext cx="9144000" cy="6858000"/>
          </a:xfrm>
          <a:prstGeom prst="rect">
            <a:avLst/>
          </a:prstGeom>
          <a:noFill/>
          <a:ln w="9525">
            <a:noFill/>
            <a:miter lim="800000"/>
            <a:headEnd/>
            <a:tailEnd/>
          </a:ln>
        </p:spPr>
      </p:pic>
      <p:cxnSp>
        <p:nvCxnSpPr>
          <p:cNvPr id="4" name="3 Conector recto"/>
          <p:cNvCxnSpPr/>
          <p:nvPr/>
        </p:nvCxnSpPr>
        <p:spPr>
          <a:xfrm>
            <a:off x="3203575" y="4265613"/>
            <a:ext cx="10810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62468" name="2 Imagen"/>
          <p:cNvPicPr>
            <a:picLocks noChangeAspect="1"/>
          </p:cNvPicPr>
          <p:nvPr/>
        </p:nvPicPr>
        <p:blipFill>
          <a:blip r:embed="rId3" cstate="print">
            <a:lum bright="10000" contrast="48000"/>
          </a:blip>
          <a:srcRect/>
          <a:stretch>
            <a:fillRect/>
          </a:stretch>
        </p:blipFill>
        <p:spPr bwMode="auto">
          <a:xfrm>
            <a:off x="0" y="115888"/>
            <a:ext cx="9144000" cy="7058025"/>
          </a:xfrm>
          <a:prstGeom prst="rect">
            <a:avLst/>
          </a:prstGeom>
          <a:noFill/>
          <a:ln w="9525">
            <a:noFill/>
            <a:miter lim="800000"/>
            <a:headEnd/>
            <a:tailEnd/>
          </a:ln>
        </p:spPr>
      </p:pic>
      <p:sp>
        <p:nvSpPr>
          <p:cNvPr id="8" name="7 Elipse"/>
          <p:cNvSpPr/>
          <p:nvPr/>
        </p:nvSpPr>
        <p:spPr>
          <a:xfrm>
            <a:off x="6372225" y="1628775"/>
            <a:ext cx="2520950" cy="3671888"/>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p:txBody>
          <a:bodyPr/>
          <a:lstStyle/>
          <a:p>
            <a:endParaRPr lang="es-AR" smtClean="0">
              <a:latin typeface="Arial" charset="0"/>
            </a:endParaRPr>
          </a:p>
        </p:txBody>
      </p:sp>
      <p:sp>
        <p:nvSpPr>
          <p:cNvPr id="3" name="Subtitle 2"/>
          <p:cNvSpPr>
            <a:spLocks noGrp="1"/>
          </p:cNvSpPr>
          <p:nvPr>
            <p:ph type="subTitle" idx="1"/>
          </p:nvPr>
        </p:nvSpPr>
        <p:spPr/>
        <p:txBody>
          <a:bodyPr/>
          <a:lstStyle/>
          <a:p>
            <a:pPr>
              <a:defRPr/>
            </a:pPr>
            <a:endParaRPr lang="en-US"/>
          </a:p>
        </p:txBody>
      </p:sp>
      <p:sp>
        <p:nvSpPr>
          <p:cNvPr id="63492"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s-AR" smtClean="0">
              <a:solidFill>
                <a:srgbClr val="898989"/>
              </a:solidFill>
              <a:latin typeface="Arial" charset="0"/>
            </a:endParaRPr>
          </a:p>
        </p:txBody>
      </p:sp>
      <p:pic>
        <p:nvPicPr>
          <p:cNvPr id="63493" name="Picture 5"/>
          <p:cNvPicPr>
            <a:picLocks noChangeAspect="1" noChangeArrowheads="1"/>
          </p:cNvPicPr>
          <p:nvPr/>
        </p:nvPicPr>
        <p:blipFill>
          <a:blip r:embed="rId2" cstate="print">
            <a:lum bright="-18000" contrast="14000"/>
          </a:blip>
          <a:srcRect/>
          <a:stretch>
            <a:fillRect/>
          </a:stretch>
        </p:blipFill>
        <p:spPr bwMode="auto">
          <a:xfrm>
            <a:off x="-84138" y="0"/>
            <a:ext cx="9410701" cy="6858000"/>
          </a:xfrm>
          <a:prstGeom prst="rect">
            <a:avLst/>
          </a:prstGeom>
          <a:noFill/>
          <a:ln w="9525">
            <a:noFill/>
            <a:miter lim="800000"/>
            <a:headEnd/>
            <a:tailEnd/>
          </a:ln>
        </p:spPr>
      </p:pic>
      <p:sp>
        <p:nvSpPr>
          <p:cNvPr id="8" name="Rectangle 3"/>
          <p:cNvSpPr txBox="1">
            <a:spLocks noChangeArrowheads="1"/>
          </p:cNvSpPr>
          <p:nvPr/>
        </p:nvSpPr>
        <p:spPr bwMode="auto">
          <a:xfrm>
            <a:off x="-142875" y="1612900"/>
            <a:ext cx="9728200" cy="4525963"/>
          </a:xfrm>
          <a:prstGeom prst="rect">
            <a:avLst/>
          </a:prstGeom>
          <a:noFill/>
          <a:ln w="9525">
            <a:noFill/>
            <a:miter lim="800000"/>
            <a:headEnd/>
            <a:tailEnd/>
          </a:ln>
        </p:spPr>
        <p:txBody>
          <a:bodyPr/>
          <a:lstStyle/>
          <a:p>
            <a:pPr marL="342900" indent="-342900">
              <a:spcBef>
                <a:spcPct val="20000"/>
              </a:spcBef>
              <a:buFont typeface="Arial" charset="0"/>
              <a:buChar char="•"/>
            </a:pPr>
            <a:r>
              <a:rPr lang="es-AR" sz="4400" b="1" dirty="0">
                <a:solidFill>
                  <a:schemeClr val="bg1"/>
                </a:solidFill>
                <a:latin typeface="Calibri" pitchFamily="34" charset="0"/>
              </a:rPr>
              <a:t>Conocer el nivel de P y K Mehlich-1 según análisis del </a:t>
            </a:r>
            <a:r>
              <a:rPr lang="es-AR" sz="4400" b="1" dirty="0" smtClean="0">
                <a:solidFill>
                  <a:schemeClr val="bg1"/>
                </a:solidFill>
                <a:latin typeface="Calibri" pitchFamily="34" charset="0"/>
              </a:rPr>
              <a:t>suelo</a:t>
            </a:r>
            <a:endParaRPr lang="es-AR" sz="4400" b="1" dirty="0">
              <a:solidFill>
                <a:schemeClr val="bg1"/>
              </a:solidFill>
              <a:latin typeface="Calibri" pitchFamily="34" charset="0"/>
            </a:endParaRPr>
          </a:p>
          <a:p>
            <a:pPr marL="342900" indent="-342900">
              <a:spcBef>
                <a:spcPct val="20000"/>
              </a:spcBef>
              <a:buFont typeface="Arial" charset="0"/>
              <a:buChar char="•"/>
            </a:pPr>
            <a:r>
              <a:rPr lang="es-AR" sz="3800" b="1" dirty="0">
                <a:solidFill>
                  <a:schemeClr val="bg1"/>
                </a:solidFill>
                <a:latin typeface="Calibri" pitchFamily="34" charset="0"/>
              </a:rPr>
              <a:t>Decidir </a:t>
            </a:r>
          </a:p>
          <a:p>
            <a:pPr marL="742950" lvl="1" indent="-285750">
              <a:spcBef>
                <a:spcPct val="20000"/>
              </a:spcBef>
              <a:buFont typeface="Arial" charset="0"/>
              <a:buChar char="–"/>
            </a:pPr>
            <a:r>
              <a:rPr lang="es-AR" sz="3200" b="1" dirty="0">
                <a:solidFill>
                  <a:schemeClr val="bg1"/>
                </a:solidFill>
                <a:latin typeface="Calibri" pitchFamily="34" charset="0"/>
              </a:rPr>
              <a:t>Fertilización para el cultivo, </a:t>
            </a:r>
            <a:r>
              <a:rPr lang="es-AR" sz="3200" b="1" dirty="0" smtClean="0">
                <a:solidFill>
                  <a:schemeClr val="bg1"/>
                </a:solidFill>
                <a:latin typeface="Calibri" pitchFamily="34" charset="0"/>
              </a:rPr>
              <a:t>o del sistema.</a:t>
            </a:r>
            <a:endParaRPr lang="es-AR" sz="3200" b="1" dirty="0">
              <a:solidFill>
                <a:schemeClr val="bg1"/>
              </a:solidFill>
              <a:latin typeface="Calibri" pitchFamily="34" charset="0"/>
            </a:endParaRPr>
          </a:p>
          <a:p>
            <a:pPr marL="742950" lvl="1" indent="-285750">
              <a:spcBef>
                <a:spcPct val="20000"/>
              </a:spcBef>
              <a:buFont typeface="Arial" charset="0"/>
              <a:buChar char="–"/>
            </a:pPr>
            <a:r>
              <a:rPr lang="es-AR" sz="3200" b="1" dirty="0">
                <a:solidFill>
                  <a:schemeClr val="bg1"/>
                </a:solidFill>
                <a:latin typeface="Calibri" pitchFamily="34" charset="0"/>
              </a:rPr>
              <a:t>Fertilización de </a:t>
            </a:r>
            <a:r>
              <a:rPr lang="es-AR" sz="3600" b="1" dirty="0" smtClean="0">
                <a:solidFill>
                  <a:schemeClr val="bg1"/>
                </a:solidFill>
                <a:latin typeface="Calibri" pitchFamily="34" charset="0"/>
              </a:rPr>
              <a:t>construcción (C)</a:t>
            </a:r>
            <a:r>
              <a:rPr lang="es-AR" sz="3200" b="1" dirty="0" smtClean="0">
                <a:solidFill>
                  <a:schemeClr val="bg1"/>
                </a:solidFill>
                <a:latin typeface="Calibri" pitchFamily="34" charset="0"/>
              </a:rPr>
              <a:t>; </a:t>
            </a:r>
            <a:r>
              <a:rPr lang="es-AR" sz="3200" b="1" dirty="0" smtClean="0">
                <a:solidFill>
                  <a:schemeClr val="bg1"/>
                </a:solidFill>
              </a:rPr>
              <a:t> </a:t>
            </a:r>
            <a:r>
              <a:rPr lang="es-AR" sz="3200" b="1" dirty="0">
                <a:solidFill>
                  <a:schemeClr val="bg1"/>
                </a:solidFill>
              </a:rPr>
              <a:t>manutención</a:t>
            </a:r>
            <a:r>
              <a:rPr lang="es-AR" sz="3200" b="1" dirty="0">
                <a:solidFill>
                  <a:schemeClr val="bg1"/>
                </a:solidFill>
                <a:latin typeface="Calibri" pitchFamily="34" charset="0"/>
              </a:rPr>
              <a:t> (M) </a:t>
            </a:r>
            <a:r>
              <a:rPr lang="es-AR" sz="3200" b="1" dirty="0">
                <a:solidFill>
                  <a:schemeClr val="bg1"/>
                </a:solidFill>
              </a:rPr>
              <a:t>y/o reposición (R)</a:t>
            </a:r>
            <a:r>
              <a:rPr lang="es-AR" sz="3200" b="1" dirty="0">
                <a:solidFill>
                  <a:schemeClr val="bg1"/>
                </a:solidFill>
                <a:latin typeface="Calibri" pitchFamily="34" charset="0"/>
              </a:rPr>
              <a:t> que implica mantener y/o mejorar los niveles de nutrientes del suelo..</a:t>
            </a:r>
          </a:p>
          <a:p>
            <a:pPr marL="342900" indent="-342900">
              <a:spcBef>
                <a:spcPct val="20000"/>
              </a:spcBef>
              <a:buFont typeface="Wingdings" pitchFamily="2" charset="2"/>
              <a:buNone/>
            </a:pPr>
            <a:endParaRPr lang="en-US" sz="3800" b="1" dirty="0">
              <a:solidFill>
                <a:schemeClr val="bg1"/>
              </a:solidFill>
              <a:latin typeface="Calibri" pitchFamily="34" charset="0"/>
            </a:endParaRPr>
          </a:p>
        </p:txBody>
      </p:sp>
      <p:sp>
        <p:nvSpPr>
          <p:cNvPr id="9" name="Rectangle 2"/>
          <p:cNvSpPr txBox="1">
            <a:spLocks noChangeArrowheads="1"/>
          </p:cNvSpPr>
          <p:nvPr/>
        </p:nvSpPr>
        <p:spPr bwMode="auto">
          <a:xfrm>
            <a:off x="-206375" y="308476"/>
            <a:ext cx="9807575" cy="1143000"/>
          </a:xfrm>
          <a:prstGeom prst="rect">
            <a:avLst/>
          </a:prstGeom>
          <a:noFill/>
          <a:ln w="9525">
            <a:noFill/>
            <a:miter lim="800000"/>
            <a:headEnd/>
            <a:tailEnd/>
          </a:ln>
        </p:spPr>
        <p:txBody>
          <a:bodyPr anchor="ctr"/>
          <a:lstStyle/>
          <a:p>
            <a:pPr defTabSz="457200">
              <a:defRPr/>
            </a:pPr>
            <a:r>
              <a:rPr lang="es-AR" sz="4500" b="1" dirty="0">
                <a:solidFill>
                  <a:srgbClr val="FFFF00"/>
                </a:solidFill>
                <a:effectLst>
                  <a:outerShdw blurRad="38100" dist="38100" dir="2700000" algn="tl">
                    <a:srgbClr val="000000">
                      <a:alpha val="43137"/>
                    </a:srgbClr>
                  </a:outerShdw>
                </a:effectLst>
                <a:latin typeface="Arial"/>
                <a:ea typeface="ＭＳ Ｐゴシック" pitchFamily="34" charset="-128"/>
                <a:cs typeface="+mj-cs"/>
              </a:rPr>
              <a:t>¿Cómo manejar fósforo y potasio?</a:t>
            </a:r>
            <a:endParaRPr lang="en-US" sz="4500" b="1" dirty="0">
              <a:solidFill>
                <a:srgbClr val="FFFF00"/>
              </a:solidFill>
              <a:effectLst>
                <a:outerShdw blurRad="38100" dist="38100" dir="2700000" algn="tl">
                  <a:srgbClr val="000000">
                    <a:alpha val="43137"/>
                  </a:srgbClr>
                </a:outerShdw>
              </a:effectLst>
              <a:latin typeface="Arial"/>
              <a:ea typeface="ＭＳ Ｐゴシック" pitchFamily="34" charset="-128"/>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25425" y="296863"/>
            <a:ext cx="8686800" cy="955675"/>
          </a:xfrm>
        </p:spPr>
        <p:txBody>
          <a:bodyPr/>
          <a:lstStyle/>
          <a:p>
            <a:r>
              <a:rPr lang="es-AR" sz="4000">
                <a:solidFill>
                  <a:srgbClr val="009900"/>
                </a:solidFill>
                <a:latin typeface="Calibri" charset="0"/>
              </a:rPr>
              <a:t>¿Qué es la fertilización del sistema?</a:t>
            </a:r>
            <a:endParaRPr lang="es-ES" sz="4000">
              <a:solidFill>
                <a:srgbClr val="009900"/>
              </a:solidFill>
              <a:latin typeface="Calibri" charset="0"/>
            </a:endParaRPr>
          </a:p>
        </p:txBody>
      </p:sp>
      <p:sp>
        <p:nvSpPr>
          <p:cNvPr id="1060867" name="Rectangle 3"/>
          <p:cNvSpPr>
            <a:spLocks noGrp="1" noChangeArrowheads="1"/>
          </p:cNvSpPr>
          <p:nvPr>
            <p:ph idx="1"/>
          </p:nvPr>
        </p:nvSpPr>
        <p:spPr>
          <a:xfrm>
            <a:off x="250635" y="1220788"/>
            <a:ext cx="8893365" cy="5040312"/>
          </a:xfrm>
        </p:spPr>
        <p:txBody>
          <a:bodyPr/>
          <a:lstStyle/>
          <a:p>
            <a:pPr algn="ctr">
              <a:lnSpc>
                <a:spcPct val="90000"/>
              </a:lnSpc>
              <a:spcBef>
                <a:spcPct val="0"/>
              </a:spcBef>
              <a:spcAft>
                <a:spcPct val="30000"/>
              </a:spcAft>
              <a:buFont typeface="Wingdings" charset="0"/>
              <a:buNone/>
            </a:pPr>
            <a:endParaRPr lang="es-AR" sz="900" dirty="0">
              <a:latin typeface="Calibri" charset="0"/>
            </a:endParaRPr>
          </a:p>
          <a:p>
            <a:pPr>
              <a:lnSpc>
                <a:spcPct val="90000"/>
              </a:lnSpc>
              <a:spcBef>
                <a:spcPct val="0"/>
              </a:spcBef>
              <a:spcAft>
                <a:spcPct val="30000"/>
              </a:spcAft>
            </a:pPr>
            <a:r>
              <a:rPr lang="es-AR" dirty="0">
                <a:latin typeface="Calibri" charset="0"/>
              </a:rPr>
              <a:t>Los efectos de la fertilización de un cultivo se extienden a los cultivos posteriores; </a:t>
            </a:r>
          </a:p>
          <a:p>
            <a:pPr>
              <a:lnSpc>
                <a:spcPct val="90000"/>
              </a:lnSpc>
              <a:spcBef>
                <a:spcPct val="0"/>
              </a:spcBef>
              <a:spcAft>
                <a:spcPct val="30000"/>
              </a:spcAft>
            </a:pPr>
            <a:r>
              <a:rPr lang="es-AR" dirty="0">
                <a:latin typeface="Calibri" charset="0"/>
              </a:rPr>
              <a:t>Fertilizar la rotación o el sistema, es manejar estos efectos mas allá del cultivo inmediato;</a:t>
            </a:r>
          </a:p>
          <a:p>
            <a:pPr>
              <a:lnSpc>
                <a:spcPct val="90000"/>
              </a:lnSpc>
              <a:spcBef>
                <a:spcPct val="0"/>
              </a:spcBef>
              <a:spcAft>
                <a:spcPct val="30000"/>
              </a:spcAft>
            </a:pPr>
            <a:r>
              <a:rPr lang="es-AR" i="1" dirty="0" smtClean="0">
                <a:latin typeface="Calibri" charset="0"/>
              </a:rPr>
              <a:t>Nutriendo </a:t>
            </a:r>
            <a:r>
              <a:rPr lang="es-AR" i="1" dirty="0">
                <a:latin typeface="Calibri" charset="0"/>
              </a:rPr>
              <a:t>cultivos de cobertura (invierno): </a:t>
            </a:r>
            <a:r>
              <a:rPr lang="es-AR" dirty="0">
                <a:latin typeface="Calibri" charset="0"/>
              </a:rPr>
              <a:t>Mayor producción de materia seca, mayor reciclaje de nutrientes, mayor actividad microbiana, mayor cantidad de </a:t>
            </a:r>
            <a:r>
              <a:rPr lang="es-AR" dirty="0" smtClean="0">
                <a:latin typeface="Calibri" charset="0"/>
              </a:rPr>
              <a:t>raíces</a:t>
            </a:r>
            <a:r>
              <a:rPr lang="mr-IN" dirty="0" smtClean="0">
                <a:latin typeface="Calibri" charset="0"/>
              </a:rPr>
              <a:t>…</a:t>
            </a:r>
            <a:r>
              <a:rPr lang="en-US" dirty="0" smtClean="0">
                <a:latin typeface="Calibri" charset="0"/>
              </a:rPr>
              <a:t> </a:t>
            </a:r>
            <a:endParaRPr lang="es-AR" dirty="0">
              <a:latin typeface="Calibri" charset="0"/>
            </a:endParaRPr>
          </a:p>
        </p:txBody>
      </p:sp>
    </p:spTree>
    <p:extLst>
      <p:ext uri="{BB962C8B-B14F-4D97-AF65-F5344CB8AC3E}">
        <p14:creationId xmlns:p14="http://schemas.microsoft.com/office/powerpoint/2010/main" val="625306434"/>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60867">
                                            <p:txEl>
                                              <p:pRg st="1" end="1"/>
                                            </p:txEl>
                                          </p:spTgt>
                                        </p:tgtEl>
                                        <p:attrNameLst>
                                          <p:attrName>style.visibility</p:attrName>
                                        </p:attrNameLst>
                                      </p:cBhvr>
                                      <p:to>
                                        <p:strVal val="visible"/>
                                      </p:to>
                                    </p:set>
                                    <p:animEffect transition="in" filter="randombar(horizontal)">
                                      <p:cBhvr>
                                        <p:cTn id="7" dur="500"/>
                                        <p:tgtEl>
                                          <p:spTgt spid="106086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60867">
                                            <p:txEl>
                                              <p:pRg st="2" end="2"/>
                                            </p:txEl>
                                          </p:spTgt>
                                        </p:tgtEl>
                                        <p:attrNameLst>
                                          <p:attrName>style.visibility</p:attrName>
                                        </p:attrNameLst>
                                      </p:cBhvr>
                                      <p:to>
                                        <p:strVal val="visible"/>
                                      </p:to>
                                    </p:set>
                                    <p:animEffect transition="in" filter="randombar(horizontal)">
                                      <p:cBhvr>
                                        <p:cTn id="12" dur="500"/>
                                        <p:tgtEl>
                                          <p:spTgt spid="10608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60867">
                                            <p:txEl>
                                              <p:pRg st="3" end="3"/>
                                            </p:txEl>
                                          </p:spTgt>
                                        </p:tgtEl>
                                        <p:attrNameLst>
                                          <p:attrName>style.visibility</p:attrName>
                                        </p:attrNameLst>
                                      </p:cBhvr>
                                      <p:to>
                                        <p:strVal val="visible"/>
                                      </p:to>
                                    </p:set>
                                    <p:animEffect transition="in" filter="randombar(horizontal)">
                                      <p:cBhvr>
                                        <p:cTn id="17" dur="500"/>
                                        <p:tgtEl>
                                          <p:spTgt spid="1060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086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ctrTitle"/>
          </p:nvPr>
        </p:nvSpPr>
        <p:spPr>
          <a:xfrm>
            <a:off x="300038" y="3281363"/>
            <a:ext cx="8702675" cy="1470025"/>
          </a:xfrm>
        </p:spPr>
        <p:txBody>
          <a:bodyPr/>
          <a:lstStyle/>
          <a:p>
            <a:pPr>
              <a:defRPr/>
            </a:pPr>
            <a:r>
              <a:rPr lang="es-ES_tradnl" sz="3000" dirty="0" smtClean="0">
                <a:solidFill>
                  <a:schemeClr val="accent3">
                    <a:lumMod val="50000"/>
                  </a:schemeClr>
                </a:solidFill>
                <a:effectLst>
                  <a:outerShdw blurRad="38100" dist="38100" dir="2700000" algn="tl">
                    <a:srgbClr val="000000">
                      <a:alpha val="43137"/>
                    </a:srgbClr>
                  </a:outerShdw>
                </a:effectLst>
                <a:latin typeface="Arial" pitchFamily="34" charset="0"/>
              </a:rPr>
              <a:t>4. Recomendación de fertilización correctiva y gradual para P y K.</a:t>
            </a:r>
            <a:r>
              <a:rPr lang="es-ES_tradnl" sz="2800" dirty="0" smtClean="0">
                <a:solidFill>
                  <a:schemeClr val="accent3">
                    <a:lumMod val="50000"/>
                  </a:schemeClr>
                </a:solidFill>
                <a:latin typeface="Arial" pitchFamily="34" charset="0"/>
              </a:rPr>
              <a:t/>
            </a:r>
            <a:br>
              <a:rPr lang="es-ES_tradnl" sz="2800" dirty="0" smtClean="0">
                <a:solidFill>
                  <a:schemeClr val="accent3">
                    <a:lumMod val="50000"/>
                  </a:schemeClr>
                </a:solidFill>
                <a:latin typeface="Arial" pitchFamily="34" charset="0"/>
              </a:rPr>
            </a:br>
            <a:r>
              <a:rPr lang="en-US" sz="2800" dirty="0" smtClean="0">
                <a:solidFill>
                  <a:schemeClr val="accent3">
                    <a:lumMod val="50000"/>
                  </a:schemeClr>
                </a:solidFill>
                <a:latin typeface="Arial" pitchFamily="34" charset="0"/>
              </a:rPr>
              <a:t/>
            </a:r>
            <a:br>
              <a:rPr lang="en-US" sz="2800" dirty="0" smtClean="0">
                <a:solidFill>
                  <a:schemeClr val="accent3">
                    <a:lumMod val="50000"/>
                  </a:schemeClr>
                </a:solidFill>
                <a:latin typeface="Arial" pitchFamily="34" charset="0"/>
              </a:rPr>
            </a:br>
            <a:r>
              <a:rPr lang="es-MX" sz="2800" dirty="0" smtClean="0">
                <a:solidFill>
                  <a:schemeClr val="accent3">
                    <a:lumMod val="50000"/>
                  </a:schemeClr>
                </a:solidFill>
                <a:latin typeface="Arial" pitchFamily="34" charset="0"/>
              </a:rPr>
              <a:t> </a:t>
            </a:r>
            <a:r>
              <a:rPr lang="es-MX" sz="2800" i="1" u="sng" dirty="0" smtClean="0">
                <a:solidFill>
                  <a:schemeClr val="accent3">
                    <a:lumMod val="50000"/>
                  </a:schemeClr>
                </a:solidFill>
                <a:latin typeface="Arial" pitchFamily="34" charset="0"/>
              </a:rPr>
              <a:t>Fertilización correctiva; </a:t>
            </a:r>
            <a:r>
              <a:rPr lang="es-MX" sz="2800" i="1" dirty="0" smtClean="0">
                <a:solidFill>
                  <a:schemeClr val="accent3">
                    <a:lumMod val="50000"/>
                  </a:schemeClr>
                </a:solidFill>
                <a:latin typeface="Arial" pitchFamily="34" charset="0"/>
              </a:rPr>
              <a:t>Cuando los tenores de análisis de suelos se ubican por debajo del nivel crítico.</a:t>
            </a:r>
            <a:br>
              <a:rPr lang="es-MX" sz="2800" i="1" dirty="0" smtClean="0">
                <a:solidFill>
                  <a:schemeClr val="accent3">
                    <a:lumMod val="50000"/>
                  </a:schemeClr>
                </a:solidFill>
                <a:latin typeface="Arial" pitchFamily="34" charset="0"/>
              </a:rPr>
            </a:br>
            <a:r>
              <a:rPr lang="es-MX" sz="2800" i="1" dirty="0" smtClean="0">
                <a:solidFill>
                  <a:schemeClr val="accent3">
                    <a:lumMod val="50000"/>
                  </a:schemeClr>
                </a:solidFill>
                <a:latin typeface="Arial" pitchFamily="34" charset="0"/>
              </a:rPr>
              <a:t/>
            </a:r>
            <a:br>
              <a:rPr lang="es-MX" sz="2800" i="1" dirty="0" smtClean="0">
                <a:solidFill>
                  <a:schemeClr val="accent3">
                    <a:lumMod val="50000"/>
                  </a:schemeClr>
                </a:solidFill>
                <a:latin typeface="Arial" pitchFamily="34" charset="0"/>
              </a:rPr>
            </a:br>
            <a:r>
              <a:rPr lang="es-MX" sz="2800" i="1" u="sng" dirty="0" smtClean="0">
                <a:solidFill>
                  <a:schemeClr val="accent3">
                    <a:lumMod val="50000"/>
                  </a:schemeClr>
                </a:solidFill>
                <a:latin typeface="Arial" pitchFamily="34" charset="0"/>
              </a:rPr>
              <a:t>Fertilización de manutención</a:t>
            </a:r>
            <a:r>
              <a:rPr lang="es-MX" sz="2800" i="1" dirty="0" smtClean="0">
                <a:solidFill>
                  <a:schemeClr val="accent3">
                    <a:lumMod val="50000"/>
                  </a:schemeClr>
                </a:solidFill>
                <a:latin typeface="Arial" pitchFamily="34" charset="0"/>
              </a:rPr>
              <a:t>; cuando los tenores de P y de K en el suelo están por encima del nivel crítico. </a:t>
            </a:r>
            <a:br>
              <a:rPr lang="es-MX" sz="2800" i="1" dirty="0" smtClean="0">
                <a:solidFill>
                  <a:schemeClr val="accent3">
                    <a:lumMod val="50000"/>
                  </a:schemeClr>
                </a:solidFill>
                <a:latin typeface="Arial" pitchFamily="34" charset="0"/>
              </a:rPr>
            </a:br>
            <a:r>
              <a:rPr lang="es-MX" sz="2800" i="1" dirty="0" smtClean="0">
                <a:solidFill>
                  <a:schemeClr val="accent3">
                    <a:lumMod val="50000"/>
                  </a:schemeClr>
                </a:solidFill>
                <a:latin typeface="Arial" pitchFamily="34" charset="0"/>
              </a:rPr>
              <a:t> </a:t>
            </a:r>
            <a:br>
              <a:rPr lang="es-MX" sz="2800" i="1" dirty="0" smtClean="0">
                <a:solidFill>
                  <a:schemeClr val="accent3">
                    <a:lumMod val="50000"/>
                  </a:schemeClr>
                </a:solidFill>
                <a:latin typeface="Arial" pitchFamily="34" charset="0"/>
              </a:rPr>
            </a:br>
            <a:r>
              <a:rPr lang="es-MX" sz="2800" i="1" u="sng" dirty="0" smtClean="0">
                <a:solidFill>
                  <a:schemeClr val="accent3">
                    <a:lumMod val="50000"/>
                  </a:schemeClr>
                </a:solidFill>
                <a:latin typeface="Arial" pitchFamily="34" charset="0"/>
              </a:rPr>
              <a:t>Fertilización de reposición</a:t>
            </a:r>
            <a:r>
              <a:rPr lang="es-MX" sz="2800" i="1" dirty="0" smtClean="0">
                <a:solidFill>
                  <a:schemeClr val="accent3">
                    <a:lumMod val="50000"/>
                  </a:schemeClr>
                </a:solidFill>
                <a:latin typeface="Arial" pitchFamily="34" charset="0"/>
              </a:rPr>
              <a:t>; cuando los tenores de nutrientes en el suelo están en la categoría de fertilidad “Muy alta”.</a:t>
            </a:r>
            <a:r>
              <a:rPr lang="en-US" sz="2800" dirty="0" smtClean="0">
                <a:solidFill>
                  <a:schemeClr val="accent3">
                    <a:lumMod val="50000"/>
                  </a:schemeClr>
                </a:solidFill>
                <a:latin typeface="Arial" pitchFamily="34" charset="0"/>
              </a:rPr>
              <a:t/>
            </a:r>
            <a:br>
              <a:rPr lang="en-US" sz="2800" dirty="0" smtClean="0">
                <a:solidFill>
                  <a:schemeClr val="accent3">
                    <a:lumMod val="50000"/>
                  </a:schemeClr>
                </a:solidFill>
                <a:latin typeface="Arial" pitchFamily="34" charset="0"/>
              </a:rPr>
            </a:br>
            <a:r>
              <a:rPr lang="es-MX" sz="2800" dirty="0" smtClean="0">
                <a:solidFill>
                  <a:schemeClr val="accent3">
                    <a:lumMod val="50000"/>
                  </a:schemeClr>
                </a:solidFill>
                <a:latin typeface="Arial" pitchFamily="34" charset="0"/>
              </a:rPr>
              <a:t>.</a:t>
            </a:r>
            <a:r>
              <a:rPr lang="en-US" sz="2800" dirty="0" smtClean="0">
                <a:solidFill>
                  <a:schemeClr val="accent3">
                    <a:lumMod val="50000"/>
                  </a:schemeClr>
                </a:solidFill>
                <a:latin typeface="Arial" pitchFamily="34" charset="0"/>
              </a:rPr>
              <a:t/>
            </a:r>
            <a:br>
              <a:rPr lang="en-US" sz="2800" dirty="0" smtClean="0">
                <a:solidFill>
                  <a:schemeClr val="accent3">
                    <a:lumMod val="50000"/>
                  </a:schemeClr>
                </a:solidFill>
                <a:latin typeface="Arial" pitchFamily="34" charset="0"/>
              </a:rPr>
            </a:br>
            <a:r>
              <a:rPr lang="es-MX" sz="2800" dirty="0" smtClean="0">
                <a:solidFill>
                  <a:schemeClr val="accent3">
                    <a:lumMod val="50000"/>
                  </a:schemeClr>
                </a:solidFill>
                <a:latin typeface="Arial" pitchFamily="34" charset="0"/>
              </a:rPr>
              <a:t> </a:t>
            </a:r>
            <a:r>
              <a:rPr lang="en-US" sz="2800" dirty="0" smtClean="0">
                <a:solidFill>
                  <a:schemeClr val="accent3">
                    <a:lumMod val="50000"/>
                  </a:schemeClr>
                </a:solidFill>
                <a:latin typeface="Arial" pitchFamily="34" charset="0"/>
              </a:rPr>
              <a:t/>
            </a:r>
            <a:br>
              <a:rPr lang="en-US" sz="2800" dirty="0" smtClean="0">
                <a:solidFill>
                  <a:schemeClr val="accent3">
                    <a:lumMod val="50000"/>
                  </a:schemeClr>
                </a:solidFill>
                <a:latin typeface="Arial" pitchFamily="34" charset="0"/>
              </a:rPr>
            </a:br>
            <a:endParaRPr lang="en-US" sz="2800" dirty="0" smtClean="0">
              <a:solidFill>
                <a:schemeClr val="accent3">
                  <a:lumMod val="50000"/>
                </a:schemeClr>
              </a:solidFill>
              <a:latin typeface="Arial" pitchFamily="34" charset="0"/>
            </a:endParaRPr>
          </a:p>
        </p:txBody>
      </p:sp>
      <p:sp>
        <p:nvSpPr>
          <p:cNvPr id="64515"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s-AR" smtClean="0">
              <a:solidFill>
                <a:srgbClr val="898989"/>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675"/>
          <p:cNvSpPr>
            <a:spLocks noChangeAspect="1" noChangeArrowheads="1" noTextEdit="1"/>
          </p:cNvSpPr>
          <p:nvPr/>
        </p:nvSpPr>
        <p:spPr bwMode="auto">
          <a:xfrm>
            <a:off x="0" y="0"/>
            <a:ext cx="9144000" cy="6858000"/>
          </a:xfrm>
          <a:prstGeom prst="rect">
            <a:avLst/>
          </a:prstGeom>
          <a:solidFill>
            <a:schemeClr val="bg1"/>
          </a:solidFill>
          <a:ln w="9525">
            <a:noFill/>
            <a:miter lim="800000"/>
            <a:headEnd/>
            <a:tailEnd/>
          </a:ln>
        </p:spPr>
        <p:txBody>
          <a:bodyPr/>
          <a:lstStyle/>
          <a:p>
            <a:endParaRPr lang="es-AR"/>
          </a:p>
        </p:txBody>
      </p:sp>
      <p:grpSp>
        <p:nvGrpSpPr>
          <p:cNvPr id="2" name="Group 794"/>
          <p:cNvGrpSpPr>
            <a:grpSpLocks/>
          </p:cNvGrpSpPr>
          <p:nvPr/>
        </p:nvGrpSpPr>
        <p:grpSpPr bwMode="auto">
          <a:xfrm>
            <a:off x="650875" y="476250"/>
            <a:ext cx="2933700" cy="5761038"/>
            <a:chOff x="410" y="300"/>
            <a:chExt cx="1848" cy="3629"/>
          </a:xfrm>
        </p:grpSpPr>
        <p:sp>
          <p:nvSpPr>
            <p:cNvPr id="65633" name="Rectangle 380"/>
            <p:cNvSpPr>
              <a:spLocks noChangeAspect="1" noChangeArrowheads="1"/>
            </p:cNvSpPr>
            <p:nvPr/>
          </p:nvSpPr>
          <p:spPr bwMode="auto">
            <a:xfrm>
              <a:off x="410" y="300"/>
              <a:ext cx="1799" cy="3629"/>
            </a:xfrm>
            <a:prstGeom prst="rect">
              <a:avLst/>
            </a:prstGeom>
            <a:gradFill rotWithShape="1">
              <a:gsLst>
                <a:gs pos="0">
                  <a:srgbClr val="FF0000"/>
                </a:gs>
                <a:gs pos="100000">
                  <a:srgbClr val="00FF00"/>
                </a:gs>
              </a:gsLst>
              <a:lin ang="0" scaled="1"/>
            </a:gradFill>
            <a:ln w="6350">
              <a:solidFill>
                <a:srgbClr val="000000"/>
              </a:solidFill>
              <a:miter lim="800000"/>
              <a:headEnd/>
              <a:tailEnd/>
            </a:ln>
          </p:spPr>
          <p:txBody>
            <a:bodyPr/>
            <a:lstStyle/>
            <a:p>
              <a:endParaRPr lang="es-AR"/>
            </a:p>
          </p:txBody>
        </p:sp>
        <p:sp>
          <p:nvSpPr>
            <p:cNvPr id="65634" name="AutoShape 381"/>
            <p:cNvSpPr>
              <a:spLocks noChangeAspect="1" noChangeArrowheads="1"/>
            </p:cNvSpPr>
            <p:nvPr/>
          </p:nvSpPr>
          <p:spPr bwMode="auto">
            <a:xfrm>
              <a:off x="431" y="3056"/>
              <a:ext cx="1797" cy="139"/>
            </a:xfrm>
            <a:prstGeom prst="leftRightArrow">
              <a:avLst>
                <a:gd name="adj1" fmla="val 50000"/>
                <a:gd name="adj2" fmla="val 258561"/>
              </a:avLst>
            </a:prstGeom>
            <a:gradFill rotWithShape="1">
              <a:gsLst>
                <a:gs pos="0">
                  <a:srgbClr val="FF0000"/>
                </a:gs>
                <a:gs pos="100000">
                  <a:srgbClr val="00FF00"/>
                </a:gs>
              </a:gsLst>
              <a:lin ang="0" scaled="1"/>
            </a:gradFill>
            <a:ln w="19050">
              <a:solidFill>
                <a:schemeClr val="tx1"/>
              </a:solidFill>
              <a:miter lim="800000"/>
              <a:headEnd/>
              <a:tailEnd/>
            </a:ln>
          </p:spPr>
          <p:txBody>
            <a:bodyPr wrap="none" anchor="ctr"/>
            <a:lstStyle/>
            <a:p>
              <a:endParaRPr lang="es-AR"/>
            </a:p>
          </p:txBody>
        </p:sp>
        <p:sp>
          <p:nvSpPr>
            <p:cNvPr id="65635" name="Text Box 382"/>
            <p:cNvSpPr txBox="1">
              <a:spLocks noChangeAspect="1" noChangeArrowheads="1"/>
            </p:cNvSpPr>
            <p:nvPr/>
          </p:nvSpPr>
          <p:spPr bwMode="auto">
            <a:xfrm>
              <a:off x="646" y="2700"/>
              <a:ext cx="1612" cy="330"/>
            </a:xfrm>
            <a:prstGeom prst="rect">
              <a:avLst/>
            </a:prstGeom>
            <a:noFill/>
            <a:ln w="9525">
              <a:noFill/>
              <a:miter lim="800000"/>
              <a:headEnd/>
              <a:tailEnd/>
            </a:ln>
          </p:spPr>
          <p:txBody>
            <a:bodyPr>
              <a:spAutoFit/>
            </a:bodyPr>
            <a:lstStyle/>
            <a:p>
              <a:r>
                <a:rPr lang="en-US" sz="2800" b="1"/>
                <a:t>Construcción</a:t>
              </a:r>
            </a:p>
          </p:txBody>
        </p:sp>
      </p:grpSp>
      <p:sp>
        <p:nvSpPr>
          <p:cNvPr id="65540" name="Rectangle 158"/>
          <p:cNvSpPr>
            <a:spLocks noChangeAspect="1" noChangeArrowheads="1"/>
          </p:cNvSpPr>
          <p:nvPr/>
        </p:nvSpPr>
        <p:spPr bwMode="auto">
          <a:xfrm>
            <a:off x="958850" y="447675"/>
            <a:ext cx="7469188" cy="5410200"/>
          </a:xfrm>
          <a:prstGeom prst="rect">
            <a:avLst/>
          </a:prstGeom>
          <a:noFill/>
          <a:ln w="9525">
            <a:noFill/>
            <a:miter lim="800000"/>
            <a:headEnd/>
            <a:tailEnd/>
          </a:ln>
        </p:spPr>
        <p:txBody>
          <a:bodyPr/>
          <a:lstStyle/>
          <a:p>
            <a:endParaRPr lang="es-AR"/>
          </a:p>
        </p:txBody>
      </p:sp>
      <p:grpSp>
        <p:nvGrpSpPr>
          <p:cNvPr id="3" name="Group 795"/>
          <p:cNvGrpSpPr>
            <a:grpSpLocks/>
          </p:cNvGrpSpPr>
          <p:nvPr/>
        </p:nvGrpSpPr>
        <p:grpSpPr bwMode="auto">
          <a:xfrm>
            <a:off x="3492500" y="476250"/>
            <a:ext cx="2903538" cy="5753100"/>
            <a:chOff x="2200" y="300"/>
            <a:chExt cx="1829" cy="3624"/>
          </a:xfrm>
        </p:grpSpPr>
        <p:sp>
          <p:nvSpPr>
            <p:cNvPr id="65630" name="Rectangle 384"/>
            <p:cNvSpPr>
              <a:spLocks noChangeAspect="1" noChangeArrowheads="1"/>
            </p:cNvSpPr>
            <p:nvPr/>
          </p:nvSpPr>
          <p:spPr bwMode="auto">
            <a:xfrm>
              <a:off x="2200" y="300"/>
              <a:ext cx="1829" cy="3624"/>
            </a:xfrm>
            <a:prstGeom prst="rect">
              <a:avLst/>
            </a:prstGeom>
            <a:gradFill rotWithShape="1">
              <a:gsLst>
                <a:gs pos="0">
                  <a:srgbClr val="00FF00"/>
                </a:gs>
                <a:gs pos="50000">
                  <a:srgbClr val="008000"/>
                </a:gs>
                <a:gs pos="100000">
                  <a:srgbClr val="00FF00"/>
                </a:gs>
              </a:gsLst>
              <a:lin ang="0" scaled="1"/>
            </a:gradFill>
            <a:ln w="1651">
              <a:noFill/>
              <a:miter lim="800000"/>
              <a:headEnd/>
              <a:tailEnd/>
            </a:ln>
          </p:spPr>
          <p:txBody>
            <a:bodyPr/>
            <a:lstStyle/>
            <a:p>
              <a:endParaRPr lang="es-AR"/>
            </a:p>
          </p:txBody>
        </p:sp>
        <p:sp>
          <p:nvSpPr>
            <p:cNvPr id="65631" name="AutoShape 385"/>
            <p:cNvSpPr>
              <a:spLocks noChangeAspect="1" noChangeArrowheads="1"/>
            </p:cNvSpPr>
            <p:nvPr/>
          </p:nvSpPr>
          <p:spPr bwMode="auto">
            <a:xfrm>
              <a:off x="2219" y="2736"/>
              <a:ext cx="1795" cy="99"/>
            </a:xfrm>
            <a:prstGeom prst="leftRightArrow">
              <a:avLst>
                <a:gd name="adj1" fmla="val 50000"/>
                <a:gd name="adj2" fmla="val 362626"/>
              </a:avLst>
            </a:prstGeom>
            <a:gradFill rotWithShape="1">
              <a:gsLst>
                <a:gs pos="0">
                  <a:srgbClr val="00FF00"/>
                </a:gs>
                <a:gs pos="50000">
                  <a:srgbClr val="008000"/>
                </a:gs>
                <a:gs pos="100000">
                  <a:srgbClr val="00FF00"/>
                </a:gs>
              </a:gsLst>
              <a:lin ang="0" scaled="1"/>
            </a:gradFill>
            <a:ln w="19050">
              <a:solidFill>
                <a:schemeClr val="tx1"/>
              </a:solidFill>
              <a:miter lim="800000"/>
              <a:headEnd/>
              <a:tailEnd/>
            </a:ln>
          </p:spPr>
          <p:txBody>
            <a:bodyPr wrap="none" anchor="ctr"/>
            <a:lstStyle/>
            <a:p>
              <a:endParaRPr lang="es-AR"/>
            </a:p>
          </p:txBody>
        </p:sp>
        <p:sp>
          <p:nvSpPr>
            <p:cNvPr id="65632" name="Text Box 386"/>
            <p:cNvSpPr txBox="1">
              <a:spLocks noChangeAspect="1" noChangeArrowheads="1"/>
            </p:cNvSpPr>
            <p:nvPr/>
          </p:nvSpPr>
          <p:spPr bwMode="auto">
            <a:xfrm>
              <a:off x="2354" y="2387"/>
              <a:ext cx="1567" cy="330"/>
            </a:xfrm>
            <a:prstGeom prst="rect">
              <a:avLst/>
            </a:prstGeom>
            <a:noFill/>
            <a:ln w="9525">
              <a:noFill/>
              <a:miter lim="800000"/>
              <a:headEnd/>
              <a:tailEnd/>
            </a:ln>
          </p:spPr>
          <p:txBody>
            <a:bodyPr>
              <a:spAutoFit/>
            </a:bodyPr>
            <a:lstStyle/>
            <a:p>
              <a:r>
                <a:rPr lang="en-US" sz="2800" b="1"/>
                <a:t>Manutención</a:t>
              </a:r>
            </a:p>
          </p:txBody>
        </p:sp>
      </p:grpSp>
      <p:grpSp>
        <p:nvGrpSpPr>
          <p:cNvPr id="4" name="Group 796"/>
          <p:cNvGrpSpPr>
            <a:grpSpLocks/>
          </p:cNvGrpSpPr>
          <p:nvPr/>
        </p:nvGrpSpPr>
        <p:grpSpPr bwMode="auto">
          <a:xfrm>
            <a:off x="6373813" y="476250"/>
            <a:ext cx="2913062" cy="5761038"/>
            <a:chOff x="4015" y="300"/>
            <a:chExt cx="1835" cy="3629"/>
          </a:xfrm>
        </p:grpSpPr>
        <p:sp>
          <p:nvSpPr>
            <p:cNvPr id="65627" name="Rectangle 388"/>
            <p:cNvSpPr>
              <a:spLocks noChangeAspect="1" noChangeArrowheads="1"/>
            </p:cNvSpPr>
            <p:nvPr/>
          </p:nvSpPr>
          <p:spPr bwMode="auto">
            <a:xfrm>
              <a:off x="4015" y="300"/>
              <a:ext cx="1588" cy="3629"/>
            </a:xfrm>
            <a:prstGeom prst="rect">
              <a:avLst/>
            </a:prstGeom>
            <a:gradFill rotWithShape="1">
              <a:gsLst>
                <a:gs pos="0">
                  <a:srgbClr val="00FF00"/>
                </a:gs>
                <a:gs pos="100000">
                  <a:srgbClr val="FF0000"/>
                </a:gs>
              </a:gsLst>
              <a:lin ang="0" scaled="1"/>
            </a:gradFill>
            <a:ln w="6350">
              <a:noFill/>
              <a:miter lim="800000"/>
              <a:headEnd/>
              <a:tailEnd/>
            </a:ln>
          </p:spPr>
          <p:txBody>
            <a:bodyPr/>
            <a:lstStyle/>
            <a:p>
              <a:endParaRPr lang="es-AR"/>
            </a:p>
          </p:txBody>
        </p:sp>
        <p:sp>
          <p:nvSpPr>
            <p:cNvPr id="65628" name="AutoShape 389"/>
            <p:cNvSpPr>
              <a:spLocks noChangeAspect="1" noChangeArrowheads="1"/>
            </p:cNvSpPr>
            <p:nvPr/>
          </p:nvSpPr>
          <p:spPr bwMode="auto">
            <a:xfrm>
              <a:off x="4028" y="3189"/>
              <a:ext cx="1569" cy="134"/>
            </a:xfrm>
            <a:prstGeom prst="leftRightArrow">
              <a:avLst>
                <a:gd name="adj1" fmla="val 50000"/>
                <a:gd name="adj2" fmla="val 234179"/>
              </a:avLst>
            </a:prstGeom>
            <a:solidFill>
              <a:schemeClr val="accent1">
                <a:alpha val="25098"/>
              </a:schemeClr>
            </a:solidFill>
            <a:ln w="19050">
              <a:solidFill>
                <a:schemeClr val="tx1"/>
              </a:solidFill>
              <a:miter lim="800000"/>
              <a:headEnd/>
              <a:tailEnd/>
            </a:ln>
          </p:spPr>
          <p:txBody>
            <a:bodyPr wrap="none" anchor="ctr"/>
            <a:lstStyle/>
            <a:p>
              <a:endParaRPr lang="es-AR"/>
            </a:p>
          </p:txBody>
        </p:sp>
        <p:sp>
          <p:nvSpPr>
            <p:cNvPr id="65629" name="Text Box 390"/>
            <p:cNvSpPr txBox="1">
              <a:spLocks noChangeAspect="1" noChangeArrowheads="1"/>
            </p:cNvSpPr>
            <p:nvPr/>
          </p:nvSpPr>
          <p:spPr bwMode="auto">
            <a:xfrm>
              <a:off x="4171" y="2775"/>
              <a:ext cx="1679" cy="330"/>
            </a:xfrm>
            <a:prstGeom prst="rect">
              <a:avLst/>
            </a:prstGeom>
            <a:noFill/>
            <a:ln w="9525">
              <a:noFill/>
              <a:miter lim="800000"/>
              <a:headEnd/>
              <a:tailEnd/>
            </a:ln>
          </p:spPr>
          <p:txBody>
            <a:bodyPr>
              <a:spAutoFit/>
            </a:bodyPr>
            <a:lstStyle/>
            <a:p>
              <a:r>
                <a:rPr lang="en-US" sz="2800" b="1"/>
                <a:t>Reposición</a:t>
              </a:r>
            </a:p>
          </p:txBody>
        </p:sp>
      </p:grpSp>
      <p:sp>
        <p:nvSpPr>
          <p:cNvPr id="65543" name="Rectangle 677"/>
          <p:cNvSpPr>
            <a:spLocks noChangeArrowheads="1"/>
          </p:cNvSpPr>
          <p:nvPr/>
        </p:nvSpPr>
        <p:spPr bwMode="auto">
          <a:xfrm>
            <a:off x="0" y="0"/>
            <a:ext cx="9144000" cy="6858000"/>
          </a:xfrm>
          <a:prstGeom prst="rect">
            <a:avLst/>
          </a:prstGeom>
          <a:noFill/>
          <a:ln w="9525">
            <a:noFill/>
            <a:miter lim="800000"/>
            <a:headEnd/>
            <a:tailEnd/>
          </a:ln>
        </p:spPr>
        <p:txBody>
          <a:bodyPr/>
          <a:lstStyle/>
          <a:p>
            <a:endParaRPr lang="es-AR"/>
          </a:p>
        </p:txBody>
      </p:sp>
      <p:sp>
        <p:nvSpPr>
          <p:cNvPr id="65544" name="Rectangle 678"/>
          <p:cNvSpPr>
            <a:spLocks noChangeArrowheads="1"/>
          </p:cNvSpPr>
          <p:nvPr/>
        </p:nvSpPr>
        <p:spPr bwMode="auto">
          <a:xfrm>
            <a:off x="668338" y="504825"/>
            <a:ext cx="8175625" cy="5719763"/>
          </a:xfrm>
          <a:prstGeom prst="rect">
            <a:avLst/>
          </a:prstGeom>
          <a:noFill/>
          <a:ln w="9525">
            <a:noFill/>
            <a:miter lim="800000"/>
            <a:headEnd/>
            <a:tailEnd/>
          </a:ln>
        </p:spPr>
        <p:txBody>
          <a:bodyPr/>
          <a:lstStyle/>
          <a:p>
            <a:endParaRPr lang="es-AR"/>
          </a:p>
        </p:txBody>
      </p:sp>
      <p:sp>
        <p:nvSpPr>
          <p:cNvPr id="65545" name="Line 682"/>
          <p:cNvSpPr>
            <a:spLocks noChangeShapeType="1"/>
          </p:cNvSpPr>
          <p:nvPr/>
        </p:nvSpPr>
        <p:spPr bwMode="auto">
          <a:xfrm>
            <a:off x="668338" y="6224588"/>
            <a:ext cx="6099175" cy="1587"/>
          </a:xfrm>
          <a:prstGeom prst="line">
            <a:avLst/>
          </a:prstGeom>
          <a:noFill/>
          <a:ln w="20638">
            <a:solidFill>
              <a:srgbClr val="000000"/>
            </a:solidFill>
            <a:round/>
            <a:headEnd/>
            <a:tailEnd/>
          </a:ln>
        </p:spPr>
        <p:txBody>
          <a:bodyPr/>
          <a:lstStyle/>
          <a:p>
            <a:endParaRPr lang="es-AR"/>
          </a:p>
        </p:txBody>
      </p:sp>
      <p:sp>
        <p:nvSpPr>
          <p:cNvPr id="65546" name="Line 683"/>
          <p:cNvSpPr>
            <a:spLocks noChangeShapeType="1"/>
          </p:cNvSpPr>
          <p:nvPr/>
        </p:nvSpPr>
        <p:spPr bwMode="auto">
          <a:xfrm>
            <a:off x="6832600" y="6224588"/>
            <a:ext cx="2011363" cy="1587"/>
          </a:xfrm>
          <a:prstGeom prst="line">
            <a:avLst/>
          </a:prstGeom>
          <a:noFill/>
          <a:ln w="20638">
            <a:solidFill>
              <a:srgbClr val="000000"/>
            </a:solidFill>
            <a:round/>
            <a:headEnd/>
            <a:tailEnd/>
          </a:ln>
        </p:spPr>
        <p:txBody>
          <a:bodyPr/>
          <a:lstStyle/>
          <a:p>
            <a:endParaRPr lang="es-AR"/>
          </a:p>
        </p:txBody>
      </p:sp>
      <p:sp>
        <p:nvSpPr>
          <p:cNvPr id="65547" name="Line 684"/>
          <p:cNvSpPr>
            <a:spLocks noChangeShapeType="1"/>
          </p:cNvSpPr>
          <p:nvPr/>
        </p:nvSpPr>
        <p:spPr bwMode="auto">
          <a:xfrm flipV="1">
            <a:off x="6721475" y="6176963"/>
            <a:ext cx="92075" cy="93662"/>
          </a:xfrm>
          <a:prstGeom prst="line">
            <a:avLst/>
          </a:prstGeom>
          <a:noFill/>
          <a:ln w="12700">
            <a:solidFill>
              <a:srgbClr val="000000"/>
            </a:solidFill>
            <a:round/>
            <a:headEnd/>
            <a:tailEnd/>
          </a:ln>
        </p:spPr>
        <p:txBody>
          <a:bodyPr/>
          <a:lstStyle/>
          <a:p>
            <a:endParaRPr lang="es-AR"/>
          </a:p>
        </p:txBody>
      </p:sp>
      <p:sp>
        <p:nvSpPr>
          <p:cNvPr id="65548" name="Line 685"/>
          <p:cNvSpPr>
            <a:spLocks noChangeShapeType="1"/>
          </p:cNvSpPr>
          <p:nvPr/>
        </p:nvSpPr>
        <p:spPr bwMode="auto">
          <a:xfrm flipV="1">
            <a:off x="6786563" y="6176963"/>
            <a:ext cx="90487" cy="93662"/>
          </a:xfrm>
          <a:prstGeom prst="line">
            <a:avLst/>
          </a:prstGeom>
          <a:noFill/>
          <a:ln w="12700">
            <a:solidFill>
              <a:srgbClr val="000000"/>
            </a:solidFill>
            <a:round/>
            <a:headEnd/>
            <a:tailEnd/>
          </a:ln>
        </p:spPr>
        <p:txBody>
          <a:bodyPr/>
          <a:lstStyle/>
          <a:p>
            <a:endParaRPr lang="es-AR"/>
          </a:p>
        </p:txBody>
      </p:sp>
      <p:sp>
        <p:nvSpPr>
          <p:cNvPr id="65549" name="Line 686"/>
          <p:cNvSpPr>
            <a:spLocks noChangeShapeType="1"/>
          </p:cNvSpPr>
          <p:nvPr/>
        </p:nvSpPr>
        <p:spPr bwMode="auto">
          <a:xfrm flipV="1">
            <a:off x="668338" y="6224588"/>
            <a:ext cx="1587" cy="84137"/>
          </a:xfrm>
          <a:prstGeom prst="line">
            <a:avLst/>
          </a:prstGeom>
          <a:noFill/>
          <a:ln w="20638">
            <a:solidFill>
              <a:srgbClr val="000000"/>
            </a:solidFill>
            <a:round/>
            <a:headEnd/>
            <a:tailEnd/>
          </a:ln>
        </p:spPr>
        <p:txBody>
          <a:bodyPr/>
          <a:lstStyle/>
          <a:p>
            <a:endParaRPr lang="es-AR"/>
          </a:p>
        </p:txBody>
      </p:sp>
      <p:sp>
        <p:nvSpPr>
          <p:cNvPr id="65550" name="Line 687"/>
          <p:cNvSpPr>
            <a:spLocks noChangeShapeType="1"/>
          </p:cNvSpPr>
          <p:nvPr/>
        </p:nvSpPr>
        <p:spPr bwMode="auto">
          <a:xfrm flipV="1">
            <a:off x="1619250" y="6224588"/>
            <a:ext cx="1588" cy="84137"/>
          </a:xfrm>
          <a:prstGeom prst="line">
            <a:avLst/>
          </a:prstGeom>
          <a:noFill/>
          <a:ln w="20638">
            <a:solidFill>
              <a:srgbClr val="000000"/>
            </a:solidFill>
            <a:round/>
            <a:headEnd/>
            <a:tailEnd/>
          </a:ln>
        </p:spPr>
        <p:txBody>
          <a:bodyPr/>
          <a:lstStyle/>
          <a:p>
            <a:endParaRPr lang="es-AR"/>
          </a:p>
        </p:txBody>
      </p:sp>
      <p:sp>
        <p:nvSpPr>
          <p:cNvPr id="65551" name="Line 688"/>
          <p:cNvSpPr>
            <a:spLocks noChangeShapeType="1"/>
          </p:cNvSpPr>
          <p:nvPr/>
        </p:nvSpPr>
        <p:spPr bwMode="auto">
          <a:xfrm flipV="1">
            <a:off x="2573338" y="6224588"/>
            <a:ext cx="1587" cy="84137"/>
          </a:xfrm>
          <a:prstGeom prst="line">
            <a:avLst/>
          </a:prstGeom>
          <a:noFill/>
          <a:ln w="20638">
            <a:solidFill>
              <a:srgbClr val="000000"/>
            </a:solidFill>
            <a:round/>
            <a:headEnd/>
            <a:tailEnd/>
          </a:ln>
        </p:spPr>
        <p:txBody>
          <a:bodyPr/>
          <a:lstStyle/>
          <a:p>
            <a:endParaRPr lang="es-AR"/>
          </a:p>
        </p:txBody>
      </p:sp>
      <p:sp>
        <p:nvSpPr>
          <p:cNvPr id="65552" name="Line 689"/>
          <p:cNvSpPr>
            <a:spLocks noChangeShapeType="1"/>
          </p:cNvSpPr>
          <p:nvPr/>
        </p:nvSpPr>
        <p:spPr bwMode="auto">
          <a:xfrm flipV="1">
            <a:off x="3525838" y="6224588"/>
            <a:ext cx="1587" cy="84137"/>
          </a:xfrm>
          <a:prstGeom prst="line">
            <a:avLst/>
          </a:prstGeom>
          <a:noFill/>
          <a:ln w="20638">
            <a:solidFill>
              <a:srgbClr val="000000"/>
            </a:solidFill>
            <a:round/>
            <a:headEnd/>
            <a:tailEnd/>
          </a:ln>
        </p:spPr>
        <p:txBody>
          <a:bodyPr/>
          <a:lstStyle/>
          <a:p>
            <a:endParaRPr lang="es-AR"/>
          </a:p>
        </p:txBody>
      </p:sp>
      <p:sp>
        <p:nvSpPr>
          <p:cNvPr id="65553" name="Line 690"/>
          <p:cNvSpPr>
            <a:spLocks noChangeShapeType="1"/>
          </p:cNvSpPr>
          <p:nvPr/>
        </p:nvSpPr>
        <p:spPr bwMode="auto">
          <a:xfrm flipV="1">
            <a:off x="4479925" y="6224588"/>
            <a:ext cx="1588" cy="84137"/>
          </a:xfrm>
          <a:prstGeom prst="line">
            <a:avLst/>
          </a:prstGeom>
          <a:noFill/>
          <a:ln w="20638">
            <a:solidFill>
              <a:srgbClr val="000000"/>
            </a:solidFill>
            <a:round/>
            <a:headEnd/>
            <a:tailEnd/>
          </a:ln>
        </p:spPr>
        <p:txBody>
          <a:bodyPr/>
          <a:lstStyle/>
          <a:p>
            <a:endParaRPr lang="es-AR"/>
          </a:p>
        </p:txBody>
      </p:sp>
      <p:sp>
        <p:nvSpPr>
          <p:cNvPr id="65554" name="Line 691"/>
          <p:cNvSpPr>
            <a:spLocks noChangeShapeType="1"/>
          </p:cNvSpPr>
          <p:nvPr/>
        </p:nvSpPr>
        <p:spPr bwMode="auto">
          <a:xfrm flipV="1">
            <a:off x="5432425" y="6224588"/>
            <a:ext cx="1588" cy="84137"/>
          </a:xfrm>
          <a:prstGeom prst="line">
            <a:avLst/>
          </a:prstGeom>
          <a:noFill/>
          <a:ln w="20638">
            <a:solidFill>
              <a:srgbClr val="000000"/>
            </a:solidFill>
            <a:round/>
            <a:headEnd/>
            <a:tailEnd/>
          </a:ln>
        </p:spPr>
        <p:txBody>
          <a:bodyPr/>
          <a:lstStyle/>
          <a:p>
            <a:endParaRPr lang="es-AR"/>
          </a:p>
        </p:txBody>
      </p:sp>
      <p:sp>
        <p:nvSpPr>
          <p:cNvPr id="65555" name="Line 692"/>
          <p:cNvSpPr>
            <a:spLocks noChangeShapeType="1"/>
          </p:cNvSpPr>
          <p:nvPr/>
        </p:nvSpPr>
        <p:spPr bwMode="auto">
          <a:xfrm flipV="1">
            <a:off x="6386513" y="6224588"/>
            <a:ext cx="1587" cy="84137"/>
          </a:xfrm>
          <a:prstGeom prst="line">
            <a:avLst/>
          </a:prstGeom>
          <a:noFill/>
          <a:ln w="20638">
            <a:solidFill>
              <a:srgbClr val="000000"/>
            </a:solidFill>
            <a:round/>
            <a:headEnd/>
            <a:tailEnd/>
          </a:ln>
        </p:spPr>
        <p:txBody>
          <a:bodyPr/>
          <a:lstStyle/>
          <a:p>
            <a:endParaRPr lang="es-AR"/>
          </a:p>
        </p:txBody>
      </p:sp>
      <p:sp>
        <p:nvSpPr>
          <p:cNvPr id="65556" name="Line 693"/>
          <p:cNvSpPr>
            <a:spLocks noChangeShapeType="1"/>
          </p:cNvSpPr>
          <p:nvPr/>
        </p:nvSpPr>
        <p:spPr bwMode="auto">
          <a:xfrm flipV="1">
            <a:off x="7405688" y="6224588"/>
            <a:ext cx="1587" cy="84137"/>
          </a:xfrm>
          <a:prstGeom prst="line">
            <a:avLst/>
          </a:prstGeom>
          <a:noFill/>
          <a:ln w="20638">
            <a:solidFill>
              <a:srgbClr val="000000"/>
            </a:solidFill>
            <a:round/>
            <a:headEnd/>
            <a:tailEnd/>
          </a:ln>
        </p:spPr>
        <p:txBody>
          <a:bodyPr/>
          <a:lstStyle/>
          <a:p>
            <a:endParaRPr lang="es-AR"/>
          </a:p>
        </p:txBody>
      </p:sp>
      <p:sp>
        <p:nvSpPr>
          <p:cNvPr id="65557" name="Line 694"/>
          <p:cNvSpPr>
            <a:spLocks noChangeShapeType="1"/>
          </p:cNvSpPr>
          <p:nvPr/>
        </p:nvSpPr>
        <p:spPr bwMode="auto">
          <a:xfrm flipV="1">
            <a:off x="8124825" y="6224588"/>
            <a:ext cx="1588" cy="84137"/>
          </a:xfrm>
          <a:prstGeom prst="line">
            <a:avLst/>
          </a:prstGeom>
          <a:noFill/>
          <a:ln w="20638">
            <a:solidFill>
              <a:srgbClr val="000000"/>
            </a:solidFill>
            <a:round/>
            <a:headEnd/>
            <a:tailEnd/>
          </a:ln>
        </p:spPr>
        <p:txBody>
          <a:bodyPr/>
          <a:lstStyle/>
          <a:p>
            <a:endParaRPr lang="es-AR"/>
          </a:p>
        </p:txBody>
      </p:sp>
      <p:sp>
        <p:nvSpPr>
          <p:cNvPr id="65558" name="Line 695"/>
          <p:cNvSpPr>
            <a:spLocks noChangeShapeType="1"/>
          </p:cNvSpPr>
          <p:nvPr/>
        </p:nvSpPr>
        <p:spPr bwMode="auto">
          <a:xfrm flipV="1">
            <a:off x="8843963" y="6224588"/>
            <a:ext cx="1587" cy="84137"/>
          </a:xfrm>
          <a:prstGeom prst="line">
            <a:avLst/>
          </a:prstGeom>
          <a:noFill/>
          <a:ln w="20638">
            <a:solidFill>
              <a:srgbClr val="000000"/>
            </a:solidFill>
            <a:round/>
            <a:headEnd/>
            <a:tailEnd/>
          </a:ln>
        </p:spPr>
        <p:txBody>
          <a:bodyPr/>
          <a:lstStyle/>
          <a:p>
            <a:endParaRPr lang="es-AR"/>
          </a:p>
        </p:txBody>
      </p:sp>
      <p:sp>
        <p:nvSpPr>
          <p:cNvPr id="65559" name="Rectangle 696"/>
          <p:cNvSpPr>
            <a:spLocks noChangeArrowheads="1"/>
          </p:cNvSpPr>
          <p:nvPr/>
        </p:nvSpPr>
        <p:spPr bwMode="auto">
          <a:xfrm>
            <a:off x="647700" y="6397625"/>
            <a:ext cx="100013" cy="215900"/>
          </a:xfrm>
          <a:prstGeom prst="rect">
            <a:avLst/>
          </a:prstGeom>
          <a:noFill/>
          <a:ln w="9525">
            <a:noFill/>
            <a:miter lim="800000"/>
            <a:headEnd/>
            <a:tailEnd/>
          </a:ln>
        </p:spPr>
        <p:txBody>
          <a:bodyPr wrap="none" lIns="0" tIns="0" rIns="0" bIns="0">
            <a:spAutoFit/>
          </a:bodyPr>
          <a:lstStyle/>
          <a:p>
            <a:r>
              <a:rPr lang="pt-BR" sz="1400">
                <a:solidFill>
                  <a:srgbClr val="000000"/>
                </a:solidFill>
              </a:rPr>
              <a:t>0</a:t>
            </a:r>
            <a:endParaRPr lang="pt-BR"/>
          </a:p>
        </p:txBody>
      </p:sp>
      <p:sp>
        <p:nvSpPr>
          <p:cNvPr id="65560" name="Rectangle 706"/>
          <p:cNvSpPr>
            <a:spLocks noChangeArrowheads="1"/>
          </p:cNvSpPr>
          <p:nvPr/>
        </p:nvSpPr>
        <p:spPr bwMode="auto">
          <a:xfrm rot="5400000">
            <a:off x="-232570" y="5218907"/>
            <a:ext cx="277813" cy="0"/>
          </a:xfrm>
          <a:prstGeom prst="rect">
            <a:avLst/>
          </a:prstGeom>
          <a:noFill/>
          <a:ln w="9525">
            <a:noFill/>
            <a:miter lim="800000"/>
            <a:headEnd/>
            <a:tailEnd/>
          </a:ln>
        </p:spPr>
        <p:txBody>
          <a:bodyPr rot="10800000" vert="eaVert" wrap="none" lIns="0" tIns="0" rIns="0" bIns="0">
            <a:spAutoFit/>
          </a:bodyPr>
          <a:lstStyle/>
          <a:p>
            <a:endParaRPr lang="pt-BR"/>
          </a:p>
        </p:txBody>
      </p:sp>
      <p:sp>
        <p:nvSpPr>
          <p:cNvPr id="65561" name="Line 707"/>
          <p:cNvSpPr>
            <a:spLocks noChangeShapeType="1"/>
          </p:cNvSpPr>
          <p:nvPr/>
        </p:nvSpPr>
        <p:spPr bwMode="auto">
          <a:xfrm flipV="1">
            <a:off x="668338" y="309563"/>
            <a:ext cx="1587" cy="5915025"/>
          </a:xfrm>
          <a:prstGeom prst="line">
            <a:avLst/>
          </a:prstGeom>
          <a:noFill/>
          <a:ln w="20638">
            <a:solidFill>
              <a:srgbClr val="000000"/>
            </a:solidFill>
            <a:round/>
            <a:headEnd/>
            <a:tailEnd/>
          </a:ln>
        </p:spPr>
        <p:txBody>
          <a:bodyPr/>
          <a:lstStyle/>
          <a:p>
            <a:endParaRPr lang="es-AR"/>
          </a:p>
        </p:txBody>
      </p:sp>
      <p:sp>
        <p:nvSpPr>
          <p:cNvPr id="65562" name="Line 708"/>
          <p:cNvSpPr>
            <a:spLocks noChangeShapeType="1"/>
          </p:cNvSpPr>
          <p:nvPr/>
        </p:nvSpPr>
        <p:spPr bwMode="auto">
          <a:xfrm>
            <a:off x="584200" y="5649913"/>
            <a:ext cx="84138" cy="1587"/>
          </a:xfrm>
          <a:prstGeom prst="line">
            <a:avLst/>
          </a:prstGeom>
          <a:noFill/>
          <a:ln w="20638">
            <a:solidFill>
              <a:srgbClr val="000000"/>
            </a:solidFill>
            <a:round/>
            <a:headEnd/>
            <a:tailEnd/>
          </a:ln>
        </p:spPr>
        <p:txBody>
          <a:bodyPr/>
          <a:lstStyle/>
          <a:p>
            <a:endParaRPr lang="es-AR"/>
          </a:p>
        </p:txBody>
      </p:sp>
      <p:sp>
        <p:nvSpPr>
          <p:cNvPr id="65563" name="Line 709"/>
          <p:cNvSpPr>
            <a:spLocks noChangeShapeType="1"/>
          </p:cNvSpPr>
          <p:nvPr/>
        </p:nvSpPr>
        <p:spPr bwMode="auto">
          <a:xfrm>
            <a:off x="584200" y="5075238"/>
            <a:ext cx="84138" cy="1587"/>
          </a:xfrm>
          <a:prstGeom prst="line">
            <a:avLst/>
          </a:prstGeom>
          <a:noFill/>
          <a:ln w="20638">
            <a:solidFill>
              <a:srgbClr val="000000"/>
            </a:solidFill>
            <a:round/>
            <a:headEnd/>
            <a:tailEnd/>
          </a:ln>
        </p:spPr>
        <p:txBody>
          <a:bodyPr/>
          <a:lstStyle/>
          <a:p>
            <a:endParaRPr lang="es-AR"/>
          </a:p>
        </p:txBody>
      </p:sp>
      <p:sp>
        <p:nvSpPr>
          <p:cNvPr id="65564" name="Line 710"/>
          <p:cNvSpPr>
            <a:spLocks noChangeShapeType="1"/>
          </p:cNvSpPr>
          <p:nvPr/>
        </p:nvSpPr>
        <p:spPr bwMode="auto">
          <a:xfrm>
            <a:off x="584200" y="4502150"/>
            <a:ext cx="84138" cy="1588"/>
          </a:xfrm>
          <a:prstGeom prst="line">
            <a:avLst/>
          </a:prstGeom>
          <a:noFill/>
          <a:ln w="20638">
            <a:solidFill>
              <a:srgbClr val="000000"/>
            </a:solidFill>
            <a:round/>
            <a:headEnd/>
            <a:tailEnd/>
          </a:ln>
        </p:spPr>
        <p:txBody>
          <a:bodyPr/>
          <a:lstStyle/>
          <a:p>
            <a:endParaRPr lang="es-AR"/>
          </a:p>
        </p:txBody>
      </p:sp>
      <p:sp>
        <p:nvSpPr>
          <p:cNvPr id="65565" name="Line 711"/>
          <p:cNvSpPr>
            <a:spLocks noChangeShapeType="1"/>
          </p:cNvSpPr>
          <p:nvPr/>
        </p:nvSpPr>
        <p:spPr bwMode="auto">
          <a:xfrm>
            <a:off x="584200" y="3927475"/>
            <a:ext cx="84138" cy="1588"/>
          </a:xfrm>
          <a:prstGeom prst="line">
            <a:avLst/>
          </a:prstGeom>
          <a:noFill/>
          <a:ln w="20638">
            <a:solidFill>
              <a:srgbClr val="000000"/>
            </a:solidFill>
            <a:round/>
            <a:headEnd/>
            <a:tailEnd/>
          </a:ln>
        </p:spPr>
        <p:txBody>
          <a:bodyPr/>
          <a:lstStyle/>
          <a:p>
            <a:endParaRPr lang="es-AR"/>
          </a:p>
        </p:txBody>
      </p:sp>
      <p:sp>
        <p:nvSpPr>
          <p:cNvPr id="65566" name="Line 712"/>
          <p:cNvSpPr>
            <a:spLocks noChangeShapeType="1"/>
          </p:cNvSpPr>
          <p:nvPr/>
        </p:nvSpPr>
        <p:spPr bwMode="auto">
          <a:xfrm>
            <a:off x="584200" y="3352800"/>
            <a:ext cx="84138" cy="1588"/>
          </a:xfrm>
          <a:prstGeom prst="line">
            <a:avLst/>
          </a:prstGeom>
          <a:noFill/>
          <a:ln w="20638">
            <a:solidFill>
              <a:srgbClr val="000000"/>
            </a:solidFill>
            <a:round/>
            <a:headEnd/>
            <a:tailEnd/>
          </a:ln>
        </p:spPr>
        <p:txBody>
          <a:bodyPr/>
          <a:lstStyle/>
          <a:p>
            <a:endParaRPr lang="es-AR"/>
          </a:p>
        </p:txBody>
      </p:sp>
      <p:sp>
        <p:nvSpPr>
          <p:cNvPr id="65567" name="Line 713"/>
          <p:cNvSpPr>
            <a:spLocks noChangeShapeType="1"/>
          </p:cNvSpPr>
          <p:nvPr/>
        </p:nvSpPr>
        <p:spPr bwMode="auto">
          <a:xfrm>
            <a:off x="584200" y="2778125"/>
            <a:ext cx="84138" cy="1588"/>
          </a:xfrm>
          <a:prstGeom prst="line">
            <a:avLst/>
          </a:prstGeom>
          <a:noFill/>
          <a:ln w="20638">
            <a:solidFill>
              <a:srgbClr val="000000"/>
            </a:solidFill>
            <a:round/>
            <a:headEnd/>
            <a:tailEnd/>
          </a:ln>
        </p:spPr>
        <p:txBody>
          <a:bodyPr/>
          <a:lstStyle/>
          <a:p>
            <a:endParaRPr lang="es-AR"/>
          </a:p>
        </p:txBody>
      </p:sp>
      <p:sp>
        <p:nvSpPr>
          <p:cNvPr id="65568" name="Line 714"/>
          <p:cNvSpPr>
            <a:spLocks noChangeShapeType="1"/>
          </p:cNvSpPr>
          <p:nvPr/>
        </p:nvSpPr>
        <p:spPr bwMode="auto">
          <a:xfrm>
            <a:off x="584200" y="2205038"/>
            <a:ext cx="84138" cy="1587"/>
          </a:xfrm>
          <a:prstGeom prst="line">
            <a:avLst/>
          </a:prstGeom>
          <a:noFill/>
          <a:ln w="20638">
            <a:solidFill>
              <a:srgbClr val="000000"/>
            </a:solidFill>
            <a:round/>
            <a:headEnd/>
            <a:tailEnd/>
          </a:ln>
        </p:spPr>
        <p:txBody>
          <a:bodyPr/>
          <a:lstStyle/>
          <a:p>
            <a:endParaRPr lang="es-AR"/>
          </a:p>
        </p:txBody>
      </p:sp>
      <p:sp>
        <p:nvSpPr>
          <p:cNvPr id="65569" name="Line 715"/>
          <p:cNvSpPr>
            <a:spLocks noChangeShapeType="1"/>
          </p:cNvSpPr>
          <p:nvPr/>
        </p:nvSpPr>
        <p:spPr bwMode="auto">
          <a:xfrm>
            <a:off x="584200" y="1630363"/>
            <a:ext cx="84138" cy="1587"/>
          </a:xfrm>
          <a:prstGeom prst="line">
            <a:avLst/>
          </a:prstGeom>
          <a:noFill/>
          <a:ln w="20638">
            <a:solidFill>
              <a:srgbClr val="000000"/>
            </a:solidFill>
            <a:round/>
            <a:headEnd/>
            <a:tailEnd/>
          </a:ln>
        </p:spPr>
        <p:txBody>
          <a:bodyPr/>
          <a:lstStyle/>
          <a:p>
            <a:endParaRPr lang="es-AR"/>
          </a:p>
        </p:txBody>
      </p:sp>
      <p:sp>
        <p:nvSpPr>
          <p:cNvPr id="65570" name="Line 716"/>
          <p:cNvSpPr>
            <a:spLocks noChangeShapeType="1"/>
          </p:cNvSpPr>
          <p:nvPr/>
        </p:nvSpPr>
        <p:spPr bwMode="auto">
          <a:xfrm>
            <a:off x="584200" y="1055688"/>
            <a:ext cx="84138" cy="1587"/>
          </a:xfrm>
          <a:prstGeom prst="line">
            <a:avLst/>
          </a:prstGeom>
          <a:noFill/>
          <a:ln w="20638">
            <a:solidFill>
              <a:srgbClr val="000000"/>
            </a:solidFill>
            <a:round/>
            <a:headEnd/>
            <a:tailEnd/>
          </a:ln>
        </p:spPr>
        <p:txBody>
          <a:bodyPr/>
          <a:lstStyle/>
          <a:p>
            <a:endParaRPr lang="es-AR"/>
          </a:p>
        </p:txBody>
      </p:sp>
      <p:sp>
        <p:nvSpPr>
          <p:cNvPr id="65571" name="Line 717"/>
          <p:cNvSpPr>
            <a:spLocks noChangeShapeType="1"/>
          </p:cNvSpPr>
          <p:nvPr/>
        </p:nvSpPr>
        <p:spPr bwMode="auto">
          <a:xfrm>
            <a:off x="584200" y="482600"/>
            <a:ext cx="84138" cy="1588"/>
          </a:xfrm>
          <a:prstGeom prst="line">
            <a:avLst/>
          </a:prstGeom>
          <a:noFill/>
          <a:ln w="20638">
            <a:solidFill>
              <a:srgbClr val="000000"/>
            </a:solidFill>
            <a:round/>
            <a:headEnd/>
            <a:tailEnd/>
          </a:ln>
        </p:spPr>
        <p:txBody>
          <a:bodyPr/>
          <a:lstStyle/>
          <a:p>
            <a:endParaRPr lang="es-AR"/>
          </a:p>
        </p:txBody>
      </p:sp>
      <p:sp>
        <p:nvSpPr>
          <p:cNvPr id="65572" name="Rectangle 718"/>
          <p:cNvSpPr>
            <a:spLocks noChangeArrowheads="1"/>
          </p:cNvSpPr>
          <p:nvPr/>
        </p:nvSpPr>
        <p:spPr bwMode="auto">
          <a:xfrm>
            <a:off x="430213" y="6122988"/>
            <a:ext cx="100012" cy="215900"/>
          </a:xfrm>
          <a:prstGeom prst="rect">
            <a:avLst/>
          </a:prstGeom>
          <a:noFill/>
          <a:ln w="9525">
            <a:noFill/>
            <a:miter lim="800000"/>
            <a:headEnd/>
            <a:tailEnd/>
          </a:ln>
        </p:spPr>
        <p:txBody>
          <a:bodyPr wrap="none" lIns="0" tIns="0" rIns="0" bIns="0">
            <a:spAutoFit/>
          </a:bodyPr>
          <a:lstStyle/>
          <a:p>
            <a:r>
              <a:rPr lang="pt-BR" sz="1400">
                <a:solidFill>
                  <a:srgbClr val="000000"/>
                </a:solidFill>
              </a:rPr>
              <a:t>0</a:t>
            </a:r>
            <a:endParaRPr lang="pt-BR"/>
          </a:p>
        </p:txBody>
      </p:sp>
      <p:sp>
        <p:nvSpPr>
          <p:cNvPr id="65573" name="Rectangle 719"/>
          <p:cNvSpPr>
            <a:spLocks noChangeArrowheads="1"/>
          </p:cNvSpPr>
          <p:nvPr/>
        </p:nvSpPr>
        <p:spPr bwMode="auto">
          <a:xfrm>
            <a:off x="327025" y="5549900"/>
            <a:ext cx="198438" cy="215900"/>
          </a:xfrm>
          <a:prstGeom prst="rect">
            <a:avLst/>
          </a:prstGeom>
          <a:noFill/>
          <a:ln w="9525">
            <a:noFill/>
            <a:miter lim="800000"/>
            <a:headEnd/>
            <a:tailEnd/>
          </a:ln>
        </p:spPr>
        <p:txBody>
          <a:bodyPr wrap="none" lIns="0" tIns="0" rIns="0" bIns="0">
            <a:spAutoFit/>
          </a:bodyPr>
          <a:lstStyle/>
          <a:p>
            <a:r>
              <a:rPr lang="pt-BR" sz="1400">
                <a:solidFill>
                  <a:srgbClr val="000000"/>
                </a:solidFill>
              </a:rPr>
              <a:t>10</a:t>
            </a:r>
            <a:endParaRPr lang="pt-BR"/>
          </a:p>
        </p:txBody>
      </p:sp>
      <p:sp>
        <p:nvSpPr>
          <p:cNvPr id="65574" name="Rectangle 720"/>
          <p:cNvSpPr>
            <a:spLocks noChangeArrowheads="1"/>
          </p:cNvSpPr>
          <p:nvPr/>
        </p:nvSpPr>
        <p:spPr bwMode="auto">
          <a:xfrm>
            <a:off x="327025" y="4975225"/>
            <a:ext cx="198438" cy="215900"/>
          </a:xfrm>
          <a:prstGeom prst="rect">
            <a:avLst/>
          </a:prstGeom>
          <a:noFill/>
          <a:ln w="9525">
            <a:noFill/>
            <a:miter lim="800000"/>
            <a:headEnd/>
            <a:tailEnd/>
          </a:ln>
        </p:spPr>
        <p:txBody>
          <a:bodyPr wrap="none" lIns="0" tIns="0" rIns="0" bIns="0">
            <a:spAutoFit/>
          </a:bodyPr>
          <a:lstStyle/>
          <a:p>
            <a:r>
              <a:rPr lang="pt-BR" sz="1400">
                <a:solidFill>
                  <a:srgbClr val="000000"/>
                </a:solidFill>
              </a:rPr>
              <a:t>20</a:t>
            </a:r>
            <a:endParaRPr lang="pt-BR"/>
          </a:p>
        </p:txBody>
      </p:sp>
      <p:sp>
        <p:nvSpPr>
          <p:cNvPr id="65575" name="Rectangle 721"/>
          <p:cNvSpPr>
            <a:spLocks noChangeArrowheads="1"/>
          </p:cNvSpPr>
          <p:nvPr/>
        </p:nvSpPr>
        <p:spPr bwMode="auto">
          <a:xfrm>
            <a:off x="327025" y="4400550"/>
            <a:ext cx="198438" cy="215900"/>
          </a:xfrm>
          <a:prstGeom prst="rect">
            <a:avLst/>
          </a:prstGeom>
          <a:noFill/>
          <a:ln w="9525">
            <a:noFill/>
            <a:miter lim="800000"/>
            <a:headEnd/>
            <a:tailEnd/>
          </a:ln>
        </p:spPr>
        <p:txBody>
          <a:bodyPr wrap="none" lIns="0" tIns="0" rIns="0" bIns="0">
            <a:spAutoFit/>
          </a:bodyPr>
          <a:lstStyle/>
          <a:p>
            <a:r>
              <a:rPr lang="pt-BR" sz="1400">
                <a:solidFill>
                  <a:srgbClr val="000000"/>
                </a:solidFill>
              </a:rPr>
              <a:t>30</a:t>
            </a:r>
            <a:endParaRPr lang="pt-BR"/>
          </a:p>
        </p:txBody>
      </p:sp>
      <p:sp>
        <p:nvSpPr>
          <p:cNvPr id="65576" name="Rectangle 722"/>
          <p:cNvSpPr>
            <a:spLocks noChangeArrowheads="1"/>
          </p:cNvSpPr>
          <p:nvPr/>
        </p:nvSpPr>
        <p:spPr bwMode="auto">
          <a:xfrm>
            <a:off x="327025" y="3827463"/>
            <a:ext cx="198438" cy="215900"/>
          </a:xfrm>
          <a:prstGeom prst="rect">
            <a:avLst/>
          </a:prstGeom>
          <a:noFill/>
          <a:ln w="9525">
            <a:noFill/>
            <a:miter lim="800000"/>
            <a:headEnd/>
            <a:tailEnd/>
          </a:ln>
        </p:spPr>
        <p:txBody>
          <a:bodyPr wrap="none" lIns="0" tIns="0" rIns="0" bIns="0">
            <a:spAutoFit/>
          </a:bodyPr>
          <a:lstStyle/>
          <a:p>
            <a:r>
              <a:rPr lang="pt-BR" sz="1400">
                <a:solidFill>
                  <a:srgbClr val="000000"/>
                </a:solidFill>
              </a:rPr>
              <a:t>40</a:t>
            </a:r>
            <a:endParaRPr lang="pt-BR"/>
          </a:p>
        </p:txBody>
      </p:sp>
      <p:sp>
        <p:nvSpPr>
          <p:cNvPr id="65577" name="Rectangle 723"/>
          <p:cNvSpPr>
            <a:spLocks noChangeArrowheads="1"/>
          </p:cNvSpPr>
          <p:nvPr/>
        </p:nvSpPr>
        <p:spPr bwMode="auto">
          <a:xfrm>
            <a:off x="327025" y="3252788"/>
            <a:ext cx="198438" cy="215900"/>
          </a:xfrm>
          <a:prstGeom prst="rect">
            <a:avLst/>
          </a:prstGeom>
          <a:noFill/>
          <a:ln w="9525">
            <a:noFill/>
            <a:miter lim="800000"/>
            <a:headEnd/>
            <a:tailEnd/>
          </a:ln>
        </p:spPr>
        <p:txBody>
          <a:bodyPr wrap="none" lIns="0" tIns="0" rIns="0" bIns="0">
            <a:spAutoFit/>
          </a:bodyPr>
          <a:lstStyle/>
          <a:p>
            <a:r>
              <a:rPr lang="pt-BR" sz="1400">
                <a:solidFill>
                  <a:srgbClr val="000000"/>
                </a:solidFill>
              </a:rPr>
              <a:t>50</a:t>
            </a:r>
            <a:endParaRPr lang="pt-BR"/>
          </a:p>
        </p:txBody>
      </p:sp>
      <p:sp>
        <p:nvSpPr>
          <p:cNvPr id="65578" name="Rectangle 724"/>
          <p:cNvSpPr>
            <a:spLocks noChangeArrowheads="1"/>
          </p:cNvSpPr>
          <p:nvPr/>
        </p:nvSpPr>
        <p:spPr bwMode="auto">
          <a:xfrm>
            <a:off x="327025" y="2678113"/>
            <a:ext cx="198438" cy="215900"/>
          </a:xfrm>
          <a:prstGeom prst="rect">
            <a:avLst/>
          </a:prstGeom>
          <a:noFill/>
          <a:ln w="9525">
            <a:noFill/>
            <a:miter lim="800000"/>
            <a:headEnd/>
            <a:tailEnd/>
          </a:ln>
        </p:spPr>
        <p:txBody>
          <a:bodyPr wrap="none" lIns="0" tIns="0" rIns="0" bIns="0">
            <a:spAutoFit/>
          </a:bodyPr>
          <a:lstStyle/>
          <a:p>
            <a:r>
              <a:rPr lang="pt-BR" sz="1400">
                <a:solidFill>
                  <a:srgbClr val="000000"/>
                </a:solidFill>
              </a:rPr>
              <a:t>60</a:t>
            </a:r>
            <a:endParaRPr lang="pt-BR"/>
          </a:p>
        </p:txBody>
      </p:sp>
      <p:sp>
        <p:nvSpPr>
          <p:cNvPr id="65579" name="Rectangle 725"/>
          <p:cNvSpPr>
            <a:spLocks noChangeArrowheads="1"/>
          </p:cNvSpPr>
          <p:nvPr/>
        </p:nvSpPr>
        <p:spPr bwMode="auto">
          <a:xfrm>
            <a:off x="327025" y="2105025"/>
            <a:ext cx="198438" cy="215900"/>
          </a:xfrm>
          <a:prstGeom prst="rect">
            <a:avLst/>
          </a:prstGeom>
          <a:noFill/>
          <a:ln w="9525">
            <a:noFill/>
            <a:miter lim="800000"/>
            <a:headEnd/>
            <a:tailEnd/>
          </a:ln>
        </p:spPr>
        <p:txBody>
          <a:bodyPr wrap="none" lIns="0" tIns="0" rIns="0" bIns="0">
            <a:spAutoFit/>
          </a:bodyPr>
          <a:lstStyle/>
          <a:p>
            <a:r>
              <a:rPr lang="pt-BR" sz="1400">
                <a:solidFill>
                  <a:srgbClr val="000000"/>
                </a:solidFill>
              </a:rPr>
              <a:t>70</a:t>
            </a:r>
            <a:endParaRPr lang="pt-BR"/>
          </a:p>
        </p:txBody>
      </p:sp>
      <p:sp>
        <p:nvSpPr>
          <p:cNvPr id="65580" name="Rectangle 726"/>
          <p:cNvSpPr>
            <a:spLocks noChangeArrowheads="1"/>
          </p:cNvSpPr>
          <p:nvPr/>
        </p:nvSpPr>
        <p:spPr bwMode="auto">
          <a:xfrm>
            <a:off x="327025" y="1530350"/>
            <a:ext cx="198438" cy="215900"/>
          </a:xfrm>
          <a:prstGeom prst="rect">
            <a:avLst/>
          </a:prstGeom>
          <a:noFill/>
          <a:ln w="9525">
            <a:noFill/>
            <a:miter lim="800000"/>
            <a:headEnd/>
            <a:tailEnd/>
          </a:ln>
        </p:spPr>
        <p:txBody>
          <a:bodyPr wrap="none" lIns="0" tIns="0" rIns="0" bIns="0">
            <a:spAutoFit/>
          </a:bodyPr>
          <a:lstStyle/>
          <a:p>
            <a:r>
              <a:rPr lang="pt-BR" sz="1400">
                <a:solidFill>
                  <a:srgbClr val="000000"/>
                </a:solidFill>
              </a:rPr>
              <a:t>80</a:t>
            </a:r>
            <a:endParaRPr lang="pt-BR"/>
          </a:p>
        </p:txBody>
      </p:sp>
      <p:sp>
        <p:nvSpPr>
          <p:cNvPr id="65581" name="Rectangle 727"/>
          <p:cNvSpPr>
            <a:spLocks noChangeArrowheads="1"/>
          </p:cNvSpPr>
          <p:nvPr/>
        </p:nvSpPr>
        <p:spPr bwMode="auto">
          <a:xfrm>
            <a:off x="327025" y="955675"/>
            <a:ext cx="198438" cy="215900"/>
          </a:xfrm>
          <a:prstGeom prst="rect">
            <a:avLst/>
          </a:prstGeom>
          <a:noFill/>
          <a:ln w="9525">
            <a:noFill/>
            <a:miter lim="800000"/>
            <a:headEnd/>
            <a:tailEnd/>
          </a:ln>
        </p:spPr>
        <p:txBody>
          <a:bodyPr wrap="none" lIns="0" tIns="0" rIns="0" bIns="0">
            <a:spAutoFit/>
          </a:bodyPr>
          <a:lstStyle/>
          <a:p>
            <a:r>
              <a:rPr lang="pt-BR" sz="1400">
                <a:solidFill>
                  <a:srgbClr val="000000"/>
                </a:solidFill>
              </a:rPr>
              <a:t>90</a:t>
            </a:r>
            <a:endParaRPr lang="pt-BR"/>
          </a:p>
        </p:txBody>
      </p:sp>
      <p:sp>
        <p:nvSpPr>
          <p:cNvPr id="65582" name="Rectangle 728"/>
          <p:cNvSpPr>
            <a:spLocks noChangeArrowheads="1"/>
          </p:cNvSpPr>
          <p:nvPr/>
        </p:nvSpPr>
        <p:spPr bwMode="auto">
          <a:xfrm>
            <a:off x="223838" y="381000"/>
            <a:ext cx="298450" cy="215900"/>
          </a:xfrm>
          <a:prstGeom prst="rect">
            <a:avLst/>
          </a:prstGeom>
          <a:noFill/>
          <a:ln w="9525">
            <a:noFill/>
            <a:miter lim="800000"/>
            <a:headEnd/>
            <a:tailEnd/>
          </a:ln>
        </p:spPr>
        <p:txBody>
          <a:bodyPr wrap="none" lIns="0" tIns="0" rIns="0" bIns="0">
            <a:spAutoFit/>
          </a:bodyPr>
          <a:lstStyle/>
          <a:p>
            <a:r>
              <a:rPr lang="pt-BR" sz="1400">
                <a:solidFill>
                  <a:srgbClr val="000000"/>
                </a:solidFill>
              </a:rPr>
              <a:t>100</a:t>
            </a:r>
            <a:endParaRPr lang="pt-BR"/>
          </a:p>
        </p:txBody>
      </p:sp>
      <p:sp>
        <p:nvSpPr>
          <p:cNvPr id="65583" name="Freeform 729"/>
          <p:cNvSpPr>
            <a:spLocks/>
          </p:cNvSpPr>
          <p:nvPr/>
        </p:nvSpPr>
        <p:spPr bwMode="auto">
          <a:xfrm flipV="1">
            <a:off x="668338" y="519113"/>
            <a:ext cx="6073775" cy="5705475"/>
          </a:xfrm>
          <a:custGeom>
            <a:avLst/>
            <a:gdLst>
              <a:gd name="T0" fmla="*/ 2147483647 w 5870"/>
              <a:gd name="T1" fmla="*/ 2147483647 h 5335"/>
              <a:gd name="T2" fmla="*/ 2147483647 w 5870"/>
              <a:gd name="T3" fmla="*/ 2147483647 h 5335"/>
              <a:gd name="T4" fmla="*/ 2147483647 w 5870"/>
              <a:gd name="T5" fmla="*/ 2147483647 h 5335"/>
              <a:gd name="T6" fmla="*/ 2147483647 w 5870"/>
              <a:gd name="T7" fmla="*/ 2147483647 h 5335"/>
              <a:gd name="T8" fmla="*/ 2147483647 w 5870"/>
              <a:gd name="T9" fmla="*/ 2147483647 h 5335"/>
              <a:gd name="T10" fmla="*/ 2147483647 w 5870"/>
              <a:gd name="T11" fmla="*/ 2147483647 h 5335"/>
              <a:gd name="T12" fmla="*/ 2147483647 w 5870"/>
              <a:gd name="T13" fmla="*/ 2147483647 h 5335"/>
              <a:gd name="T14" fmla="*/ 2147483647 w 5870"/>
              <a:gd name="T15" fmla="*/ 2147483647 h 5335"/>
              <a:gd name="T16" fmla="*/ 2147483647 w 5870"/>
              <a:gd name="T17" fmla="*/ 2147483647 h 5335"/>
              <a:gd name="T18" fmla="*/ 2147483647 w 5870"/>
              <a:gd name="T19" fmla="*/ 2147483647 h 5335"/>
              <a:gd name="T20" fmla="*/ 2147483647 w 5870"/>
              <a:gd name="T21" fmla="*/ 2147483647 h 5335"/>
              <a:gd name="T22" fmla="*/ 2147483647 w 5870"/>
              <a:gd name="T23" fmla="*/ 2147483647 h 5335"/>
              <a:gd name="T24" fmla="*/ 2147483647 w 5870"/>
              <a:gd name="T25" fmla="*/ 2147483647 h 5335"/>
              <a:gd name="T26" fmla="*/ 2147483647 w 5870"/>
              <a:gd name="T27" fmla="*/ 2147483647 h 5335"/>
              <a:gd name="T28" fmla="*/ 2147483647 w 5870"/>
              <a:gd name="T29" fmla="*/ 2147483647 h 5335"/>
              <a:gd name="T30" fmla="*/ 2147483647 w 5870"/>
              <a:gd name="T31" fmla="*/ 2147483647 h 5335"/>
              <a:gd name="T32" fmla="*/ 2147483647 w 5870"/>
              <a:gd name="T33" fmla="*/ 2147483647 h 5335"/>
              <a:gd name="T34" fmla="*/ 2147483647 w 5870"/>
              <a:gd name="T35" fmla="*/ 2147483647 h 5335"/>
              <a:gd name="T36" fmla="*/ 2147483647 w 5870"/>
              <a:gd name="T37" fmla="*/ 2147483647 h 5335"/>
              <a:gd name="T38" fmla="*/ 2147483647 w 5870"/>
              <a:gd name="T39" fmla="*/ 2147483647 h 5335"/>
              <a:gd name="T40" fmla="*/ 2147483647 w 5870"/>
              <a:gd name="T41" fmla="*/ 2147483647 h 5335"/>
              <a:gd name="T42" fmla="*/ 2147483647 w 5870"/>
              <a:gd name="T43" fmla="*/ 2147483647 h 5335"/>
              <a:gd name="T44" fmla="*/ 2147483647 w 5870"/>
              <a:gd name="T45" fmla="*/ 2147483647 h 5335"/>
              <a:gd name="T46" fmla="*/ 2147483647 w 5870"/>
              <a:gd name="T47" fmla="*/ 2147483647 h 5335"/>
              <a:gd name="T48" fmla="*/ 2147483647 w 5870"/>
              <a:gd name="T49" fmla="*/ 2147483647 h 5335"/>
              <a:gd name="T50" fmla="*/ 2147483647 w 5870"/>
              <a:gd name="T51" fmla="*/ 2147483647 h 5335"/>
              <a:gd name="T52" fmla="*/ 2147483647 w 5870"/>
              <a:gd name="T53" fmla="*/ 2147483647 h 5335"/>
              <a:gd name="T54" fmla="*/ 2147483647 w 5870"/>
              <a:gd name="T55" fmla="*/ 2147483647 h 5335"/>
              <a:gd name="T56" fmla="*/ 2147483647 w 5870"/>
              <a:gd name="T57" fmla="*/ 2147483647 h 5335"/>
              <a:gd name="T58" fmla="*/ 2147483647 w 5870"/>
              <a:gd name="T59" fmla="*/ 2147483647 h 5335"/>
              <a:gd name="T60" fmla="*/ 2147483647 w 5870"/>
              <a:gd name="T61" fmla="*/ 2147483647 h 5335"/>
              <a:gd name="T62" fmla="*/ 2147483647 w 5870"/>
              <a:gd name="T63" fmla="*/ 2147483647 h 5335"/>
              <a:gd name="T64" fmla="*/ 2147483647 w 5870"/>
              <a:gd name="T65" fmla="*/ 2147483647 h 5335"/>
              <a:gd name="T66" fmla="*/ 2147483647 w 5870"/>
              <a:gd name="T67" fmla="*/ 2147483647 h 5335"/>
              <a:gd name="T68" fmla="*/ 2147483647 w 5870"/>
              <a:gd name="T69" fmla="*/ 2147483647 h 5335"/>
              <a:gd name="T70" fmla="*/ 2147483647 w 5870"/>
              <a:gd name="T71" fmla="*/ 2147483647 h 5335"/>
              <a:gd name="T72" fmla="*/ 2147483647 w 5870"/>
              <a:gd name="T73" fmla="*/ 2147483647 h 5335"/>
              <a:gd name="T74" fmla="*/ 2147483647 w 5870"/>
              <a:gd name="T75" fmla="*/ 2147483647 h 5335"/>
              <a:gd name="T76" fmla="*/ 2147483647 w 5870"/>
              <a:gd name="T77" fmla="*/ 2147483647 h 5335"/>
              <a:gd name="T78" fmla="*/ 2147483647 w 5870"/>
              <a:gd name="T79" fmla="*/ 2147483647 h 5335"/>
              <a:gd name="T80" fmla="*/ 2147483647 w 5870"/>
              <a:gd name="T81" fmla="*/ 2147483647 h 5335"/>
              <a:gd name="T82" fmla="*/ 2147483647 w 5870"/>
              <a:gd name="T83" fmla="*/ 2147483647 h 5335"/>
              <a:gd name="T84" fmla="*/ 2147483647 w 5870"/>
              <a:gd name="T85" fmla="*/ 2147483647 h 5335"/>
              <a:gd name="T86" fmla="*/ 2147483647 w 5870"/>
              <a:gd name="T87" fmla="*/ 2147483647 h 5335"/>
              <a:gd name="T88" fmla="*/ 2147483647 w 5870"/>
              <a:gd name="T89" fmla="*/ 2147483647 h 5335"/>
              <a:gd name="T90" fmla="*/ 2147483647 w 5870"/>
              <a:gd name="T91" fmla="*/ 2147483647 h 5335"/>
              <a:gd name="T92" fmla="*/ 2147483647 w 5870"/>
              <a:gd name="T93" fmla="*/ 2147483647 h 5335"/>
              <a:gd name="T94" fmla="*/ 2147483647 w 5870"/>
              <a:gd name="T95" fmla="*/ 2147483647 h 5335"/>
              <a:gd name="T96" fmla="*/ 2147483647 w 5870"/>
              <a:gd name="T97" fmla="*/ 2147483647 h 5335"/>
              <a:gd name="T98" fmla="*/ 2147483647 w 5870"/>
              <a:gd name="T99" fmla="*/ 2147483647 h 5335"/>
              <a:gd name="T100" fmla="*/ 2147483647 w 5870"/>
              <a:gd name="T101" fmla="*/ 2147483647 h 53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70"/>
              <a:gd name="T154" fmla="*/ 0 h 5335"/>
              <a:gd name="T155" fmla="*/ 5870 w 5870"/>
              <a:gd name="T156" fmla="*/ 5335 h 533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70" h="5335">
                <a:moveTo>
                  <a:pt x="0" y="0"/>
                </a:moveTo>
                <a:lnTo>
                  <a:pt x="57" y="258"/>
                </a:lnTo>
                <a:lnTo>
                  <a:pt x="115" y="503"/>
                </a:lnTo>
                <a:lnTo>
                  <a:pt x="172" y="736"/>
                </a:lnTo>
                <a:lnTo>
                  <a:pt x="230" y="959"/>
                </a:lnTo>
                <a:lnTo>
                  <a:pt x="287" y="1170"/>
                </a:lnTo>
                <a:lnTo>
                  <a:pt x="345" y="1371"/>
                </a:lnTo>
                <a:lnTo>
                  <a:pt x="402" y="1563"/>
                </a:lnTo>
                <a:lnTo>
                  <a:pt x="460" y="1746"/>
                </a:lnTo>
                <a:lnTo>
                  <a:pt x="518" y="1919"/>
                </a:lnTo>
                <a:lnTo>
                  <a:pt x="575" y="2085"/>
                </a:lnTo>
                <a:lnTo>
                  <a:pt x="633" y="2242"/>
                </a:lnTo>
                <a:lnTo>
                  <a:pt x="690" y="2392"/>
                </a:lnTo>
                <a:lnTo>
                  <a:pt x="748" y="2535"/>
                </a:lnTo>
                <a:lnTo>
                  <a:pt x="805" y="2671"/>
                </a:lnTo>
                <a:lnTo>
                  <a:pt x="863" y="2800"/>
                </a:lnTo>
                <a:lnTo>
                  <a:pt x="920" y="2924"/>
                </a:lnTo>
                <a:lnTo>
                  <a:pt x="978" y="3041"/>
                </a:lnTo>
                <a:lnTo>
                  <a:pt x="1036" y="3153"/>
                </a:lnTo>
                <a:lnTo>
                  <a:pt x="1093" y="3259"/>
                </a:lnTo>
                <a:lnTo>
                  <a:pt x="1151" y="3360"/>
                </a:lnTo>
                <a:lnTo>
                  <a:pt x="1208" y="3456"/>
                </a:lnTo>
                <a:lnTo>
                  <a:pt x="1266" y="3548"/>
                </a:lnTo>
                <a:lnTo>
                  <a:pt x="1323" y="3636"/>
                </a:lnTo>
                <a:lnTo>
                  <a:pt x="1381" y="3719"/>
                </a:lnTo>
                <a:lnTo>
                  <a:pt x="1438" y="3798"/>
                </a:lnTo>
                <a:lnTo>
                  <a:pt x="1496" y="3873"/>
                </a:lnTo>
                <a:lnTo>
                  <a:pt x="1554" y="3945"/>
                </a:lnTo>
                <a:lnTo>
                  <a:pt x="1611" y="4013"/>
                </a:lnTo>
                <a:lnTo>
                  <a:pt x="1669" y="4078"/>
                </a:lnTo>
                <a:lnTo>
                  <a:pt x="1726" y="4140"/>
                </a:lnTo>
                <a:lnTo>
                  <a:pt x="1784" y="4199"/>
                </a:lnTo>
                <a:lnTo>
                  <a:pt x="1841" y="4255"/>
                </a:lnTo>
                <a:lnTo>
                  <a:pt x="1899" y="4309"/>
                </a:lnTo>
                <a:lnTo>
                  <a:pt x="1956" y="4360"/>
                </a:lnTo>
                <a:lnTo>
                  <a:pt x="2014" y="4408"/>
                </a:lnTo>
                <a:lnTo>
                  <a:pt x="2072" y="4454"/>
                </a:lnTo>
                <a:lnTo>
                  <a:pt x="2129" y="4498"/>
                </a:lnTo>
                <a:lnTo>
                  <a:pt x="2187" y="4540"/>
                </a:lnTo>
                <a:lnTo>
                  <a:pt x="2244" y="4580"/>
                </a:lnTo>
                <a:lnTo>
                  <a:pt x="2302" y="4618"/>
                </a:lnTo>
                <a:lnTo>
                  <a:pt x="2359" y="4654"/>
                </a:lnTo>
                <a:lnTo>
                  <a:pt x="2417" y="4688"/>
                </a:lnTo>
                <a:lnTo>
                  <a:pt x="2475" y="4721"/>
                </a:lnTo>
                <a:lnTo>
                  <a:pt x="2532" y="4752"/>
                </a:lnTo>
                <a:lnTo>
                  <a:pt x="2590" y="4782"/>
                </a:lnTo>
                <a:lnTo>
                  <a:pt x="2647" y="4810"/>
                </a:lnTo>
                <a:lnTo>
                  <a:pt x="2705" y="4837"/>
                </a:lnTo>
                <a:lnTo>
                  <a:pt x="2762" y="4862"/>
                </a:lnTo>
                <a:lnTo>
                  <a:pt x="2820" y="4887"/>
                </a:lnTo>
                <a:lnTo>
                  <a:pt x="2877" y="4910"/>
                </a:lnTo>
                <a:lnTo>
                  <a:pt x="2935" y="4932"/>
                </a:lnTo>
                <a:lnTo>
                  <a:pt x="2993" y="4953"/>
                </a:lnTo>
                <a:lnTo>
                  <a:pt x="3050" y="4973"/>
                </a:lnTo>
                <a:lnTo>
                  <a:pt x="3108" y="4992"/>
                </a:lnTo>
                <a:lnTo>
                  <a:pt x="3165" y="5010"/>
                </a:lnTo>
                <a:lnTo>
                  <a:pt x="3223" y="5027"/>
                </a:lnTo>
                <a:lnTo>
                  <a:pt x="3280" y="5044"/>
                </a:lnTo>
                <a:lnTo>
                  <a:pt x="3338" y="5060"/>
                </a:lnTo>
                <a:lnTo>
                  <a:pt x="3395" y="5074"/>
                </a:lnTo>
                <a:lnTo>
                  <a:pt x="3453" y="5089"/>
                </a:lnTo>
                <a:lnTo>
                  <a:pt x="3511" y="5102"/>
                </a:lnTo>
                <a:lnTo>
                  <a:pt x="3568" y="5115"/>
                </a:lnTo>
                <a:lnTo>
                  <a:pt x="3626" y="5127"/>
                </a:lnTo>
                <a:lnTo>
                  <a:pt x="3683" y="5139"/>
                </a:lnTo>
                <a:lnTo>
                  <a:pt x="3741" y="5150"/>
                </a:lnTo>
                <a:lnTo>
                  <a:pt x="3798" y="5161"/>
                </a:lnTo>
                <a:lnTo>
                  <a:pt x="3856" y="5171"/>
                </a:lnTo>
                <a:lnTo>
                  <a:pt x="3913" y="5180"/>
                </a:lnTo>
                <a:lnTo>
                  <a:pt x="3971" y="5189"/>
                </a:lnTo>
                <a:lnTo>
                  <a:pt x="4029" y="5198"/>
                </a:lnTo>
                <a:lnTo>
                  <a:pt x="4086" y="5206"/>
                </a:lnTo>
                <a:lnTo>
                  <a:pt x="4144" y="5214"/>
                </a:lnTo>
                <a:lnTo>
                  <a:pt x="4201" y="5222"/>
                </a:lnTo>
                <a:lnTo>
                  <a:pt x="4259" y="5229"/>
                </a:lnTo>
                <a:lnTo>
                  <a:pt x="4316" y="5236"/>
                </a:lnTo>
                <a:lnTo>
                  <a:pt x="4374" y="5242"/>
                </a:lnTo>
                <a:lnTo>
                  <a:pt x="4432" y="5248"/>
                </a:lnTo>
                <a:lnTo>
                  <a:pt x="4489" y="5254"/>
                </a:lnTo>
                <a:lnTo>
                  <a:pt x="4547" y="5260"/>
                </a:lnTo>
                <a:lnTo>
                  <a:pt x="4604" y="5265"/>
                </a:lnTo>
                <a:lnTo>
                  <a:pt x="4662" y="5270"/>
                </a:lnTo>
                <a:lnTo>
                  <a:pt x="4719" y="5275"/>
                </a:lnTo>
                <a:lnTo>
                  <a:pt x="4777" y="5279"/>
                </a:lnTo>
                <a:lnTo>
                  <a:pt x="4834" y="5284"/>
                </a:lnTo>
                <a:lnTo>
                  <a:pt x="4892" y="5288"/>
                </a:lnTo>
                <a:lnTo>
                  <a:pt x="4950" y="5292"/>
                </a:lnTo>
                <a:lnTo>
                  <a:pt x="5007" y="5296"/>
                </a:lnTo>
                <a:lnTo>
                  <a:pt x="5065" y="5299"/>
                </a:lnTo>
                <a:lnTo>
                  <a:pt x="5122" y="5303"/>
                </a:lnTo>
                <a:lnTo>
                  <a:pt x="5180" y="5306"/>
                </a:lnTo>
                <a:lnTo>
                  <a:pt x="5237" y="5309"/>
                </a:lnTo>
                <a:lnTo>
                  <a:pt x="5295" y="5312"/>
                </a:lnTo>
                <a:lnTo>
                  <a:pt x="5352" y="5315"/>
                </a:lnTo>
                <a:lnTo>
                  <a:pt x="5410" y="5317"/>
                </a:lnTo>
                <a:lnTo>
                  <a:pt x="5468" y="5320"/>
                </a:lnTo>
                <a:lnTo>
                  <a:pt x="5525" y="5322"/>
                </a:lnTo>
                <a:lnTo>
                  <a:pt x="5583" y="5325"/>
                </a:lnTo>
                <a:lnTo>
                  <a:pt x="5640" y="5327"/>
                </a:lnTo>
                <a:lnTo>
                  <a:pt x="5698" y="5329"/>
                </a:lnTo>
                <a:lnTo>
                  <a:pt x="5755" y="5331"/>
                </a:lnTo>
                <a:lnTo>
                  <a:pt x="5813" y="5333"/>
                </a:lnTo>
                <a:lnTo>
                  <a:pt x="5870" y="5335"/>
                </a:lnTo>
              </a:path>
            </a:pathLst>
          </a:custGeom>
          <a:noFill/>
          <a:ln w="52388">
            <a:solidFill>
              <a:srgbClr val="000000"/>
            </a:solidFill>
            <a:round/>
            <a:headEnd/>
            <a:tailEnd/>
          </a:ln>
        </p:spPr>
        <p:txBody>
          <a:bodyPr/>
          <a:lstStyle/>
          <a:p>
            <a:endParaRPr lang="es-AR"/>
          </a:p>
        </p:txBody>
      </p:sp>
      <p:sp>
        <p:nvSpPr>
          <p:cNvPr id="65584" name="Line 730"/>
          <p:cNvSpPr>
            <a:spLocks noChangeShapeType="1"/>
          </p:cNvSpPr>
          <p:nvPr/>
        </p:nvSpPr>
        <p:spPr bwMode="auto">
          <a:xfrm>
            <a:off x="6742113" y="519113"/>
            <a:ext cx="25400" cy="1587"/>
          </a:xfrm>
          <a:prstGeom prst="line">
            <a:avLst/>
          </a:prstGeom>
          <a:noFill/>
          <a:ln w="52388">
            <a:solidFill>
              <a:srgbClr val="000000"/>
            </a:solidFill>
            <a:round/>
            <a:headEnd/>
            <a:tailEnd/>
          </a:ln>
        </p:spPr>
        <p:txBody>
          <a:bodyPr/>
          <a:lstStyle/>
          <a:p>
            <a:endParaRPr lang="es-AR"/>
          </a:p>
        </p:txBody>
      </p:sp>
      <p:sp>
        <p:nvSpPr>
          <p:cNvPr id="65585" name="Line 731"/>
          <p:cNvSpPr>
            <a:spLocks noChangeShapeType="1"/>
          </p:cNvSpPr>
          <p:nvPr/>
        </p:nvSpPr>
        <p:spPr bwMode="auto">
          <a:xfrm flipV="1">
            <a:off x="6832600" y="512763"/>
            <a:ext cx="4763" cy="1587"/>
          </a:xfrm>
          <a:prstGeom prst="line">
            <a:avLst/>
          </a:prstGeom>
          <a:noFill/>
          <a:ln w="52388">
            <a:solidFill>
              <a:srgbClr val="000000"/>
            </a:solidFill>
            <a:round/>
            <a:headEnd/>
            <a:tailEnd/>
          </a:ln>
        </p:spPr>
        <p:txBody>
          <a:bodyPr/>
          <a:lstStyle/>
          <a:p>
            <a:endParaRPr lang="es-AR"/>
          </a:p>
        </p:txBody>
      </p:sp>
      <p:sp>
        <p:nvSpPr>
          <p:cNvPr id="65586" name="Freeform 732"/>
          <p:cNvSpPr>
            <a:spLocks/>
          </p:cNvSpPr>
          <p:nvPr/>
        </p:nvSpPr>
        <p:spPr bwMode="auto">
          <a:xfrm flipV="1">
            <a:off x="6837363" y="482600"/>
            <a:ext cx="2006600" cy="30163"/>
          </a:xfrm>
          <a:custGeom>
            <a:avLst/>
            <a:gdLst>
              <a:gd name="T0" fmla="*/ 2147483647 w 1939"/>
              <a:gd name="T1" fmla="*/ 2147483647 h 29"/>
              <a:gd name="T2" fmla="*/ 2147483647 w 1939"/>
              <a:gd name="T3" fmla="*/ 2147483647 h 29"/>
              <a:gd name="T4" fmla="*/ 2147483647 w 1939"/>
              <a:gd name="T5" fmla="*/ 2147483647 h 29"/>
              <a:gd name="T6" fmla="*/ 2147483647 w 1939"/>
              <a:gd name="T7" fmla="*/ 2147483647 h 29"/>
              <a:gd name="T8" fmla="*/ 2147483647 w 1939"/>
              <a:gd name="T9" fmla="*/ 2147483647 h 29"/>
              <a:gd name="T10" fmla="*/ 2147483647 w 1939"/>
              <a:gd name="T11" fmla="*/ 2147483647 h 29"/>
              <a:gd name="T12" fmla="*/ 2147483647 w 1939"/>
              <a:gd name="T13" fmla="*/ 2147483647 h 29"/>
              <a:gd name="T14" fmla="*/ 2147483647 w 1939"/>
              <a:gd name="T15" fmla="*/ 2147483647 h 29"/>
              <a:gd name="T16" fmla="*/ 2147483647 w 1939"/>
              <a:gd name="T17" fmla="*/ 2147483647 h 29"/>
              <a:gd name="T18" fmla="*/ 2147483647 w 1939"/>
              <a:gd name="T19" fmla="*/ 2147483647 h 29"/>
              <a:gd name="T20" fmla="*/ 2147483647 w 1939"/>
              <a:gd name="T21" fmla="*/ 2147483647 h 29"/>
              <a:gd name="T22" fmla="*/ 2147483647 w 1939"/>
              <a:gd name="T23" fmla="*/ 2147483647 h 29"/>
              <a:gd name="T24" fmla="*/ 2147483647 w 1939"/>
              <a:gd name="T25" fmla="*/ 2147483647 h 29"/>
              <a:gd name="T26" fmla="*/ 2147483647 w 1939"/>
              <a:gd name="T27" fmla="*/ 2147483647 h 29"/>
              <a:gd name="T28" fmla="*/ 2147483647 w 1939"/>
              <a:gd name="T29" fmla="*/ 2147483647 h 29"/>
              <a:gd name="T30" fmla="*/ 2147483647 w 1939"/>
              <a:gd name="T31" fmla="*/ 2147483647 h 29"/>
              <a:gd name="T32" fmla="*/ 2147483647 w 1939"/>
              <a:gd name="T33" fmla="*/ 2147483647 h 29"/>
              <a:gd name="T34" fmla="*/ 2147483647 w 1939"/>
              <a:gd name="T35" fmla="*/ 2147483647 h 29"/>
              <a:gd name="T36" fmla="*/ 2147483647 w 1939"/>
              <a:gd name="T37" fmla="*/ 2147483647 h 29"/>
              <a:gd name="T38" fmla="*/ 2147483647 w 1939"/>
              <a:gd name="T39" fmla="*/ 2147483647 h 29"/>
              <a:gd name="T40" fmla="*/ 2147483647 w 1939"/>
              <a:gd name="T41" fmla="*/ 2147483647 h 29"/>
              <a:gd name="T42" fmla="*/ 2147483647 w 1939"/>
              <a:gd name="T43" fmla="*/ 2147483647 h 29"/>
              <a:gd name="T44" fmla="*/ 2147483647 w 1939"/>
              <a:gd name="T45" fmla="*/ 2147483647 h 29"/>
              <a:gd name="T46" fmla="*/ 2147483647 w 1939"/>
              <a:gd name="T47" fmla="*/ 2147483647 h 29"/>
              <a:gd name="T48" fmla="*/ 2147483647 w 1939"/>
              <a:gd name="T49" fmla="*/ 2147483647 h 29"/>
              <a:gd name="T50" fmla="*/ 2147483647 w 1939"/>
              <a:gd name="T51" fmla="*/ 2147483647 h 29"/>
              <a:gd name="T52" fmla="*/ 2147483647 w 1939"/>
              <a:gd name="T53" fmla="*/ 2147483647 h 29"/>
              <a:gd name="T54" fmla="*/ 2147483647 w 1939"/>
              <a:gd name="T55" fmla="*/ 2147483647 h 29"/>
              <a:gd name="T56" fmla="*/ 2147483647 w 1939"/>
              <a:gd name="T57" fmla="*/ 2147483647 h 29"/>
              <a:gd name="T58" fmla="*/ 2147483647 w 1939"/>
              <a:gd name="T59" fmla="*/ 2147483647 h 29"/>
              <a:gd name="T60" fmla="*/ 2147483647 w 1939"/>
              <a:gd name="T61" fmla="*/ 2147483647 h 29"/>
              <a:gd name="T62" fmla="*/ 2147483647 w 1939"/>
              <a:gd name="T63" fmla="*/ 2147483647 h 29"/>
              <a:gd name="T64" fmla="*/ 2147483647 w 1939"/>
              <a:gd name="T65" fmla="*/ 2147483647 h 29"/>
              <a:gd name="T66" fmla="*/ 2147483647 w 1939"/>
              <a:gd name="T67" fmla="*/ 2147483647 h 29"/>
              <a:gd name="T68" fmla="*/ 2147483647 w 1939"/>
              <a:gd name="T69" fmla="*/ 2147483647 h 29"/>
              <a:gd name="T70" fmla="*/ 2147483647 w 1939"/>
              <a:gd name="T71" fmla="*/ 2147483647 h 29"/>
              <a:gd name="T72" fmla="*/ 2147483647 w 1939"/>
              <a:gd name="T73" fmla="*/ 2147483647 h 29"/>
              <a:gd name="T74" fmla="*/ 2147483647 w 1939"/>
              <a:gd name="T75" fmla="*/ 2147483647 h 29"/>
              <a:gd name="T76" fmla="*/ 2147483647 w 1939"/>
              <a:gd name="T77" fmla="*/ 2147483647 h 29"/>
              <a:gd name="T78" fmla="*/ 2147483647 w 1939"/>
              <a:gd name="T79" fmla="*/ 2147483647 h 29"/>
              <a:gd name="T80" fmla="*/ 2147483647 w 1939"/>
              <a:gd name="T81" fmla="*/ 2147483647 h 29"/>
              <a:gd name="T82" fmla="*/ 2147483647 w 1939"/>
              <a:gd name="T83" fmla="*/ 2147483647 h 29"/>
              <a:gd name="T84" fmla="*/ 2147483647 w 1939"/>
              <a:gd name="T85" fmla="*/ 2147483647 h 29"/>
              <a:gd name="T86" fmla="*/ 2147483647 w 1939"/>
              <a:gd name="T87" fmla="*/ 2147483647 h 29"/>
              <a:gd name="T88" fmla="*/ 2147483647 w 1939"/>
              <a:gd name="T89" fmla="*/ 2147483647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9"/>
              <a:gd name="T136" fmla="*/ 0 h 29"/>
              <a:gd name="T137" fmla="*/ 1939 w 1939"/>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9" h="29">
                <a:moveTo>
                  <a:pt x="0" y="0"/>
                </a:moveTo>
                <a:lnTo>
                  <a:pt x="15" y="1"/>
                </a:lnTo>
                <a:lnTo>
                  <a:pt x="29" y="3"/>
                </a:lnTo>
                <a:lnTo>
                  <a:pt x="44" y="4"/>
                </a:lnTo>
                <a:lnTo>
                  <a:pt x="58" y="5"/>
                </a:lnTo>
                <a:lnTo>
                  <a:pt x="73" y="6"/>
                </a:lnTo>
                <a:lnTo>
                  <a:pt x="87" y="8"/>
                </a:lnTo>
                <a:lnTo>
                  <a:pt x="102" y="9"/>
                </a:lnTo>
                <a:lnTo>
                  <a:pt x="116" y="10"/>
                </a:lnTo>
                <a:lnTo>
                  <a:pt x="130" y="11"/>
                </a:lnTo>
                <a:lnTo>
                  <a:pt x="145" y="11"/>
                </a:lnTo>
                <a:lnTo>
                  <a:pt x="159" y="12"/>
                </a:lnTo>
                <a:lnTo>
                  <a:pt x="174" y="13"/>
                </a:lnTo>
                <a:lnTo>
                  <a:pt x="188" y="14"/>
                </a:lnTo>
                <a:lnTo>
                  <a:pt x="203" y="15"/>
                </a:lnTo>
                <a:lnTo>
                  <a:pt x="217" y="15"/>
                </a:lnTo>
                <a:lnTo>
                  <a:pt x="232" y="16"/>
                </a:lnTo>
                <a:lnTo>
                  <a:pt x="246" y="17"/>
                </a:lnTo>
                <a:lnTo>
                  <a:pt x="261" y="17"/>
                </a:lnTo>
                <a:lnTo>
                  <a:pt x="275" y="18"/>
                </a:lnTo>
                <a:lnTo>
                  <a:pt x="290" y="18"/>
                </a:lnTo>
                <a:lnTo>
                  <a:pt x="304" y="19"/>
                </a:lnTo>
                <a:lnTo>
                  <a:pt x="319" y="19"/>
                </a:lnTo>
                <a:lnTo>
                  <a:pt x="333" y="20"/>
                </a:lnTo>
                <a:lnTo>
                  <a:pt x="347" y="20"/>
                </a:lnTo>
                <a:lnTo>
                  <a:pt x="362" y="21"/>
                </a:lnTo>
                <a:lnTo>
                  <a:pt x="376" y="21"/>
                </a:lnTo>
                <a:lnTo>
                  <a:pt x="391" y="22"/>
                </a:lnTo>
                <a:lnTo>
                  <a:pt x="405" y="22"/>
                </a:lnTo>
                <a:lnTo>
                  <a:pt x="420" y="22"/>
                </a:lnTo>
                <a:lnTo>
                  <a:pt x="434" y="23"/>
                </a:lnTo>
                <a:lnTo>
                  <a:pt x="449" y="23"/>
                </a:lnTo>
                <a:lnTo>
                  <a:pt x="463" y="23"/>
                </a:lnTo>
                <a:lnTo>
                  <a:pt x="478" y="24"/>
                </a:lnTo>
                <a:lnTo>
                  <a:pt x="492" y="24"/>
                </a:lnTo>
                <a:lnTo>
                  <a:pt x="507" y="24"/>
                </a:lnTo>
                <a:lnTo>
                  <a:pt x="521" y="24"/>
                </a:lnTo>
                <a:lnTo>
                  <a:pt x="535" y="25"/>
                </a:lnTo>
                <a:lnTo>
                  <a:pt x="550" y="25"/>
                </a:lnTo>
                <a:lnTo>
                  <a:pt x="564" y="25"/>
                </a:lnTo>
                <a:lnTo>
                  <a:pt x="579" y="25"/>
                </a:lnTo>
                <a:lnTo>
                  <a:pt x="593" y="25"/>
                </a:lnTo>
                <a:lnTo>
                  <a:pt x="608" y="26"/>
                </a:lnTo>
                <a:lnTo>
                  <a:pt x="622" y="26"/>
                </a:lnTo>
                <a:lnTo>
                  <a:pt x="637" y="26"/>
                </a:lnTo>
                <a:lnTo>
                  <a:pt x="651" y="26"/>
                </a:lnTo>
                <a:lnTo>
                  <a:pt x="666" y="26"/>
                </a:lnTo>
                <a:lnTo>
                  <a:pt x="680" y="26"/>
                </a:lnTo>
                <a:lnTo>
                  <a:pt x="695" y="27"/>
                </a:lnTo>
                <a:lnTo>
                  <a:pt x="709" y="27"/>
                </a:lnTo>
                <a:lnTo>
                  <a:pt x="724" y="27"/>
                </a:lnTo>
                <a:lnTo>
                  <a:pt x="738" y="27"/>
                </a:lnTo>
                <a:lnTo>
                  <a:pt x="752" y="27"/>
                </a:lnTo>
                <a:lnTo>
                  <a:pt x="767" y="27"/>
                </a:lnTo>
                <a:lnTo>
                  <a:pt x="781" y="27"/>
                </a:lnTo>
                <a:lnTo>
                  <a:pt x="796" y="27"/>
                </a:lnTo>
                <a:lnTo>
                  <a:pt x="810" y="28"/>
                </a:lnTo>
                <a:lnTo>
                  <a:pt x="825" y="28"/>
                </a:lnTo>
                <a:lnTo>
                  <a:pt x="839" y="28"/>
                </a:lnTo>
                <a:lnTo>
                  <a:pt x="854" y="28"/>
                </a:lnTo>
                <a:lnTo>
                  <a:pt x="868" y="28"/>
                </a:lnTo>
                <a:lnTo>
                  <a:pt x="883" y="28"/>
                </a:lnTo>
                <a:lnTo>
                  <a:pt x="897" y="28"/>
                </a:lnTo>
                <a:lnTo>
                  <a:pt x="912" y="28"/>
                </a:lnTo>
                <a:lnTo>
                  <a:pt x="926" y="28"/>
                </a:lnTo>
                <a:lnTo>
                  <a:pt x="940" y="28"/>
                </a:lnTo>
                <a:lnTo>
                  <a:pt x="955" y="28"/>
                </a:lnTo>
                <a:lnTo>
                  <a:pt x="969" y="28"/>
                </a:lnTo>
                <a:lnTo>
                  <a:pt x="984" y="28"/>
                </a:lnTo>
                <a:lnTo>
                  <a:pt x="998" y="28"/>
                </a:lnTo>
                <a:lnTo>
                  <a:pt x="1013" y="28"/>
                </a:lnTo>
                <a:lnTo>
                  <a:pt x="1027" y="29"/>
                </a:lnTo>
                <a:lnTo>
                  <a:pt x="1042" y="29"/>
                </a:lnTo>
                <a:lnTo>
                  <a:pt x="1056" y="29"/>
                </a:lnTo>
                <a:lnTo>
                  <a:pt x="1071" y="29"/>
                </a:lnTo>
                <a:lnTo>
                  <a:pt x="1085" y="29"/>
                </a:lnTo>
                <a:lnTo>
                  <a:pt x="1100" y="29"/>
                </a:lnTo>
                <a:lnTo>
                  <a:pt x="1114" y="29"/>
                </a:lnTo>
                <a:lnTo>
                  <a:pt x="1129" y="29"/>
                </a:lnTo>
                <a:lnTo>
                  <a:pt x="1143" y="29"/>
                </a:lnTo>
                <a:lnTo>
                  <a:pt x="1157" y="29"/>
                </a:lnTo>
                <a:lnTo>
                  <a:pt x="1172" y="29"/>
                </a:lnTo>
                <a:lnTo>
                  <a:pt x="1186" y="29"/>
                </a:lnTo>
                <a:lnTo>
                  <a:pt x="1201" y="29"/>
                </a:lnTo>
                <a:lnTo>
                  <a:pt x="1215" y="29"/>
                </a:lnTo>
                <a:lnTo>
                  <a:pt x="1230" y="29"/>
                </a:lnTo>
                <a:lnTo>
                  <a:pt x="1244" y="29"/>
                </a:lnTo>
                <a:lnTo>
                  <a:pt x="1259" y="29"/>
                </a:lnTo>
                <a:lnTo>
                  <a:pt x="1273" y="29"/>
                </a:lnTo>
                <a:lnTo>
                  <a:pt x="1288" y="29"/>
                </a:lnTo>
                <a:lnTo>
                  <a:pt x="1302" y="29"/>
                </a:lnTo>
                <a:lnTo>
                  <a:pt x="1317" y="29"/>
                </a:lnTo>
                <a:lnTo>
                  <a:pt x="1331" y="29"/>
                </a:lnTo>
                <a:lnTo>
                  <a:pt x="1345" y="29"/>
                </a:lnTo>
                <a:lnTo>
                  <a:pt x="1360" y="29"/>
                </a:lnTo>
                <a:lnTo>
                  <a:pt x="1374" y="29"/>
                </a:lnTo>
                <a:lnTo>
                  <a:pt x="1389" y="29"/>
                </a:lnTo>
                <a:lnTo>
                  <a:pt x="1403" y="29"/>
                </a:lnTo>
                <a:lnTo>
                  <a:pt x="1418" y="29"/>
                </a:lnTo>
                <a:lnTo>
                  <a:pt x="1432" y="29"/>
                </a:lnTo>
                <a:lnTo>
                  <a:pt x="1447" y="29"/>
                </a:lnTo>
                <a:lnTo>
                  <a:pt x="1461" y="29"/>
                </a:lnTo>
                <a:lnTo>
                  <a:pt x="1476" y="29"/>
                </a:lnTo>
                <a:lnTo>
                  <a:pt x="1490" y="29"/>
                </a:lnTo>
                <a:lnTo>
                  <a:pt x="1505" y="29"/>
                </a:lnTo>
                <a:lnTo>
                  <a:pt x="1519" y="29"/>
                </a:lnTo>
                <a:lnTo>
                  <a:pt x="1534" y="29"/>
                </a:lnTo>
                <a:lnTo>
                  <a:pt x="1548" y="29"/>
                </a:lnTo>
                <a:lnTo>
                  <a:pt x="1562" y="29"/>
                </a:lnTo>
                <a:lnTo>
                  <a:pt x="1577" y="29"/>
                </a:lnTo>
                <a:lnTo>
                  <a:pt x="1591" y="29"/>
                </a:lnTo>
                <a:lnTo>
                  <a:pt x="1606" y="29"/>
                </a:lnTo>
                <a:lnTo>
                  <a:pt x="1620" y="29"/>
                </a:lnTo>
                <a:lnTo>
                  <a:pt x="1635" y="29"/>
                </a:lnTo>
                <a:lnTo>
                  <a:pt x="1649" y="29"/>
                </a:lnTo>
                <a:lnTo>
                  <a:pt x="1664" y="29"/>
                </a:lnTo>
                <a:lnTo>
                  <a:pt x="1678" y="29"/>
                </a:lnTo>
                <a:lnTo>
                  <a:pt x="1693" y="29"/>
                </a:lnTo>
                <a:lnTo>
                  <a:pt x="1707" y="29"/>
                </a:lnTo>
                <a:lnTo>
                  <a:pt x="1722" y="29"/>
                </a:lnTo>
                <a:lnTo>
                  <a:pt x="1736" y="29"/>
                </a:lnTo>
                <a:lnTo>
                  <a:pt x="1750" y="29"/>
                </a:lnTo>
                <a:lnTo>
                  <a:pt x="1765" y="29"/>
                </a:lnTo>
                <a:lnTo>
                  <a:pt x="1779" y="29"/>
                </a:lnTo>
                <a:lnTo>
                  <a:pt x="1794" y="29"/>
                </a:lnTo>
                <a:lnTo>
                  <a:pt x="1808" y="29"/>
                </a:lnTo>
                <a:lnTo>
                  <a:pt x="1823" y="29"/>
                </a:lnTo>
                <a:lnTo>
                  <a:pt x="1837" y="29"/>
                </a:lnTo>
                <a:lnTo>
                  <a:pt x="1852" y="29"/>
                </a:lnTo>
                <a:lnTo>
                  <a:pt x="1866" y="29"/>
                </a:lnTo>
                <a:lnTo>
                  <a:pt x="1881" y="29"/>
                </a:lnTo>
                <a:lnTo>
                  <a:pt x="1895" y="29"/>
                </a:lnTo>
                <a:lnTo>
                  <a:pt x="1910" y="29"/>
                </a:lnTo>
                <a:lnTo>
                  <a:pt x="1924" y="29"/>
                </a:lnTo>
                <a:lnTo>
                  <a:pt x="1939" y="29"/>
                </a:lnTo>
              </a:path>
            </a:pathLst>
          </a:custGeom>
          <a:noFill/>
          <a:ln w="52388">
            <a:solidFill>
              <a:srgbClr val="000000"/>
            </a:solidFill>
            <a:round/>
            <a:headEnd/>
            <a:tailEnd/>
          </a:ln>
        </p:spPr>
        <p:txBody>
          <a:bodyPr/>
          <a:lstStyle/>
          <a:p>
            <a:endParaRPr lang="es-AR"/>
          </a:p>
        </p:txBody>
      </p:sp>
      <p:sp>
        <p:nvSpPr>
          <p:cNvPr id="65587" name="Oval 733"/>
          <p:cNvSpPr>
            <a:spLocks noChangeArrowheads="1"/>
          </p:cNvSpPr>
          <p:nvPr/>
        </p:nvSpPr>
        <p:spPr bwMode="auto">
          <a:xfrm>
            <a:off x="2400300" y="809625"/>
            <a:ext cx="141288" cy="146050"/>
          </a:xfrm>
          <a:prstGeom prst="ellipse">
            <a:avLst/>
          </a:prstGeom>
          <a:solidFill>
            <a:srgbClr val="000000"/>
          </a:solidFill>
          <a:ln w="15875">
            <a:solidFill>
              <a:srgbClr val="000000"/>
            </a:solidFill>
            <a:round/>
            <a:headEnd/>
            <a:tailEnd/>
          </a:ln>
        </p:spPr>
        <p:txBody>
          <a:bodyPr/>
          <a:lstStyle/>
          <a:p>
            <a:endParaRPr lang="es-AR"/>
          </a:p>
        </p:txBody>
      </p:sp>
      <p:sp>
        <p:nvSpPr>
          <p:cNvPr id="65588" name="Oval 734"/>
          <p:cNvSpPr>
            <a:spLocks noChangeArrowheads="1"/>
          </p:cNvSpPr>
          <p:nvPr/>
        </p:nvSpPr>
        <p:spPr bwMode="auto">
          <a:xfrm>
            <a:off x="7096125" y="866775"/>
            <a:ext cx="142875" cy="147638"/>
          </a:xfrm>
          <a:prstGeom prst="ellipse">
            <a:avLst/>
          </a:prstGeom>
          <a:solidFill>
            <a:srgbClr val="000000"/>
          </a:solidFill>
          <a:ln w="15875">
            <a:solidFill>
              <a:srgbClr val="000000"/>
            </a:solidFill>
            <a:round/>
            <a:headEnd/>
            <a:tailEnd/>
          </a:ln>
        </p:spPr>
        <p:txBody>
          <a:bodyPr/>
          <a:lstStyle/>
          <a:p>
            <a:endParaRPr lang="es-AR"/>
          </a:p>
        </p:txBody>
      </p:sp>
      <p:sp>
        <p:nvSpPr>
          <p:cNvPr id="65589" name="Oval 736"/>
          <p:cNvSpPr>
            <a:spLocks noChangeArrowheads="1"/>
          </p:cNvSpPr>
          <p:nvPr/>
        </p:nvSpPr>
        <p:spPr bwMode="auto">
          <a:xfrm>
            <a:off x="7527925" y="407988"/>
            <a:ext cx="141288" cy="147637"/>
          </a:xfrm>
          <a:prstGeom prst="ellipse">
            <a:avLst/>
          </a:prstGeom>
          <a:solidFill>
            <a:srgbClr val="000000"/>
          </a:solidFill>
          <a:ln w="15875">
            <a:solidFill>
              <a:srgbClr val="000000"/>
            </a:solidFill>
            <a:round/>
            <a:headEnd/>
            <a:tailEnd/>
          </a:ln>
        </p:spPr>
        <p:txBody>
          <a:bodyPr/>
          <a:lstStyle/>
          <a:p>
            <a:endParaRPr lang="es-AR"/>
          </a:p>
        </p:txBody>
      </p:sp>
      <p:sp>
        <p:nvSpPr>
          <p:cNvPr id="65590" name="Oval 737"/>
          <p:cNvSpPr>
            <a:spLocks noChangeArrowheads="1"/>
          </p:cNvSpPr>
          <p:nvPr/>
        </p:nvSpPr>
        <p:spPr bwMode="auto">
          <a:xfrm>
            <a:off x="6924675" y="407988"/>
            <a:ext cx="141288" cy="147637"/>
          </a:xfrm>
          <a:prstGeom prst="ellipse">
            <a:avLst/>
          </a:prstGeom>
          <a:solidFill>
            <a:srgbClr val="000000"/>
          </a:solidFill>
          <a:ln w="15875">
            <a:solidFill>
              <a:srgbClr val="000000"/>
            </a:solidFill>
            <a:round/>
            <a:headEnd/>
            <a:tailEnd/>
          </a:ln>
        </p:spPr>
        <p:txBody>
          <a:bodyPr/>
          <a:lstStyle/>
          <a:p>
            <a:endParaRPr lang="es-AR"/>
          </a:p>
        </p:txBody>
      </p:sp>
      <p:sp>
        <p:nvSpPr>
          <p:cNvPr id="65591" name="Oval 738"/>
          <p:cNvSpPr>
            <a:spLocks noChangeArrowheads="1"/>
          </p:cNvSpPr>
          <p:nvPr/>
        </p:nvSpPr>
        <p:spPr bwMode="auto">
          <a:xfrm>
            <a:off x="8399463" y="407988"/>
            <a:ext cx="141287" cy="147637"/>
          </a:xfrm>
          <a:prstGeom prst="ellipse">
            <a:avLst/>
          </a:prstGeom>
          <a:solidFill>
            <a:srgbClr val="000000"/>
          </a:solidFill>
          <a:ln w="15875">
            <a:solidFill>
              <a:srgbClr val="000000"/>
            </a:solidFill>
            <a:round/>
            <a:headEnd/>
            <a:tailEnd/>
          </a:ln>
        </p:spPr>
        <p:txBody>
          <a:bodyPr/>
          <a:lstStyle/>
          <a:p>
            <a:endParaRPr lang="es-AR"/>
          </a:p>
        </p:txBody>
      </p:sp>
      <p:sp>
        <p:nvSpPr>
          <p:cNvPr id="65592" name="Oval 739"/>
          <p:cNvSpPr>
            <a:spLocks noChangeArrowheads="1"/>
          </p:cNvSpPr>
          <p:nvPr/>
        </p:nvSpPr>
        <p:spPr bwMode="auto">
          <a:xfrm>
            <a:off x="7700963" y="1327150"/>
            <a:ext cx="141287" cy="146050"/>
          </a:xfrm>
          <a:prstGeom prst="ellipse">
            <a:avLst/>
          </a:prstGeom>
          <a:solidFill>
            <a:srgbClr val="000000"/>
          </a:solidFill>
          <a:ln w="15875">
            <a:solidFill>
              <a:srgbClr val="000000"/>
            </a:solidFill>
            <a:round/>
            <a:headEnd/>
            <a:tailEnd/>
          </a:ln>
        </p:spPr>
        <p:txBody>
          <a:bodyPr/>
          <a:lstStyle/>
          <a:p>
            <a:endParaRPr lang="es-AR"/>
          </a:p>
        </p:txBody>
      </p:sp>
      <p:sp>
        <p:nvSpPr>
          <p:cNvPr id="65593" name="Oval 740"/>
          <p:cNvSpPr>
            <a:spLocks noChangeArrowheads="1"/>
          </p:cNvSpPr>
          <p:nvPr/>
        </p:nvSpPr>
        <p:spPr bwMode="auto">
          <a:xfrm>
            <a:off x="2465388" y="1906588"/>
            <a:ext cx="141287" cy="146050"/>
          </a:xfrm>
          <a:prstGeom prst="ellipse">
            <a:avLst/>
          </a:prstGeom>
          <a:solidFill>
            <a:srgbClr val="000000"/>
          </a:solidFill>
          <a:ln w="15875">
            <a:solidFill>
              <a:srgbClr val="000000"/>
            </a:solidFill>
            <a:round/>
            <a:headEnd/>
            <a:tailEnd/>
          </a:ln>
        </p:spPr>
        <p:txBody>
          <a:bodyPr/>
          <a:lstStyle/>
          <a:p>
            <a:endParaRPr lang="es-AR"/>
          </a:p>
        </p:txBody>
      </p:sp>
      <p:sp>
        <p:nvSpPr>
          <p:cNvPr id="65594" name="Oval 741"/>
          <p:cNvSpPr>
            <a:spLocks noChangeArrowheads="1"/>
          </p:cNvSpPr>
          <p:nvPr/>
        </p:nvSpPr>
        <p:spPr bwMode="auto">
          <a:xfrm>
            <a:off x="7891463" y="493713"/>
            <a:ext cx="141287" cy="146050"/>
          </a:xfrm>
          <a:prstGeom prst="ellipse">
            <a:avLst/>
          </a:prstGeom>
          <a:solidFill>
            <a:srgbClr val="000000"/>
          </a:solidFill>
          <a:ln w="15875">
            <a:solidFill>
              <a:srgbClr val="000000"/>
            </a:solidFill>
            <a:round/>
            <a:headEnd/>
            <a:tailEnd/>
          </a:ln>
        </p:spPr>
        <p:txBody>
          <a:bodyPr/>
          <a:lstStyle/>
          <a:p>
            <a:endParaRPr lang="es-AR"/>
          </a:p>
        </p:txBody>
      </p:sp>
      <p:sp>
        <p:nvSpPr>
          <p:cNvPr id="65595" name="Oval 742"/>
          <p:cNvSpPr>
            <a:spLocks noChangeArrowheads="1"/>
          </p:cNvSpPr>
          <p:nvPr/>
        </p:nvSpPr>
        <p:spPr bwMode="auto">
          <a:xfrm>
            <a:off x="6932613" y="534988"/>
            <a:ext cx="142875" cy="146050"/>
          </a:xfrm>
          <a:prstGeom prst="ellipse">
            <a:avLst/>
          </a:prstGeom>
          <a:solidFill>
            <a:srgbClr val="000000"/>
          </a:solidFill>
          <a:ln w="15875">
            <a:solidFill>
              <a:srgbClr val="000000"/>
            </a:solidFill>
            <a:round/>
            <a:headEnd/>
            <a:tailEnd/>
          </a:ln>
        </p:spPr>
        <p:txBody>
          <a:bodyPr/>
          <a:lstStyle/>
          <a:p>
            <a:endParaRPr lang="es-AR"/>
          </a:p>
        </p:txBody>
      </p:sp>
      <p:sp>
        <p:nvSpPr>
          <p:cNvPr id="65596" name="Oval 743"/>
          <p:cNvSpPr>
            <a:spLocks noChangeArrowheads="1"/>
          </p:cNvSpPr>
          <p:nvPr/>
        </p:nvSpPr>
        <p:spPr bwMode="auto">
          <a:xfrm>
            <a:off x="7096125" y="682625"/>
            <a:ext cx="142875" cy="147638"/>
          </a:xfrm>
          <a:prstGeom prst="ellipse">
            <a:avLst/>
          </a:prstGeom>
          <a:solidFill>
            <a:srgbClr val="000000"/>
          </a:solidFill>
          <a:ln w="15875">
            <a:solidFill>
              <a:srgbClr val="000000"/>
            </a:solidFill>
            <a:round/>
            <a:headEnd/>
            <a:tailEnd/>
          </a:ln>
        </p:spPr>
        <p:txBody>
          <a:bodyPr/>
          <a:lstStyle/>
          <a:p>
            <a:endParaRPr lang="es-AR"/>
          </a:p>
        </p:txBody>
      </p:sp>
      <p:sp>
        <p:nvSpPr>
          <p:cNvPr id="65597" name="Oval 744"/>
          <p:cNvSpPr>
            <a:spLocks noChangeArrowheads="1"/>
          </p:cNvSpPr>
          <p:nvPr/>
        </p:nvSpPr>
        <p:spPr bwMode="auto">
          <a:xfrm>
            <a:off x="8667750" y="901700"/>
            <a:ext cx="141288" cy="146050"/>
          </a:xfrm>
          <a:prstGeom prst="ellipse">
            <a:avLst/>
          </a:prstGeom>
          <a:solidFill>
            <a:srgbClr val="000000"/>
          </a:solidFill>
          <a:ln w="15875">
            <a:solidFill>
              <a:srgbClr val="000000"/>
            </a:solidFill>
            <a:round/>
            <a:headEnd/>
            <a:tailEnd/>
          </a:ln>
        </p:spPr>
        <p:txBody>
          <a:bodyPr/>
          <a:lstStyle/>
          <a:p>
            <a:endParaRPr lang="es-AR"/>
          </a:p>
        </p:txBody>
      </p:sp>
      <p:sp>
        <p:nvSpPr>
          <p:cNvPr id="65598" name="Oval 745"/>
          <p:cNvSpPr>
            <a:spLocks noChangeArrowheads="1"/>
          </p:cNvSpPr>
          <p:nvPr/>
        </p:nvSpPr>
        <p:spPr bwMode="auto">
          <a:xfrm>
            <a:off x="7392988" y="407988"/>
            <a:ext cx="141287" cy="147637"/>
          </a:xfrm>
          <a:prstGeom prst="ellipse">
            <a:avLst/>
          </a:prstGeom>
          <a:solidFill>
            <a:srgbClr val="000000"/>
          </a:solidFill>
          <a:ln w="15875">
            <a:solidFill>
              <a:srgbClr val="000000"/>
            </a:solidFill>
            <a:round/>
            <a:headEnd/>
            <a:tailEnd/>
          </a:ln>
        </p:spPr>
        <p:txBody>
          <a:bodyPr/>
          <a:lstStyle/>
          <a:p>
            <a:endParaRPr lang="es-AR"/>
          </a:p>
        </p:txBody>
      </p:sp>
      <p:sp>
        <p:nvSpPr>
          <p:cNvPr id="65599" name="Freeform 746"/>
          <p:cNvSpPr>
            <a:spLocks/>
          </p:cNvSpPr>
          <p:nvPr/>
        </p:nvSpPr>
        <p:spPr bwMode="auto">
          <a:xfrm>
            <a:off x="2506663" y="1516063"/>
            <a:ext cx="131762" cy="119062"/>
          </a:xfrm>
          <a:custGeom>
            <a:avLst/>
            <a:gdLst>
              <a:gd name="T0" fmla="*/ 2147483647 w 167"/>
              <a:gd name="T1" fmla="*/ 0 h 150"/>
              <a:gd name="T2" fmla="*/ 2147483647 w 167"/>
              <a:gd name="T3" fmla="*/ 2147483647 h 150"/>
              <a:gd name="T4" fmla="*/ 0 w 167"/>
              <a:gd name="T5" fmla="*/ 2147483647 h 150"/>
              <a:gd name="T6" fmla="*/ 2147483647 w 167"/>
              <a:gd name="T7" fmla="*/ 0 h 150"/>
              <a:gd name="T8" fmla="*/ 0 60000 65536"/>
              <a:gd name="T9" fmla="*/ 0 60000 65536"/>
              <a:gd name="T10" fmla="*/ 0 60000 65536"/>
              <a:gd name="T11" fmla="*/ 0 60000 65536"/>
              <a:gd name="T12" fmla="*/ 0 w 167"/>
              <a:gd name="T13" fmla="*/ 0 h 150"/>
              <a:gd name="T14" fmla="*/ 167 w 167"/>
              <a:gd name="T15" fmla="*/ 150 h 150"/>
            </a:gdLst>
            <a:ahLst/>
            <a:cxnLst>
              <a:cxn ang="T8">
                <a:pos x="T0" y="T1"/>
              </a:cxn>
              <a:cxn ang="T9">
                <a:pos x="T2" y="T3"/>
              </a:cxn>
              <a:cxn ang="T10">
                <a:pos x="T4" y="T5"/>
              </a:cxn>
              <a:cxn ang="T11">
                <a:pos x="T6" y="T7"/>
              </a:cxn>
            </a:cxnLst>
            <a:rect l="T12" t="T13" r="T14" b="T15"/>
            <a:pathLst>
              <a:path w="167" h="150">
                <a:moveTo>
                  <a:pt x="84" y="0"/>
                </a:moveTo>
                <a:lnTo>
                  <a:pt x="167" y="150"/>
                </a:lnTo>
                <a:lnTo>
                  <a:pt x="0" y="150"/>
                </a:lnTo>
                <a:lnTo>
                  <a:pt x="84" y="0"/>
                </a:lnTo>
                <a:close/>
              </a:path>
            </a:pathLst>
          </a:custGeom>
          <a:solidFill>
            <a:srgbClr val="000000"/>
          </a:solidFill>
          <a:ln w="11113">
            <a:solidFill>
              <a:srgbClr val="000000"/>
            </a:solidFill>
            <a:round/>
            <a:headEnd/>
            <a:tailEnd/>
          </a:ln>
        </p:spPr>
        <p:txBody>
          <a:bodyPr/>
          <a:lstStyle/>
          <a:p>
            <a:endParaRPr lang="es-AR"/>
          </a:p>
        </p:txBody>
      </p:sp>
      <p:sp>
        <p:nvSpPr>
          <p:cNvPr id="65600" name="Freeform 747"/>
          <p:cNvSpPr>
            <a:spLocks/>
          </p:cNvSpPr>
          <p:nvPr/>
        </p:nvSpPr>
        <p:spPr bwMode="auto">
          <a:xfrm>
            <a:off x="5556250" y="1511300"/>
            <a:ext cx="133350" cy="117475"/>
          </a:xfrm>
          <a:custGeom>
            <a:avLst/>
            <a:gdLst>
              <a:gd name="T0" fmla="*/ 2147483647 w 167"/>
              <a:gd name="T1" fmla="*/ 0 h 150"/>
              <a:gd name="T2" fmla="*/ 2147483647 w 167"/>
              <a:gd name="T3" fmla="*/ 2147483647 h 150"/>
              <a:gd name="T4" fmla="*/ 0 w 167"/>
              <a:gd name="T5" fmla="*/ 2147483647 h 150"/>
              <a:gd name="T6" fmla="*/ 2147483647 w 167"/>
              <a:gd name="T7" fmla="*/ 0 h 150"/>
              <a:gd name="T8" fmla="*/ 0 60000 65536"/>
              <a:gd name="T9" fmla="*/ 0 60000 65536"/>
              <a:gd name="T10" fmla="*/ 0 60000 65536"/>
              <a:gd name="T11" fmla="*/ 0 60000 65536"/>
              <a:gd name="T12" fmla="*/ 0 w 167"/>
              <a:gd name="T13" fmla="*/ 0 h 150"/>
              <a:gd name="T14" fmla="*/ 167 w 167"/>
              <a:gd name="T15" fmla="*/ 150 h 150"/>
            </a:gdLst>
            <a:ahLst/>
            <a:cxnLst>
              <a:cxn ang="T8">
                <a:pos x="T0" y="T1"/>
              </a:cxn>
              <a:cxn ang="T9">
                <a:pos x="T2" y="T3"/>
              </a:cxn>
              <a:cxn ang="T10">
                <a:pos x="T4" y="T5"/>
              </a:cxn>
              <a:cxn ang="T11">
                <a:pos x="T6" y="T7"/>
              </a:cxn>
            </a:cxnLst>
            <a:rect l="T12" t="T13" r="T14" b="T15"/>
            <a:pathLst>
              <a:path w="167" h="150">
                <a:moveTo>
                  <a:pt x="83" y="0"/>
                </a:moveTo>
                <a:lnTo>
                  <a:pt x="167" y="150"/>
                </a:lnTo>
                <a:lnTo>
                  <a:pt x="0" y="150"/>
                </a:lnTo>
                <a:lnTo>
                  <a:pt x="83" y="0"/>
                </a:lnTo>
                <a:close/>
              </a:path>
            </a:pathLst>
          </a:custGeom>
          <a:solidFill>
            <a:srgbClr val="000000"/>
          </a:solidFill>
          <a:ln w="11113">
            <a:solidFill>
              <a:srgbClr val="000000"/>
            </a:solidFill>
            <a:round/>
            <a:headEnd/>
            <a:tailEnd/>
          </a:ln>
        </p:spPr>
        <p:txBody>
          <a:bodyPr/>
          <a:lstStyle/>
          <a:p>
            <a:endParaRPr lang="es-AR"/>
          </a:p>
        </p:txBody>
      </p:sp>
      <p:sp>
        <p:nvSpPr>
          <p:cNvPr id="65601" name="Freeform 748"/>
          <p:cNvSpPr>
            <a:spLocks/>
          </p:cNvSpPr>
          <p:nvPr/>
        </p:nvSpPr>
        <p:spPr bwMode="auto">
          <a:xfrm>
            <a:off x="6899275" y="769938"/>
            <a:ext cx="131763" cy="119062"/>
          </a:xfrm>
          <a:custGeom>
            <a:avLst/>
            <a:gdLst>
              <a:gd name="T0" fmla="*/ 2147483647 w 167"/>
              <a:gd name="T1" fmla="*/ 0 h 149"/>
              <a:gd name="T2" fmla="*/ 2147483647 w 167"/>
              <a:gd name="T3" fmla="*/ 2147483647 h 149"/>
              <a:gd name="T4" fmla="*/ 0 w 167"/>
              <a:gd name="T5" fmla="*/ 2147483647 h 149"/>
              <a:gd name="T6" fmla="*/ 2147483647 w 167"/>
              <a:gd name="T7" fmla="*/ 0 h 149"/>
              <a:gd name="T8" fmla="*/ 0 60000 65536"/>
              <a:gd name="T9" fmla="*/ 0 60000 65536"/>
              <a:gd name="T10" fmla="*/ 0 60000 65536"/>
              <a:gd name="T11" fmla="*/ 0 60000 65536"/>
              <a:gd name="T12" fmla="*/ 0 w 167"/>
              <a:gd name="T13" fmla="*/ 0 h 149"/>
              <a:gd name="T14" fmla="*/ 167 w 167"/>
              <a:gd name="T15" fmla="*/ 149 h 149"/>
            </a:gdLst>
            <a:ahLst/>
            <a:cxnLst>
              <a:cxn ang="T8">
                <a:pos x="T0" y="T1"/>
              </a:cxn>
              <a:cxn ang="T9">
                <a:pos x="T2" y="T3"/>
              </a:cxn>
              <a:cxn ang="T10">
                <a:pos x="T4" y="T5"/>
              </a:cxn>
              <a:cxn ang="T11">
                <a:pos x="T6" y="T7"/>
              </a:cxn>
            </a:cxnLst>
            <a:rect l="T12" t="T13" r="T14" b="T15"/>
            <a:pathLst>
              <a:path w="167" h="149">
                <a:moveTo>
                  <a:pt x="83" y="0"/>
                </a:moveTo>
                <a:lnTo>
                  <a:pt x="167" y="149"/>
                </a:lnTo>
                <a:lnTo>
                  <a:pt x="0" y="149"/>
                </a:lnTo>
                <a:lnTo>
                  <a:pt x="83" y="0"/>
                </a:lnTo>
                <a:close/>
              </a:path>
            </a:pathLst>
          </a:custGeom>
          <a:solidFill>
            <a:srgbClr val="000000"/>
          </a:solidFill>
          <a:ln w="11113">
            <a:solidFill>
              <a:srgbClr val="000000"/>
            </a:solidFill>
            <a:round/>
            <a:headEnd/>
            <a:tailEnd/>
          </a:ln>
        </p:spPr>
        <p:txBody>
          <a:bodyPr/>
          <a:lstStyle/>
          <a:p>
            <a:endParaRPr lang="es-AR"/>
          </a:p>
        </p:txBody>
      </p:sp>
      <p:sp>
        <p:nvSpPr>
          <p:cNvPr id="65602" name="Freeform 749"/>
          <p:cNvSpPr>
            <a:spLocks/>
          </p:cNvSpPr>
          <p:nvPr/>
        </p:nvSpPr>
        <p:spPr bwMode="auto">
          <a:xfrm>
            <a:off x="6956425" y="414338"/>
            <a:ext cx="133350" cy="117475"/>
          </a:xfrm>
          <a:custGeom>
            <a:avLst/>
            <a:gdLst>
              <a:gd name="T0" fmla="*/ 2147483647 w 167"/>
              <a:gd name="T1" fmla="*/ 0 h 150"/>
              <a:gd name="T2" fmla="*/ 2147483647 w 167"/>
              <a:gd name="T3" fmla="*/ 2147483647 h 150"/>
              <a:gd name="T4" fmla="*/ 0 w 167"/>
              <a:gd name="T5" fmla="*/ 2147483647 h 150"/>
              <a:gd name="T6" fmla="*/ 2147483647 w 167"/>
              <a:gd name="T7" fmla="*/ 0 h 150"/>
              <a:gd name="T8" fmla="*/ 0 60000 65536"/>
              <a:gd name="T9" fmla="*/ 0 60000 65536"/>
              <a:gd name="T10" fmla="*/ 0 60000 65536"/>
              <a:gd name="T11" fmla="*/ 0 60000 65536"/>
              <a:gd name="T12" fmla="*/ 0 w 167"/>
              <a:gd name="T13" fmla="*/ 0 h 150"/>
              <a:gd name="T14" fmla="*/ 167 w 167"/>
              <a:gd name="T15" fmla="*/ 150 h 150"/>
            </a:gdLst>
            <a:ahLst/>
            <a:cxnLst>
              <a:cxn ang="T8">
                <a:pos x="T0" y="T1"/>
              </a:cxn>
              <a:cxn ang="T9">
                <a:pos x="T2" y="T3"/>
              </a:cxn>
              <a:cxn ang="T10">
                <a:pos x="T4" y="T5"/>
              </a:cxn>
              <a:cxn ang="T11">
                <a:pos x="T6" y="T7"/>
              </a:cxn>
            </a:cxnLst>
            <a:rect l="T12" t="T13" r="T14" b="T15"/>
            <a:pathLst>
              <a:path w="167" h="150">
                <a:moveTo>
                  <a:pt x="83" y="0"/>
                </a:moveTo>
                <a:lnTo>
                  <a:pt x="167" y="150"/>
                </a:lnTo>
                <a:lnTo>
                  <a:pt x="0" y="150"/>
                </a:lnTo>
                <a:lnTo>
                  <a:pt x="83" y="0"/>
                </a:lnTo>
                <a:close/>
              </a:path>
            </a:pathLst>
          </a:custGeom>
          <a:solidFill>
            <a:srgbClr val="000000"/>
          </a:solidFill>
          <a:ln w="11113">
            <a:solidFill>
              <a:srgbClr val="000000"/>
            </a:solidFill>
            <a:round/>
            <a:headEnd/>
            <a:tailEnd/>
          </a:ln>
        </p:spPr>
        <p:txBody>
          <a:bodyPr/>
          <a:lstStyle/>
          <a:p>
            <a:endParaRPr lang="es-AR"/>
          </a:p>
        </p:txBody>
      </p:sp>
      <p:sp>
        <p:nvSpPr>
          <p:cNvPr id="65603" name="Freeform 750"/>
          <p:cNvSpPr>
            <a:spLocks/>
          </p:cNvSpPr>
          <p:nvPr/>
        </p:nvSpPr>
        <p:spPr bwMode="auto">
          <a:xfrm>
            <a:off x="7100888" y="769938"/>
            <a:ext cx="131762" cy="119062"/>
          </a:xfrm>
          <a:custGeom>
            <a:avLst/>
            <a:gdLst>
              <a:gd name="T0" fmla="*/ 2147483647 w 167"/>
              <a:gd name="T1" fmla="*/ 0 h 149"/>
              <a:gd name="T2" fmla="*/ 2147483647 w 167"/>
              <a:gd name="T3" fmla="*/ 2147483647 h 149"/>
              <a:gd name="T4" fmla="*/ 0 w 167"/>
              <a:gd name="T5" fmla="*/ 2147483647 h 149"/>
              <a:gd name="T6" fmla="*/ 2147483647 w 167"/>
              <a:gd name="T7" fmla="*/ 0 h 149"/>
              <a:gd name="T8" fmla="*/ 0 60000 65536"/>
              <a:gd name="T9" fmla="*/ 0 60000 65536"/>
              <a:gd name="T10" fmla="*/ 0 60000 65536"/>
              <a:gd name="T11" fmla="*/ 0 60000 65536"/>
              <a:gd name="T12" fmla="*/ 0 w 167"/>
              <a:gd name="T13" fmla="*/ 0 h 149"/>
              <a:gd name="T14" fmla="*/ 167 w 167"/>
              <a:gd name="T15" fmla="*/ 149 h 149"/>
            </a:gdLst>
            <a:ahLst/>
            <a:cxnLst>
              <a:cxn ang="T8">
                <a:pos x="T0" y="T1"/>
              </a:cxn>
              <a:cxn ang="T9">
                <a:pos x="T2" y="T3"/>
              </a:cxn>
              <a:cxn ang="T10">
                <a:pos x="T4" y="T5"/>
              </a:cxn>
              <a:cxn ang="T11">
                <a:pos x="T6" y="T7"/>
              </a:cxn>
            </a:cxnLst>
            <a:rect l="T12" t="T13" r="T14" b="T15"/>
            <a:pathLst>
              <a:path w="167" h="149">
                <a:moveTo>
                  <a:pt x="84" y="0"/>
                </a:moveTo>
                <a:lnTo>
                  <a:pt x="167" y="149"/>
                </a:lnTo>
                <a:lnTo>
                  <a:pt x="0" y="149"/>
                </a:lnTo>
                <a:lnTo>
                  <a:pt x="84" y="0"/>
                </a:lnTo>
                <a:close/>
              </a:path>
            </a:pathLst>
          </a:custGeom>
          <a:solidFill>
            <a:srgbClr val="000000"/>
          </a:solidFill>
          <a:ln w="11113">
            <a:solidFill>
              <a:srgbClr val="000000"/>
            </a:solidFill>
            <a:round/>
            <a:headEnd/>
            <a:tailEnd/>
          </a:ln>
        </p:spPr>
        <p:txBody>
          <a:bodyPr/>
          <a:lstStyle/>
          <a:p>
            <a:endParaRPr lang="es-AR"/>
          </a:p>
        </p:txBody>
      </p:sp>
      <p:sp>
        <p:nvSpPr>
          <p:cNvPr id="65604" name="Freeform 751"/>
          <p:cNvSpPr>
            <a:spLocks/>
          </p:cNvSpPr>
          <p:nvPr/>
        </p:nvSpPr>
        <p:spPr bwMode="auto">
          <a:xfrm>
            <a:off x="7704138" y="642938"/>
            <a:ext cx="133350" cy="119062"/>
          </a:xfrm>
          <a:custGeom>
            <a:avLst/>
            <a:gdLst>
              <a:gd name="T0" fmla="*/ 2147483647 w 167"/>
              <a:gd name="T1" fmla="*/ 0 h 149"/>
              <a:gd name="T2" fmla="*/ 2147483647 w 167"/>
              <a:gd name="T3" fmla="*/ 2147483647 h 149"/>
              <a:gd name="T4" fmla="*/ 0 w 167"/>
              <a:gd name="T5" fmla="*/ 2147483647 h 149"/>
              <a:gd name="T6" fmla="*/ 2147483647 w 167"/>
              <a:gd name="T7" fmla="*/ 0 h 149"/>
              <a:gd name="T8" fmla="*/ 0 60000 65536"/>
              <a:gd name="T9" fmla="*/ 0 60000 65536"/>
              <a:gd name="T10" fmla="*/ 0 60000 65536"/>
              <a:gd name="T11" fmla="*/ 0 60000 65536"/>
              <a:gd name="T12" fmla="*/ 0 w 167"/>
              <a:gd name="T13" fmla="*/ 0 h 149"/>
              <a:gd name="T14" fmla="*/ 167 w 167"/>
              <a:gd name="T15" fmla="*/ 149 h 149"/>
            </a:gdLst>
            <a:ahLst/>
            <a:cxnLst>
              <a:cxn ang="T8">
                <a:pos x="T0" y="T1"/>
              </a:cxn>
              <a:cxn ang="T9">
                <a:pos x="T2" y="T3"/>
              </a:cxn>
              <a:cxn ang="T10">
                <a:pos x="T4" y="T5"/>
              </a:cxn>
              <a:cxn ang="T11">
                <a:pos x="T6" y="T7"/>
              </a:cxn>
            </a:cxnLst>
            <a:rect l="T12" t="T13" r="T14" b="T15"/>
            <a:pathLst>
              <a:path w="167" h="149">
                <a:moveTo>
                  <a:pt x="84" y="0"/>
                </a:moveTo>
                <a:lnTo>
                  <a:pt x="167" y="149"/>
                </a:lnTo>
                <a:lnTo>
                  <a:pt x="0" y="149"/>
                </a:lnTo>
                <a:lnTo>
                  <a:pt x="84" y="0"/>
                </a:lnTo>
                <a:close/>
              </a:path>
            </a:pathLst>
          </a:custGeom>
          <a:solidFill>
            <a:srgbClr val="000000"/>
          </a:solidFill>
          <a:ln w="11113">
            <a:solidFill>
              <a:srgbClr val="000000"/>
            </a:solidFill>
            <a:round/>
            <a:headEnd/>
            <a:tailEnd/>
          </a:ln>
        </p:spPr>
        <p:txBody>
          <a:bodyPr/>
          <a:lstStyle/>
          <a:p>
            <a:endParaRPr lang="es-AR"/>
          </a:p>
        </p:txBody>
      </p:sp>
      <p:sp>
        <p:nvSpPr>
          <p:cNvPr id="65605" name="Rectangle 752"/>
          <p:cNvSpPr>
            <a:spLocks noChangeArrowheads="1"/>
          </p:cNvSpPr>
          <p:nvPr/>
        </p:nvSpPr>
        <p:spPr bwMode="auto">
          <a:xfrm>
            <a:off x="2673350" y="1041400"/>
            <a:ext cx="104775" cy="109538"/>
          </a:xfrm>
          <a:prstGeom prst="rect">
            <a:avLst/>
          </a:prstGeom>
          <a:solidFill>
            <a:srgbClr val="000000"/>
          </a:solidFill>
          <a:ln w="11113">
            <a:solidFill>
              <a:srgbClr val="000000"/>
            </a:solidFill>
            <a:miter lim="800000"/>
            <a:headEnd/>
            <a:tailEnd/>
          </a:ln>
        </p:spPr>
        <p:txBody>
          <a:bodyPr/>
          <a:lstStyle/>
          <a:p>
            <a:endParaRPr lang="es-AR"/>
          </a:p>
        </p:txBody>
      </p:sp>
      <p:sp>
        <p:nvSpPr>
          <p:cNvPr id="65606" name="Rectangle 753"/>
          <p:cNvSpPr>
            <a:spLocks noChangeArrowheads="1"/>
          </p:cNvSpPr>
          <p:nvPr/>
        </p:nvSpPr>
        <p:spPr bwMode="auto">
          <a:xfrm>
            <a:off x="6065838" y="639763"/>
            <a:ext cx="106362" cy="107950"/>
          </a:xfrm>
          <a:prstGeom prst="rect">
            <a:avLst/>
          </a:prstGeom>
          <a:solidFill>
            <a:srgbClr val="000000"/>
          </a:solidFill>
          <a:ln w="11113">
            <a:solidFill>
              <a:srgbClr val="000000"/>
            </a:solidFill>
            <a:miter lim="800000"/>
            <a:headEnd/>
            <a:tailEnd/>
          </a:ln>
        </p:spPr>
        <p:txBody>
          <a:bodyPr/>
          <a:lstStyle/>
          <a:p>
            <a:endParaRPr lang="es-AR"/>
          </a:p>
        </p:txBody>
      </p:sp>
      <p:sp>
        <p:nvSpPr>
          <p:cNvPr id="65607" name="Rectangle 754"/>
          <p:cNvSpPr>
            <a:spLocks noChangeArrowheads="1"/>
          </p:cNvSpPr>
          <p:nvPr/>
        </p:nvSpPr>
        <p:spPr bwMode="auto">
          <a:xfrm>
            <a:off x="7545388" y="955675"/>
            <a:ext cx="104775" cy="109538"/>
          </a:xfrm>
          <a:prstGeom prst="rect">
            <a:avLst/>
          </a:prstGeom>
          <a:solidFill>
            <a:srgbClr val="000000"/>
          </a:solidFill>
          <a:ln w="11113">
            <a:solidFill>
              <a:srgbClr val="000000"/>
            </a:solidFill>
            <a:miter lim="800000"/>
            <a:headEnd/>
            <a:tailEnd/>
          </a:ln>
        </p:spPr>
        <p:txBody>
          <a:bodyPr/>
          <a:lstStyle/>
          <a:p>
            <a:endParaRPr lang="es-AR"/>
          </a:p>
        </p:txBody>
      </p:sp>
      <p:sp>
        <p:nvSpPr>
          <p:cNvPr id="65608" name="Rectangle 755"/>
          <p:cNvSpPr>
            <a:spLocks noChangeArrowheads="1"/>
          </p:cNvSpPr>
          <p:nvPr/>
        </p:nvSpPr>
        <p:spPr bwMode="auto">
          <a:xfrm>
            <a:off x="6951663" y="427038"/>
            <a:ext cx="104775" cy="109537"/>
          </a:xfrm>
          <a:prstGeom prst="rect">
            <a:avLst/>
          </a:prstGeom>
          <a:solidFill>
            <a:srgbClr val="000000"/>
          </a:solidFill>
          <a:ln w="11113">
            <a:solidFill>
              <a:srgbClr val="000000"/>
            </a:solidFill>
            <a:miter lim="800000"/>
            <a:headEnd/>
            <a:tailEnd/>
          </a:ln>
        </p:spPr>
        <p:txBody>
          <a:bodyPr/>
          <a:lstStyle/>
          <a:p>
            <a:endParaRPr lang="es-AR"/>
          </a:p>
        </p:txBody>
      </p:sp>
      <p:sp>
        <p:nvSpPr>
          <p:cNvPr id="65609" name="Rectangle 756"/>
          <p:cNvSpPr>
            <a:spLocks noChangeArrowheads="1"/>
          </p:cNvSpPr>
          <p:nvPr/>
        </p:nvSpPr>
        <p:spPr bwMode="auto">
          <a:xfrm>
            <a:off x="7115175" y="427038"/>
            <a:ext cx="104775" cy="109537"/>
          </a:xfrm>
          <a:prstGeom prst="rect">
            <a:avLst/>
          </a:prstGeom>
          <a:solidFill>
            <a:srgbClr val="000000"/>
          </a:solidFill>
          <a:ln w="11113">
            <a:solidFill>
              <a:srgbClr val="000000"/>
            </a:solidFill>
            <a:miter lim="800000"/>
            <a:headEnd/>
            <a:tailEnd/>
          </a:ln>
        </p:spPr>
        <p:txBody>
          <a:bodyPr/>
          <a:lstStyle/>
          <a:p>
            <a:endParaRPr lang="es-AR"/>
          </a:p>
        </p:txBody>
      </p:sp>
      <p:sp>
        <p:nvSpPr>
          <p:cNvPr id="65610" name="Rectangle 757"/>
          <p:cNvSpPr>
            <a:spLocks noChangeArrowheads="1"/>
          </p:cNvSpPr>
          <p:nvPr/>
        </p:nvSpPr>
        <p:spPr bwMode="auto">
          <a:xfrm>
            <a:off x="8685213" y="823913"/>
            <a:ext cx="106362" cy="107950"/>
          </a:xfrm>
          <a:prstGeom prst="rect">
            <a:avLst/>
          </a:prstGeom>
          <a:solidFill>
            <a:srgbClr val="000000"/>
          </a:solidFill>
          <a:ln w="11113">
            <a:solidFill>
              <a:srgbClr val="000000"/>
            </a:solidFill>
            <a:miter lim="800000"/>
            <a:headEnd/>
            <a:tailEnd/>
          </a:ln>
        </p:spPr>
        <p:txBody>
          <a:bodyPr/>
          <a:lstStyle/>
          <a:p>
            <a:endParaRPr lang="es-AR"/>
          </a:p>
        </p:txBody>
      </p:sp>
      <p:sp>
        <p:nvSpPr>
          <p:cNvPr id="65611" name="Rectangle 758"/>
          <p:cNvSpPr>
            <a:spLocks noChangeArrowheads="1"/>
          </p:cNvSpPr>
          <p:nvPr/>
        </p:nvSpPr>
        <p:spPr bwMode="auto">
          <a:xfrm>
            <a:off x="7410450" y="427038"/>
            <a:ext cx="104775" cy="109537"/>
          </a:xfrm>
          <a:prstGeom prst="rect">
            <a:avLst/>
          </a:prstGeom>
          <a:solidFill>
            <a:srgbClr val="000000"/>
          </a:solidFill>
          <a:ln w="11113">
            <a:solidFill>
              <a:srgbClr val="000000"/>
            </a:solidFill>
            <a:miter lim="800000"/>
            <a:headEnd/>
            <a:tailEnd/>
          </a:ln>
        </p:spPr>
        <p:txBody>
          <a:bodyPr/>
          <a:lstStyle/>
          <a:p>
            <a:endParaRPr lang="es-AR"/>
          </a:p>
        </p:txBody>
      </p:sp>
      <p:grpSp>
        <p:nvGrpSpPr>
          <p:cNvPr id="5" name="Group 782"/>
          <p:cNvGrpSpPr>
            <a:grpSpLocks/>
          </p:cNvGrpSpPr>
          <p:nvPr/>
        </p:nvGrpSpPr>
        <p:grpSpPr bwMode="auto">
          <a:xfrm>
            <a:off x="668338" y="488950"/>
            <a:ext cx="5703887" cy="5735638"/>
            <a:chOff x="421" y="308"/>
            <a:chExt cx="3593" cy="3613"/>
          </a:xfrm>
        </p:grpSpPr>
        <p:sp>
          <p:nvSpPr>
            <p:cNvPr id="65625" name="Line 771"/>
            <p:cNvSpPr>
              <a:spLocks noChangeShapeType="1"/>
            </p:cNvSpPr>
            <p:nvPr/>
          </p:nvSpPr>
          <p:spPr bwMode="auto">
            <a:xfrm flipV="1">
              <a:off x="4013" y="329"/>
              <a:ext cx="1" cy="3592"/>
            </a:xfrm>
            <a:prstGeom prst="line">
              <a:avLst/>
            </a:prstGeom>
            <a:noFill/>
            <a:ln w="31750">
              <a:solidFill>
                <a:srgbClr val="000000"/>
              </a:solidFill>
              <a:prstDash val="sysDot"/>
              <a:round/>
              <a:headEnd/>
              <a:tailEnd/>
            </a:ln>
          </p:spPr>
          <p:txBody>
            <a:bodyPr/>
            <a:lstStyle/>
            <a:p>
              <a:endParaRPr lang="es-AR"/>
            </a:p>
          </p:txBody>
        </p:sp>
        <p:sp>
          <p:nvSpPr>
            <p:cNvPr id="65626" name="Line 772"/>
            <p:cNvSpPr>
              <a:spLocks noChangeShapeType="1"/>
            </p:cNvSpPr>
            <p:nvPr/>
          </p:nvSpPr>
          <p:spPr bwMode="auto">
            <a:xfrm>
              <a:off x="421" y="308"/>
              <a:ext cx="3586" cy="1"/>
            </a:xfrm>
            <a:prstGeom prst="line">
              <a:avLst/>
            </a:prstGeom>
            <a:noFill/>
            <a:ln w="31750">
              <a:solidFill>
                <a:srgbClr val="000000"/>
              </a:solidFill>
              <a:prstDash val="sysDot"/>
              <a:round/>
              <a:headEnd/>
              <a:tailEnd/>
            </a:ln>
          </p:spPr>
          <p:txBody>
            <a:bodyPr/>
            <a:lstStyle/>
            <a:p>
              <a:endParaRPr lang="es-AR"/>
            </a:p>
          </p:txBody>
        </p:sp>
      </p:grpSp>
      <p:grpSp>
        <p:nvGrpSpPr>
          <p:cNvPr id="6" name="Group 797"/>
          <p:cNvGrpSpPr>
            <a:grpSpLocks/>
          </p:cNvGrpSpPr>
          <p:nvPr/>
        </p:nvGrpSpPr>
        <p:grpSpPr bwMode="auto">
          <a:xfrm>
            <a:off x="668338" y="1044575"/>
            <a:ext cx="2895600" cy="5180013"/>
            <a:chOff x="421" y="658"/>
            <a:chExt cx="1824" cy="3263"/>
          </a:xfrm>
        </p:grpSpPr>
        <p:sp>
          <p:nvSpPr>
            <p:cNvPr id="65623" name="Line 773"/>
            <p:cNvSpPr>
              <a:spLocks noChangeShapeType="1"/>
            </p:cNvSpPr>
            <p:nvPr/>
          </p:nvSpPr>
          <p:spPr bwMode="auto">
            <a:xfrm flipV="1">
              <a:off x="421" y="663"/>
              <a:ext cx="1824" cy="2"/>
            </a:xfrm>
            <a:prstGeom prst="line">
              <a:avLst/>
            </a:prstGeom>
            <a:noFill/>
            <a:ln w="76200">
              <a:solidFill>
                <a:srgbClr val="000000"/>
              </a:solidFill>
              <a:round/>
              <a:headEnd/>
              <a:tailEnd/>
            </a:ln>
          </p:spPr>
          <p:txBody>
            <a:bodyPr/>
            <a:lstStyle/>
            <a:p>
              <a:endParaRPr lang="es-AR"/>
            </a:p>
          </p:txBody>
        </p:sp>
        <p:sp>
          <p:nvSpPr>
            <p:cNvPr id="65624" name="Line 774"/>
            <p:cNvSpPr>
              <a:spLocks noChangeShapeType="1"/>
            </p:cNvSpPr>
            <p:nvPr/>
          </p:nvSpPr>
          <p:spPr bwMode="auto">
            <a:xfrm flipV="1">
              <a:off x="2219" y="658"/>
              <a:ext cx="1" cy="3263"/>
            </a:xfrm>
            <a:prstGeom prst="line">
              <a:avLst/>
            </a:prstGeom>
            <a:noFill/>
            <a:ln w="76200">
              <a:solidFill>
                <a:srgbClr val="000000"/>
              </a:solidFill>
              <a:round/>
              <a:headEnd/>
              <a:tailEnd/>
            </a:ln>
          </p:spPr>
          <p:txBody>
            <a:bodyPr/>
            <a:lstStyle/>
            <a:p>
              <a:endParaRPr lang="es-AR"/>
            </a:p>
          </p:txBody>
        </p:sp>
      </p:grpSp>
      <p:grpSp>
        <p:nvGrpSpPr>
          <p:cNvPr id="7" name="Group 780"/>
          <p:cNvGrpSpPr>
            <a:grpSpLocks/>
          </p:cNvGrpSpPr>
          <p:nvPr/>
        </p:nvGrpSpPr>
        <p:grpSpPr bwMode="auto">
          <a:xfrm>
            <a:off x="285750" y="1552575"/>
            <a:ext cx="1908175" cy="4589463"/>
            <a:chOff x="421" y="1030"/>
            <a:chExt cx="1202" cy="2891"/>
          </a:xfrm>
        </p:grpSpPr>
        <p:sp>
          <p:nvSpPr>
            <p:cNvPr id="65621" name="Line 775"/>
            <p:cNvSpPr>
              <a:spLocks noChangeShapeType="1"/>
            </p:cNvSpPr>
            <p:nvPr/>
          </p:nvSpPr>
          <p:spPr bwMode="auto">
            <a:xfrm flipV="1">
              <a:off x="1619" y="1058"/>
              <a:ext cx="1" cy="2863"/>
            </a:xfrm>
            <a:prstGeom prst="line">
              <a:avLst/>
            </a:prstGeom>
            <a:noFill/>
            <a:ln w="57150">
              <a:solidFill>
                <a:srgbClr val="000000"/>
              </a:solidFill>
              <a:prstDash val="lgDash"/>
              <a:round/>
              <a:headEnd/>
              <a:tailEnd/>
            </a:ln>
          </p:spPr>
          <p:txBody>
            <a:bodyPr/>
            <a:lstStyle/>
            <a:p>
              <a:endParaRPr lang="es-AR"/>
            </a:p>
          </p:txBody>
        </p:sp>
        <p:sp>
          <p:nvSpPr>
            <p:cNvPr id="65622" name="Line 776"/>
            <p:cNvSpPr>
              <a:spLocks noChangeShapeType="1"/>
            </p:cNvSpPr>
            <p:nvPr/>
          </p:nvSpPr>
          <p:spPr bwMode="auto">
            <a:xfrm>
              <a:off x="421" y="1030"/>
              <a:ext cx="1202" cy="1"/>
            </a:xfrm>
            <a:prstGeom prst="line">
              <a:avLst/>
            </a:prstGeom>
            <a:noFill/>
            <a:ln w="57150">
              <a:solidFill>
                <a:srgbClr val="000000"/>
              </a:solidFill>
              <a:prstDash val="lgDash"/>
              <a:round/>
              <a:headEnd/>
              <a:tailEnd/>
            </a:ln>
          </p:spPr>
          <p:txBody>
            <a:bodyPr/>
            <a:lstStyle/>
            <a:p>
              <a:endParaRPr lang="es-AR"/>
            </a:p>
          </p:txBody>
        </p:sp>
      </p:grpSp>
      <p:grpSp>
        <p:nvGrpSpPr>
          <p:cNvPr id="8" name="Group 779"/>
          <p:cNvGrpSpPr>
            <a:grpSpLocks/>
          </p:cNvGrpSpPr>
          <p:nvPr/>
        </p:nvGrpSpPr>
        <p:grpSpPr bwMode="auto">
          <a:xfrm>
            <a:off x="668338" y="2411413"/>
            <a:ext cx="954087" cy="3811587"/>
            <a:chOff x="421" y="1928"/>
            <a:chExt cx="601" cy="1992"/>
          </a:xfrm>
        </p:grpSpPr>
        <p:sp>
          <p:nvSpPr>
            <p:cNvPr id="65619" name="Line 777"/>
            <p:cNvSpPr>
              <a:spLocks noChangeShapeType="1"/>
            </p:cNvSpPr>
            <p:nvPr/>
          </p:nvSpPr>
          <p:spPr bwMode="auto">
            <a:xfrm flipV="1">
              <a:off x="1021" y="1977"/>
              <a:ext cx="1" cy="1943"/>
            </a:xfrm>
            <a:prstGeom prst="line">
              <a:avLst/>
            </a:prstGeom>
            <a:noFill/>
            <a:ln w="31750">
              <a:solidFill>
                <a:srgbClr val="000000"/>
              </a:solidFill>
              <a:prstDash val="dash"/>
              <a:round/>
              <a:headEnd/>
              <a:tailEnd/>
            </a:ln>
          </p:spPr>
          <p:txBody>
            <a:bodyPr/>
            <a:lstStyle/>
            <a:p>
              <a:endParaRPr lang="es-AR"/>
            </a:p>
          </p:txBody>
        </p:sp>
        <p:sp>
          <p:nvSpPr>
            <p:cNvPr id="65620" name="Line 778"/>
            <p:cNvSpPr>
              <a:spLocks noChangeShapeType="1"/>
            </p:cNvSpPr>
            <p:nvPr/>
          </p:nvSpPr>
          <p:spPr bwMode="auto">
            <a:xfrm>
              <a:off x="421" y="1928"/>
              <a:ext cx="591" cy="1"/>
            </a:xfrm>
            <a:prstGeom prst="line">
              <a:avLst/>
            </a:prstGeom>
            <a:noFill/>
            <a:ln w="31750">
              <a:solidFill>
                <a:srgbClr val="000000"/>
              </a:solidFill>
              <a:prstDash val="dash"/>
              <a:round/>
              <a:headEnd/>
              <a:tailEnd/>
            </a:ln>
          </p:spPr>
          <p:txBody>
            <a:bodyPr/>
            <a:lstStyle/>
            <a:p>
              <a:endParaRPr lang="es-AR"/>
            </a:p>
          </p:txBody>
        </p:sp>
      </p:grpSp>
      <p:sp>
        <p:nvSpPr>
          <p:cNvPr id="65616" name="Text Box 783"/>
          <p:cNvSpPr txBox="1">
            <a:spLocks noChangeArrowheads="1"/>
          </p:cNvSpPr>
          <p:nvPr/>
        </p:nvSpPr>
        <p:spPr bwMode="auto">
          <a:xfrm rot="-5400000">
            <a:off x="-1309687" y="2825750"/>
            <a:ext cx="3025775" cy="339725"/>
          </a:xfrm>
          <a:prstGeom prst="rect">
            <a:avLst/>
          </a:prstGeom>
          <a:noFill/>
          <a:ln w="9525">
            <a:noFill/>
            <a:miter lim="800000"/>
            <a:headEnd/>
            <a:tailEnd/>
          </a:ln>
        </p:spPr>
        <p:txBody>
          <a:bodyPr>
            <a:spAutoFit/>
          </a:bodyPr>
          <a:lstStyle/>
          <a:p>
            <a:pPr>
              <a:spcBef>
                <a:spcPct val="50000"/>
              </a:spcBef>
            </a:pPr>
            <a:r>
              <a:rPr lang="en-US" sz="1600"/>
              <a:t>Rendimento relativo (%)</a:t>
            </a:r>
            <a:endParaRPr lang="pt-BR" sz="1600"/>
          </a:p>
        </p:txBody>
      </p:sp>
      <p:sp>
        <p:nvSpPr>
          <p:cNvPr id="4880" name="Text Box 784"/>
          <p:cNvSpPr txBox="1">
            <a:spLocks noChangeArrowheads="1"/>
          </p:cNvSpPr>
          <p:nvPr/>
        </p:nvSpPr>
        <p:spPr bwMode="auto">
          <a:xfrm>
            <a:off x="857250" y="5672138"/>
            <a:ext cx="7488238" cy="400050"/>
          </a:xfrm>
          <a:prstGeom prst="rect">
            <a:avLst/>
          </a:prstGeom>
          <a:noFill/>
          <a:ln w="9525">
            <a:noFill/>
            <a:miter lim="800000"/>
            <a:headEnd/>
            <a:tailEnd/>
          </a:ln>
        </p:spPr>
        <p:txBody>
          <a:bodyPr>
            <a:spAutoFit/>
          </a:bodyPr>
          <a:lstStyle/>
          <a:p>
            <a:pPr algn="just">
              <a:spcBef>
                <a:spcPct val="50000"/>
              </a:spcBef>
            </a:pPr>
            <a:r>
              <a:rPr lang="en-US" sz="2000" b="1"/>
              <a:t>MB       Bajo    Medio                 Alto                          Muy Alto</a:t>
            </a:r>
            <a:endParaRPr lang="pt-BR" sz="2000" b="1"/>
          </a:p>
        </p:txBody>
      </p:sp>
      <p:sp>
        <p:nvSpPr>
          <p:cNvPr id="65618" name="Text Box 790"/>
          <p:cNvSpPr txBox="1">
            <a:spLocks noChangeArrowheads="1"/>
          </p:cNvSpPr>
          <p:nvPr/>
        </p:nvSpPr>
        <p:spPr bwMode="auto">
          <a:xfrm>
            <a:off x="1785938" y="6386513"/>
            <a:ext cx="6786562" cy="400050"/>
          </a:xfrm>
          <a:prstGeom prst="rect">
            <a:avLst/>
          </a:prstGeom>
          <a:noFill/>
          <a:ln w="9525">
            <a:noFill/>
            <a:miter lim="800000"/>
            <a:headEnd/>
            <a:tailEnd/>
          </a:ln>
        </p:spPr>
        <p:txBody>
          <a:bodyPr>
            <a:spAutoFit/>
          </a:bodyPr>
          <a:lstStyle/>
          <a:p>
            <a:pPr>
              <a:spcBef>
                <a:spcPct val="50000"/>
              </a:spcBef>
            </a:pPr>
            <a:r>
              <a:rPr lang="es-PY" sz="2000" b="1"/>
              <a:t>Tenor de P y K en el Suelo  -  clases de fertilidad </a:t>
            </a:r>
            <a:endParaRPr lang="pt-BR" sz="2000" b="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childTnLst>
                          </p:cTn>
                        </p:par>
                        <p:par>
                          <p:cTn id="8" fill="hold" nodeType="afterGroup">
                            <p:stCondLst>
                              <p:cond delay="500"/>
                            </p:stCondLst>
                            <p:childTnLst>
                              <p:par>
                                <p:cTn id="9" presetID="8"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amond(in)">
                                      <p:cBhvr>
                                        <p:cTn id="11" dur="500"/>
                                        <p:tgtEl>
                                          <p:spTgt spid="7"/>
                                        </p:tgtEl>
                                      </p:cBhvr>
                                    </p:animEffect>
                                  </p:childTnLst>
                                </p:cTn>
                              </p:par>
                            </p:childTnLst>
                          </p:cTn>
                        </p:par>
                        <p:par>
                          <p:cTn id="12" fill="hold" nodeType="afterGroup">
                            <p:stCondLst>
                              <p:cond delay="1000"/>
                            </p:stCondLst>
                            <p:childTnLst>
                              <p:par>
                                <p:cTn id="13" presetID="8" presetClass="entr" presetSubtype="1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500"/>
                                        <p:tgtEl>
                                          <p:spTgt spid="8"/>
                                        </p:tgtEl>
                                      </p:cBhvr>
                                    </p:animEffect>
                                  </p:childTnLst>
                                </p:cTn>
                              </p:par>
                            </p:childTnLst>
                          </p:cTn>
                        </p:par>
                        <p:par>
                          <p:cTn id="16" fill="hold" nodeType="afterGroup">
                            <p:stCondLst>
                              <p:cond delay="1500"/>
                            </p:stCondLst>
                            <p:childTnLst>
                              <p:par>
                                <p:cTn id="17" presetID="8"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500"/>
                                        <p:tgtEl>
                                          <p:spTgt spid="5"/>
                                        </p:tgtEl>
                                      </p:cBhvr>
                                    </p:animEffect>
                                  </p:childTnLst>
                                </p:cTn>
                              </p:par>
                            </p:childTnLst>
                          </p:cTn>
                        </p:par>
                        <p:par>
                          <p:cTn id="20" fill="hold" nodeType="afterGroup">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4880"/>
                                        </p:tgtEl>
                                        <p:attrNameLst>
                                          <p:attrName>style.visibility</p:attrName>
                                        </p:attrNameLst>
                                      </p:cBhvr>
                                      <p:to>
                                        <p:strVal val="visible"/>
                                      </p:to>
                                    </p:set>
                                    <p:anim calcmode="lin" valueType="num">
                                      <p:cBhvr additive="base">
                                        <p:cTn id="23" dur="500" fill="hold"/>
                                        <p:tgtEl>
                                          <p:spTgt spid="4880"/>
                                        </p:tgtEl>
                                        <p:attrNameLst>
                                          <p:attrName>ppt_x</p:attrName>
                                        </p:attrNameLst>
                                      </p:cBhvr>
                                      <p:tavLst>
                                        <p:tav tm="0">
                                          <p:val>
                                            <p:strVal val="0-#ppt_w/2"/>
                                          </p:val>
                                        </p:tav>
                                        <p:tav tm="100000">
                                          <p:val>
                                            <p:strVal val="#ppt_x"/>
                                          </p:val>
                                        </p:tav>
                                      </p:tavLst>
                                    </p:anim>
                                    <p:anim calcmode="lin" valueType="num">
                                      <p:cBhvr additive="base">
                                        <p:cTn id="24" dur="500" fill="hold"/>
                                        <p:tgtEl>
                                          <p:spTgt spid="488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ntr" presetSubtype="16"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diamond(in)">
                                      <p:cBhvr>
                                        <p:cTn id="29" dur="20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amond(in)">
                                      <p:cBhvr>
                                        <p:cTn id="34" dur="20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8" presetClass="entr" presetSubtype="16"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diamond(in)">
                                      <p:cBhvr>
                                        <p:cTn id="3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0"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2 Imagen"/>
          <p:cNvPicPr>
            <a:picLocks noChangeAspect="1"/>
          </p:cNvPicPr>
          <p:nvPr/>
        </p:nvPicPr>
        <p:blipFill>
          <a:blip r:embed="rId2" cstate="print">
            <a:lum bright="18000" contrast="58000"/>
          </a:blip>
          <a:srcRect/>
          <a:stretch>
            <a:fillRect/>
          </a:stretch>
        </p:blipFill>
        <p:spPr bwMode="auto">
          <a:xfrm>
            <a:off x="0" y="15875"/>
            <a:ext cx="9144000" cy="7142163"/>
          </a:xfrm>
          <a:prstGeom prst="rect">
            <a:avLst/>
          </a:prstGeom>
          <a:noFill/>
          <a:ln w="9525">
            <a:noFill/>
            <a:miter lim="800000"/>
            <a:headEnd/>
            <a:tailEnd/>
          </a:ln>
        </p:spPr>
      </p:pic>
      <p:cxnSp>
        <p:nvCxnSpPr>
          <p:cNvPr id="4" name="Straight Connector 3"/>
          <p:cNvCxnSpPr/>
          <p:nvPr/>
        </p:nvCxnSpPr>
        <p:spPr>
          <a:xfrm>
            <a:off x="7394575" y="4776788"/>
            <a:ext cx="115093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1308100" y="5076825"/>
            <a:ext cx="2254250" cy="47625"/>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076825" y="5391150"/>
            <a:ext cx="3357563" cy="31750"/>
          </a:xfrm>
          <a:prstGeom prst="line">
            <a:avLst/>
          </a:prstGeom>
        </p:spPr>
        <p:style>
          <a:lnRef idx="2">
            <a:schemeClr val="accent1"/>
          </a:lnRef>
          <a:fillRef idx="0">
            <a:schemeClr val="accent1"/>
          </a:fillRef>
          <a:effectRef idx="1">
            <a:schemeClr val="accent1"/>
          </a:effectRef>
          <a:fontRef idx="minor">
            <a:schemeClr val="tx1"/>
          </a:fontRef>
        </p:style>
      </p:cxnSp>
      <p:sp>
        <p:nvSpPr>
          <p:cNvPr id="72710" name="TextBox 12"/>
          <p:cNvSpPr txBox="1">
            <a:spLocks noChangeArrowheads="1"/>
          </p:cNvSpPr>
          <p:nvPr/>
        </p:nvSpPr>
        <p:spPr bwMode="auto">
          <a:xfrm>
            <a:off x="2174875" y="0"/>
            <a:ext cx="4783138" cy="400050"/>
          </a:xfrm>
          <a:prstGeom prst="rect">
            <a:avLst/>
          </a:prstGeom>
          <a:noFill/>
          <a:ln w="9525">
            <a:noFill/>
            <a:miter lim="800000"/>
            <a:headEnd/>
            <a:tailEnd/>
          </a:ln>
        </p:spPr>
        <p:txBody>
          <a:bodyPr wrap="none">
            <a:spAutoFit/>
          </a:bodyPr>
          <a:lstStyle/>
          <a:p>
            <a:pPr>
              <a:defRPr/>
            </a:pPr>
            <a:r>
              <a:rPr lang="es-PY" sz="2000" b="1" dirty="0">
                <a:solidFill>
                  <a:schemeClr val="accent3">
                    <a:lumMod val="75000"/>
                  </a:schemeClr>
                </a:solidFill>
                <a:effectLst>
                  <a:outerShdw blurRad="38100" dist="38100" dir="2700000" algn="tl">
                    <a:srgbClr val="000000">
                      <a:alpha val="43137"/>
                    </a:srgbClr>
                  </a:outerShdw>
                </a:effectLst>
              </a:rPr>
              <a:t>FERTILIZACION CORRECTIVA TOTAL</a:t>
            </a:r>
            <a:endParaRPr lang="en-US" sz="2000" b="1" dirty="0">
              <a:solidFill>
                <a:schemeClr val="accent3">
                  <a:lumMod val="75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ctrTitle"/>
          </p:nvPr>
        </p:nvSpPr>
        <p:spPr>
          <a:xfrm>
            <a:off x="133350" y="-92075"/>
            <a:ext cx="7772400" cy="1038225"/>
          </a:xfrm>
        </p:spPr>
        <p:txBody>
          <a:bodyPr/>
          <a:lstStyle/>
          <a:p>
            <a:r>
              <a:rPr lang="en-US" sz="2400" smtClean="0">
                <a:latin typeface="Arial" charset="0"/>
              </a:rPr>
              <a:t>Resultado analisis </a:t>
            </a:r>
            <a:br>
              <a:rPr lang="en-US" sz="2400" smtClean="0">
                <a:latin typeface="Arial" charset="0"/>
              </a:rPr>
            </a:br>
            <a:endParaRPr lang="es-AR" sz="2400" smtClean="0">
              <a:latin typeface="Arial" charset="0"/>
            </a:endParaRPr>
          </a:p>
        </p:txBody>
      </p:sp>
      <p:sp>
        <p:nvSpPr>
          <p:cNvPr id="68611"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es-AR" smtClean="0">
              <a:solidFill>
                <a:srgbClr val="898989"/>
              </a:solidFill>
              <a:latin typeface="Arial" charset="0"/>
            </a:endParaRPr>
          </a:p>
        </p:txBody>
      </p:sp>
      <p:pic>
        <p:nvPicPr>
          <p:cNvPr id="68612" name="Picture 4" descr="analsis suelo.jpg"/>
          <p:cNvPicPr>
            <a:picLocks noChangeAspect="1"/>
          </p:cNvPicPr>
          <p:nvPr/>
        </p:nvPicPr>
        <p:blipFill>
          <a:blip r:embed="rId2" cstate="print"/>
          <a:srcRect/>
          <a:stretch>
            <a:fillRect/>
          </a:stretch>
        </p:blipFill>
        <p:spPr bwMode="auto">
          <a:xfrm>
            <a:off x="1152921" y="434633"/>
            <a:ext cx="5911850" cy="6542088"/>
          </a:xfrm>
          <a:prstGeom prst="rect">
            <a:avLst/>
          </a:prstGeom>
          <a:noFill/>
          <a:ln w="9525">
            <a:noFill/>
            <a:miter lim="800000"/>
            <a:headEnd/>
            <a:tailEnd/>
          </a:ln>
        </p:spPr>
      </p:pic>
      <p:sp>
        <p:nvSpPr>
          <p:cNvPr id="6" name="Oval 5"/>
          <p:cNvSpPr/>
          <p:nvPr/>
        </p:nvSpPr>
        <p:spPr>
          <a:xfrm>
            <a:off x="1203048" y="3776318"/>
            <a:ext cx="2554288" cy="28416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
        <p:nvSpPr>
          <p:cNvPr id="7" name="Oval 6"/>
          <p:cNvSpPr/>
          <p:nvPr/>
        </p:nvSpPr>
        <p:spPr>
          <a:xfrm>
            <a:off x="3791939" y="5040892"/>
            <a:ext cx="2559050" cy="330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Tree>
    <p:extLst>
      <p:ext uri="{BB962C8B-B14F-4D97-AF65-F5344CB8AC3E}">
        <p14:creationId xmlns:p14="http://schemas.microsoft.com/office/powerpoint/2010/main" val="379974929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2 Imagen"/>
          <p:cNvPicPr>
            <a:picLocks noChangeAspect="1"/>
          </p:cNvPicPr>
          <p:nvPr/>
        </p:nvPicPr>
        <p:blipFill>
          <a:blip r:embed="rId2" cstate="print">
            <a:lum bright="10000" contrast="56000"/>
          </a:blip>
          <a:srcRect/>
          <a:stretch>
            <a:fillRect/>
          </a:stretch>
        </p:blipFill>
        <p:spPr bwMode="auto">
          <a:xfrm>
            <a:off x="0" y="0"/>
            <a:ext cx="9144000" cy="6858000"/>
          </a:xfrm>
          <a:prstGeom prst="rect">
            <a:avLst/>
          </a:prstGeom>
          <a:noFill/>
          <a:ln w="9525">
            <a:noFill/>
            <a:miter lim="800000"/>
            <a:headEnd/>
            <a:tailEnd/>
          </a:ln>
        </p:spPr>
      </p:pic>
      <p:sp>
        <p:nvSpPr>
          <p:cNvPr id="5" name="Oval 4"/>
          <p:cNvSpPr/>
          <p:nvPr/>
        </p:nvSpPr>
        <p:spPr>
          <a:xfrm>
            <a:off x="920750" y="2913063"/>
            <a:ext cx="6410325" cy="39846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Oval 3"/>
          <p:cNvSpPr/>
          <p:nvPr/>
        </p:nvSpPr>
        <p:spPr>
          <a:xfrm>
            <a:off x="7400925" y="2868613"/>
            <a:ext cx="1397000" cy="6159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flipH="1">
            <a:off x="2838450" y="2806700"/>
            <a:ext cx="1355725" cy="5826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1357313" y="527050"/>
            <a:ext cx="1212850" cy="398463"/>
          </a:xfrm>
          <a:prstGeom prst="ellipse">
            <a:avLst/>
          </a:prstGeom>
          <a:noFill/>
          <a:ln w="19050">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flipH="1">
            <a:off x="2879725" y="1635125"/>
            <a:ext cx="1355725" cy="58261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flipH="1">
            <a:off x="4267200" y="2832100"/>
            <a:ext cx="1355725" cy="584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flipH="1">
            <a:off x="4310063" y="1660525"/>
            <a:ext cx="1355725" cy="584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flipH="1">
            <a:off x="5854700" y="2874963"/>
            <a:ext cx="1355725" cy="58261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flipH="1">
            <a:off x="5895975" y="1703388"/>
            <a:ext cx="1355725" cy="58261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amond(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000"/>
                                        <p:tgtEl>
                                          <p:spTgt spid="14"/>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amond(in)">
                                      <p:cBhvr>
                                        <p:cTn id="26" dur="2000"/>
                                        <p:tgtEl>
                                          <p:spTgt spid="1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amond(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P spid="12" grpId="0" animBg="1"/>
      <p:bldP spid="13" grpId="0" animBg="1"/>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47"/>
          <p:cNvPicPr>
            <a:picLocks noChangeAspect="1" noChangeArrowheads="1"/>
          </p:cNvPicPr>
          <p:nvPr/>
        </p:nvPicPr>
        <p:blipFill>
          <a:blip r:embed="rId3" cstate="print">
            <a:lum bright="-24000"/>
          </a:blip>
          <a:srcRect/>
          <a:stretch>
            <a:fillRect/>
          </a:stretch>
        </p:blipFill>
        <p:spPr bwMode="auto">
          <a:xfrm>
            <a:off x="414338" y="4800600"/>
            <a:ext cx="7910512" cy="1809750"/>
          </a:xfrm>
          <a:prstGeom prst="rect">
            <a:avLst/>
          </a:prstGeom>
          <a:noFill/>
          <a:ln w="9525">
            <a:noFill/>
            <a:miter lim="800000"/>
            <a:headEnd/>
            <a:tailEnd/>
          </a:ln>
        </p:spPr>
      </p:pic>
      <p:sp>
        <p:nvSpPr>
          <p:cNvPr id="70659" name="AutoShape 457"/>
          <p:cNvSpPr>
            <a:spLocks noChangeArrowheads="1"/>
          </p:cNvSpPr>
          <p:nvPr/>
        </p:nvSpPr>
        <p:spPr bwMode="auto">
          <a:xfrm rot="16200000" flipH="1">
            <a:off x="7665244" y="4572794"/>
            <a:ext cx="2197100" cy="893762"/>
          </a:xfrm>
          <a:prstGeom prst="parallelogram">
            <a:avLst>
              <a:gd name="adj" fmla="val 93846"/>
            </a:avLst>
          </a:prstGeom>
          <a:gradFill rotWithShape="0">
            <a:gsLst>
              <a:gs pos="0">
                <a:schemeClr val="tx2"/>
              </a:gs>
              <a:gs pos="100000">
                <a:srgbClr val="FF9900"/>
              </a:gs>
            </a:gsLst>
            <a:lin ang="5400000" scaled="1"/>
          </a:gradFill>
          <a:ln w="9525">
            <a:solidFill>
              <a:schemeClr val="tx1"/>
            </a:solidFill>
            <a:miter lim="800000"/>
            <a:headEnd/>
            <a:tailEnd/>
          </a:ln>
        </p:spPr>
        <p:txBody>
          <a:bodyPr wrap="none" anchor="ctr"/>
          <a:lstStyle/>
          <a:p>
            <a:endParaRPr lang="es-AR"/>
          </a:p>
        </p:txBody>
      </p:sp>
      <p:pic>
        <p:nvPicPr>
          <p:cNvPr id="70660" name="Picture 247"/>
          <p:cNvPicPr>
            <a:picLocks noChangeAspect="1" noChangeArrowheads="1"/>
          </p:cNvPicPr>
          <p:nvPr/>
        </p:nvPicPr>
        <p:blipFill>
          <a:blip r:embed="rId3" cstate="print">
            <a:lum bright="-24000"/>
          </a:blip>
          <a:srcRect/>
          <a:stretch>
            <a:fillRect/>
          </a:stretch>
        </p:blipFill>
        <p:spPr bwMode="auto">
          <a:xfrm>
            <a:off x="414338" y="4718050"/>
            <a:ext cx="7835900" cy="2135188"/>
          </a:xfrm>
          <a:prstGeom prst="rect">
            <a:avLst/>
          </a:prstGeom>
          <a:noFill/>
          <a:ln w="9525">
            <a:noFill/>
            <a:miter lim="800000"/>
            <a:headEnd/>
            <a:tailEnd/>
          </a:ln>
        </p:spPr>
      </p:pic>
      <p:graphicFrame>
        <p:nvGraphicFramePr>
          <p:cNvPr id="734" name="409 Tabla"/>
          <p:cNvGraphicFramePr>
            <a:graphicFrameLocks noGrp="1"/>
          </p:cNvGraphicFramePr>
          <p:nvPr/>
        </p:nvGraphicFramePr>
        <p:xfrm>
          <a:off x="398463" y="5487988"/>
          <a:ext cx="7401791" cy="640034"/>
        </p:xfrm>
        <a:graphic>
          <a:graphicData uri="http://schemas.openxmlformats.org/drawingml/2006/table">
            <a:tbl>
              <a:tblPr/>
              <a:tblGrid>
                <a:gridCol w="1396538"/>
                <a:gridCol w="2277687"/>
                <a:gridCol w="2517298"/>
                <a:gridCol w="1210268"/>
              </a:tblGrid>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dirty="0" smtClean="0">
                          <a:ln>
                            <a:noFill/>
                          </a:ln>
                          <a:solidFill>
                            <a:schemeClr val="bg1"/>
                          </a:solidFill>
                          <a:effectLst/>
                          <a:latin typeface="Tahoma" pitchFamily="34" charset="0"/>
                          <a:ea typeface="Times New Roman" pitchFamily="18" charset="0"/>
                          <a:cs typeface="Arial" charset="0"/>
                        </a:rPr>
                        <a:t>Nivel de P BAJO</a:t>
                      </a:r>
                    </a:p>
                  </a:txBody>
                  <a:tcPr marT="45697" marB="4569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dirty="0" smtClean="0">
                          <a:ln>
                            <a:noFill/>
                          </a:ln>
                          <a:solidFill>
                            <a:srgbClr val="FFFF00"/>
                          </a:solidFill>
                          <a:effectLst/>
                          <a:latin typeface="Tahoma" pitchFamily="34" charset="0"/>
                          <a:ea typeface="Times New Roman" pitchFamily="18" charset="0"/>
                          <a:cs typeface="Arial" charset="0"/>
                        </a:rPr>
                        <a:t>35</a:t>
                      </a:r>
                      <a:r>
                        <a:rPr kumimoji="0" lang="pt-BR" sz="2000" b="1" i="0" u="none" strike="noStrike" cap="none" normalizeH="0" baseline="0" dirty="0" smtClean="0">
                          <a:ln>
                            <a:noFill/>
                          </a:ln>
                          <a:solidFill>
                            <a:schemeClr val="bg1"/>
                          </a:solidFill>
                          <a:effectLst/>
                          <a:latin typeface="Tahoma" pitchFamily="34" charset="0"/>
                          <a:ea typeface="Times New Roman" pitchFamily="18" charset="0"/>
                          <a:cs typeface="Arial" charset="0"/>
                        </a:rPr>
                        <a:t> (C) + 45 (M)</a:t>
                      </a:r>
                    </a:p>
                  </a:txBody>
                  <a:tcPr marT="45697" marB="4569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dirty="0" smtClean="0">
                          <a:ln>
                            <a:noFill/>
                          </a:ln>
                          <a:solidFill>
                            <a:srgbClr val="FFFF00"/>
                          </a:solidFill>
                          <a:effectLst/>
                          <a:latin typeface="Tahoma" pitchFamily="34" charset="0"/>
                          <a:ea typeface="Times New Roman" pitchFamily="18" charset="0"/>
                          <a:cs typeface="Arial" charset="0"/>
                        </a:rPr>
                        <a:t>35</a:t>
                      </a:r>
                      <a:r>
                        <a:rPr kumimoji="0" lang="pt-BR" sz="2000" b="1" i="0" u="none" strike="noStrike" cap="none" normalizeH="0" baseline="0" dirty="0" smtClean="0">
                          <a:ln>
                            <a:noFill/>
                          </a:ln>
                          <a:solidFill>
                            <a:schemeClr val="bg1"/>
                          </a:solidFill>
                          <a:effectLst/>
                          <a:latin typeface="Tahoma" pitchFamily="34" charset="0"/>
                          <a:ea typeface="Times New Roman" pitchFamily="18" charset="0"/>
                          <a:cs typeface="Arial" charset="0"/>
                        </a:rPr>
                        <a:t> (C) + 60 (M) </a:t>
                      </a:r>
                    </a:p>
                  </a:txBody>
                  <a:tcPr marT="45697" marB="4569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400" b="1" i="0" u="none" strike="noStrike" cap="none" normalizeH="0" baseline="0" dirty="0" smtClean="0">
                          <a:ln>
                            <a:noFill/>
                          </a:ln>
                          <a:solidFill>
                            <a:srgbClr val="FFFF00"/>
                          </a:solidFill>
                          <a:effectLst/>
                          <a:latin typeface="Tahoma" pitchFamily="34" charset="0"/>
                          <a:ea typeface="Times New Roman" pitchFamily="18" charset="0"/>
                          <a:cs typeface="Arial" charset="0"/>
                        </a:rPr>
                        <a:t>55 </a:t>
                      </a:r>
                      <a:r>
                        <a:rPr kumimoji="0" lang="pt-BR" sz="2000" b="1" i="0" u="none" strike="noStrike" cap="none" normalizeH="0" baseline="0" dirty="0" smtClean="0">
                          <a:ln>
                            <a:noFill/>
                          </a:ln>
                          <a:solidFill>
                            <a:schemeClr val="bg1"/>
                          </a:solidFill>
                          <a:effectLst/>
                          <a:latin typeface="Tahoma" pitchFamily="34" charset="0"/>
                          <a:ea typeface="Times New Roman" pitchFamily="18" charset="0"/>
                          <a:cs typeface="Arial" charset="0"/>
                        </a:rPr>
                        <a:t>(C)</a:t>
                      </a:r>
                    </a:p>
                  </a:txBody>
                  <a:tcPr marT="45697" marB="4569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46" name="Rectangle 1234"/>
          <p:cNvSpPr>
            <a:spLocks noChangeArrowheads="1"/>
          </p:cNvSpPr>
          <p:nvPr/>
        </p:nvSpPr>
        <p:spPr bwMode="auto">
          <a:xfrm>
            <a:off x="-49213" y="246063"/>
            <a:ext cx="9193213" cy="522287"/>
          </a:xfrm>
          <a:prstGeom prst="rect">
            <a:avLst/>
          </a:prstGeom>
          <a:noFill/>
          <a:ln w="9525">
            <a:noFill/>
            <a:miter lim="800000"/>
            <a:headEnd/>
            <a:tailEnd/>
          </a:ln>
          <a:effectLst/>
        </p:spPr>
        <p:txBody>
          <a:bodyPr anchor="ctr">
            <a:spAutoFit/>
          </a:bodyPr>
          <a:lstStyle/>
          <a:p>
            <a:pPr algn="ctr" fontAlgn="auto">
              <a:spcBef>
                <a:spcPts val="0"/>
              </a:spcBef>
              <a:spcAft>
                <a:spcPts val="0"/>
              </a:spcAft>
              <a:defRPr/>
            </a:pPr>
            <a:r>
              <a:rPr lang="pt-BR" sz="2800" dirty="0">
                <a:effectLst>
                  <a:outerShdw blurRad="38100" dist="38100" dir="2700000" algn="tl">
                    <a:srgbClr val="000000">
                      <a:alpha val="43137"/>
                    </a:srgbClr>
                  </a:outerShdw>
                </a:effectLst>
                <a:latin typeface="Tahoma" pitchFamily="34" charset="0"/>
              </a:rPr>
              <a:t>Recomendaci</a:t>
            </a:r>
            <a:r>
              <a:rPr lang="en-US" sz="2800" dirty="0" err="1">
                <a:effectLst>
                  <a:outerShdw blurRad="38100" dist="38100" dir="2700000" algn="tl">
                    <a:srgbClr val="000000">
                      <a:alpha val="43137"/>
                    </a:srgbClr>
                  </a:outerShdw>
                </a:effectLst>
                <a:latin typeface="Tahoma" pitchFamily="34" charset="0"/>
              </a:rPr>
              <a:t>ón</a:t>
            </a:r>
            <a:r>
              <a:rPr lang="pt-BR" sz="2800" dirty="0">
                <a:effectLst>
                  <a:outerShdw blurRad="38100" dist="38100" dir="2700000" algn="tl">
                    <a:srgbClr val="000000">
                      <a:alpha val="43137"/>
                    </a:srgbClr>
                  </a:outerShdw>
                </a:effectLst>
                <a:latin typeface="Tahoma" pitchFamily="34" charset="0"/>
              </a:rPr>
              <a:t> de correcci</a:t>
            </a:r>
            <a:r>
              <a:rPr lang="en-US" sz="2800" dirty="0">
                <a:effectLst>
                  <a:outerShdw blurRad="38100" dist="38100" dir="2700000" algn="tl">
                    <a:srgbClr val="000000">
                      <a:alpha val="43137"/>
                    </a:srgbClr>
                  </a:outerShdw>
                </a:effectLst>
                <a:latin typeface="Tahoma" pitchFamily="34" charset="0"/>
              </a:rPr>
              <a:t>ó</a:t>
            </a:r>
            <a:r>
              <a:rPr lang="pt-BR" sz="2800" dirty="0">
                <a:effectLst>
                  <a:outerShdw blurRad="38100" dist="38100" dir="2700000" algn="tl">
                    <a:srgbClr val="000000">
                      <a:alpha val="43137"/>
                    </a:srgbClr>
                  </a:outerShdw>
                </a:effectLst>
                <a:latin typeface="Tahoma" pitchFamily="34" charset="0"/>
              </a:rPr>
              <a:t>n de Fosforo para Py.</a:t>
            </a:r>
            <a:r>
              <a:rPr lang="en-US" sz="2800" dirty="0">
                <a:effectLst>
                  <a:outerShdw blurRad="38100" dist="38100" dir="2700000" algn="tl">
                    <a:srgbClr val="000000">
                      <a:alpha val="43137"/>
                    </a:srgbClr>
                  </a:outerShdw>
                </a:effectLst>
                <a:latin typeface="Calibri" pitchFamily="34" charset="0"/>
              </a:rPr>
              <a:t> </a:t>
            </a:r>
            <a:endParaRPr lang="pt-BR" sz="2800" dirty="0">
              <a:effectLst>
                <a:outerShdw blurRad="38100" dist="38100" dir="2700000" algn="tl">
                  <a:srgbClr val="000000">
                    <a:alpha val="43137"/>
                  </a:srgbClr>
                </a:outerShdw>
              </a:effectLst>
              <a:latin typeface="Calibri" pitchFamily="34" charset="0"/>
            </a:endParaRPr>
          </a:p>
        </p:txBody>
      </p:sp>
      <p:grpSp>
        <p:nvGrpSpPr>
          <p:cNvPr id="2" name="Group 1018"/>
          <p:cNvGrpSpPr>
            <a:grpSpLocks/>
          </p:cNvGrpSpPr>
          <p:nvPr/>
        </p:nvGrpSpPr>
        <p:grpSpPr bwMode="auto">
          <a:xfrm>
            <a:off x="7656513" y="5338763"/>
            <a:ext cx="1712912" cy="928687"/>
            <a:chOff x="7561419" y="5921375"/>
            <a:chExt cx="1712913" cy="928688"/>
          </a:xfrm>
        </p:grpSpPr>
        <p:sp>
          <p:nvSpPr>
            <p:cNvPr id="1068" name="412 Elipse"/>
            <p:cNvSpPr>
              <a:spLocks noChangeArrowheads="1"/>
            </p:cNvSpPr>
            <p:nvPr/>
          </p:nvSpPr>
          <p:spPr bwMode="auto">
            <a:xfrm>
              <a:off x="7561419" y="5921375"/>
              <a:ext cx="1712913" cy="928688"/>
            </a:xfrm>
            <a:prstGeom prst="ellipse">
              <a:avLst/>
            </a:prstGeom>
            <a:gradFill rotWithShape="1">
              <a:gsLst>
                <a:gs pos="0">
                  <a:srgbClr val="A9E8FF"/>
                </a:gs>
                <a:gs pos="35001">
                  <a:srgbClr val="C2EEFF"/>
                </a:gs>
                <a:gs pos="100000">
                  <a:srgbClr val="E6F9FF"/>
                </a:gs>
              </a:gsLst>
              <a:lin ang="16200000" scaled="1"/>
            </a:gradFill>
            <a:ln w="9525">
              <a:solidFill>
                <a:srgbClr val="66AEC7"/>
              </a:solidFill>
              <a:round/>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endParaRPr lang="en-US">
                <a:solidFill>
                  <a:srgbClr val="FF0000"/>
                </a:solidFill>
                <a:latin typeface="+mn-lt"/>
              </a:endParaRPr>
            </a:p>
          </p:txBody>
        </p:sp>
        <p:sp>
          <p:nvSpPr>
            <p:cNvPr id="1069" name="410 CuadroTexto"/>
            <p:cNvSpPr txBox="1"/>
            <p:nvPr/>
          </p:nvSpPr>
          <p:spPr bwMode="auto">
            <a:xfrm>
              <a:off x="7729694" y="6072187"/>
              <a:ext cx="1393826" cy="677864"/>
            </a:xfrm>
            <a:prstGeom prst="rect">
              <a:avLst/>
            </a:prstGeom>
            <a:noFill/>
          </p:spPr>
          <p:txBody>
            <a:bodyPr wrap="none">
              <a:spAutoFit/>
            </a:bodyPr>
            <a:lstStyle/>
            <a:p>
              <a:pPr algn="ctr" fontAlgn="auto">
                <a:spcBef>
                  <a:spcPts val="0"/>
                </a:spcBef>
                <a:spcAft>
                  <a:spcPts val="0"/>
                </a:spcAft>
                <a:defRPr/>
              </a:pPr>
              <a:r>
                <a:rPr lang="en-US" b="1" dirty="0">
                  <a:solidFill>
                    <a:srgbClr val="FF0000"/>
                  </a:solidFill>
                  <a:effectLst>
                    <a:outerShdw blurRad="38100" dist="38100" dir="2700000" algn="tl">
                      <a:srgbClr val="000000"/>
                    </a:outerShdw>
                  </a:effectLst>
                  <a:latin typeface="+mn-lt"/>
                </a:rPr>
                <a:t>NIVEL </a:t>
              </a:r>
              <a:r>
                <a:rPr lang="en-US" sz="2000" b="1" u="sng" dirty="0">
                  <a:solidFill>
                    <a:srgbClr val="FF0000"/>
                  </a:solidFill>
                  <a:effectLst>
                    <a:outerShdw blurRad="38100" dist="38100" dir="2700000" algn="tl">
                      <a:srgbClr val="000000"/>
                    </a:outerShdw>
                  </a:effectLst>
                  <a:latin typeface="+mn-lt"/>
                </a:rPr>
                <a:t>ALTO </a:t>
              </a:r>
              <a:endParaRPr lang="en-US" b="1" u="sng" dirty="0">
                <a:solidFill>
                  <a:srgbClr val="FF0000"/>
                </a:solidFill>
                <a:effectLst>
                  <a:outerShdw blurRad="38100" dist="38100" dir="2700000" algn="tl">
                    <a:srgbClr val="000000"/>
                  </a:outerShdw>
                </a:effectLst>
                <a:latin typeface="+mn-lt"/>
              </a:endParaRPr>
            </a:p>
            <a:p>
              <a:pPr algn="ctr" fontAlgn="auto">
                <a:spcBef>
                  <a:spcPts val="0"/>
                </a:spcBef>
                <a:spcAft>
                  <a:spcPts val="0"/>
                </a:spcAft>
                <a:defRPr/>
              </a:pPr>
              <a:r>
                <a:rPr lang="en-US" b="1" dirty="0">
                  <a:solidFill>
                    <a:srgbClr val="FF0000"/>
                  </a:solidFill>
                  <a:effectLst>
                    <a:outerShdw blurRad="38100" dist="38100" dir="2700000" algn="tl">
                      <a:srgbClr val="000000"/>
                    </a:outerShdw>
                  </a:effectLst>
                  <a:latin typeface="+mn-lt"/>
                </a:rPr>
                <a:t>DE P </a:t>
              </a:r>
            </a:p>
          </p:txBody>
        </p:sp>
      </p:grpSp>
      <p:grpSp>
        <p:nvGrpSpPr>
          <p:cNvPr id="70675" name="Group 1019"/>
          <p:cNvGrpSpPr>
            <a:grpSpLocks/>
          </p:cNvGrpSpPr>
          <p:nvPr/>
        </p:nvGrpSpPr>
        <p:grpSpPr bwMode="auto">
          <a:xfrm>
            <a:off x="-95250" y="1016000"/>
            <a:ext cx="9164638" cy="4237038"/>
            <a:chOff x="0" y="1063625"/>
            <a:chExt cx="9164638" cy="4237038"/>
          </a:xfrm>
        </p:grpSpPr>
        <p:sp>
          <p:nvSpPr>
            <p:cNvPr id="70730" name="Rectangle 738"/>
            <p:cNvSpPr>
              <a:spLocks noChangeArrowheads="1"/>
            </p:cNvSpPr>
            <p:nvPr/>
          </p:nvSpPr>
          <p:spPr bwMode="auto">
            <a:xfrm>
              <a:off x="1903413" y="4894263"/>
              <a:ext cx="5518150" cy="400050"/>
            </a:xfrm>
            <a:prstGeom prst="rect">
              <a:avLst/>
            </a:prstGeom>
            <a:noFill/>
            <a:ln w="9525">
              <a:noFill/>
              <a:miter lim="800000"/>
              <a:headEnd/>
              <a:tailEnd/>
            </a:ln>
          </p:spPr>
          <p:txBody>
            <a:bodyPr wrap="none">
              <a:spAutoFit/>
            </a:bodyPr>
            <a:lstStyle/>
            <a:p>
              <a:r>
                <a:rPr lang="pt-PT" sz="2000" b="1">
                  <a:solidFill>
                    <a:schemeClr val="bg1"/>
                  </a:solidFill>
                  <a:latin typeface="Tahoma" pitchFamily="34" charset="0"/>
                  <a:cs typeface="Times New Roman" pitchFamily="18" charset="0"/>
                </a:rPr>
                <a:t>---------------kg ha</a:t>
              </a:r>
              <a:r>
                <a:rPr lang="pt-PT" sz="2000" b="1" baseline="30000">
                  <a:solidFill>
                    <a:schemeClr val="bg1"/>
                  </a:solidFill>
                  <a:latin typeface="Tahoma" pitchFamily="34" charset="0"/>
                  <a:cs typeface="Times New Roman" pitchFamily="18" charset="0"/>
                </a:rPr>
                <a:t>-1</a:t>
              </a:r>
              <a:r>
                <a:rPr lang="pt-BR" sz="2000" b="1">
                  <a:solidFill>
                    <a:schemeClr val="bg1"/>
                  </a:solidFill>
                  <a:latin typeface="Tahoma" pitchFamily="34" charset="0"/>
                  <a:cs typeface="Times New Roman" pitchFamily="18" charset="0"/>
                </a:rPr>
                <a:t> de </a:t>
              </a:r>
              <a:r>
                <a:rPr lang="pt-PT" sz="2000" b="1">
                  <a:solidFill>
                    <a:schemeClr val="bg1"/>
                  </a:solidFill>
                  <a:latin typeface="Tahoma" pitchFamily="34" charset="0"/>
                  <a:cs typeface="Times New Roman" pitchFamily="18" charset="0"/>
                </a:rPr>
                <a:t>P</a:t>
              </a:r>
              <a:r>
                <a:rPr lang="pt-PT" sz="2000" b="1" baseline="-30000">
                  <a:solidFill>
                    <a:schemeClr val="bg1"/>
                  </a:solidFill>
                  <a:latin typeface="Tahoma" pitchFamily="34" charset="0"/>
                  <a:cs typeface="Times New Roman" pitchFamily="18" charset="0"/>
                </a:rPr>
                <a:t>2</a:t>
              </a:r>
              <a:r>
                <a:rPr lang="pt-PT" sz="2000" b="1">
                  <a:solidFill>
                    <a:schemeClr val="bg1"/>
                  </a:solidFill>
                  <a:latin typeface="Tahoma" pitchFamily="34" charset="0"/>
                  <a:cs typeface="Times New Roman" pitchFamily="18" charset="0"/>
                </a:rPr>
                <a:t>O</a:t>
              </a:r>
              <a:r>
                <a:rPr lang="pt-PT" sz="2000" b="1" baseline="-30000">
                  <a:solidFill>
                    <a:schemeClr val="bg1"/>
                  </a:solidFill>
                  <a:latin typeface="Tahoma" pitchFamily="34" charset="0"/>
                  <a:cs typeface="Times New Roman" pitchFamily="18" charset="0"/>
                </a:rPr>
                <a:t>5</a:t>
              </a:r>
              <a:r>
                <a:rPr lang="pt-PT" sz="2000" b="1">
                  <a:solidFill>
                    <a:schemeClr val="bg1"/>
                  </a:solidFill>
                  <a:latin typeface="Tahoma" pitchFamily="34" charset="0"/>
                  <a:cs typeface="Times New Roman" pitchFamily="18" charset="0"/>
                </a:rPr>
                <a:t> ---------------</a:t>
              </a:r>
              <a:endParaRPr lang="en-US" sz="2000">
                <a:solidFill>
                  <a:schemeClr val="bg1"/>
                </a:solidFill>
                <a:latin typeface="Arial Narrow" pitchFamily="34" charset="0"/>
              </a:endParaRPr>
            </a:p>
          </p:txBody>
        </p:sp>
        <p:sp>
          <p:nvSpPr>
            <p:cNvPr id="70731" name="Freeform 248"/>
            <p:cNvSpPr>
              <a:spLocks/>
            </p:cNvSpPr>
            <p:nvPr/>
          </p:nvSpPr>
          <p:spPr bwMode="auto">
            <a:xfrm>
              <a:off x="434975" y="3921125"/>
              <a:ext cx="8729663" cy="868363"/>
            </a:xfrm>
            <a:custGeom>
              <a:avLst/>
              <a:gdLst>
                <a:gd name="T0" fmla="*/ 0 w 8124"/>
                <a:gd name="T1" fmla="*/ 2147483647 h 482"/>
                <a:gd name="T2" fmla="*/ 2147483647 w 8124"/>
                <a:gd name="T3" fmla="*/ 0 h 482"/>
                <a:gd name="T4" fmla="*/ 2147483647 w 8124"/>
                <a:gd name="T5" fmla="*/ 0 h 482"/>
                <a:gd name="T6" fmla="*/ 2147483647 w 8124"/>
                <a:gd name="T7" fmla="*/ 2147483647 h 482"/>
                <a:gd name="T8" fmla="*/ 0 w 8124"/>
                <a:gd name="T9" fmla="*/ 2147483647 h 482"/>
                <a:gd name="T10" fmla="*/ 0 60000 65536"/>
                <a:gd name="T11" fmla="*/ 0 60000 65536"/>
                <a:gd name="T12" fmla="*/ 0 60000 65536"/>
                <a:gd name="T13" fmla="*/ 0 60000 65536"/>
                <a:gd name="T14" fmla="*/ 0 60000 65536"/>
                <a:gd name="T15" fmla="*/ 0 w 8124"/>
                <a:gd name="T16" fmla="*/ 0 h 482"/>
                <a:gd name="T17" fmla="*/ 8124 w 8124"/>
                <a:gd name="T18" fmla="*/ 482 h 482"/>
              </a:gdLst>
              <a:ahLst/>
              <a:cxnLst>
                <a:cxn ang="T10">
                  <a:pos x="T0" y="T1"/>
                </a:cxn>
                <a:cxn ang="T11">
                  <a:pos x="T2" y="T3"/>
                </a:cxn>
                <a:cxn ang="T12">
                  <a:pos x="T4" y="T5"/>
                </a:cxn>
                <a:cxn ang="T13">
                  <a:pos x="T6" y="T7"/>
                </a:cxn>
                <a:cxn ang="T14">
                  <a:pos x="T8" y="T9"/>
                </a:cxn>
              </a:cxnLst>
              <a:rect l="T15" t="T16" r="T17" b="T18"/>
              <a:pathLst>
                <a:path w="8124" h="482">
                  <a:moveTo>
                    <a:pt x="0" y="482"/>
                  </a:moveTo>
                  <a:lnTo>
                    <a:pt x="813" y="0"/>
                  </a:lnTo>
                  <a:lnTo>
                    <a:pt x="8124" y="0"/>
                  </a:lnTo>
                  <a:lnTo>
                    <a:pt x="7311" y="482"/>
                  </a:lnTo>
                  <a:lnTo>
                    <a:pt x="0" y="482"/>
                  </a:lnTo>
                  <a:close/>
                </a:path>
              </a:pathLst>
            </a:custGeom>
            <a:solidFill>
              <a:srgbClr val="F0E220"/>
            </a:solidFill>
            <a:ln w="9525">
              <a:solidFill>
                <a:srgbClr val="000000"/>
              </a:solidFill>
              <a:round/>
              <a:headEnd/>
              <a:tailEnd/>
            </a:ln>
          </p:spPr>
          <p:txBody>
            <a:bodyPr/>
            <a:lstStyle/>
            <a:p>
              <a:endParaRPr lang="es-AR"/>
            </a:p>
          </p:txBody>
        </p:sp>
        <p:sp>
          <p:nvSpPr>
            <p:cNvPr id="70732" name="Text Box 462"/>
            <p:cNvSpPr txBox="1">
              <a:spLocks noChangeArrowheads="1"/>
            </p:cNvSpPr>
            <p:nvPr/>
          </p:nvSpPr>
          <p:spPr bwMode="auto">
            <a:xfrm>
              <a:off x="2967038" y="1235075"/>
              <a:ext cx="3536950" cy="646113"/>
            </a:xfrm>
            <a:prstGeom prst="rect">
              <a:avLst/>
            </a:prstGeom>
            <a:noFill/>
            <a:ln w="9525">
              <a:noFill/>
              <a:miter lim="800000"/>
              <a:headEnd/>
              <a:tailEnd/>
            </a:ln>
          </p:spPr>
          <p:txBody>
            <a:bodyPr>
              <a:spAutoFit/>
            </a:bodyPr>
            <a:lstStyle/>
            <a:p>
              <a:pPr algn="ctr"/>
              <a:r>
                <a:rPr lang="en-US" b="1" dirty="0">
                  <a:solidFill>
                    <a:schemeClr val="tx2"/>
                  </a:solidFill>
                </a:rPr>
                <a:t>MAIZ </a:t>
              </a:r>
              <a:r>
                <a:rPr lang="en-US" b="1" dirty="0" err="1">
                  <a:solidFill>
                    <a:schemeClr val="tx2"/>
                  </a:solidFill>
                </a:rPr>
                <a:t>Safriña</a:t>
              </a:r>
              <a:r>
                <a:rPr lang="en-US" b="1" dirty="0">
                  <a:solidFill>
                    <a:schemeClr val="tx2"/>
                  </a:solidFill>
                </a:rPr>
                <a:t> </a:t>
              </a:r>
              <a:r>
                <a:rPr lang="en-US" b="1" dirty="0" smtClean="0">
                  <a:solidFill>
                    <a:schemeClr val="tx2"/>
                  </a:solidFill>
                </a:rPr>
                <a:t>2018</a:t>
              </a:r>
              <a:endParaRPr lang="en-US" b="1" dirty="0">
                <a:solidFill>
                  <a:schemeClr val="tx2"/>
                </a:solidFill>
              </a:endParaRPr>
            </a:p>
            <a:p>
              <a:pPr algn="ctr"/>
              <a:r>
                <a:rPr lang="es-AR" b="1" dirty="0">
                  <a:solidFill>
                    <a:schemeClr val="tx2"/>
                  </a:solidFill>
                  <a:latin typeface="Tahoma" pitchFamily="34" charset="0"/>
                  <a:cs typeface="Times New Roman" pitchFamily="18" charset="0"/>
                </a:rPr>
                <a:t>Rend. esperado 6.000 Kg/ha</a:t>
              </a:r>
              <a:endParaRPr lang="es-AR" b="1" dirty="0">
                <a:solidFill>
                  <a:schemeClr val="tx2"/>
                </a:solidFill>
              </a:endParaRPr>
            </a:p>
          </p:txBody>
        </p:sp>
        <p:sp>
          <p:nvSpPr>
            <p:cNvPr id="70733" name="Text Box 460"/>
            <p:cNvSpPr txBox="1">
              <a:spLocks noChangeArrowheads="1"/>
            </p:cNvSpPr>
            <p:nvPr/>
          </p:nvSpPr>
          <p:spPr bwMode="auto">
            <a:xfrm>
              <a:off x="1535113" y="2128838"/>
              <a:ext cx="1697037" cy="2308225"/>
            </a:xfrm>
            <a:prstGeom prst="rect">
              <a:avLst/>
            </a:prstGeom>
            <a:noFill/>
            <a:ln w="9525">
              <a:noFill/>
              <a:miter lim="800000"/>
              <a:headEnd/>
              <a:tailEnd/>
            </a:ln>
          </p:spPr>
          <p:txBody>
            <a:bodyPr>
              <a:spAutoFit/>
            </a:bodyPr>
            <a:lstStyle/>
            <a:p>
              <a:pPr algn="ctr"/>
              <a:r>
                <a:rPr lang="en-US" b="1" dirty="0">
                  <a:solidFill>
                    <a:schemeClr val="tx2"/>
                  </a:solidFill>
                </a:rPr>
                <a:t>SOJA </a:t>
              </a:r>
              <a:r>
                <a:rPr lang="en-US" b="1" dirty="0" smtClean="0">
                  <a:solidFill>
                    <a:schemeClr val="tx2"/>
                  </a:solidFill>
                </a:rPr>
                <a:t>17/18</a:t>
              </a:r>
              <a:endParaRPr lang="es-AR" b="1" dirty="0">
                <a:solidFill>
                  <a:schemeClr val="tx2"/>
                </a:solidFill>
                <a:latin typeface="Tahoma" pitchFamily="34" charset="0"/>
                <a:cs typeface="Times New Roman" pitchFamily="18" charset="0"/>
              </a:endParaRPr>
            </a:p>
            <a:p>
              <a:pPr algn="ctr"/>
              <a:r>
                <a:rPr lang="es-AR" b="1" dirty="0" err="1">
                  <a:solidFill>
                    <a:schemeClr val="tx2"/>
                  </a:solidFill>
                  <a:latin typeface="Tahoma" pitchFamily="34" charset="0"/>
                  <a:cs typeface="Times New Roman" pitchFamily="18" charset="0"/>
                </a:rPr>
                <a:t>Rend</a:t>
              </a:r>
              <a:r>
                <a:rPr lang="es-AR" b="1" dirty="0">
                  <a:solidFill>
                    <a:schemeClr val="tx2"/>
                  </a:solidFill>
                  <a:latin typeface="Tahoma" pitchFamily="34" charset="0"/>
                  <a:cs typeface="Times New Roman" pitchFamily="18" charset="0"/>
                </a:rPr>
                <a:t>. esperado</a:t>
              </a:r>
            </a:p>
            <a:p>
              <a:pPr algn="ctr"/>
              <a:r>
                <a:rPr lang="es-AR" b="1" dirty="0">
                  <a:solidFill>
                    <a:schemeClr val="tx2"/>
                  </a:solidFill>
                  <a:latin typeface="Tahoma" pitchFamily="34" charset="0"/>
                  <a:cs typeface="Times New Roman" pitchFamily="18" charset="0"/>
                </a:rPr>
                <a:t> 3.000 kg/ha</a:t>
              </a:r>
            </a:p>
            <a:p>
              <a:pPr eaLnBrk="0" hangingPunct="0">
                <a:spcBef>
                  <a:spcPct val="50000"/>
                </a:spcBef>
              </a:pPr>
              <a:endParaRPr lang="es-AR" b="1" dirty="0">
                <a:solidFill>
                  <a:schemeClr val="tx2"/>
                </a:solidFill>
                <a:latin typeface="Arial Narrow" pitchFamily="34" charset="0"/>
              </a:endParaRPr>
            </a:p>
            <a:p>
              <a:pPr algn="ctr"/>
              <a:endParaRPr lang="es-AR" b="1" dirty="0">
                <a:solidFill>
                  <a:schemeClr val="tx2"/>
                </a:solidFill>
                <a:latin typeface="Tahoma" pitchFamily="34" charset="0"/>
                <a:cs typeface="Times New Roman" pitchFamily="18" charset="0"/>
              </a:endParaRPr>
            </a:p>
            <a:p>
              <a:pPr eaLnBrk="0" hangingPunct="0">
                <a:spcBef>
                  <a:spcPct val="50000"/>
                </a:spcBef>
              </a:pPr>
              <a:endParaRPr lang="es-AR" b="1" dirty="0">
                <a:solidFill>
                  <a:schemeClr val="tx2"/>
                </a:solidFill>
              </a:endParaRPr>
            </a:p>
          </p:txBody>
        </p:sp>
        <p:sp>
          <p:nvSpPr>
            <p:cNvPr id="70734" name="Text Box 460"/>
            <p:cNvSpPr txBox="1">
              <a:spLocks noChangeArrowheads="1"/>
            </p:cNvSpPr>
            <p:nvPr/>
          </p:nvSpPr>
          <p:spPr bwMode="auto">
            <a:xfrm>
              <a:off x="5957561" y="2675326"/>
              <a:ext cx="1657842" cy="1061829"/>
            </a:xfrm>
            <a:prstGeom prst="rect">
              <a:avLst/>
            </a:prstGeom>
            <a:noFill/>
            <a:ln w="9525">
              <a:noFill/>
              <a:miter lim="800000"/>
              <a:headEnd/>
              <a:tailEnd/>
            </a:ln>
          </p:spPr>
          <p:txBody>
            <a:bodyPr wrap="square">
              <a:spAutoFit/>
            </a:bodyPr>
            <a:lstStyle/>
            <a:p>
              <a:pPr algn="ctr"/>
              <a:r>
                <a:rPr lang="en-US" b="1" dirty="0">
                  <a:solidFill>
                    <a:schemeClr val="tx2"/>
                  </a:solidFill>
                </a:rPr>
                <a:t>AVENA </a:t>
              </a:r>
              <a:endParaRPr lang="en-US" b="1" dirty="0" smtClean="0">
                <a:solidFill>
                  <a:schemeClr val="tx2"/>
                </a:solidFill>
              </a:endParaRPr>
            </a:p>
            <a:p>
              <a:pPr algn="ctr"/>
              <a:r>
                <a:rPr lang="en-US" b="1" dirty="0" smtClean="0">
                  <a:solidFill>
                    <a:schemeClr val="tx2"/>
                  </a:solidFill>
                </a:rPr>
                <a:t>20</a:t>
              </a:r>
              <a:r>
                <a:rPr lang="es-AR" b="1" dirty="0" smtClean="0">
                  <a:solidFill>
                    <a:schemeClr val="tx2"/>
                  </a:solidFill>
                  <a:latin typeface="Tahoma" pitchFamily="34" charset="0"/>
                  <a:cs typeface="Times New Roman" pitchFamily="18" charset="0"/>
                </a:rPr>
                <a:t>18</a:t>
              </a:r>
              <a:endParaRPr lang="es-AR" b="1" dirty="0">
                <a:solidFill>
                  <a:schemeClr val="tx2"/>
                </a:solidFill>
                <a:latin typeface="Tahoma" pitchFamily="34" charset="0"/>
                <a:cs typeface="Times New Roman" pitchFamily="18" charset="0"/>
              </a:endParaRPr>
            </a:p>
            <a:p>
              <a:pPr eaLnBrk="0" hangingPunct="0">
                <a:spcBef>
                  <a:spcPct val="50000"/>
                </a:spcBef>
              </a:pPr>
              <a:endParaRPr lang="es-AR" b="1" dirty="0">
                <a:solidFill>
                  <a:schemeClr val="tx2"/>
                </a:solidFill>
              </a:endParaRPr>
            </a:p>
          </p:txBody>
        </p:sp>
        <p:grpSp>
          <p:nvGrpSpPr>
            <p:cNvPr id="70735" name="Group 859"/>
            <p:cNvGrpSpPr>
              <a:grpSpLocks/>
            </p:cNvGrpSpPr>
            <p:nvPr/>
          </p:nvGrpSpPr>
          <p:grpSpPr bwMode="auto">
            <a:xfrm>
              <a:off x="2159000" y="3482975"/>
              <a:ext cx="787400" cy="1289050"/>
              <a:chOff x="5000" y="2482"/>
              <a:chExt cx="400" cy="812"/>
            </a:xfrm>
          </p:grpSpPr>
          <p:grpSp>
            <p:nvGrpSpPr>
              <p:cNvPr id="71587" name="Group 860"/>
              <p:cNvGrpSpPr>
                <a:grpSpLocks/>
              </p:cNvGrpSpPr>
              <p:nvPr/>
            </p:nvGrpSpPr>
            <p:grpSpPr bwMode="auto">
              <a:xfrm>
                <a:off x="5162" y="2482"/>
                <a:ext cx="74" cy="812"/>
                <a:chOff x="5162" y="2482"/>
                <a:chExt cx="74" cy="812"/>
              </a:xfrm>
            </p:grpSpPr>
            <p:sp>
              <p:nvSpPr>
                <p:cNvPr id="71644" name="Freeform 861"/>
                <p:cNvSpPr>
                  <a:spLocks/>
                </p:cNvSpPr>
                <p:nvPr/>
              </p:nvSpPr>
              <p:spPr bwMode="auto">
                <a:xfrm>
                  <a:off x="5162"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1645" name="Line 862"/>
                <p:cNvSpPr>
                  <a:spLocks noChangeShapeType="1"/>
                </p:cNvSpPr>
                <p:nvPr/>
              </p:nvSpPr>
              <p:spPr bwMode="auto">
                <a:xfrm>
                  <a:off x="5200" y="2488"/>
                  <a:ext cx="1" cy="806"/>
                </a:xfrm>
                <a:prstGeom prst="line">
                  <a:avLst/>
                </a:prstGeom>
                <a:noFill/>
                <a:ln w="6350">
                  <a:solidFill>
                    <a:srgbClr val="006000"/>
                  </a:solidFill>
                  <a:round/>
                  <a:headEnd/>
                  <a:tailEnd/>
                </a:ln>
              </p:spPr>
              <p:txBody>
                <a:bodyPr/>
                <a:lstStyle/>
                <a:p>
                  <a:endParaRPr lang="es-AR"/>
                </a:p>
              </p:txBody>
            </p:sp>
          </p:grpSp>
          <p:grpSp>
            <p:nvGrpSpPr>
              <p:cNvPr id="71588" name="Group 863"/>
              <p:cNvGrpSpPr>
                <a:grpSpLocks/>
              </p:cNvGrpSpPr>
              <p:nvPr/>
            </p:nvGrpSpPr>
            <p:grpSpPr bwMode="auto">
              <a:xfrm>
                <a:off x="5000" y="3004"/>
                <a:ext cx="198" cy="140"/>
                <a:chOff x="5000" y="3004"/>
                <a:chExt cx="198" cy="140"/>
              </a:xfrm>
            </p:grpSpPr>
            <p:grpSp>
              <p:nvGrpSpPr>
                <p:cNvPr id="71638" name="Group 864"/>
                <p:cNvGrpSpPr>
                  <a:grpSpLocks/>
                </p:cNvGrpSpPr>
                <p:nvPr/>
              </p:nvGrpSpPr>
              <p:grpSpPr bwMode="auto">
                <a:xfrm>
                  <a:off x="5090" y="3036"/>
                  <a:ext cx="108" cy="70"/>
                  <a:chOff x="5090" y="3036"/>
                  <a:chExt cx="108" cy="70"/>
                </a:xfrm>
              </p:grpSpPr>
              <p:sp>
                <p:nvSpPr>
                  <p:cNvPr id="71642" name="Freeform 865"/>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643" name="Freeform 866"/>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639" name="Group 867"/>
                <p:cNvGrpSpPr>
                  <a:grpSpLocks/>
                </p:cNvGrpSpPr>
                <p:nvPr/>
              </p:nvGrpSpPr>
              <p:grpSpPr bwMode="auto">
                <a:xfrm>
                  <a:off x="5000" y="3004"/>
                  <a:ext cx="104" cy="140"/>
                  <a:chOff x="5000" y="3004"/>
                  <a:chExt cx="104" cy="140"/>
                </a:xfrm>
              </p:grpSpPr>
              <p:sp>
                <p:nvSpPr>
                  <p:cNvPr id="71640" name="Freeform 868"/>
                  <p:cNvSpPr>
                    <a:spLocks/>
                  </p:cNvSpPr>
                  <p:nvPr/>
                </p:nvSpPr>
                <p:spPr bwMode="auto">
                  <a:xfrm>
                    <a:off x="5000"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641" name="Line 869"/>
                  <p:cNvSpPr>
                    <a:spLocks noChangeShapeType="1"/>
                  </p:cNvSpPr>
                  <p:nvPr/>
                </p:nvSpPr>
                <p:spPr bwMode="auto">
                  <a:xfrm flipV="1">
                    <a:off x="5000" y="3056"/>
                    <a:ext cx="96" cy="70"/>
                  </a:xfrm>
                  <a:prstGeom prst="line">
                    <a:avLst/>
                  </a:prstGeom>
                  <a:noFill/>
                  <a:ln w="6350">
                    <a:solidFill>
                      <a:srgbClr val="006000"/>
                    </a:solidFill>
                    <a:round/>
                    <a:headEnd/>
                    <a:tailEnd/>
                  </a:ln>
                </p:spPr>
                <p:txBody>
                  <a:bodyPr/>
                  <a:lstStyle/>
                  <a:p>
                    <a:endParaRPr lang="es-AR"/>
                  </a:p>
                </p:txBody>
              </p:sp>
            </p:grpSp>
          </p:grpSp>
          <p:grpSp>
            <p:nvGrpSpPr>
              <p:cNvPr id="71589" name="Group 870"/>
              <p:cNvGrpSpPr>
                <a:grpSpLocks/>
              </p:cNvGrpSpPr>
              <p:nvPr/>
            </p:nvGrpSpPr>
            <p:grpSpPr bwMode="auto">
              <a:xfrm>
                <a:off x="5084" y="3042"/>
                <a:ext cx="68" cy="152"/>
                <a:chOff x="5084" y="3042"/>
                <a:chExt cx="68" cy="152"/>
              </a:xfrm>
            </p:grpSpPr>
            <p:sp>
              <p:nvSpPr>
                <p:cNvPr id="71636" name="Freeform 871"/>
                <p:cNvSpPr>
                  <a:spLocks/>
                </p:cNvSpPr>
                <p:nvPr/>
              </p:nvSpPr>
              <p:spPr bwMode="auto">
                <a:xfrm>
                  <a:off x="5084"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1637" name="Line 872"/>
                <p:cNvSpPr>
                  <a:spLocks noChangeShapeType="1"/>
                </p:cNvSpPr>
                <p:nvPr/>
              </p:nvSpPr>
              <p:spPr bwMode="auto">
                <a:xfrm flipH="1">
                  <a:off x="5084" y="3050"/>
                  <a:ext cx="48" cy="142"/>
                </a:xfrm>
                <a:prstGeom prst="line">
                  <a:avLst/>
                </a:prstGeom>
                <a:noFill/>
                <a:ln w="6350">
                  <a:solidFill>
                    <a:srgbClr val="006000"/>
                  </a:solidFill>
                  <a:round/>
                  <a:headEnd/>
                  <a:tailEnd/>
                </a:ln>
              </p:spPr>
              <p:txBody>
                <a:bodyPr/>
                <a:lstStyle/>
                <a:p>
                  <a:endParaRPr lang="es-AR"/>
                </a:p>
              </p:txBody>
            </p:sp>
          </p:grpSp>
          <p:grpSp>
            <p:nvGrpSpPr>
              <p:cNvPr id="71590" name="Group 873"/>
              <p:cNvGrpSpPr>
                <a:grpSpLocks/>
              </p:cNvGrpSpPr>
              <p:nvPr/>
            </p:nvGrpSpPr>
            <p:grpSpPr bwMode="auto">
              <a:xfrm>
                <a:off x="5070" y="2978"/>
                <a:ext cx="62" cy="94"/>
                <a:chOff x="5070" y="2978"/>
                <a:chExt cx="62" cy="94"/>
              </a:xfrm>
            </p:grpSpPr>
            <p:sp>
              <p:nvSpPr>
                <p:cNvPr id="71634" name="Freeform 874"/>
                <p:cNvSpPr>
                  <a:spLocks/>
                </p:cNvSpPr>
                <p:nvPr/>
              </p:nvSpPr>
              <p:spPr bwMode="auto">
                <a:xfrm>
                  <a:off x="5070"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1635" name="Line 875"/>
                <p:cNvSpPr>
                  <a:spLocks noChangeShapeType="1"/>
                </p:cNvSpPr>
                <p:nvPr/>
              </p:nvSpPr>
              <p:spPr bwMode="auto">
                <a:xfrm>
                  <a:off x="5070" y="2990"/>
                  <a:ext cx="58" cy="48"/>
                </a:xfrm>
                <a:prstGeom prst="line">
                  <a:avLst/>
                </a:prstGeom>
                <a:noFill/>
                <a:ln w="6350">
                  <a:solidFill>
                    <a:srgbClr val="006000"/>
                  </a:solidFill>
                  <a:round/>
                  <a:headEnd/>
                  <a:tailEnd/>
                </a:ln>
              </p:spPr>
              <p:txBody>
                <a:bodyPr/>
                <a:lstStyle/>
                <a:p>
                  <a:endParaRPr lang="es-AR"/>
                </a:p>
              </p:txBody>
            </p:sp>
          </p:grpSp>
          <p:grpSp>
            <p:nvGrpSpPr>
              <p:cNvPr id="71591" name="Group 876"/>
              <p:cNvGrpSpPr>
                <a:grpSpLocks/>
              </p:cNvGrpSpPr>
              <p:nvPr/>
            </p:nvGrpSpPr>
            <p:grpSpPr bwMode="auto">
              <a:xfrm>
                <a:off x="5098" y="2656"/>
                <a:ext cx="102" cy="130"/>
                <a:chOff x="5098" y="2656"/>
                <a:chExt cx="102" cy="130"/>
              </a:xfrm>
            </p:grpSpPr>
            <p:sp>
              <p:nvSpPr>
                <p:cNvPr id="71630" name="Freeform 877"/>
                <p:cNvSpPr>
                  <a:spLocks/>
                </p:cNvSpPr>
                <p:nvPr/>
              </p:nvSpPr>
              <p:spPr bwMode="auto">
                <a:xfrm>
                  <a:off x="5098"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631" name="Group 878"/>
                <p:cNvGrpSpPr>
                  <a:grpSpLocks/>
                </p:cNvGrpSpPr>
                <p:nvPr/>
              </p:nvGrpSpPr>
              <p:grpSpPr bwMode="auto">
                <a:xfrm>
                  <a:off x="5098" y="2672"/>
                  <a:ext cx="102" cy="114"/>
                  <a:chOff x="5098" y="2672"/>
                  <a:chExt cx="102" cy="114"/>
                </a:xfrm>
              </p:grpSpPr>
              <p:sp>
                <p:nvSpPr>
                  <p:cNvPr id="71632" name="Freeform 879"/>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633" name="Freeform 880"/>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592" name="Group 881"/>
              <p:cNvGrpSpPr>
                <a:grpSpLocks/>
              </p:cNvGrpSpPr>
              <p:nvPr/>
            </p:nvGrpSpPr>
            <p:grpSpPr bwMode="auto">
              <a:xfrm>
                <a:off x="5082" y="2806"/>
                <a:ext cx="82" cy="128"/>
                <a:chOff x="5082" y="2806"/>
                <a:chExt cx="82" cy="128"/>
              </a:xfrm>
            </p:grpSpPr>
            <p:sp>
              <p:nvSpPr>
                <p:cNvPr id="71628" name="Freeform 882"/>
                <p:cNvSpPr>
                  <a:spLocks/>
                </p:cNvSpPr>
                <p:nvPr/>
              </p:nvSpPr>
              <p:spPr bwMode="auto">
                <a:xfrm>
                  <a:off x="5082"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629" name="Line 883"/>
                <p:cNvSpPr>
                  <a:spLocks noChangeShapeType="1"/>
                </p:cNvSpPr>
                <p:nvPr/>
              </p:nvSpPr>
              <p:spPr bwMode="auto">
                <a:xfrm>
                  <a:off x="5082" y="2824"/>
                  <a:ext cx="76" cy="62"/>
                </a:xfrm>
                <a:prstGeom prst="line">
                  <a:avLst/>
                </a:prstGeom>
                <a:noFill/>
                <a:ln w="6350">
                  <a:solidFill>
                    <a:srgbClr val="006000"/>
                  </a:solidFill>
                  <a:round/>
                  <a:headEnd/>
                  <a:tailEnd/>
                </a:ln>
              </p:spPr>
              <p:txBody>
                <a:bodyPr/>
                <a:lstStyle/>
                <a:p>
                  <a:endParaRPr lang="es-AR"/>
                </a:p>
              </p:txBody>
            </p:sp>
          </p:grpSp>
          <p:grpSp>
            <p:nvGrpSpPr>
              <p:cNvPr id="71593" name="Group 884"/>
              <p:cNvGrpSpPr>
                <a:grpSpLocks/>
              </p:cNvGrpSpPr>
              <p:nvPr/>
            </p:nvGrpSpPr>
            <p:grpSpPr bwMode="auto">
              <a:xfrm>
                <a:off x="5082" y="2840"/>
                <a:ext cx="118" cy="128"/>
                <a:chOff x="5082" y="2840"/>
                <a:chExt cx="118" cy="128"/>
              </a:xfrm>
            </p:grpSpPr>
            <p:grpSp>
              <p:nvGrpSpPr>
                <p:cNvPr id="71622" name="Group 885"/>
                <p:cNvGrpSpPr>
                  <a:grpSpLocks/>
                </p:cNvGrpSpPr>
                <p:nvPr/>
              </p:nvGrpSpPr>
              <p:grpSpPr bwMode="auto">
                <a:xfrm>
                  <a:off x="5156" y="2888"/>
                  <a:ext cx="44" cy="52"/>
                  <a:chOff x="5156" y="2888"/>
                  <a:chExt cx="44" cy="52"/>
                </a:xfrm>
              </p:grpSpPr>
              <p:sp>
                <p:nvSpPr>
                  <p:cNvPr id="71626" name="Freeform 886"/>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627" name="Freeform 887"/>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1623" name="Group 888"/>
                <p:cNvGrpSpPr>
                  <a:grpSpLocks/>
                </p:cNvGrpSpPr>
                <p:nvPr/>
              </p:nvGrpSpPr>
              <p:grpSpPr bwMode="auto">
                <a:xfrm>
                  <a:off x="5082" y="2840"/>
                  <a:ext cx="82" cy="128"/>
                  <a:chOff x="5082" y="2840"/>
                  <a:chExt cx="82" cy="128"/>
                </a:xfrm>
              </p:grpSpPr>
              <p:sp>
                <p:nvSpPr>
                  <p:cNvPr id="71624" name="Freeform 889"/>
                  <p:cNvSpPr>
                    <a:spLocks/>
                  </p:cNvSpPr>
                  <p:nvPr/>
                </p:nvSpPr>
                <p:spPr bwMode="auto">
                  <a:xfrm>
                    <a:off x="5082"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1625" name="Line 890"/>
                  <p:cNvSpPr>
                    <a:spLocks noChangeShapeType="1"/>
                  </p:cNvSpPr>
                  <p:nvPr/>
                </p:nvSpPr>
                <p:spPr bwMode="auto">
                  <a:xfrm flipV="1">
                    <a:off x="5082" y="2886"/>
                    <a:ext cx="76" cy="66"/>
                  </a:xfrm>
                  <a:prstGeom prst="line">
                    <a:avLst/>
                  </a:prstGeom>
                  <a:noFill/>
                  <a:ln w="6350">
                    <a:solidFill>
                      <a:srgbClr val="006000"/>
                    </a:solidFill>
                    <a:round/>
                    <a:headEnd/>
                    <a:tailEnd/>
                  </a:ln>
                </p:spPr>
                <p:txBody>
                  <a:bodyPr/>
                  <a:lstStyle/>
                  <a:p>
                    <a:endParaRPr lang="es-AR"/>
                  </a:p>
                </p:txBody>
              </p:sp>
            </p:grpSp>
          </p:grpSp>
          <p:grpSp>
            <p:nvGrpSpPr>
              <p:cNvPr id="71594" name="Group 891"/>
              <p:cNvGrpSpPr>
                <a:grpSpLocks/>
              </p:cNvGrpSpPr>
              <p:nvPr/>
            </p:nvGrpSpPr>
            <p:grpSpPr bwMode="auto">
              <a:xfrm>
                <a:off x="5202" y="3004"/>
                <a:ext cx="198" cy="140"/>
                <a:chOff x="5202" y="3004"/>
                <a:chExt cx="198" cy="140"/>
              </a:xfrm>
            </p:grpSpPr>
            <p:grpSp>
              <p:nvGrpSpPr>
                <p:cNvPr id="71616" name="Group 892"/>
                <p:cNvGrpSpPr>
                  <a:grpSpLocks/>
                </p:cNvGrpSpPr>
                <p:nvPr/>
              </p:nvGrpSpPr>
              <p:grpSpPr bwMode="auto">
                <a:xfrm>
                  <a:off x="5202" y="3038"/>
                  <a:ext cx="112" cy="68"/>
                  <a:chOff x="5202" y="3038"/>
                  <a:chExt cx="112" cy="68"/>
                </a:xfrm>
              </p:grpSpPr>
              <p:sp>
                <p:nvSpPr>
                  <p:cNvPr id="71620" name="Freeform 893"/>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621" name="Freeform 894"/>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617" name="Group 895"/>
                <p:cNvGrpSpPr>
                  <a:grpSpLocks/>
                </p:cNvGrpSpPr>
                <p:nvPr/>
              </p:nvGrpSpPr>
              <p:grpSpPr bwMode="auto">
                <a:xfrm>
                  <a:off x="5296" y="3004"/>
                  <a:ext cx="104" cy="140"/>
                  <a:chOff x="5296" y="3004"/>
                  <a:chExt cx="104" cy="140"/>
                </a:xfrm>
              </p:grpSpPr>
              <p:sp>
                <p:nvSpPr>
                  <p:cNvPr id="71618" name="Freeform 896"/>
                  <p:cNvSpPr>
                    <a:spLocks/>
                  </p:cNvSpPr>
                  <p:nvPr/>
                </p:nvSpPr>
                <p:spPr bwMode="auto">
                  <a:xfrm>
                    <a:off x="5296"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619" name="Line 897"/>
                  <p:cNvSpPr>
                    <a:spLocks noChangeShapeType="1"/>
                  </p:cNvSpPr>
                  <p:nvPr/>
                </p:nvSpPr>
                <p:spPr bwMode="auto">
                  <a:xfrm flipH="1" flipV="1">
                    <a:off x="5302" y="3056"/>
                    <a:ext cx="98" cy="70"/>
                  </a:xfrm>
                  <a:prstGeom prst="line">
                    <a:avLst/>
                  </a:prstGeom>
                  <a:noFill/>
                  <a:ln w="6350">
                    <a:solidFill>
                      <a:srgbClr val="006000"/>
                    </a:solidFill>
                    <a:round/>
                    <a:headEnd/>
                    <a:tailEnd/>
                  </a:ln>
                </p:spPr>
                <p:txBody>
                  <a:bodyPr/>
                  <a:lstStyle/>
                  <a:p>
                    <a:endParaRPr lang="es-AR"/>
                  </a:p>
                </p:txBody>
              </p:sp>
            </p:grpSp>
          </p:grpSp>
          <p:grpSp>
            <p:nvGrpSpPr>
              <p:cNvPr id="71595" name="Group 898"/>
              <p:cNvGrpSpPr>
                <a:grpSpLocks/>
              </p:cNvGrpSpPr>
              <p:nvPr/>
            </p:nvGrpSpPr>
            <p:grpSpPr bwMode="auto">
              <a:xfrm>
                <a:off x="5248" y="3042"/>
                <a:ext cx="68" cy="152"/>
                <a:chOff x="5248" y="3042"/>
                <a:chExt cx="68" cy="152"/>
              </a:xfrm>
            </p:grpSpPr>
            <p:sp>
              <p:nvSpPr>
                <p:cNvPr id="71614" name="Freeform 899"/>
                <p:cNvSpPr>
                  <a:spLocks/>
                </p:cNvSpPr>
                <p:nvPr/>
              </p:nvSpPr>
              <p:spPr bwMode="auto">
                <a:xfrm>
                  <a:off x="5248"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1615" name="Line 900"/>
                <p:cNvSpPr>
                  <a:spLocks noChangeShapeType="1"/>
                </p:cNvSpPr>
                <p:nvPr/>
              </p:nvSpPr>
              <p:spPr bwMode="auto">
                <a:xfrm>
                  <a:off x="5268" y="3050"/>
                  <a:ext cx="46" cy="142"/>
                </a:xfrm>
                <a:prstGeom prst="line">
                  <a:avLst/>
                </a:prstGeom>
                <a:noFill/>
                <a:ln w="6350">
                  <a:solidFill>
                    <a:srgbClr val="006000"/>
                  </a:solidFill>
                  <a:round/>
                  <a:headEnd/>
                  <a:tailEnd/>
                </a:ln>
              </p:spPr>
              <p:txBody>
                <a:bodyPr/>
                <a:lstStyle/>
                <a:p>
                  <a:endParaRPr lang="es-AR"/>
                </a:p>
              </p:txBody>
            </p:sp>
          </p:grpSp>
          <p:grpSp>
            <p:nvGrpSpPr>
              <p:cNvPr id="71596" name="Group 901"/>
              <p:cNvGrpSpPr>
                <a:grpSpLocks/>
              </p:cNvGrpSpPr>
              <p:nvPr/>
            </p:nvGrpSpPr>
            <p:grpSpPr bwMode="auto">
              <a:xfrm>
                <a:off x="5268" y="2978"/>
                <a:ext cx="62" cy="94"/>
                <a:chOff x="5268" y="2978"/>
                <a:chExt cx="62" cy="94"/>
              </a:xfrm>
            </p:grpSpPr>
            <p:sp>
              <p:nvSpPr>
                <p:cNvPr id="71612" name="Freeform 902"/>
                <p:cNvSpPr>
                  <a:spLocks/>
                </p:cNvSpPr>
                <p:nvPr/>
              </p:nvSpPr>
              <p:spPr bwMode="auto">
                <a:xfrm>
                  <a:off x="5268"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613" name="Line 903"/>
                <p:cNvSpPr>
                  <a:spLocks noChangeShapeType="1"/>
                </p:cNvSpPr>
                <p:nvPr/>
              </p:nvSpPr>
              <p:spPr bwMode="auto">
                <a:xfrm flipH="1">
                  <a:off x="5272" y="2990"/>
                  <a:ext cx="58" cy="46"/>
                </a:xfrm>
                <a:prstGeom prst="line">
                  <a:avLst/>
                </a:prstGeom>
                <a:noFill/>
                <a:ln w="6350">
                  <a:solidFill>
                    <a:srgbClr val="006000"/>
                  </a:solidFill>
                  <a:round/>
                  <a:headEnd/>
                  <a:tailEnd/>
                </a:ln>
              </p:spPr>
              <p:txBody>
                <a:bodyPr/>
                <a:lstStyle/>
                <a:p>
                  <a:endParaRPr lang="es-AR"/>
                </a:p>
              </p:txBody>
            </p:sp>
          </p:grpSp>
          <p:grpSp>
            <p:nvGrpSpPr>
              <p:cNvPr id="71597" name="Group 904"/>
              <p:cNvGrpSpPr>
                <a:grpSpLocks/>
              </p:cNvGrpSpPr>
              <p:nvPr/>
            </p:nvGrpSpPr>
            <p:grpSpPr bwMode="auto">
              <a:xfrm>
                <a:off x="5200" y="2656"/>
                <a:ext cx="102" cy="130"/>
                <a:chOff x="5200" y="2656"/>
                <a:chExt cx="102" cy="130"/>
              </a:xfrm>
            </p:grpSpPr>
            <p:sp>
              <p:nvSpPr>
                <p:cNvPr id="71608" name="Freeform 905"/>
                <p:cNvSpPr>
                  <a:spLocks/>
                </p:cNvSpPr>
                <p:nvPr/>
              </p:nvSpPr>
              <p:spPr bwMode="auto">
                <a:xfrm>
                  <a:off x="5220"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1609" name="Group 906"/>
                <p:cNvGrpSpPr>
                  <a:grpSpLocks/>
                </p:cNvGrpSpPr>
                <p:nvPr/>
              </p:nvGrpSpPr>
              <p:grpSpPr bwMode="auto">
                <a:xfrm>
                  <a:off x="5200" y="2672"/>
                  <a:ext cx="102" cy="114"/>
                  <a:chOff x="5200" y="2672"/>
                  <a:chExt cx="102" cy="114"/>
                </a:xfrm>
              </p:grpSpPr>
              <p:sp>
                <p:nvSpPr>
                  <p:cNvPr id="71610" name="Freeform 907"/>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611" name="Freeform 908"/>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1598" name="Group 909"/>
              <p:cNvGrpSpPr>
                <a:grpSpLocks/>
              </p:cNvGrpSpPr>
              <p:nvPr/>
            </p:nvGrpSpPr>
            <p:grpSpPr bwMode="auto">
              <a:xfrm>
                <a:off x="5236" y="2806"/>
                <a:ext cx="82" cy="128"/>
                <a:chOff x="5236" y="2806"/>
                <a:chExt cx="82" cy="128"/>
              </a:xfrm>
            </p:grpSpPr>
            <p:sp>
              <p:nvSpPr>
                <p:cNvPr id="71606" name="Freeform 910"/>
                <p:cNvSpPr>
                  <a:spLocks/>
                </p:cNvSpPr>
                <p:nvPr/>
              </p:nvSpPr>
              <p:spPr bwMode="auto">
                <a:xfrm>
                  <a:off x="5236"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607" name="Line 911"/>
                <p:cNvSpPr>
                  <a:spLocks noChangeShapeType="1"/>
                </p:cNvSpPr>
                <p:nvPr/>
              </p:nvSpPr>
              <p:spPr bwMode="auto">
                <a:xfrm flipH="1">
                  <a:off x="5240" y="2822"/>
                  <a:ext cx="78" cy="64"/>
                </a:xfrm>
                <a:prstGeom prst="line">
                  <a:avLst/>
                </a:prstGeom>
                <a:noFill/>
                <a:ln w="6350">
                  <a:solidFill>
                    <a:srgbClr val="006000"/>
                  </a:solidFill>
                  <a:round/>
                  <a:headEnd/>
                  <a:tailEnd/>
                </a:ln>
              </p:spPr>
              <p:txBody>
                <a:bodyPr/>
                <a:lstStyle/>
                <a:p>
                  <a:endParaRPr lang="es-AR"/>
                </a:p>
              </p:txBody>
            </p:sp>
          </p:grpSp>
          <p:grpSp>
            <p:nvGrpSpPr>
              <p:cNvPr id="71599" name="Group 912"/>
              <p:cNvGrpSpPr>
                <a:grpSpLocks/>
              </p:cNvGrpSpPr>
              <p:nvPr/>
            </p:nvGrpSpPr>
            <p:grpSpPr bwMode="auto">
              <a:xfrm>
                <a:off x="5200" y="2840"/>
                <a:ext cx="118" cy="128"/>
                <a:chOff x="5200" y="2840"/>
                <a:chExt cx="118" cy="128"/>
              </a:xfrm>
            </p:grpSpPr>
            <p:grpSp>
              <p:nvGrpSpPr>
                <p:cNvPr id="71600" name="Group 913"/>
                <p:cNvGrpSpPr>
                  <a:grpSpLocks/>
                </p:cNvGrpSpPr>
                <p:nvPr/>
              </p:nvGrpSpPr>
              <p:grpSpPr bwMode="auto">
                <a:xfrm>
                  <a:off x="5200" y="2886"/>
                  <a:ext cx="44" cy="54"/>
                  <a:chOff x="5200" y="2886"/>
                  <a:chExt cx="44" cy="54"/>
                </a:xfrm>
              </p:grpSpPr>
              <p:sp>
                <p:nvSpPr>
                  <p:cNvPr id="71604" name="Freeform 914"/>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605" name="Freeform 915"/>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1601" name="Group 916"/>
                <p:cNvGrpSpPr>
                  <a:grpSpLocks/>
                </p:cNvGrpSpPr>
                <p:nvPr/>
              </p:nvGrpSpPr>
              <p:grpSpPr bwMode="auto">
                <a:xfrm>
                  <a:off x="5236" y="2840"/>
                  <a:ext cx="82" cy="128"/>
                  <a:chOff x="5236" y="2840"/>
                  <a:chExt cx="82" cy="128"/>
                </a:xfrm>
              </p:grpSpPr>
              <p:sp>
                <p:nvSpPr>
                  <p:cNvPr id="71602" name="Freeform 917"/>
                  <p:cNvSpPr>
                    <a:spLocks/>
                  </p:cNvSpPr>
                  <p:nvPr/>
                </p:nvSpPr>
                <p:spPr bwMode="auto">
                  <a:xfrm>
                    <a:off x="5236"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1603" name="Line 918"/>
                  <p:cNvSpPr>
                    <a:spLocks noChangeShapeType="1"/>
                  </p:cNvSpPr>
                  <p:nvPr/>
                </p:nvSpPr>
                <p:spPr bwMode="auto">
                  <a:xfrm flipH="1" flipV="1">
                    <a:off x="5240" y="2886"/>
                    <a:ext cx="78" cy="64"/>
                  </a:xfrm>
                  <a:prstGeom prst="line">
                    <a:avLst/>
                  </a:prstGeom>
                  <a:noFill/>
                  <a:ln w="6350">
                    <a:solidFill>
                      <a:srgbClr val="006000"/>
                    </a:solidFill>
                    <a:round/>
                    <a:headEnd/>
                    <a:tailEnd/>
                  </a:ln>
                </p:spPr>
                <p:txBody>
                  <a:bodyPr/>
                  <a:lstStyle/>
                  <a:p>
                    <a:endParaRPr lang="es-AR"/>
                  </a:p>
                </p:txBody>
              </p:sp>
            </p:grpSp>
          </p:grpSp>
        </p:grpSp>
        <p:grpSp>
          <p:nvGrpSpPr>
            <p:cNvPr id="70736" name="Group 919"/>
            <p:cNvGrpSpPr>
              <a:grpSpLocks/>
            </p:cNvGrpSpPr>
            <p:nvPr/>
          </p:nvGrpSpPr>
          <p:grpSpPr bwMode="auto">
            <a:xfrm>
              <a:off x="6507163" y="3484563"/>
              <a:ext cx="750887" cy="1130300"/>
              <a:chOff x="5264" y="2482"/>
              <a:chExt cx="400" cy="712"/>
            </a:xfrm>
          </p:grpSpPr>
          <p:sp>
            <p:nvSpPr>
              <p:cNvPr id="71538" name="Freeform 921"/>
              <p:cNvSpPr>
                <a:spLocks/>
              </p:cNvSpPr>
              <p:nvPr/>
            </p:nvSpPr>
            <p:spPr bwMode="auto">
              <a:xfrm>
                <a:off x="5426"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grpSp>
            <p:nvGrpSpPr>
              <p:cNvPr id="71539" name="Group 923"/>
              <p:cNvGrpSpPr>
                <a:grpSpLocks/>
              </p:cNvGrpSpPr>
              <p:nvPr/>
            </p:nvGrpSpPr>
            <p:grpSpPr bwMode="auto">
              <a:xfrm>
                <a:off x="5264" y="3004"/>
                <a:ext cx="198" cy="140"/>
                <a:chOff x="5264" y="3004"/>
                <a:chExt cx="198" cy="140"/>
              </a:xfrm>
            </p:grpSpPr>
            <p:grpSp>
              <p:nvGrpSpPr>
                <p:cNvPr id="71581" name="Group 924"/>
                <p:cNvGrpSpPr>
                  <a:grpSpLocks/>
                </p:cNvGrpSpPr>
                <p:nvPr/>
              </p:nvGrpSpPr>
              <p:grpSpPr bwMode="auto">
                <a:xfrm>
                  <a:off x="5354" y="3036"/>
                  <a:ext cx="108" cy="70"/>
                  <a:chOff x="5354" y="3036"/>
                  <a:chExt cx="108" cy="70"/>
                </a:xfrm>
              </p:grpSpPr>
              <p:sp>
                <p:nvSpPr>
                  <p:cNvPr id="71585" name="Freeform 925"/>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586"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582" name="Group 927"/>
                <p:cNvGrpSpPr>
                  <a:grpSpLocks/>
                </p:cNvGrpSpPr>
                <p:nvPr/>
              </p:nvGrpSpPr>
              <p:grpSpPr bwMode="auto">
                <a:xfrm>
                  <a:off x="5264" y="3004"/>
                  <a:ext cx="104" cy="140"/>
                  <a:chOff x="5264" y="3004"/>
                  <a:chExt cx="104" cy="140"/>
                </a:xfrm>
              </p:grpSpPr>
              <p:sp>
                <p:nvSpPr>
                  <p:cNvPr id="71583" name="Freeform 928"/>
                  <p:cNvSpPr>
                    <a:spLocks/>
                  </p:cNvSpPr>
                  <p:nvPr/>
                </p:nvSpPr>
                <p:spPr bwMode="auto">
                  <a:xfrm>
                    <a:off x="5264"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584" name="Line 929"/>
                  <p:cNvSpPr>
                    <a:spLocks noChangeShapeType="1"/>
                  </p:cNvSpPr>
                  <p:nvPr/>
                </p:nvSpPr>
                <p:spPr bwMode="auto">
                  <a:xfrm flipV="1">
                    <a:off x="5264" y="3056"/>
                    <a:ext cx="96" cy="70"/>
                  </a:xfrm>
                  <a:prstGeom prst="line">
                    <a:avLst/>
                  </a:prstGeom>
                  <a:noFill/>
                  <a:ln w="6350">
                    <a:solidFill>
                      <a:srgbClr val="006000"/>
                    </a:solidFill>
                    <a:round/>
                    <a:headEnd/>
                    <a:tailEnd/>
                  </a:ln>
                </p:spPr>
                <p:txBody>
                  <a:bodyPr/>
                  <a:lstStyle/>
                  <a:p>
                    <a:endParaRPr lang="es-AR"/>
                  </a:p>
                </p:txBody>
              </p:sp>
            </p:grpSp>
          </p:grpSp>
          <p:sp>
            <p:nvSpPr>
              <p:cNvPr id="71540" name="Freeform 931"/>
              <p:cNvSpPr>
                <a:spLocks/>
              </p:cNvSpPr>
              <p:nvPr/>
            </p:nvSpPr>
            <p:spPr bwMode="auto">
              <a:xfrm>
                <a:off x="5348"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grpSp>
            <p:nvGrpSpPr>
              <p:cNvPr id="71541" name="Group 933"/>
              <p:cNvGrpSpPr>
                <a:grpSpLocks/>
              </p:cNvGrpSpPr>
              <p:nvPr/>
            </p:nvGrpSpPr>
            <p:grpSpPr bwMode="auto">
              <a:xfrm>
                <a:off x="5334" y="2978"/>
                <a:ext cx="62" cy="94"/>
                <a:chOff x="5334" y="2978"/>
                <a:chExt cx="62" cy="94"/>
              </a:xfrm>
            </p:grpSpPr>
            <p:sp>
              <p:nvSpPr>
                <p:cNvPr id="71579" name="Freeform 934"/>
                <p:cNvSpPr>
                  <a:spLocks/>
                </p:cNvSpPr>
                <p:nvPr/>
              </p:nvSpPr>
              <p:spPr bwMode="auto">
                <a:xfrm>
                  <a:off x="5334"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1580" name="Line 935"/>
                <p:cNvSpPr>
                  <a:spLocks noChangeShapeType="1"/>
                </p:cNvSpPr>
                <p:nvPr/>
              </p:nvSpPr>
              <p:spPr bwMode="auto">
                <a:xfrm>
                  <a:off x="5334" y="2990"/>
                  <a:ext cx="58" cy="48"/>
                </a:xfrm>
                <a:prstGeom prst="line">
                  <a:avLst/>
                </a:prstGeom>
                <a:noFill/>
                <a:ln w="6350">
                  <a:solidFill>
                    <a:srgbClr val="006000"/>
                  </a:solidFill>
                  <a:round/>
                  <a:headEnd/>
                  <a:tailEnd/>
                </a:ln>
              </p:spPr>
              <p:txBody>
                <a:bodyPr/>
                <a:lstStyle/>
                <a:p>
                  <a:endParaRPr lang="es-AR"/>
                </a:p>
              </p:txBody>
            </p:sp>
          </p:grpSp>
          <p:grpSp>
            <p:nvGrpSpPr>
              <p:cNvPr id="71542" name="Group 938"/>
              <p:cNvGrpSpPr>
                <a:grpSpLocks/>
              </p:cNvGrpSpPr>
              <p:nvPr/>
            </p:nvGrpSpPr>
            <p:grpSpPr bwMode="auto">
              <a:xfrm>
                <a:off x="5362" y="2672"/>
                <a:ext cx="102" cy="114"/>
                <a:chOff x="5362" y="2672"/>
                <a:chExt cx="102" cy="114"/>
              </a:xfrm>
            </p:grpSpPr>
            <p:sp>
              <p:nvSpPr>
                <p:cNvPr id="71577"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578" name="Freeform 940"/>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nvGrpSpPr>
              <p:cNvPr id="71543" name="Group 941"/>
              <p:cNvGrpSpPr>
                <a:grpSpLocks/>
              </p:cNvGrpSpPr>
              <p:nvPr/>
            </p:nvGrpSpPr>
            <p:grpSpPr bwMode="auto">
              <a:xfrm>
                <a:off x="5346" y="2806"/>
                <a:ext cx="82" cy="128"/>
                <a:chOff x="5346" y="2806"/>
                <a:chExt cx="82" cy="128"/>
              </a:xfrm>
            </p:grpSpPr>
            <p:sp>
              <p:nvSpPr>
                <p:cNvPr id="71575"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576"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1544" name="Group 944"/>
              <p:cNvGrpSpPr>
                <a:grpSpLocks/>
              </p:cNvGrpSpPr>
              <p:nvPr/>
            </p:nvGrpSpPr>
            <p:grpSpPr bwMode="auto">
              <a:xfrm>
                <a:off x="5346" y="2840"/>
                <a:ext cx="118" cy="128"/>
                <a:chOff x="5346" y="2840"/>
                <a:chExt cx="118" cy="128"/>
              </a:xfrm>
            </p:grpSpPr>
            <p:grpSp>
              <p:nvGrpSpPr>
                <p:cNvPr id="71569" name="Group 945"/>
                <p:cNvGrpSpPr>
                  <a:grpSpLocks/>
                </p:cNvGrpSpPr>
                <p:nvPr/>
              </p:nvGrpSpPr>
              <p:grpSpPr bwMode="auto">
                <a:xfrm>
                  <a:off x="5420" y="2888"/>
                  <a:ext cx="44" cy="52"/>
                  <a:chOff x="5420" y="2888"/>
                  <a:chExt cx="44" cy="52"/>
                </a:xfrm>
              </p:grpSpPr>
              <p:sp>
                <p:nvSpPr>
                  <p:cNvPr id="71573"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574"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1570" name="Group 948"/>
                <p:cNvGrpSpPr>
                  <a:grpSpLocks/>
                </p:cNvGrpSpPr>
                <p:nvPr/>
              </p:nvGrpSpPr>
              <p:grpSpPr bwMode="auto">
                <a:xfrm>
                  <a:off x="5346" y="2840"/>
                  <a:ext cx="82" cy="128"/>
                  <a:chOff x="5346" y="2840"/>
                  <a:chExt cx="82" cy="128"/>
                </a:xfrm>
              </p:grpSpPr>
              <p:sp>
                <p:nvSpPr>
                  <p:cNvPr id="71571" name="Freeform 949"/>
                  <p:cNvSpPr>
                    <a:spLocks/>
                  </p:cNvSpPr>
                  <p:nvPr/>
                </p:nvSpPr>
                <p:spPr bwMode="auto">
                  <a:xfrm>
                    <a:off x="5346"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1572" name="Line 950"/>
                  <p:cNvSpPr>
                    <a:spLocks noChangeShapeType="1"/>
                  </p:cNvSpPr>
                  <p:nvPr/>
                </p:nvSpPr>
                <p:spPr bwMode="auto">
                  <a:xfrm flipV="1">
                    <a:off x="5346" y="2886"/>
                    <a:ext cx="76" cy="66"/>
                  </a:xfrm>
                  <a:prstGeom prst="line">
                    <a:avLst/>
                  </a:prstGeom>
                  <a:noFill/>
                  <a:ln w="6350">
                    <a:solidFill>
                      <a:srgbClr val="006000"/>
                    </a:solidFill>
                    <a:round/>
                    <a:headEnd/>
                    <a:tailEnd/>
                  </a:ln>
                </p:spPr>
                <p:txBody>
                  <a:bodyPr/>
                  <a:lstStyle/>
                  <a:p>
                    <a:endParaRPr lang="es-AR"/>
                  </a:p>
                </p:txBody>
              </p:sp>
            </p:grpSp>
          </p:grpSp>
          <p:grpSp>
            <p:nvGrpSpPr>
              <p:cNvPr id="71545" name="Group 951"/>
              <p:cNvGrpSpPr>
                <a:grpSpLocks/>
              </p:cNvGrpSpPr>
              <p:nvPr/>
            </p:nvGrpSpPr>
            <p:grpSpPr bwMode="auto">
              <a:xfrm>
                <a:off x="5466" y="3004"/>
                <a:ext cx="198" cy="140"/>
                <a:chOff x="5466" y="3004"/>
                <a:chExt cx="198" cy="140"/>
              </a:xfrm>
            </p:grpSpPr>
            <p:grpSp>
              <p:nvGrpSpPr>
                <p:cNvPr id="71563" name="Group 952"/>
                <p:cNvGrpSpPr>
                  <a:grpSpLocks/>
                </p:cNvGrpSpPr>
                <p:nvPr/>
              </p:nvGrpSpPr>
              <p:grpSpPr bwMode="auto">
                <a:xfrm>
                  <a:off x="5466" y="3038"/>
                  <a:ext cx="112" cy="68"/>
                  <a:chOff x="5466" y="3038"/>
                  <a:chExt cx="112" cy="68"/>
                </a:xfrm>
              </p:grpSpPr>
              <p:sp>
                <p:nvSpPr>
                  <p:cNvPr id="71567"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568" name="Freeform 954"/>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564" name="Group 955"/>
                <p:cNvGrpSpPr>
                  <a:grpSpLocks/>
                </p:cNvGrpSpPr>
                <p:nvPr/>
              </p:nvGrpSpPr>
              <p:grpSpPr bwMode="auto">
                <a:xfrm>
                  <a:off x="5560" y="3004"/>
                  <a:ext cx="104" cy="140"/>
                  <a:chOff x="5560" y="3004"/>
                  <a:chExt cx="104" cy="140"/>
                </a:xfrm>
              </p:grpSpPr>
              <p:sp>
                <p:nvSpPr>
                  <p:cNvPr id="71565" name="Freeform 956"/>
                  <p:cNvSpPr>
                    <a:spLocks/>
                  </p:cNvSpPr>
                  <p:nvPr/>
                </p:nvSpPr>
                <p:spPr bwMode="auto">
                  <a:xfrm>
                    <a:off x="5560"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566" name="Line 957"/>
                  <p:cNvSpPr>
                    <a:spLocks noChangeShapeType="1"/>
                  </p:cNvSpPr>
                  <p:nvPr/>
                </p:nvSpPr>
                <p:spPr bwMode="auto">
                  <a:xfrm flipH="1" flipV="1">
                    <a:off x="5566" y="3056"/>
                    <a:ext cx="98" cy="70"/>
                  </a:xfrm>
                  <a:prstGeom prst="line">
                    <a:avLst/>
                  </a:prstGeom>
                  <a:noFill/>
                  <a:ln w="6350">
                    <a:solidFill>
                      <a:srgbClr val="006000"/>
                    </a:solidFill>
                    <a:round/>
                    <a:headEnd/>
                    <a:tailEnd/>
                  </a:ln>
                </p:spPr>
                <p:txBody>
                  <a:bodyPr/>
                  <a:lstStyle/>
                  <a:p>
                    <a:endParaRPr lang="es-AR"/>
                  </a:p>
                </p:txBody>
              </p:sp>
            </p:grpSp>
          </p:grpSp>
          <p:grpSp>
            <p:nvGrpSpPr>
              <p:cNvPr id="71546" name="Group 958"/>
              <p:cNvGrpSpPr>
                <a:grpSpLocks/>
              </p:cNvGrpSpPr>
              <p:nvPr/>
            </p:nvGrpSpPr>
            <p:grpSpPr bwMode="auto">
              <a:xfrm>
                <a:off x="5512" y="3042"/>
                <a:ext cx="68" cy="152"/>
                <a:chOff x="5512" y="3042"/>
                <a:chExt cx="68" cy="152"/>
              </a:xfrm>
            </p:grpSpPr>
            <p:sp>
              <p:nvSpPr>
                <p:cNvPr id="71561" name="Freeform 959"/>
                <p:cNvSpPr>
                  <a:spLocks/>
                </p:cNvSpPr>
                <p:nvPr/>
              </p:nvSpPr>
              <p:spPr bwMode="auto">
                <a:xfrm>
                  <a:off x="5512"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1562" name="Line 960"/>
                <p:cNvSpPr>
                  <a:spLocks noChangeShapeType="1"/>
                </p:cNvSpPr>
                <p:nvPr/>
              </p:nvSpPr>
              <p:spPr bwMode="auto">
                <a:xfrm>
                  <a:off x="5532" y="3050"/>
                  <a:ext cx="46" cy="142"/>
                </a:xfrm>
                <a:prstGeom prst="line">
                  <a:avLst/>
                </a:prstGeom>
                <a:noFill/>
                <a:ln w="6350">
                  <a:solidFill>
                    <a:srgbClr val="006000"/>
                  </a:solidFill>
                  <a:round/>
                  <a:headEnd/>
                  <a:tailEnd/>
                </a:ln>
              </p:spPr>
              <p:txBody>
                <a:bodyPr/>
                <a:lstStyle/>
                <a:p>
                  <a:endParaRPr lang="es-AR"/>
                </a:p>
              </p:txBody>
            </p:sp>
          </p:grpSp>
          <p:grpSp>
            <p:nvGrpSpPr>
              <p:cNvPr id="71547" name="Group 961"/>
              <p:cNvGrpSpPr>
                <a:grpSpLocks/>
              </p:cNvGrpSpPr>
              <p:nvPr/>
            </p:nvGrpSpPr>
            <p:grpSpPr bwMode="auto">
              <a:xfrm>
                <a:off x="5532" y="2978"/>
                <a:ext cx="62" cy="94"/>
                <a:chOff x="5532" y="2978"/>
                <a:chExt cx="62" cy="94"/>
              </a:xfrm>
            </p:grpSpPr>
            <p:sp>
              <p:nvSpPr>
                <p:cNvPr id="71559"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560" name="Line 963"/>
                <p:cNvSpPr>
                  <a:spLocks noChangeShapeType="1"/>
                </p:cNvSpPr>
                <p:nvPr/>
              </p:nvSpPr>
              <p:spPr bwMode="auto">
                <a:xfrm flipH="1">
                  <a:off x="5536" y="2990"/>
                  <a:ext cx="58" cy="46"/>
                </a:xfrm>
                <a:prstGeom prst="line">
                  <a:avLst/>
                </a:prstGeom>
                <a:noFill/>
                <a:ln w="6350">
                  <a:solidFill>
                    <a:srgbClr val="006000"/>
                  </a:solidFill>
                  <a:round/>
                  <a:headEnd/>
                  <a:tailEnd/>
                </a:ln>
              </p:spPr>
              <p:txBody>
                <a:bodyPr/>
                <a:lstStyle/>
                <a:p>
                  <a:endParaRPr lang="es-AR"/>
                </a:p>
              </p:txBody>
            </p:sp>
          </p:grpSp>
          <p:grpSp>
            <p:nvGrpSpPr>
              <p:cNvPr id="71548" name="Group 966"/>
              <p:cNvGrpSpPr>
                <a:grpSpLocks/>
              </p:cNvGrpSpPr>
              <p:nvPr/>
            </p:nvGrpSpPr>
            <p:grpSpPr bwMode="auto">
              <a:xfrm>
                <a:off x="5464" y="2672"/>
                <a:ext cx="102" cy="114"/>
                <a:chOff x="5464" y="2672"/>
                <a:chExt cx="102" cy="114"/>
              </a:xfrm>
            </p:grpSpPr>
            <p:sp>
              <p:nvSpPr>
                <p:cNvPr id="71557" name="Freeform 967"/>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558" name="Freeform 968"/>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nvGrpSpPr>
              <p:cNvPr id="71549" name="Group 969"/>
              <p:cNvGrpSpPr>
                <a:grpSpLocks/>
              </p:cNvGrpSpPr>
              <p:nvPr/>
            </p:nvGrpSpPr>
            <p:grpSpPr bwMode="auto">
              <a:xfrm>
                <a:off x="5500" y="2806"/>
                <a:ext cx="82" cy="128"/>
                <a:chOff x="5500" y="2806"/>
                <a:chExt cx="82" cy="128"/>
              </a:xfrm>
            </p:grpSpPr>
            <p:sp>
              <p:nvSpPr>
                <p:cNvPr id="71555"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556"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1550" name="Group 972"/>
              <p:cNvGrpSpPr>
                <a:grpSpLocks/>
              </p:cNvGrpSpPr>
              <p:nvPr/>
            </p:nvGrpSpPr>
            <p:grpSpPr bwMode="auto">
              <a:xfrm>
                <a:off x="5464" y="2840"/>
                <a:ext cx="118" cy="128"/>
                <a:chOff x="5464" y="2840"/>
                <a:chExt cx="118" cy="128"/>
              </a:xfrm>
            </p:grpSpPr>
            <p:grpSp>
              <p:nvGrpSpPr>
                <p:cNvPr id="71551" name="Group 973"/>
                <p:cNvGrpSpPr>
                  <a:grpSpLocks/>
                </p:cNvGrpSpPr>
                <p:nvPr/>
              </p:nvGrpSpPr>
              <p:grpSpPr bwMode="auto">
                <a:xfrm>
                  <a:off x="5464" y="2886"/>
                  <a:ext cx="44" cy="54"/>
                  <a:chOff x="5464" y="2886"/>
                  <a:chExt cx="44" cy="54"/>
                </a:xfrm>
              </p:grpSpPr>
              <p:sp>
                <p:nvSpPr>
                  <p:cNvPr id="71553" name="Freeform 974"/>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554"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sp>
              <p:nvSpPr>
                <p:cNvPr id="71552" name="Freeform 977"/>
                <p:cNvSpPr>
                  <a:spLocks/>
                </p:cNvSpPr>
                <p:nvPr/>
              </p:nvSpPr>
              <p:spPr bwMode="auto">
                <a:xfrm>
                  <a:off x="5500"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grpSp>
        </p:grpSp>
        <p:grpSp>
          <p:nvGrpSpPr>
            <p:cNvPr id="70737" name="Group 859"/>
            <p:cNvGrpSpPr>
              <a:grpSpLocks/>
            </p:cNvGrpSpPr>
            <p:nvPr/>
          </p:nvGrpSpPr>
          <p:grpSpPr bwMode="auto">
            <a:xfrm>
              <a:off x="1784350" y="3549650"/>
              <a:ext cx="635000" cy="1289050"/>
              <a:chOff x="5000" y="2482"/>
              <a:chExt cx="400" cy="812"/>
            </a:xfrm>
          </p:grpSpPr>
          <p:grpSp>
            <p:nvGrpSpPr>
              <p:cNvPr id="71479" name="Group 860"/>
              <p:cNvGrpSpPr>
                <a:grpSpLocks/>
              </p:cNvGrpSpPr>
              <p:nvPr/>
            </p:nvGrpSpPr>
            <p:grpSpPr bwMode="auto">
              <a:xfrm>
                <a:off x="5162" y="2482"/>
                <a:ext cx="74" cy="812"/>
                <a:chOff x="5162" y="2482"/>
                <a:chExt cx="74" cy="812"/>
              </a:xfrm>
            </p:grpSpPr>
            <p:sp>
              <p:nvSpPr>
                <p:cNvPr id="71536" name="Freeform 861"/>
                <p:cNvSpPr>
                  <a:spLocks/>
                </p:cNvSpPr>
                <p:nvPr/>
              </p:nvSpPr>
              <p:spPr bwMode="auto">
                <a:xfrm>
                  <a:off x="5162"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1537" name="Line 862"/>
                <p:cNvSpPr>
                  <a:spLocks noChangeShapeType="1"/>
                </p:cNvSpPr>
                <p:nvPr/>
              </p:nvSpPr>
              <p:spPr bwMode="auto">
                <a:xfrm>
                  <a:off x="5200" y="2488"/>
                  <a:ext cx="1" cy="806"/>
                </a:xfrm>
                <a:prstGeom prst="line">
                  <a:avLst/>
                </a:prstGeom>
                <a:noFill/>
                <a:ln w="6350">
                  <a:solidFill>
                    <a:srgbClr val="006000"/>
                  </a:solidFill>
                  <a:round/>
                  <a:headEnd/>
                  <a:tailEnd/>
                </a:ln>
              </p:spPr>
              <p:txBody>
                <a:bodyPr/>
                <a:lstStyle/>
                <a:p>
                  <a:endParaRPr lang="es-AR"/>
                </a:p>
              </p:txBody>
            </p:sp>
          </p:grpSp>
          <p:grpSp>
            <p:nvGrpSpPr>
              <p:cNvPr id="71480" name="Group 863"/>
              <p:cNvGrpSpPr>
                <a:grpSpLocks/>
              </p:cNvGrpSpPr>
              <p:nvPr/>
            </p:nvGrpSpPr>
            <p:grpSpPr bwMode="auto">
              <a:xfrm>
                <a:off x="5000" y="3004"/>
                <a:ext cx="198" cy="140"/>
                <a:chOff x="5000" y="3004"/>
                <a:chExt cx="198" cy="140"/>
              </a:xfrm>
            </p:grpSpPr>
            <p:grpSp>
              <p:nvGrpSpPr>
                <p:cNvPr id="71530" name="Group 864"/>
                <p:cNvGrpSpPr>
                  <a:grpSpLocks/>
                </p:cNvGrpSpPr>
                <p:nvPr/>
              </p:nvGrpSpPr>
              <p:grpSpPr bwMode="auto">
                <a:xfrm>
                  <a:off x="5090" y="3036"/>
                  <a:ext cx="108" cy="70"/>
                  <a:chOff x="5090" y="3036"/>
                  <a:chExt cx="108" cy="70"/>
                </a:xfrm>
              </p:grpSpPr>
              <p:sp>
                <p:nvSpPr>
                  <p:cNvPr id="71534" name="Freeform 865"/>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535" name="Freeform 866"/>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531" name="Group 867"/>
                <p:cNvGrpSpPr>
                  <a:grpSpLocks/>
                </p:cNvGrpSpPr>
                <p:nvPr/>
              </p:nvGrpSpPr>
              <p:grpSpPr bwMode="auto">
                <a:xfrm>
                  <a:off x="5000" y="3004"/>
                  <a:ext cx="104" cy="140"/>
                  <a:chOff x="5000" y="3004"/>
                  <a:chExt cx="104" cy="140"/>
                </a:xfrm>
              </p:grpSpPr>
              <p:sp>
                <p:nvSpPr>
                  <p:cNvPr id="71532" name="Freeform 868"/>
                  <p:cNvSpPr>
                    <a:spLocks/>
                  </p:cNvSpPr>
                  <p:nvPr/>
                </p:nvSpPr>
                <p:spPr bwMode="auto">
                  <a:xfrm>
                    <a:off x="5000"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533" name="Line 869"/>
                  <p:cNvSpPr>
                    <a:spLocks noChangeShapeType="1"/>
                  </p:cNvSpPr>
                  <p:nvPr/>
                </p:nvSpPr>
                <p:spPr bwMode="auto">
                  <a:xfrm flipV="1">
                    <a:off x="5000" y="3056"/>
                    <a:ext cx="96" cy="70"/>
                  </a:xfrm>
                  <a:prstGeom prst="line">
                    <a:avLst/>
                  </a:prstGeom>
                  <a:noFill/>
                  <a:ln w="6350">
                    <a:solidFill>
                      <a:srgbClr val="006000"/>
                    </a:solidFill>
                    <a:round/>
                    <a:headEnd/>
                    <a:tailEnd/>
                  </a:ln>
                </p:spPr>
                <p:txBody>
                  <a:bodyPr/>
                  <a:lstStyle/>
                  <a:p>
                    <a:endParaRPr lang="es-AR"/>
                  </a:p>
                </p:txBody>
              </p:sp>
            </p:grpSp>
          </p:grpSp>
          <p:grpSp>
            <p:nvGrpSpPr>
              <p:cNvPr id="71481" name="Group 870"/>
              <p:cNvGrpSpPr>
                <a:grpSpLocks/>
              </p:cNvGrpSpPr>
              <p:nvPr/>
            </p:nvGrpSpPr>
            <p:grpSpPr bwMode="auto">
              <a:xfrm>
                <a:off x="5084" y="3042"/>
                <a:ext cx="68" cy="152"/>
                <a:chOff x="5084" y="3042"/>
                <a:chExt cx="68" cy="152"/>
              </a:xfrm>
            </p:grpSpPr>
            <p:sp>
              <p:nvSpPr>
                <p:cNvPr id="71528" name="Freeform 871"/>
                <p:cNvSpPr>
                  <a:spLocks/>
                </p:cNvSpPr>
                <p:nvPr/>
              </p:nvSpPr>
              <p:spPr bwMode="auto">
                <a:xfrm>
                  <a:off x="5084"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1529" name="Line 872"/>
                <p:cNvSpPr>
                  <a:spLocks noChangeShapeType="1"/>
                </p:cNvSpPr>
                <p:nvPr/>
              </p:nvSpPr>
              <p:spPr bwMode="auto">
                <a:xfrm flipH="1">
                  <a:off x="5084" y="3050"/>
                  <a:ext cx="48" cy="142"/>
                </a:xfrm>
                <a:prstGeom prst="line">
                  <a:avLst/>
                </a:prstGeom>
                <a:noFill/>
                <a:ln w="6350">
                  <a:solidFill>
                    <a:srgbClr val="006000"/>
                  </a:solidFill>
                  <a:round/>
                  <a:headEnd/>
                  <a:tailEnd/>
                </a:ln>
              </p:spPr>
              <p:txBody>
                <a:bodyPr/>
                <a:lstStyle/>
                <a:p>
                  <a:endParaRPr lang="es-AR"/>
                </a:p>
              </p:txBody>
            </p:sp>
          </p:grpSp>
          <p:grpSp>
            <p:nvGrpSpPr>
              <p:cNvPr id="71482" name="Group 873"/>
              <p:cNvGrpSpPr>
                <a:grpSpLocks/>
              </p:cNvGrpSpPr>
              <p:nvPr/>
            </p:nvGrpSpPr>
            <p:grpSpPr bwMode="auto">
              <a:xfrm>
                <a:off x="5070" y="2978"/>
                <a:ext cx="62" cy="94"/>
                <a:chOff x="5070" y="2978"/>
                <a:chExt cx="62" cy="94"/>
              </a:xfrm>
            </p:grpSpPr>
            <p:sp>
              <p:nvSpPr>
                <p:cNvPr id="71526" name="Freeform 874"/>
                <p:cNvSpPr>
                  <a:spLocks/>
                </p:cNvSpPr>
                <p:nvPr/>
              </p:nvSpPr>
              <p:spPr bwMode="auto">
                <a:xfrm>
                  <a:off x="5070"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1527" name="Line 875"/>
                <p:cNvSpPr>
                  <a:spLocks noChangeShapeType="1"/>
                </p:cNvSpPr>
                <p:nvPr/>
              </p:nvSpPr>
              <p:spPr bwMode="auto">
                <a:xfrm>
                  <a:off x="5070" y="2990"/>
                  <a:ext cx="58" cy="48"/>
                </a:xfrm>
                <a:prstGeom prst="line">
                  <a:avLst/>
                </a:prstGeom>
                <a:noFill/>
                <a:ln w="6350">
                  <a:solidFill>
                    <a:srgbClr val="006000"/>
                  </a:solidFill>
                  <a:round/>
                  <a:headEnd/>
                  <a:tailEnd/>
                </a:ln>
              </p:spPr>
              <p:txBody>
                <a:bodyPr/>
                <a:lstStyle/>
                <a:p>
                  <a:endParaRPr lang="es-AR"/>
                </a:p>
              </p:txBody>
            </p:sp>
          </p:grpSp>
          <p:grpSp>
            <p:nvGrpSpPr>
              <p:cNvPr id="71483" name="Group 876"/>
              <p:cNvGrpSpPr>
                <a:grpSpLocks/>
              </p:cNvGrpSpPr>
              <p:nvPr/>
            </p:nvGrpSpPr>
            <p:grpSpPr bwMode="auto">
              <a:xfrm>
                <a:off x="5098" y="2656"/>
                <a:ext cx="102" cy="130"/>
                <a:chOff x="5098" y="2656"/>
                <a:chExt cx="102" cy="130"/>
              </a:xfrm>
            </p:grpSpPr>
            <p:sp>
              <p:nvSpPr>
                <p:cNvPr id="71522" name="Freeform 877"/>
                <p:cNvSpPr>
                  <a:spLocks/>
                </p:cNvSpPr>
                <p:nvPr/>
              </p:nvSpPr>
              <p:spPr bwMode="auto">
                <a:xfrm>
                  <a:off x="5098"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523" name="Group 878"/>
                <p:cNvGrpSpPr>
                  <a:grpSpLocks/>
                </p:cNvGrpSpPr>
                <p:nvPr/>
              </p:nvGrpSpPr>
              <p:grpSpPr bwMode="auto">
                <a:xfrm>
                  <a:off x="5098" y="2672"/>
                  <a:ext cx="102" cy="114"/>
                  <a:chOff x="5098" y="2672"/>
                  <a:chExt cx="102" cy="114"/>
                </a:xfrm>
              </p:grpSpPr>
              <p:sp>
                <p:nvSpPr>
                  <p:cNvPr id="71524" name="Freeform 879"/>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525" name="Freeform 880"/>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484" name="Group 881"/>
              <p:cNvGrpSpPr>
                <a:grpSpLocks/>
              </p:cNvGrpSpPr>
              <p:nvPr/>
            </p:nvGrpSpPr>
            <p:grpSpPr bwMode="auto">
              <a:xfrm>
                <a:off x="5082" y="2806"/>
                <a:ext cx="82" cy="128"/>
                <a:chOff x="5082" y="2806"/>
                <a:chExt cx="82" cy="128"/>
              </a:xfrm>
            </p:grpSpPr>
            <p:sp>
              <p:nvSpPr>
                <p:cNvPr id="71520" name="Freeform 882"/>
                <p:cNvSpPr>
                  <a:spLocks/>
                </p:cNvSpPr>
                <p:nvPr/>
              </p:nvSpPr>
              <p:spPr bwMode="auto">
                <a:xfrm>
                  <a:off x="5082"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521" name="Line 883"/>
                <p:cNvSpPr>
                  <a:spLocks noChangeShapeType="1"/>
                </p:cNvSpPr>
                <p:nvPr/>
              </p:nvSpPr>
              <p:spPr bwMode="auto">
                <a:xfrm>
                  <a:off x="5082" y="2824"/>
                  <a:ext cx="76" cy="62"/>
                </a:xfrm>
                <a:prstGeom prst="line">
                  <a:avLst/>
                </a:prstGeom>
                <a:noFill/>
                <a:ln w="6350">
                  <a:solidFill>
                    <a:srgbClr val="006000"/>
                  </a:solidFill>
                  <a:round/>
                  <a:headEnd/>
                  <a:tailEnd/>
                </a:ln>
              </p:spPr>
              <p:txBody>
                <a:bodyPr/>
                <a:lstStyle/>
                <a:p>
                  <a:endParaRPr lang="es-AR"/>
                </a:p>
              </p:txBody>
            </p:sp>
          </p:grpSp>
          <p:grpSp>
            <p:nvGrpSpPr>
              <p:cNvPr id="71485" name="Group 884"/>
              <p:cNvGrpSpPr>
                <a:grpSpLocks/>
              </p:cNvGrpSpPr>
              <p:nvPr/>
            </p:nvGrpSpPr>
            <p:grpSpPr bwMode="auto">
              <a:xfrm>
                <a:off x="5082" y="2840"/>
                <a:ext cx="118" cy="128"/>
                <a:chOff x="5082" y="2840"/>
                <a:chExt cx="118" cy="128"/>
              </a:xfrm>
            </p:grpSpPr>
            <p:grpSp>
              <p:nvGrpSpPr>
                <p:cNvPr id="71514" name="Group 885"/>
                <p:cNvGrpSpPr>
                  <a:grpSpLocks/>
                </p:cNvGrpSpPr>
                <p:nvPr/>
              </p:nvGrpSpPr>
              <p:grpSpPr bwMode="auto">
                <a:xfrm>
                  <a:off x="5156" y="2888"/>
                  <a:ext cx="44" cy="52"/>
                  <a:chOff x="5156" y="2888"/>
                  <a:chExt cx="44" cy="52"/>
                </a:xfrm>
              </p:grpSpPr>
              <p:sp>
                <p:nvSpPr>
                  <p:cNvPr id="71518" name="Freeform 886"/>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519" name="Freeform 887"/>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1515" name="Group 888"/>
                <p:cNvGrpSpPr>
                  <a:grpSpLocks/>
                </p:cNvGrpSpPr>
                <p:nvPr/>
              </p:nvGrpSpPr>
              <p:grpSpPr bwMode="auto">
                <a:xfrm>
                  <a:off x="5082" y="2840"/>
                  <a:ext cx="82" cy="128"/>
                  <a:chOff x="5082" y="2840"/>
                  <a:chExt cx="82" cy="128"/>
                </a:xfrm>
              </p:grpSpPr>
              <p:sp>
                <p:nvSpPr>
                  <p:cNvPr id="71516" name="Freeform 889"/>
                  <p:cNvSpPr>
                    <a:spLocks/>
                  </p:cNvSpPr>
                  <p:nvPr/>
                </p:nvSpPr>
                <p:spPr bwMode="auto">
                  <a:xfrm>
                    <a:off x="5082"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1517" name="Line 890"/>
                  <p:cNvSpPr>
                    <a:spLocks noChangeShapeType="1"/>
                  </p:cNvSpPr>
                  <p:nvPr/>
                </p:nvSpPr>
                <p:spPr bwMode="auto">
                  <a:xfrm flipV="1">
                    <a:off x="5082" y="2886"/>
                    <a:ext cx="76" cy="66"/>
                  </a:xfrm>
                  <a:prstGeom prst="line">
                    <a:avLst/>
                  </a:prstGeom>
                  <a:noFill/>
                  <a:ln w="6350">
                    <a:solidFill>
                      <a:srgbClr val="006000"/>
                    </a:solidFill>
                    <a:round/>
                    <a:headEnd/>
                    <a:tailEnd/>
                  </a:ln>
                </p:spPr>
                <p:txBody>
                  <a:bodyPr/>
                  <a:lstStyle/>
                  <a:p>
                    <a:endParaRPr lang="es-AR"/>
                  </a:p>
                </p:txBody>
              </p:sp>
            </p:grpSp>
          </p:grpSp>
          <p:grpSp>
            <p:nvGrpSpPr>
              <p:cNvPr id="71486" name="Group 891"/>
              <p:cNvGrpSpPr>
                <a:grpSpLocks/>
              </p:cNvGrpSpPr>
              <p:nvPr/>
            </p:nvGrpSpPr>
            <p:grpSpPr bwMode="auto">
              <a:xfrm>
                <a:off x="5202" y="3004"/>
                <a:ext cx="198" cy="140"/>
                <a:chOff x="5202" y="3004"/>
                <a:chExt cx="198" cy="140"/>
              </a:xfrm>
            </p:grpSpPr>
            <p:grpSp>
              <p:nvGrpSpPr>
                <p:cNvPr id="71508" name="Group 892"/>
                <p:cNvGrpSpPr>
                  <a:grpSpLocks/>
                </p:cNvGrpSpPr>
                <p:nvPr/>
              </p:nvGrpSpPr>
              <p:grpSpPr bwMode="auto">
                <a:xfrm>
                  <a:off x="5202" y="3038"/>
                  <a:ext cx="112" cy="68"/>
                  <a:chOff x="5202" y="3038"/>
                  <a:chExt cx="112" cy="68"/>
                </a:xfrm>
              </p:grpSpPr>
              <p:sp>
                <p:nvSpPr>
                  <p:cNvPr id="71512" name="Freeform 893"/>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513" name="Freeform 894"/>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509" name="Group 895"/>
                <p:cNvGrpSpPr>
                  <a:grpSpLocks/>
                </p:cNvGrpSpPr>
                <p:nvPr/>
              </p:nvGrpSpPr>
              <p:grpSpPr bwMode="auto">
                <a:xfrm>
                  <a:off x="5296" y="3004"/>
                  <a:ext cx="104" cy="140"/>
                  <a:chOff x="5296" y="3004"/>
                  <a:chExt cx="104" cy="140"/>
                </a:xfrm>
              </p:grpSpPr>
              <p:sp>
                <p:nvSpPr>
                  <p:cNvPr id="71510" name="Freeform 896"/>
                  <p:cNvSpPr>
                    <a:spLocks/>
                  </p:cNvSpPr>
                  <p:nvPr/>
                </p:nvSpPr>
                <p:spPr bwMode="auto">
                  <a:xfrm>
                    <a:off x="5296"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511" name="Line 897"/>
                  <p:cNvSpPr>
                    <a:spLocks noChangeShapeType="1"/>
                  </p:cNvSpPr>
                  <p:nvPr/>
                </p:nvSpPr>
                <p:spPr bwMode="auto">
                  <a:xfrm flipH="1" flipV="1">
                    <a:off x="5302" y="3056"/>
                    <a:ext cx="98" cy="70"/>
                  </a:xfrm>
                  <a:prstGeom prst="line">
                    <a:avLst/>
                  </a:prstGeom>
                  <a:noFill/>
                  <a:ln w="6350">
                    <a:solidFill>
                      <a:srgbClr val="006000"/>
                    </a:solidFill>
                    <a:round/>
                    <a:headEnd/>
                    <a:tailEnd/>
                  </a:ln>
                </p:spPr>
                <p:txBody>
                  <a:bodyPr/>
                  <a:lstStyle/>
                  <a:p>
                    <a:endParaRPr lang="es-AR"/>
                  </a:p>
                </p:txBody>
              </p:sp>
            </p:grpSp>
          </p:grpSp>
          <p:grpSp>
            <p:nvGrpSpPr>
              <p:cNvPr id="71487" name="Group 898"/>
              <p:cNvGrpSpPr>
                <a:grpSpLocks/>
              </p:cNvGrpSpPr>
              <p:nvPr/>
            </p:nvGrpSpPr>
            <p:grpSpPr bwMode="auto">
              <a:xfrm>
                <a:off x="5248" y="3042"/>
                <a:ext cx="68" cy="152"/>
                <a:chOff x="5248" y="3042"/>
                <a:chExt cx="68" cy="152"/>
              </a:xfrm>
            </p:grpSpPr>
            <p:sp>
              <p:nvSpPr>
                <p:cNvPr id="71506" name="Freeform 899"/>
                <p:cNvSpPr>
                  <a:spLocks/>
                </p:cNvSpPr>
                <p:nvPr/>
              </p:nvSpPr>
              <p:spPr bwMode="auto">
                <a:xfrm>
                  <a:off x="5248"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1507" name="Line 900"/>
                <p:cNvSpPr>
                  <a:spLocks noChangeShapeType="1"/>
                </p:cNvSpPr>
                <p:nvPr/>
              </p:nvSpPr>
              <p:spPr bwMode="auto">
                <a:xfrm>
                  <a:off x="5268" y="3050"/>
                  <a:ext cx="46" cy="142"/>
                </a:xfrm>
                <a:prstGeom prst="line">
                  <a:avLst/>
                </a:prstGeom>
                <a:noFill/>
                <a:ln w="6350">
                  <a:solidFill>
                    <a:srgbClr val="006000"/>
                  </a:solidFill>
                  <a:round/>
                  <a:headEnd/>
                  <a:tailEnd/>
                </a:ln>
              </p:spPr>
              <p:txBody>
                <a:bodyPr/>
                <a:lstStyle/>
                <a:p>
                  <a:endParaRPr lang="es-AR"/>
                </a:p>
              </p:txBody>
            </p:sp>
          </p:grpSp>
          <p:grpSp>
            <p:nvGrpSpPr>
              <p:cNvPr id="71488" name="Group 901"/>
              <p:cNvGrpSpPr>
                <a:grpSpLocks/>
              </p:cNvGrpSpPr>
              <p:nvPr/>
            </p:nvGrpSpPr>
            <p:grpSpPr bwMode="auto">
              <a:xfrm>
                <a:off x="5268" y="2978"/>
                <a:ext cx="62" cy="94"/>
                <a:chOff x="5268" y="2978"/>
                <a:chExt cx="62" cy="94"/>
              </a:xfrm>
            </p:grpSpPr>
            <p:sp>
              <p:nvSpPr>
                <p:cNvPr id="71504" name="Freeform 902"/>
                <p:cNvSpPr>
                  <a:spLocks/>
                </p:cNvSpPr>
                <p:nvPr/>
              </p:nvSpPr>
              <p:spPr bwMode="auto">
                <a:xfrm>
                  <a:off x="5268"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505" name="Line 903"/>
                <p:cNvSpPr>
                  <a:spLocks noChangeShapeType="1"/>
                </p:cNvSpPr>
                <p:nvPr/>
              </p:nvSpPr>
              <p:spPr bwMode="auto">
                <a:xfrm flipH="1">
                  <a:off x="5272" y="2990"/>
                  <a:ext cx="58" cy="46"/>
                </a:xfrm>
                <a:prstGeom prst="line">
                  <a:avLst/>
                </a:prstGeom>
                <a:noFill/>
                <a:ln w="6350">
                  <a:solidFill>
                    <a:srgbClr val="006000"/>
                  </a:solidFill>
                  <a:round/>
                  <a:headEnd/>
                  <a:tailEnd/>
                </a:ln>
              </p:spPr>
              <p:txBody>
                <a:bodyPr/>
                <a:lstStyle/>
                <a:p>
                  <a:endParaRPr lang="es-AR"/>
                </a:p>
              </p:txBody>
            </p:sp>
          </p:grpSp>
          <p:grpSp>
            <p:nvGrpSpPr>
              <p:cNvPr id="71489" name="Group 904"/>
              <p:cNvGrpSpPr>
                <a:grpSpLocks/>
              </p:cNvGrpSpPr>
              <p:nvPr/>
            </p:nvGrpSpPr>
            <p:grpSpPr bwMode="auto">
              <a:xfrm>
                <a:off x="5200" y="2656"/>
                <a:ext cx="102" cy="130"/>
                <a:chOff x="5200" y="2656"/>
                <a:chExt cx="102" cy="130"/>
              </a:xfrm>
            </p:grpSpPr>
            <p:sp>
              <p:nvSpPr>
                <p:cNvPr id="71500" name="Freeform 905"/>
                <p:cNvSpPr>
                  <a:spLocks/>
                </p:cNvSpPr>
                <p:nvPr/>
              </p:nvSpPr>
              <p:spPr bwMode="auto">
                <a:xfrm>
                  <a:off x="5220"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1501" name="Group 906"/>
                <p:cNvGrpSpPr>
                  <a:grpSpLocks/>
                </p:cNvGrpSpPr>
                <p:nvPr/>
              </p:nvGrpSpPr>
              <p:grpSpPr bwMode="auto">
                <a:xfrm>
                  <a:off x="5200" y="2672"/>
                  <a:ext cx="102" cy="114"/>
                  <a:chOff x="5200" y="2672"/>
                  <a:chExt cx="102" cy="114"/>
                </a:xfrm>
              </p:grpSpPr>
              <p:sp>
                <p:nvSpPr>
                  <p:cNvPr id="71502" name="Freeform 907"/>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503" name="Freeform 908"/>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1490" name="Group 909"/>
              <p:cNvGrpSpPr>
                <a:grpSpLocks/>
              </p:cNvGrpSpPr>
              <p:nvPr/>
            </p:nvGrpSpPr>
            <p:grpSpPr bwMode="auto">
              <a:xfrm>
                <a:off x="5236" y="2806"/>
                <a:ext cx="82" cy="128"/>
                <a:chOff x="5236" y="2806"/>
                <a:chExt cx="82" cy="128"/>
              </a:xfrm>
            </p:grpSpPr>
            <p:sp>
              <p:nvSpPr>
                <p:cNvPr id="71498" name="Freeform 910"/>
                <p:cNvSpPr>
                  <a:spLocks/>
                </p:cNvSpPr>
                <p:nvPr/>
              </p:nvSpPr>
              <p:spPr bwMode="auto">
                <a:xfrm>
                  <a:off x="5236"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499" name="Line 911"/>
                <p:cNvSpPr>
                  <a:spLocks noChangeShapeType="1"/>
                </p:cNvSpPr>
                <p:nvPr/>
              </p:nvSpPr>
              <p:spPr bwMode="auto">
                <a:xfrm flipH="1">
                  <a:off x="5240" y="2822"/>
                  <a:ext cx="78" cy="64"/>
                </a:xfrm>
                <a:prstGeom prst="line">
                  <a:avLst/>
                </a:prstGeom>
                <a:noFill/>
                <a:ln w="6350">
                  <a:solidFill>
                    <a:srgbClr val="006000"/>
                  </a:solidFill>
                  <a:round/>
                  <a:headEnd/>
                  <a:tailEnd/>
                </a:ln>
              </p:spPr>
              <p:txBody>
                <a:bodyPr/>
                <a:lstStyle/>
                <a:p>
                  <a:endParaRPr lang="es-AR"/>
                </a:p>
              </p:txBody>
            </p:sp>
          </p:grpSp>
          <p:grpSp>
            <p:nvGrpSpPr>
              <p:cNvPr id="71491" name="Group 912"/>
              <p:cNvGrpSpPr>
                <a:grpSpLocks/>
              </p:cNvGrpSpPr>
              <p:nvPr/>
            </p:nvGrpSpPr>
            <p:grpSpPr bwMode="auto">
              <a:xfrm>
                <a:off x="5200" y="2840"/>
                <a:ext cx="118" cy="128"/>
                <a:chOff x="5200" y="2840"/>
                <a:chExt cx="118" cy="128"/>
              </a:xfrm>
            </p:grpSpPr>
            <p:grpSp>
              <p:nvGrpSpPr>
                <p:cNvPr id="71492" name="Group 913"/>
                <p:cNvGrpSpPr>
                  <a:grpSpLocks/>
                </p:cNvGrpSpPr>
                <p:nvPr/>
              </p:nvGrpSpPr>
              <p:grpSpPr bwMode="auto">
                <a:xfrm>
                  <a:off x="5200" y="2886"/>
                  <a:ext cx="44" cy="54"/>
                  <a:chOff x="5200" y="2886"/>
                  <a:chExt cx="44" cy="54"/>
                </a:xfrm>
              </p:grpSpPr>
              <p:sp>
                <p:nvSpPr>
                  <p:cNvPr id="71496" name="Freeform 914"/>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497" name="Freeform 915"/>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1493" name="Group 916"/>
                <p:cNvGrpSpPr>
                  <a:grpSpLocks/>
                </p:cNvGrpSpPr>
                <p:nvPr/>
              </p:nvGrpSpPr>
              <p:grpSpPr bwMode="auto">
                <a:xfrm>
                  <a:off x="5236" y="2840"/>
                  <a:ext cx="82" cy="128"/>
                  <a:chOff x="5236" y="2840"/>
                  <a:chExt cx="82" cy="128"/>
                </a:xfrm>
              </p:grpSpPr>
              <p:sp>
                <p:nvSpPr>
                  <p:cNvPr id="71494" name="Freeform 917"/>
                  <p:cNvSpPr>
                    <a:spLocks/>
                  </p:cNvSpPr>
                  <p:nvPr/>
                </p:nvSpPr>
                <p:spPr bwMode="auto">
                  <a:xfrm>
                    <a:off x="5236"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1495" name="Line 918"/>
                  <p:cNvSpPr>
                    <a:spLocks noChangeShapeType="1"/>
                  </p:cNvSpPr>
                  <p:nvPr/>
                </p:nvSpPr>
                <p:spPr bwMode="auto">
                  <a:xfrm flipH="1" flipV="1">
                    <a:off x="5240" y="2886"/>
                    <a:ext cx="78" cy="64"/>
                  </a:xfrm>
                  <a:prstGeom prst="line">
                    <a:avLst/>
                  </a:prstGeom>
                  <a:noFill/>
                  <a:ln w="6350">
                    <a:solidFill>
                      <a:srgbClr val="006000"/>
                    </a:solidFill>
                    <a:round/>
                    <a:headEnd/>
                    <a:tailEnd/>
                  </a:ln>
                </p:spPr>
                <p:txBody>
                  <a:bodyPr/>
                  <a:lstStyle/>
                  <a:p>
                    <a:endParaRPr lang="es-AR"/>
                  </a:p>
                </p:txBody>
              </p:sp>
            </p:grpSp>
          </p:grpSp>
        </p:grpSp>
        <p:grpSp>
          <p:nvGrpSpPr>
            <p:cNvPr id="70738" name="Group 859"/>
            <p:cNvGrpSpPr>
              <a:grpSpLocks/>
            </p:cNvGrpSpPr>
            <p:nvPr/>
          </p:nvGrpSpPr>
          <p:grpSpPr bwMode="auto">
            <a:xfrm>
              <a:off x="2032000" y="3482975"/>
              <a:ext cx="635000" cy="1289050"/>
              <a:chOff x="5000" y="2482"/>
              <a:chExt cx="400" cy="812"/>
            </a:xfrm>
          </p:grpSpPr>
          <p:grpSp>
            <p:nvGrpSpPr>
              <p:cNvPr id="71420" name="Group 860"/>
              <p:cNvGrpSpPr>
                <a:grpSpLocks/>
              </p:cNvGrpSpPr>
              <p:nvPr/>
            </p:nvGrpSpPr>
            <p:grpSpPr bwMode="auto">
              <a:xfrm>
                <a:off x="5162" y="2482"/>
                <a:ext cx="74" cy="812"/>
                <a:chOff x="5162" y="2482"/>
                <a:chExt cx="74" cy="812"/>
              </a:xfrm>
            </p:grpSpPr>
            <p:sp>
              <p:nvSpPr>
                <p:cNvPr id="71477" name="Freeform 861"/>
                <p:cNvSpPr>
                  <a:spLocks/>
                </p:cNvSpPr>
                <p:nvPr/>
              </p:nvSpPr>
              <p:spPr bwMode="auto">
                <a:xfrm>
                  <a:off x="5162"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1478" name="Line 862"/>
                <p:cNvSpPr>
                  <a:spLocks noChangeShapeType="1"/>
                </p:cNvSpPr>
                <p:nvPr/>
              </p:nvSpPr>
              <p:spPr bwMode="auto">
                <a:xfrm>
                  <a:off x="5200" y="2488"/>
                  <a:ext cx="1" cy="806"/>
                </a:xfrm>
                <a:prstGeom prst="line">
                  <a:avLst/>
                </a:prstGeom>
                <a:noFill/>
                <a:ln w="6350">
                  <a:solidFill>
                    <a:srgbClr val="006000"/>
                  </a:solidFill>
                  <a:round/>
                  <a:headEnd/>
                  <a:tailEnd/>
                </a:ln>
              </p:spPr>
              <p:txBody>
                <a:bodyPr/>
                <a:lstStyle/>
                <a:p>
                  <a:endParaRPr lang="es-AR"/>
                </a:p>
              </p:txBody>
            </p:sp>
          </p:grpSp>
          <p:grpSp>
            <p:nvGrpSpPr>
              <p:cNvPr id="71421" name="Group 863"/>
              <p:cNvGrpSpPr>
                <a:grpSpLocks/>
              </p:cNvGrpSpPr>
              <p:nvPr/>
            </p:nvGrpSpPr>
            <p:grpSpPr bwMode="auto">
              <a:xfrm>
                <a:off x="5000" y="3004"/>
                <a:ext cx="198" cy="140"/>
                <a:chOff x="5000" y="3004"/>
                <a:chExt cx="198" cy="140"/>
              </a:xfrm>
            </p:grpSpPr>
            <p:grpSp>
              <p:nvGrpSpPr>
                <p:cNvPr id="71471" name="Group 864"/>
                <p:cNvGrpSpPr>
                  <a:grpSpLocks/>
                </p:cNvGrpSpPr>
                <p:nvPr/>
              </p:nvGrpSpPr>
              <p:grpSpPr bwMode="auto">
                <a:xfrm>
                  <a:off x="5090" y="3036"/>
                  <a:ext cx="108" cy="70"/>
                  <a:chOff x="5090" y="3036"/>
                  <a:chExt cx="108" cy="70"/>
                </a:xfrm>
              </p:grpSpPr>
              <p:sp>
                <p:nvSpPr>
                  <p:cNvPr id="71475" name="Freeform 865"/>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476" name="Freeform 866"/>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472" name="Group 867"/>
                <p:cNvGrpSpPr>
                  <a:grpSpLocks/>
                </p:cNvGrpSpPr>
                <p:nvPr/>
              </p:nvGrpSpPr>
              <p:grpSpPr bwMode="auto">
                <a:xfrm>
                  <a:off x="5000" y="3004"/>
                  <a:ext cx="104" cy="140"/>
                  <a:chOff x="5000" y="3004"/>
                  <a:chExt cx="104" cy="140"/>
                </a:xfrm>
              </p:grpSpPr>
              <p:sp>
                <p:nvSpPr>
                  <p:cNvPr id="71473" name="Freeform 868"/>
                  <p:cNvSpPr>
                    <a:spLocks/>
                  </p:cNvSpPr>
                  <p:nvPr/>
                </p:nvSpPr>
                <p:spPr bwMode="auto">
                  <a:xfrm>
                    <a:off x="5000"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474" name="Line 869"/>
                  <p:cNvSpPr>
                    <a:spLocks noChangeShapeType="1"/>
                  </p:cNvSpPr>
                  <p:nvPr/>
                </p:nvSpPr>
                <p:spPr bwMode="auto">
                  <a:xfrm flipV="1">
                    <a:off x="5000" y="3056"/>
                    <a:ext cx="96" cy="70"/>
                  </a:xfrm>
                  <a:prstGeom prst="line">
                    <a:avLst/>
                  </a:prstGeom>
                  <a:noFill/>
                  <a:ln w="6350">
                    <a:solidFill>
                      <a:srgbClr val="006000"/>
                    </a:solidFill>
                    <a:round/>
                    <a:headEnd/>
                    <a:tailEnd/>
                  </a:ln>
                </p:spPr>
                <p:txBody>
                  <a:bodyPr/>
                  <a:lstStyle/>
                  <a:p>
                    <a:endParaRPr lang="es-AR"/>
                  </a:p>
                </p:txBody>
              </p:sp>
            </p:grpSp>
          </p:grpSp>
          <p:grpSp>
            <p:nvGrpSpPr>
              <p:cNvPr id="71422" name="Group 870"/>
              <p:cNvGrpSpPr>
                <a:grpSpLocks/>
              </p:cNvGrpSpPr>
              <p:nvPr/>
            </p:nvGrpSpPr>
            <p:grpSpPr bwMode="auto">
              <a:xfrm>
                <a:off x="5084" y="3042"/>
                <a:ext cx="68" cy="152"/>
                <a:chOff x="5084" y="3042"/>
                <a:chExt cx="68" cy="152"/>
              </a:xfrm>
            </p:grpSpPr>
            <p:sp>
              <p:nvSpPr>
                <p:cNvPr id="71469" name="Freeform 871"/>
                <p:cNvSpPr>
                  <a:spLocks/>
                </p:cNvSpPr>
                <p:nvPr/>
              </p:nvSpPr>
              <p:spPr bwMode="auto">
                <a:xfrm>
                  <a:off x="5084"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1470" name="Line 872"/>
                <p:cNvSpPr>
                  <a:spLocks noChangeShapeType="1"/>
                </p:cNvSpPr>
                <p:nvPr/>
              </p:nvSpPr>
              <p:spPr bwMode="auto">
                <a:xfrm flipH="1">
                  <a:off x="5084" y="3050"/>
                  <a:ext cx="48" cy="142"/>
                </a:xfrm>
                <a:prstGeom prst="line">
                  <a:avLst/>
                </a:prstGeom>
                <a:noFill/>
                <a:ln w="6350">
                  <a:solidFill>
                    <a:srgbClr val="006000"/>
                  </a:solidFill>
                  <a:round/>
                  <a:headEnd/>
                  <a:tailEnd/>
                </a:ln>
              </p:spPr>
              <p:txBody>
                <a:bodyPr/>
                <a:lstStyle/>
                <a:p>
                  <a:endParaRPr lang="es-AR"/>
                </a:p>
              </p:txBody>
            </p:sp>
          </p:grpSp>
          <p:grpSp>
            <p:nvGrpSpPr>
              <p:cNvPr id="71423" name="Group 873"/>
              <p:cNvGrpSpPr>
                <a:grpSpLocks/>
              </p:cNvGrpSpPr>
              <p:nvPr/>
            </p:nvGrpSpPr>
            <p:grpSpPr bwMode="auto">
              <a:xfrm>
                <a:off x="5070" y="2978"/>
                <a:ext cx="62" cy="94"/>
                <a:chOff x="5070" y="2978"/>
                <a:chExt cx="62" cy="94"/>
              </a:xfrm>
            </p:grpSpPr>
            <p:sp>
              <p:nvSpPr>
                <p:cNvPr id="71467" name="Freeform 874"/>
                <p:cNvSpPr>
                  <a:spLocks/>
                </p:cNvSpPr>
                <p:nvPr/>
              </p:nvSpPr>
              <p:spPr bwMode="auto">
                <a:xfrm>
                  <a:off x="5070"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1468" name="Line 875"/>
                <p:cNvSpPr>
                  <a:spLocks noChangeShapeType="1"/>
                </p:cNvSpPr>
                <p:nvPr/>
              </p:nvSpPr>
              <p:spPr bwMode="auto">
                <a:xfrm>
                  <a:off x="5070" y="2990"/>
                  <a:ext cx="58" cy="48"/>
                </a:xfrm>
                <a:prstGeom prst="line">
                  <a:avLst/>
                </a:prstGeom>
                <a:noFill/>
                <a:ln w="6350">
                  <a:solidFill>
                    <a:srgbClr val="006000"/>
                  </a:solidFill>
                  <a:round/>
                  <a:headEnd/>
                  <a:tailEnd/>
                </a:ln>
              </p:spPr>
              <p:txBody>
                <a:bodyPr/>
                <a:lstStyle/>
                <a:p>
                  <a:endParaRPr lang="es-AR"/>
                </a:p>
              </p:txBody>
            </p:sp>
          </p:grpSp>
          <p:grpSp>
            <p:nvGrpSpPr>
              <p:cNvPr id="71424" name="Group 876"/>
              <p:cNvGrpSpPr>
                <a:grpSpLocks/>
              </p:cNvGrpSpPr>
              <p:nvPr/>
            </p:nvGrpSpPr>
            <p:grpSpPr bwMode="auto">
              <a:xfrm>
                <a:off x="5098" y="2656"/>
                <a:ext cx="102" cy="130"/>
                <a:chOff x="5098" y="2656"/>
                <a:chExt cx="102" cy="130"/>
              </a:xfrm>
            </p:grpSpPr>
            <p:sp>
              <p:nvSpPr>
                <p:cNvPr id="71463" name="Freeform 877"/>
                <p:cNvSpPr>
                  <a:spLocks/>
                </p:cNvSpPr>
                <p:nvPr/>
              </p:nvSpPr>
              <p:spPr bwMode="auto">
                <a:xfrm>
                  <a:off x="5098"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464" name="Group 878"/>
                <p:cNvGrpSpPr>
                  <a:grpSpLocks/>
                </p:cNvGrpSpPr>
                <p:nvPr/>
              </p:nvGrpSpPr>
              <p:grpSpPr bwMode="auto">
                <a:xfrm>
                  <a:off x="5098" y="2672"/>
                  <a:ext cx="102" cy="114"/>
                  <a:chOff x="5098" y="2672"/>
                  <a:chExt cx="102" cy="114"/>
                </a:xfrm>
              </p:grpSpPr>
              <p:sp>
                <p:nvSpPr>
                  <p:cNvPr id="71465" name="Freeform 879"/>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466" name="Freeform 880"/>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425" name="Group 881"/>
              <p:cNvGrpSpPr>
                <a:grpSpLocks/>
              </p:cNvGrpSpPr>
              <p:nvPr/>
            </p:nvGrpSpPr>
            <p:grpSpPr bwMode="auto">
              <a:xfrm>
                <a:off x="5082" y="2806"/>
                <a:ext cx="82" cy="128"/>
                <a:chOff x="5082" y="2806"/>
                <a:chExt cx="82" cy="128"/>
              </a:xfrm>
            </p:grpSpPr>
            <p:sp>
              <p:nvSpPr>
                <p:cNvPr id="71461" name="Freeform 882"/>
                <p:cNvSpPr>
                  <a:spLocks/>
                </p:cNvSpPr>
                <p:nvPr/>
              </p:nvSpPr>
              <p:spPr bwMode="auto">
                <a:xfrm>
                  <a:off x="5082"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462" name="Line 883"/>
                <p:cNvSpPr>
                  <a:spLocks noChangeShapeType="1"/>
                </p:cNvSpPr>
                <p:nvPr/>
              </p:nvSpPr>
              <p:spPr bwMode="auto">
                <a:xfrm>
                  <a:off x="5082" y="2824"/>
                  <a:ext cx="76" cy="62"/>
                </a:xfrm>
                <a:prstGeom prst="line">
                  <a:avLst/>
                </a:prstGeom>
                <a:noFill/>
                <a:ln w="6350">
                  <a:solidFill>
                    <a:srgbClr val="006000"/>
                  </a:solidFill>
                  <a:round/>
                  <a:headEnd/>
                  <a:tailEnd/>
                </a:ln>
              </p:spPr>
              <p:txBody>
                <a:bodyPr/>
                <a:lstStyle/>
                <a:p>
                  <a:endParaRPr lang="es-AR"/>
                </a:p>
              </p:txBody>
            </p:sp>
          </p:grpSp>
          <p:grpSp>
            <p:nvGrpSpPr>
              <p:cNvPr id="71426" name="Group 884"/>
              <p:cNvGrpSpPr>
                <a:grpSpLocks/>
              </p:cNvGrpSpPr>
              <p:nvPr/>
            </p:nvGrpSpPr>
            <p:grpSpPr bwMode="auto">
              <a:xfrm>
                <a:off x="5082" y="2840"/>
                <a:ext cx="118" cy="128"/>
                <a:chOff x="5082" y="2840"/>
                <a:chExt cx="118" cy="128"/>
              </a:xfrm>
            </p:grpSpPr>
            <p:grpSp>
              <p:nvGrpSpPr>
                <p:cNvPr id="71455" name="Group 885"/>
                <p:cNvGrpSpPr>
                  <a:grpSpLocks/>
                </p:cNvGrpSpPr>
                <p:nvPr/>
              </p:nvGrpSpPr>
              <p:grpSpPr bwMode="auto">
                <a:xfrm>
                  <a:off x="5156" y="2888"/>
                  <a:ext cx="44" cy="52"/>
                  <a:chOff x="5156" y="2888"/>
                  <a:chExt cx="44" cy="52"/>
                </a:xfrm>
              </p:grpSpPr>
              <p:sp>
                <p:nvSpPr>
                  <p:cNvPr id="71459" name="Freeform 886"/>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460" name="Freeform 887"/>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1456" name="Group 888"/>
                <p:cNvGrpSpPr>
                  <a:grpSpLocks/>
                </p:cNvGrpSpPr>
                <p:nvPr/>
              </p:nvGrpSpPr>
              <p:grpSpPr bwMode="auto">
                <a:xfrm>
                  <a:off x="5082" y="2840"/>
                  <a:ext cx="82" cy="128"/>
                  <a:chOff x="5082" y="2840"/>
                  <a:chExt cx="82" cy="128"/>
                </a:xfrm>
              </p:grpSpPr>
              <p:sp>
                <p:nvSpPr>
                  <p:cNvPr id="71457" name="Freeform 889"/>
                  <p:cNvSpPr>
                    <a:spLocks/>
                  </p:cNvSpPr>
                  <p:nvPr/>
                </p:nvSpPr>
                <p:spPr bwMode="auto">
                  <a:xfrm>
                    <a:off x="5082"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1458" name="Line 890"/>
                  <p:cNvSpPr>
                    <a:spLocks noChangeShapeType="1"/>
                  </p:cNvSpPr>
                  <p:nvPr/>
                </p:nvSpPr>
                <p:spPr bwMode="auto">
                  <a:xfrm flipV="1">
                    <a:off x="5082" y="2886"/>
                    <a:ext cx="76" cy="66"/>
                  </a:xfrm>
                  <a:prstGeom prst="line">
                    <a:avLst/>
                  </a:prstGeom>
                  <a:noFill/>
                  <a:ln w="6350">
                    <a:solidFill>
                      <a:srgbClr val="006000"/>
                    </a:solidFill>
                    <a:round/>
                    <a:headEnd/>
                    <a:tailEnd/>
                  </a:ln>
                </p:spPr>
                <p:txBody>
                  <a:bodyPr/>
                  <a:lstStyle/>
                  <a:p>
                    <a:endParaRPr lang="es-AR"/>
                  </a:p>
                </p:txBody>
              </p:sp>
            </p:grpSp>
          </p:grpSp>
          <p:grpSp>
            <p:nvGrpSpPr>
              <p:cNvPr id="71427" name="Group 891"/>
              <p:cNvGrpSpPr>
                <a:grpSpLocks/>
              </p:cNvGrpSpPr>
              <p:nvPr/>
            </p:nvGrpSpPr>
            <p:grpSpPr bwMode="auto">
              <a:xfrm>
                <a:off x="5202" y="3004"/>
                <a:ext cx="198" cy="140"/>
                <a:chOff x="5202" y="3004"/>
                <a:chExt cx="198" cy="140"/>
              </a:xfrm>
            </p:grpSpPr>
            <p:grpSp>
              <p:nvGrpSpPr>
                <p:cNvPr id="71449" name="Group 892"/>
                <p:cNvGrpSpPr>
                  <a:grpSpLocks/>
                </p:cNvGrpSpPr>
                <p:nvPr/>
              </p:nvGrpSpPr>
              <p:grpSpPr bwMode="auto">
                <a:xfrm>
                  <a:off x="5202" y="3038"/>
                  <a:ext cx="112" cy="68"/>
                  <a:chOff x="5202" y="3038"/>
                  <a:chExt cx="112" cy="68"/>
                </a:xfrm>
              </p:grpSpPr>
              <p:sp>
                <p:nvSpPr>
                  <p:cNvPr id="71453" name="Freeform 893"/>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454" name="Freeform 894"/>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450" name="Group 895"/>
                <p:cNvGrpSpPr>
                  <a:grpSpLocks/>
                </p:cNvGrpSpPr>
                <p:nvPr/>
              </p:nvGrpSpPr>
              <p:grpSpPr bwMode="auto">
                <a:xfrm>
                  <a:off x="5296" y="3004"/>
                  <a:ext cx="104" cy="140"/>
                  <a:chOff x="5296" y="3004"/>
                  <a:chExt cx="104" cy="140"/>
                </a:xfrm>
              </p:grpSpPr>
              <p:sp>
                <p:nvSpPr>
                  <p:cNvPr id="71451" name="Freeform 896"/>
                  <p:cNvSpPr>
                    <a:spLocks/>
                  </p:cNvSpPr>
                  <p:nvPr/>
                </p:nvSpPr>
                <p:spPr bwMode="auto">
                  <a:xfrm>
                    <a:off x="5296"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452" name="Line 897"/>
                  <p:cNvSpPr>
                    <a:spLocks noChangeShapeType="1"/>
                  </p:cNvSpPr>
                  <p:nvPr/>
                </p:nvSpPr>
                <p:spPr bwMode="auto">
                  <a:xfrm flipH="1" flipV="1">
                    <a:off x="5302" y="3056"/>
                    <a:ext cx="98" cy="70"/>
                  </a:xfrm>
                  <a:prstGeom prst="line">
                    <a:avLst/>
                  </a:prstGeom>
                  <a:noFill/>
                  <a:ln w="6350">
                    <a:solidFill>
                      <a:srgbClr val="006000"/>
                    </a:solidFill>
                    <a:round/>
                    <a:headEnd/>
                    <a:tailEnd/>
                  </a:ln>
                </p:spPr>
                <p:txBody>
                  <a:bodyPr/>
                  <a:lstStyle/>
                  <a:p>
                    <a:endParaRPr lang="es-AR"/>
                  </a:p>
                </p:txBody>
              </p:sp>
            </p:grpSp>
          </p:grpSp>
          <p:grpSp>
            <p:nvGrpSpPr>
              <p:cNvPr id="71428" name="Group 898"/>
              <p:cNvGrpSpPr>
                <a:grpSpLocks/>
              </p:cNvGrpSpPr>
              <p:nvPr/>
            </p:nvGrpSpPr>
            <p:grpSpPr bwMode="auto">
              <a:xfrm>
                <a:off x="5248" y="3042"/>
                <a:ext cx="68" cy="152"/>
                <a:chOff x="5248" y="3042"/>
                <a:chExt cx="68" cy="152"/>
              </a:xfrm>
            </p:grpSpPr>
            <p:sp>
              <p:nvSpPr>
                <p:cNvPr id="71447" name="Freeform 899"/>
                <p:cNvSpPr>
                  <a:spLocks/>
                </p:cNvSpPr>
                <p:nvPr/>
              </p:nvSpPr>
              <p:spPr bwMode="auto">
                <a:xfrm>
                  <a:off x="5248"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1448" name="Line 900"/>
                <p:cNvSpPr>
                  <a:spLocks noChangeShapeType="1"/>
                </p:cNvSpPr>
                <p:nvPr/>
              </p:nvSpPr>
              <p:spPr bwMode="auto">
                <a:xfrm>
                  <a:off x="5268" y="3050"/>
                  <a:ext cx="46" cy="142"/>
                </a:xfrm>
                <a:prstGeom prst="line">
                  <a:avLst/>
                </a:prstGeom>
                <a:noFill/>
                <a:ln w="6350">
                  <a:solidFill>
                    <a:srgbClr val="006000"/>
                  </a:solidFill>
                  <a:round/>
                  <a:headEnd/>
                  <a:tailEnd/>
                </a:ln>
              </p:spPr>
              <p:txBody>
                <a:bodyPr/>
                <a:lstStyle/>
                <a:p>
                  <a:endParaRPr lang="es-AR"/>
                </a:p>
              </p:txBody>
            </p:sp>
          </p:grpSp>
          <p:grpSp>
            <p:nvGrpSpPr>
              <p:cNvPr id="71429" name="Group 901"/>
              <p:cNvGrpSpPr>
                <a:grpSpLocks/>
              </p:cNvGrpSpPr>
              <p:nvPr/>
            </p:nvGrpSpPr>
            <p:grpSpPr bwMode="auto">
              <a:xfrm>
                <a:off x="5268" y="2978"/>
                <a:ext cx="62" cy="94"/>
                <a:chOff x="5268" y="2978"/>
                <a:chExt cx="62" cy="94"/>
              </a:xfrm>
            </p:grpSpPr>
            <p:sp>
              <p:nvSpPr>
                <p:cNvPr id="71445" name="Freeform 902"/>
                <p:cNvSpPr>
                  <a:spLocks/>
                </p:cNvSpPr>
                <p:nvPr/>
              </p:nvSpPr>
              <p:spPr bwMode="auto">
                <a:xfrm>
                  <a:off x="5268"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446" name="Line 903"/>
                <p:cNvSpPr>
                  <a:spLocks noChangeShapeType="1"/>
                </p:cNvSpPr>
                <p:nvPr/>
              </p:nvSpPr>
              <p:spPr bwMode="auto">
                <a:xfrm flipH="1">
                  <a:off x="5272" y="2990"/>
                  <a:ext cx="58" cy="46"/>
                </a:xfrm>
                <a:prstGeom prst="line">
                  <a:avLst/>
                </a:prstGeom>
                <a:noFill/>
                <a:ln w="6350">
                  <a:solidFill>
                    <a:srgbClr val="006000"/>
                  </a:solidFill>
                  <a:round/>
                  <a:headEnd/>
                  <a:tailEnd/>
                </a:ln>
              </p:spPr>
              <p:txBody>
                <a:bodyPr/>
                <a:lstStyle/>
                <a:p>
                  <a:endParaRPr lang="es-AR"/>
                </a:p>
              </p:txBody>
            </p:sp>
          </p:grpSp>
          <p:grpSp>
            <p:nvGrpSpPr>
              <p:cNvPr id="71430" name="Group 904"/>
              <p:cNvGrpSpPr>
                <a:grpSpLocks/>
              </p:cNvGrpSpPr>
              <p:nvPr/>
            </p:nvGrpSpPr>
            <p:grpSpPr bwMode="auto">
              <a:xfrm>
                <a:off x="5200" y="2656"/>
                <a:ext cx="102" cy="130"/>
                <a:chOff x="5200" y="2656"/>
                <a:chExt cx="102" cy="130"/>
              </a:xfrm>
            </p:grpSpPr>
            <p:sp>
              <p:nvSpPr>
                <p:cNvPr id="71441" name="Freeform 905"/>
                <p:cNvSpPr>
                  <a:spLocks/>
                </p:cNvSpPr>
                <p:nvPr/>
              </p:nvSpPr>
              <p:spPr bwMode="auto">
                <a:xfrm>
                  <a:off x="5220"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1442" name="Group 906"/>
                <p:cNvGrpSpPr>
                  <a:grpSpLocks/>
                </p:cNvGrpSpPr>
                <p:nvPr/>
              </p:nvGrpSpPr>
              <p:grpSpPr bwMode="auto">
                <a:xfrm>
                  <a:off x="5200" y="2672"/>
                  <a:ext cx="102" cy="114"/>
                  <a:chOff x="5200" y="2672"/>
                  <a:chExt cx="102" cy="114"/>
                </a:xfrm>
              </p:grpSpPr>
              <p:sp>
                <p:nvSpPr>
                  <p:cNvPr id="71443" name="Freeform 907"/>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444" name="Freeform 908"/>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1431" name="Group 909"/>
              <p:cNvGrpSpPr>
                <a:grpSpLocks/>
              </p:cNvGrpSpPr>
              <p:nvPr/>
            </p:nvGrpSpPr>
            <p:grpSpPr bwMode="auto">
              <a:xfrm>
                <a:off x="5236" y="2806"/>
                <a:ext cx="82" cy="128"/>
                <a:chOff x="5236" y="2806"/>
                <a:chExt cx="82" cy="128"/>
              </a:xfrm>
            </p:grpSpPr>
            <p:sp>
              <p:nvSpPr>
                <p:cNvPr id="71439" name="Freeform 910"/>
                <p:cNvSpPr>
                  <a:spLocks/>
                </p:cNvSpPr>
                <p:nvPr/>
              </p:nvSpPr>
              <p:spPr bwMode="auto">
                <a:xfrm>
                  <a:off x="5236"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440" name="Line 911"/>
                <p:cNvSpPr>
                  <a:spLocks noChangeShapeType="1"/>
                </p:cNvSpPr>
                <p:nvPr/>
              </p:nvSpPr>
              <p:spPr bwMode="auto">
                <a:xfrm flipH="1">
                  <a:off x="5240" y="2822"/>
                  <a:ext cx="78" cy="64"/>
                </a:xfrm>
                <a:prstGeom prst="line">
                  <a:avLst/>
                </a:prstGeom>
                <a:noFill/>
                <a:ln w="6350">
                  <a:solidFill>
                    <a:srgbClr val="006000"/>
                  </a:solidFill>
                  <a:round/>
                  <a:headEnd/>
                  <a:tailEnd/>
                </a:ln>
              </p:spPr>
              <p:txBody>
                <a:bodyPr/>
                <a:lstStyle/>
                <a:p>
                  <a:endParaRPr lang="es-AR"/>
                </a:p>
              </p:txBody>
            </p:sp>
          </p:grpSp>
          <p:grpSp>
            <p:nvGrpSpPr>
              <p:cNvPr id="71432" name="Group 912"/>
              <p:cNvGrpSpPr>
                <a:grpSpLocks/>
              </p:cNvGrpSpPr>
              <p:nvPr/>
            </p:nvGrpSpPr>
            <p:grpSpPr bwMode="auto">
              <a:xfrm>
                <a:off x="5200" y="2840"/>
                <a:ext cx="118" cy="128"/>
                <a:chOff x="5200" y="2840"/>
                <a:chExt cx="118" cy="128"/>
              </a:xfrm>
            </p:grpSpPr>
            <p:grpSp>
              <p:nvGrpSpPr>
                <p:cNvPr id="71433" name="Group 913"/>
                <p:cNvGrpSpPr>
                  <a:grpSpLocks/>
                </p:cNvGrpSpPr>
                <p:nvPr/>
              </p:nvGrpSpPr>
              <p:grpSpPr bwMode="auto">
                <a:xfrm>
                  <a:off x="5200" y="2886"/>
                  <a:ext cx="44" cy="54"/>
                  <a:chOff x="5200" y="2886"/>
                  <a:chExt cx="44" cy="54"/>
                </a:xfrm>
              </p:grpSpPr>
              <p:sp>
                <p:nvSpPr>
                  <p:cNvPr id="71437" name="Freeform 914"/>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438" name="Freeform 915"/>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1434" name="Group 916"/>
                <p:cNvGrpSpPr>
                  <a:grpSpLocks/>
                </p:cNvGrpSpPr>
                <p:nvPr/>
              </p:nvGrpSpPr>
              <p:grpSpPr bwMode="auto">
                <a:xfrm>
                  <a:off x="5236" y="2840"/>
                  <a:ext cx="82" cy="128"/>
                  <a:chOff x="5236" y="2840"/>
                  <a:chExt cx="82" cy="128"/>
                </a:xfrm>
              </p:grpSpPr>
              <p:sp>
                <p:nvSpPr>
                  <p:cNvPr id="71435" name="Freeform 917"/>
                  <p:cNvSpPr>
                    <a:spLocks/>
                  </p:cNvSpPr>
                  <p:nvPr/>
                </p:nvSpPr>
                <p:spPr bwMode="auto">
                  <a:xfrm>
                    <a:off x="5236"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1436" name="Line 918"/>
                  <p:cNvSpPr>
                    <a:spLocks noChangeShapeType="1"/>
                  </p:cNvSpPr>
                  <p:nvPr/>
                </p:nvSpPr>
                <p:spPr bwMode="auto">
                  <a:xfrm flipH="1" flipV="1">
                    <a:off x="5240" y="2886"/>
                    <a:ext cx="78" cy="64"/>
                  </a:xfrm>
                  <a:prstGeom prst="line">
                    <a:avLst/>
                  </a:prstGeom>
                  <a:noFill/>
                  <a:ln w="6350">
                    <a:solidFill>
                      <a:srgbClr val="006000"/>
                    </a:solidFill>
                    <a:round/>
                    <a:headEnd/>
                    <a:tailEnd/>
                  </a:ln>
                </p:spPr>
                <p:txBody>
                  <a:bodyPr/>
                  <a:lstStyle/>
                  <a:p>
                    <a:endParaRPr lang="es-AR"/>
                  </a:p>
                </p:txBody>
              </p:sp>
            </p:grpSp>
          </p:grpSp>
        </p:grpSp>
        <p:grpSp>
          <p:nvGrpSpPr>
            <p:cNvPr id="70739" name="Group 919"/>
            <p:cNvGrpSpPr>
              <a:grpSpLocks/>
            </p:cNvGrpSpPr>
            <p:nvPr/>
          </p:nvGrpSpPr>
          <p:grpSpPr bwMode="auto">
            <a:xfrm>
              <a:off x="2451100" y="3482975"/>
              <a:ext cx="635000" cy="1289050"/>
              <a:chOff x="5264" y="2482"/>
              <a:chExt cx="400" cy="812"/>
            </a:xfrm>
          </p:grpSpPr>
          <p:grpSp>
            <p:nvGrpSpPr>
              <p:cNvPr id="71361" name="Group 920"/>
              <p:cNvGrpSpPr>
                <a:grpSpLocks/>
              </p:cNvGrpSpPr>
              <p:nvPr/>
            </p:nvGrpSpPr>
            <p:grpSpPr bwMode="auto">
              <a:xfrm>
                <a:off x="5426" y="2482"/>
                <a:ext cx="74" cy="812"/>
                <a:chOff x="5426" y="2482"/>
                <a:chExt cx="74" cy="812"/>
              </a:xfrm>
            </p:grpSpPr>
            <p:sp>
              <p:nvSpPr>
                <p:cNvPr id="71418" name="Freeform 921"/>
                <p:cNvSpPr>
                  <a:spLocks/>
                </p:cNvSpPr>
                <p:nvPr/>
              </p:nvSpPr>
              <p:spPr bwMode="auto">
                <a:xfrm>
                  <a:off x="5426"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1419" name="Line 922"/>
                <p:cNvSpPr>
                  <a:spLocks noChangeShapeType="1"/>
                </p:cNvSpPr>
                <p:nvPr/>
              </p:nvSpPr>
              <p:spPr bwMode="auto">
                <a:xfrm>
                  <a:off x="5464" y="2488"/>
                  <a:ext cx="1" cy="806"/>
                </a:xfrm>
                <a:prstGeom prst="line">
                  <a:avLst/>
                </a:prstGeom>
                <a:noFill/>
                <a:ln w="6350">
                  <a:solidFill>
                    <a:srgbClr val="006000"/>
                  </a:solidFill>
                  <a:round/>
                  <a:headEnd/>
                  <a:tailEnd/>
                </a:ln>
              </p:spPr>
              <p:txBody>
                <a:bodyPr/>
                <a:lstStyle/>
                <a:p>
                  <a:endParaRPr lang="es-AR"/>
                </a:p>
              </p:txBody>
            </p:sp>
          </p:grpSp>
          <p:grpSp>
            <p:nvGrpSpPr>
              <p:cNvPr id="71362" name="Group 923"/>
              <p:cNvGrpSpPr>
                <a:grpSpLocks/>
              </p:cNvGrpSpPr>
              <p:nvPr/>
            </p:nvGrpSpPr>
            <p:grpSpPr bwMode="auto">
              <a:xfrm>
                <a:off x="5264" y="3004"/>
                <a:ext cx="198" cy="140"/>
                <a:chOff x="5264" y="3004"/>
                <a:chExt cx="198" cy="140"/>
              </a:xfrm>
            </p:grpSpPr>
            <p:grpSp>
              <p:nvGrpSpPr>
                <p:cNvPr id="71412" name="Group 924"/>
                <p:cNvGrpSpPr>
                  <a:grpSpLocks/>
                </p:cNvGrpSpPr>
                <p:nvPr/>
              </p:nvGrpSpPr>
              <p:grpSpPr bwMode="auto">
                <a:xfrm>
                  <a:off x="5354" y="3036"/>
                  <a:ext cx="108" cy="70"/>
                  <a:chOff x="5354" y="3036"/>
                  <a:chExt cx="108" cy="70"/>
                </a:xfrm>
              </p:grpSpPr>
              <p:sp>
                <p:nvSpPr>
                  <p:cNvPr id="71416" name="Freeform 925"/>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417"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413" name="Group 927"/>
                <p:cNvGrpSpPr>
                  <a:grpSpLocks/>
                </p:cNvGrpSpPr>
                <p:nvPr/>
              </p:nvGrpSpPr>
              <p:grpSpPr bwMode="auto">
                <a:xfrm>
                  <a:off x="5264" y="3004"/>
                  <a:ext cx="104" cy="140"/>
                  <a:chOff x="5264" y="3004"/>
                  <a:chExt cx="104" cy="140"/>
                </a:xfrm>
              </p:grpSpPr>
              <p:sp>
                <p:nvSpPr>
                  <p:cNvPr id="71414" name="Freeform 928"/>
                  <p:cNvSpPr>
                    <a:spLocks/>
                  </p:cNvSpPr>
                  <p:nvPr/>
                </p:nvSpPr>
                <p:spPr bwMode="auto">
                  <a:xfrm>
                    <a:off x="5264"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415" name="Line 929"/>
                  <p:cNvSpPr>
                    <a:spLocks noChangeShapeType="1"/>
                  </p:cNvSpPr>
                  <p:nvPr/>
                </p:nvSpPr>
                <p:spPr bwMode="auto">
                  <a:xfrm flipV="1">
                    <a:off x="5264" y="3056"/>
                    <a:ext cx="96" cy="70"/>
                  </a:xfrm>
                  <a:prstGeom prst="line">
                    <a:avLst/>
                  </a:prstGeom>
                  <a:noFill/>
                  <a:ln w="6350">
                    <a:solidFill>
                      <a:srgbClr val="006000"/>
                    </a:solidFill>
                    <a:round/>
                    <a:headEnd/>
                    <a:tailEnd/>
                  </a:ln>
                </p:spPr>
                <p:txBody>
                  <a:bodyPr/>
                  <a:lstStyle/>
                  <a:p>
                    <a:endParaRPr lang="es-AR"/>
                  </a:p>
                </p:txBody>
              </p:sp>
            </p:grpSp>
          </p:grpSp>
          <p:grpSp>
            <p:nvGrpSpPr>
              <p:cNvPr id="71363" name="Group 930"/>
              <p:cNvGrpSpPr>
                <a:grpSpLocks/>
              </p:cNvGrpSpPr>
              <p:nvPr/>
            </p:nvGrpSpPr>
            <p:grpSpPr bwMode="auto">
              <a:xfrm>
                <a:off x="5348" y="3042"/>
                <a:ext cx="68" cy="152"/>
                <a:chOff x="5348" y="3042"/>
                <a:chExt cx="68" cy="152"/>
              </a:xfrm>
            </p:grpSpPr>
            <p:sp>
              <p:nvSpPr>
                <p:cNvPr id="71410" name="Freeform 931"/>
                <p:cNvSpPr>
                  <a:spLocks/>
                </p:cNvSpPr>
                <p:nvPr/>
              </p:nvSpPr>
              <p:spPr bwMode="auto">
                <a:xfrm>
                  <a:off x="5348"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1411" name="Line 932"/>
                <p:cNvSpPr>
                  <a:spLocks noChangeShapeType="1"/>
                </p:cNvSpPr>
                <p:nvPr/>
              </p:nvSpPr>
              <p:spPr bwMode="auto">
                <a:xfrm flipH="1">
                  <a:off x="5348" y="3050"/>
                  <a:ext cx="48" cy="142"/>
                </a:xfrm>
                <a:prstGeom prst="line">
                  <a:avLst/>
                </a:prstGeom>
                <a:noFill/>
                <a:ln w="6350">
                  <a:solidFill>
                    <a:srgbClr val="006000"/>
                  </a:solidFill>
                  <a:round/>
                  <a:headEnd/>
                  <a:tailEnd/>
                </a:ln>
              </p:spPr>
              <p:txBody>
                <a:bodyPr/>
                <a:lstStyle/>
                <a:p>
                  <a:endParaRPr lang="es-AR"/>
                </a:p>
              </p:txBody>
            </p:sp>
          </p:grpSp>
          <p:grpSp>
            <p:nvGrpSpPr>
              <p:cNvPr id="71364" name="Group 933"/>
              <p:cNvGrpSpPr>
                <a:grpSpLocks/>
              </p:cNvGrpSpPr>
              <p:nvPr/>
            </p:nvGrpSpPr>
            <p:grpSpPr bwMode="auto">
              <a:xfrm>
                <a:off x="5334" y="2978"/>
                <a:ext cx="62" cy="94"/>
                <a:chOff x="5334" y="2978"/>
                <a:chExt cx="62" cy="94"/>
              </a:xfrm>
            </p:grpSpPr>
            <p:sp>
              <p:nvSpPr>
                <p:cNvPr id="71408" name="Freeform 934"/>
                <p:cNvSpPr>
                  <a:spLocks/>
                </p:cNvSpPr>
                <p:nvPr/>
              </p:nvSpPr>
              <p:spPr bwMode="auto">
                <a:xfrm>
                  <a:off x="5334"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1409" name="Line 935"/>
                <p:cNvSpPr>
                  <a:spLocks noChangeShapeType="1"/>
                </p:cNvSpPr>
                <p:nvPr/>
              </p:nvSpPr>
              <p:spPr bwMode="auto">
                <a:xfrm>
                  <a:off x="5334" y="2990"/>
                  <a:ext cx="58" cy="48"/>
                </a:xfrm>
                <a:prstGeom prst="line">
                  <a:avLst/>
                </a:prstGeom>
                <a:noFill/>
                <a:ln w="6350">
                  <a:solidFill>
                    <a:srgbClr val="006000"/>
                  </a:solidFill>
                  <a:round/>
                  <a:headEnd/>
                  <a:tailEnd/>
                </a:ln>
              </p:spPr>
              <p:txBody>
                <a:bodyPr/>
                <a:lstStyle/>
                <a:p>
                  <a:endParaRPr lang="es-AR"/>
                </a:p>
              </p:txBody>
            </p:sp>
          </p:grpSp>
          <p:grpSp>
            <p:nvGrpSpPr>
              <p:cNvPr id="71365" name="Group 936"/>
              <p:cNvGrpSpPr>
                <a:grpSpLocks/>
              </p:cNvGrpSpPr>
              <p:nvPr/>
            </p:nvGrpSpPr>
            <p:grpSpPr bwMode="auto">
              <a:xfrm>
                <a:off x="5362" y="2656"/>
                <a:ext cx="102" cy="130"/>
                <a:chOff x="5362" y="2656"/>
                <a:chExt cx="102" cy="130"/>
              </a:xfrm>
            </p:grpSpPr>
            <p:sp>
              <p:nvSpPr>
                <p:cNvPr id="71404" name="Freeform 937"/>
                <p:cNvSpPr>
                  <a:spLocks/>
                </p:cNvSpPr>
                <p:nvPr/>
              </p:nvSpPr>
              <p:spPr bwMode="auto">
                <a:xfrm>
                  <a:off x="5362"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405" name="Group 938"/>
                <p:cNvGrpSpPr>
                  <a:grpSpLocks/>
                </p:cNvGrpSpPr>
                <p:nvPr/>
              </p:nvGrpSpPr>
              <p:grpSpPr bwMode="auto">
                <a:xfrm>
                  <a:off x="5362" y="2672"/>
                  <a:ext cx="102" cy="114"/>
                  <a:chOff x="5362" y="2672"/>
                  <a:chExt cx="102" cy="114"/>
                </a:xfrm>
              </p:grpSpPr>
              <p:sp>
                <p:nvSpPr>
                  <p:cNvPr id="71406"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407" name="Freeform 940"/>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366" name="Group 941"/>
              <p:cNvGrpSpPr>
                <a:grpSpLocks/>
              </p:cNvGrpSpPr>
              <p:nvPr/>
            </p:nvGrpSpPr>
            <p:grpSpPr bwMode="auto">
              <a:xfrm>
                <a:off x="5346" y="2806"/>
                <a:ext cx="82" cy="128"/>
                <a:chOff x="5346" y="2806"/>
                <a:chExt cx="82" cy="128"/>
              </a:xfrm>
            </p:grpSpPr>
            <p:sp>
              <p:nvSpPr>
                <p:cNvPr id="71402"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403"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1367" name="Group 944"/>
              <p:cNvGrpSpPr>
                <a:grpSpLocks/>
              </p:cNvGrpSpPr>
              <p:nvPr/>
            </p:nvGrpSpPr>
            <p:grpSpPr bwMode="auto">
              <a:xfrm>
                <a:off x="5346" y="2840"/>
                <a:ext cx="118" cy="128"/>
                <a:chOff x="5346" y="2840"/>
                <a:chExt cx="118" cy="128"/>
              </a:xfrm>
            </p:grpSpPr>
            <p:grpSp>
              <p:nvGrpSpPr>
                <p:cNvPr id="71396" name="Group 945"/>
                <p:cNvGrpSpPr>
                  <a:grpSpLocks/>
                </p:cNvGrpSpPr>
                <p:nvPr/>
              </p:nvGrpSpPr>
              <p:grpSpPr bwMode="auto">
                <a:xfrm>
                  <a:off x="5420" y="2888"/>
                  <a:ext cx="44" cy="52"/>
                  <a:chOff x="5420" y="2888"/>
                  <a:chExt cx="44" cy="52"/>
                </a:xfrm>
              </p:grpSpPr>
              <p:sp>
                <p:nvSpPr>
                  <p:cNvPr id="71400"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401"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1397" name="Group 948"/>
                <p:cNvGrpSpPr>
                  <a:grpSpLocks/>
                </p:cNvGrpSpPr>
                <p:nvPr/>
              </p:nvGrpSpPr>
              <p:grpSpPr bwMode="auto">
                <a:xfrm>
                  <a:off x="5346" y="2840"/>
                  <a:ext cx="82" cy="128"/>
                  <a:chOff x="5346" y="2840"/>
                  <a:chExt cx="82" cy="128"/>
                </a:xfrm>
              </p:grpSpPr>
              <p:sp>
                <p:nvSpPr>
                  <p:cNvPr id="71398" name="Freeform 949"/>
                  <p:cNvSpPr>
                    <a:spLocks/>
                  </p:cNvSpPr>
                  <p:nvPr/>
                </p:nvSpPr>
                <p:spPr bwMode="auto">
                  <a:xfrm>
                    <a:off x="5346"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1399" name="Line 950"/>
                  <p:cNvSpPr>
                    <a:spLocks noChangeShapeType="1"/>
                  </p:cNvSpPr>
                  <p:nvPr/>
                </p:nvSpPr>
                <p:spPr bwMode="auto">
                  <a:xfrm flipV="1">
                    <a:off x="5346" y="2886"/>
                    <a:ext cx="76" cy="66"/>
                  </a:xfrm>
                  <a:prstGeom prst="line">
                    <a:avLst/>
                  </a:prstGeom>
                  <a:noFill/>
                  <a:ln w="6350">
                    <a:solidFill>
                      <a:srgbClr val="006000"/>
                    </a:solidFill>
                    <a:round/>
                    <a:headEnd/>
                    <a:tailEnd/>
                  </a:ln>
                </p:spPr>
                <p:txBody>
                  <a:bodyPr/>
                  <a:lstStyle/>
                  <a:p>
                    <a:endParaRPr lang="es-AR"/>
                  </a:p>
                </p:txBody>
              </p:sp>
            </p:grpSp>
          </p:grpSp>
          <p:grpSp>
            <p:nvGrpSpPr>
              <p:cNvPr id="71368" name="Group 951"/>
              <p:cNvGrpSpPr>
                <a:grpSpLocks/>
              </p:cNvGrpSpPr>
              <p:nvPr/>
            </p:nvGrpSpPr>
            <p:grpSpPr bwMode="auto">
              <a:xfrm>
                <a:off x="5466" y="3004"/>
                <a:ext cx="198" cy="140"/>
                <a:chOff x="5466" y="3004"/>
                <a:chExt cx="198" cy="140"/>
              </a:xfrm>
            </p:grpSpPr>
            <p:grpSp>
              <p:nvGrpSpPr>
                <p:cNvPr id="71390" name="Group 952"/>
                <p:cNvGrpSpPr>
                  <a:grpSpLocks/>
                </p:cNvGrpSpPr>
                <p:nvPr/>
              </p:nvGrpSpPr>
              <p:grpSpPr bwMode="auto">
                <a:xfrm>
                  <a:off x="5466" y="3038"/>
                  <a:ext cx="112" cy="68"/>
                  <a:chOff x="5466" y="3038"/>
                  <a:chExt cx="112" cy="68"/>
                </a:xfrm>
              </p:grpSpPr>
              <p:sp>
                <p:nvSpPr>
                  <p:cNvPr id="71394"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395" name="Freeform 954"/>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391" name="Group 955"/>
                <p:cNvGrpSpPr>
                  <a:grpSpLocks/>
                </p:cNvGrpSpPr>
                <p:nvPr/>
              </p:nvGrpSpPr>
              <p:grpSpPr bwMode="auto">
                <a:xfrm>
                  <a:off x="5560" y="3004"/>
                  <a:ext cx="104" cy="140"/>
                  <a:chOff x="5560" y="3004"/>
                  <a:chExt cx="104" cy="140"/>
                </a:xfrm>
              </p:grpSpPr>
              <p:sp>
                <p:nvSpPr>
                  <p:cNvPr id="71392" name="Freeform 956"/>
                  <p:cNvSpPr>
                    <a:spLocks/>
                  </p:cNvSpPr>
                  <p:nvPr/>
                </p:nvSpPr>
                <p:spPr bwMode="auto">
                  <a:xfrm>
                    <a:off x="5560"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393" name="Line 957"/>
                  <p:cNvSpPr>
                    <a:spLocks noChangeShapeType="1"/>
                  </p:cNvSpPr>
                  <p:nvPr/>
                </p:nvSpPr>
                <p:spPr bwMode="auto">
                  <a:xfrm flipH="1" flipV="1">
                    <a:off x="5566" y="3056"/>
                    <a:ext cx="98" cy="70"/>
                  </a:xfrm>
                  <a:prstGeom prst="line">
                    <a:avLst/>
                  </a:prstGeom>
                  <a:noFill/>
                  <a:ln w="6350">
                    <a:solidFill>
                      <a:srgbClr val="006000"/>
                    </a:solidFill>
                    <a:round/>
                    <a:headEnd/>
                    <a:tailEnd/>
                  </a:ln>
                </p:spPr>
                <p:txBody>
                  <a:bodyPr/>
                  <a:lstStyle/>
                  <a:p>
                    <a:endParaRPr lang="es-AR"/>
                  </a:p>
                </p:txBody>
              </p:sp>
            </p:grpSp>
          </p:grpSp>
          <p:grpSp>
            <p:nvGrpSpPr>
              <p:cNvPr id="71369" name="Group 958"/>
              <p:cNvGrpSpPr>
                <a:grpSpLocks/>
              </p:cNvGrpSpPr>
              <p:nvPr/>
            </p:nvGrpSpPr>
            <p:grpSpPr bwMode="auto">
              <a:xfrm>
                <a:off x="5512" y="3042"/>
                <a:ext cx="68" cy="152"/>
                <a:chOff x="5512" y="3042"/>
                <a:chExt cx="68" cy="152"/>
              </a:xfrm>
            </p:grpSpPr>
            <p:sp>
              <p:nvSpPr>
                <p:cNvPr id="71388" name="Freeform 959"/>
                <p:cNvSpPr>
                  <a:spLocks/>
                </p:cNvSpPr>
                <p:nvPr/>
              </p:nvSpPr>
              <p:spPr bwMode="auto">
                <a:xfrm>
                  <a:off x="5512"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1389" name="Line 960"/>
                <p:cNvSpPr>
                  <a:spLocks noChangeShapeType="1"/>
                </p:cNvSpPr>
                <p:nvPr/>
              </p:nvSpPr>
              <p:spPr bwMode="auto">
                <a:xfrm>
                  <a:off x="5532" y="3050"/>
                  <a:ext cx="46" cy="142"/>
                </a:xfrm>
                <a:prstGeom prst="line">
                  <a:avLst/>
                </a:prstGeom>
                <a:noFill/>
                <a:ln w="6350">
                  <a:solidFill>
                    <a:srgbClr val="006000"/>
                  </a:solidFill>
                  <a:round/>
                  <a:headEnd/>
                  <a:tailEnd/>
                </a:ln>
              </p:spPr>
              <p:txBody>
                <a:bodyPr/>
                <a:lstStyle/>
                <a:p>
                  <a:endParaRPr lang="es-AR"/>
                </a:p>
              </p:txBody>
            </p:sp>
          </p:grpSp>
          <p:grpSp>
            <p:nvGrpSpPr>
              <p:cNvPr id="71370" name="Group 961"/>
              <p:cNvGrpSpPr>
                <a:grpSpLocks/>
              </p:cNvGrpSpPr>
              <p:nvPr/>
            </p:nvGrpSpPr>
            <p:grpSpPr bwMode="auto">
              <a:xfrm>
                <a:off x="5532" y="2978"/>
                <a:ext cx="62" cy="94"/>
                <a:chOff x="5532" y="2978"/>
                <a:chExt cx="62" cy="94"/>
              </a:xfrm>
            </p:grpSpPr>
            <p:sp>
              <p:nvSpPr>
                <p:cNvPr id="71386"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387" name="Line 963"/>
                <p:cNvSpPr>
                  <a:spLocks noChangeShapeType="1"/>
                </p:cNvSpPr>
                <p:nvPr/>
              </p:nvSpPr>
              <p:spPr bwMode="auto">
                <a:xfrm flipH="1">
                  <a:off x="5536" y="2990"/>
                  <a:ext cx="58" cy="46"/>
                </a:xfrm>
                <a:prstGeom prst="line">
                  <a:avLst/>
                </a:prstGeom>
                <a:noFill/>
                <a:ln w="6350">
                  <a:solidFill>
                    <a:srgbClr val="006000"/>
                  </a:solidFill>
                  <a:round/>
                  <a:headEnd/>
                  <a:tailEnd/>
                </a:ln>
              </p:spPr>
              <p:txBody>
                <a:bodyPr/>
                <a:lstStyle/>
                <a:p>
                  <a:endParaRPr lang="es-AR"/>
                </a:p>
              </p:txBody>
            </p:sp>
          </p:grpSp>
          <p:grpSp>
            <p:nvGrpSpPr>
              <p:cNvPr id="71371" name="Group 964"/>
              <p:cNvGrpSpPr>
                <a:grpSpLocks/>
              </p:cNvGrpSpPr>
              <p:nvPr/>
            </p:nvGrpSpPr>
            <p:grpSpPr bwMode="auto">
              <a:xfrm>
                <a:off x="5464" y="2656"/>
                <a:ext cx="102" cy="130"/>
                <a:chOff x="5464" y="2656"/>
                <a:chExt cx="102" cy="130"/>
              </a:xfrm>
            </p:grpSpPr>
            <p:sp>
              <p:nvSpPr>
                <p:cNvPr id="71382" name="Freeform 965"/>
                <p:cNvSpPr>
                  <a:spLocks/>
                </p:cNvSpPr>
                <p:nvPr/>
              </p:nvSpPr>
              <p:spPr bwMode="auto">
                <a:xfrm>
                  <a:off x="5484"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1383" name="Group 966"/>
                <p:cNvGrpSpPr>
                  <a:grpSpLocks/>
                </p:cNvGrpSpPr>
                <p:nvPr/>
              </p:nvGrpSpPr>
              <p:grpSpPr bwMode="auto">
                <a:xfrm>
                  <a:off x="5464" y="2672"/>
                  <a:ext cx="102" cy="114"/>
                  <a:chOff x="5464" y="2672"/>
                  <a:chExt cx="102" cy="114"/>
                </a:xfrm>
              </p:grpSpPr>
              <p:sp>
                <p:nvSpPr>
                  <p:cNvPr id="71384" name="Freeform 967"/>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385" name="Freeform 968"/>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1372" name="Group 969"/>
              <p:cNvGrpSpPr>
                <a:grpSpLocks/>
              </p:cNvGrpSpPr>
              <p:nvPr/>
            </p:nvGrpSpPr>
            <p:grpSpPr bwMode="auto">
              <a:xfrm>
                <a:off x="5500" y="2806"/>
                <a:ext cx="82" cy="128"/>
                <a:chOff x="5500" y="2806"/>
                <a:chExt cx="82" cy="128"/>
              </a:xfrm>
            </p:grpSpPr>
            <p:sp>
              <p:nvSpPr>
                <p:cNvPr id="71380"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381"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1373" name="Group 972"/>
              <p:cNvGrpSpPr>
                <a:grpSpLocks/>
              </p:cNvGrpSpPr>
              <p:nvPr/>
            </p:nvGrpSpPr>
            <p:grpSpPr bwMode="auto">
              <a:xfrm>
                <a:off x="5464" y="2840"/>
                <a:ext cx="118" cy="128"/>
                <a:chOff x="5464" y="2840"/>
                <a:chExt cx="118" cy="128"/>
              </a:xfrm>
            </p:grpSpPr>
            <p:grpSp>
              <p:nvGrpSpPr>
                <p:cNvPr id="71374" name="Group 973"/>
                <p:cNvGrpSpPr>
                  <a:grpSpLocks/>
                </p:cNvGrpSpPr>
                <p:nvPr/>
              </p:nvGrpSpPr>
              <p:grpSpPr bwMode="auto">
                <a:xfrm>
                  <a:off x="5464" y="2886"/>
                  <a:ext cx="44" cy="54"/>
                  <a:chOff x="5464" y="2886"/>
                  <a:chExt cx="44" cy="54"/>
                </a:xfrm>
              </p:grpSpPr>
              <p:sp>
                <p:nvSpPr>
                  <p:cNvPr id="71378" name="Freeform 974"/>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379"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1375" name="Group 976"/>
                <p:cNvGrpSpPr>
                  <a:grpSpLocks/>
                </p:cNvGrpSpPr>
                <p:nvPr/>
              </p:nvGrpSpPr>
              <p:grpSpPr bwMode="auto">
                <a:xfrm>
                  <a:off x="5500" y="2840"/>
                  <a:ext cx="82" cy="128"/>
                  <a:chOff x="5500" y="2840"/>
                  <a:chExt cx="82" cy="128"/>
                </a:xfrm>
              </p:grpSpPr>
              <p:sp>
                <p:nvSpPr>
                  <p:cNvPr id="71376" name="Freeform 977"/>
                  <p:cNvSpPr>
                    <a:spLocks/>
                  </p:cNvSpPr>
                  <p:nvPr/>
                </p:nvSpPr>
                <p:spPr bwMode="auto">
                  <a:xfrm>
                    <a:off x="5500"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1377" name="Line 978"/>
                  <p:cNvSpPr>
                    <a:spLocks noChangeShapeType="1"/>
                  </p:cNvSpPr>
                  <p:nvPr/>
                </p:nvSpPr>
                <p:spPr bwMode="auto">
                  <a:xfrm flipH="1" flipV="1">
                    <a:off x="5504" y="2886"/>
                    <a:ext cx="78" cy="64"/>
                  </a:xfrm>
                  <a:prstGeom prst="line">
                    <a:avLst/>
                  </a:prstGeom>
                  <a:noFill/>
                  <a:ln w="6350">
                    <a:solidFill>
                      <a:srgbClr val="006000"/>
                    </a:solidFill>
                    <a:round/>
                    <a:headEnd/>
                    <a:tailEnd/>
                  </a:ln>
                </p:spPr>
                <p:txBody>
                  <a:bodyPr/>
                  <a:lstStyle/>
                  <a:p>
                    <a:endParaRPr lang="es-AR"/>
                  </a:p>
                </p:txBody>
              </p:sp>
            </p:grpSp>
          </p:grpSp>
        </p:grpSp>
        <p:grpSp>
          <p:nvGrpSpPr>
            <p:cNvPr id="70740" name="Group 919"/>
            <p:cNvGrpSpPr>
              <a:grpSpLocks/>
            </p:cNvGrpSpPr>
            <p:nvPr/>
          </p:nvGrpSpPr>
          <p:grpSpPr bwMode="auto">
            <a:xfrm>
              <a:off x="6132513" y="3667125"/>
              <a:ext cx="523875" cy="774700"/>
              <a:chOff x="5264" y="2656"/>
              <a:chExt cx="330" cy="488"/>
            </a:xfrm>
          </p:grpSpPr>
          <p:grpSp>
            <p:nvGrpSpPr>
              <p:cNvPr id="71319" name="Group 923"/>
              <p:cNvGrpSpPr>
                <a:grpSpLocks/>
              </p:cNvGrpSpPr>
              <p:nvPr/>
            </p:nvGrpSpPr>
            <p:grpSpPr bwMode="auto">
              <a:xfrm>
                <a:off x="5264" y="3004"/>
                <a:ext cx="198" cy="140"/>
                <a:chOff x="5264" y="3004"/>
                <a:chExt cx="198" cy="140"/>
              </a:xfrm>
            </p:grpSpPr>
            <p:grpSp>
              <p:nvGrpSpPr>
                <p:cNvPr id="71355" name="Group 924"/>
                <p:cNvGrpSpPr>
                  <a:grpSpLocks/>
                </p:cNvGrpSpPr>
                <p:nvPr/>
              </p:nvGrpSpPr>
              <p:grpSpPr bwMode="auto">
                <a:xfrm>
                  <a:off x="5354" y="3036"/>
                  <a:ext cx="108" cy="70"/>
                  <a:chOff x="5354" y="3036"/>
                  <a:chExt cx="108" cy="70"/>
                </a:xfrm>
              </p:grpSpPr>
              <p:sp>
                <p:nvSpPr>
                  <p:cNvPr id="71359" name="Freeform 925"/>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360"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356" name="Group 927"/>
                <p:cNvGrpSpPr>
                  <a:grpSpLocks/>
                </p:cNvGrpSpPr>
                <p:nvPr/>
              </p:nvGrpSpPr>
              <p:grpSpPr bwMode="auto">
                <a:xfrm>
                  <a:off x="5264" y="3004"/>
                  <a:ext cx="104" cy="140"/>
                  <a:chOff x="5264" y="3004"/>
                  <a:chExt cx="104" cy="140"/>
                </a:xfrm>
              </p:grpSpPr>
              <p:sp>
                <p:nvSpPr>
                  <p:cNvPr id="71357" name="Freeform 928"/>
                  <p:cNvSpPr>
                    <a:spLocks/>
                  </p:cNvSpPr>
                  <p:nvPr/>
                </p:nvSpPr>
                <p:spPr bwMode="auto">
                  <a:xfrm>
                    <a:off x="5264"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358" name="Line 929"/>
                  <p:cNvSpPr>
                    <a:spLocks noChangeShapeType="1"/>
                  </p:cNvSpPr>
                  <p:nvPr/>
                </p:nvSpPr>
                <p:spPr bwMode="auto">
                  <a:xfrm flipV="1">
                    <a:off x="5264" y="3056"/>
                    <a:ext cx="96" cy="70"/>
                  </a:xfrm>
                  <a:prstGeom prst="line">
                    <a:avLst/>
                  </a:prstGeom>
                  <a:noFill/>
                  <a:ln w="6350">
                    <a:solidFill>
                      <a:srgbClr val="006000"/>
                    </a:solidFill>
                    <a:round/>
                    <a:headEnd/>
                    <a:tailEnd/>
                  </a:ln>
                </p:spPr>
                <p:txBody>
                  <a:bodyPr/>
                  <a:lstStyle/>
                  <a:p>
                    <a:endParaRPr lang="es-AR"/>
                  </a:p>
                </p:txBody>
              </p:sp>
            </p:grpSp>
          </p:grpSp>
          <p:sp>
            <p:nvSpPr>
              <p:cNvPr id="71320" name="Freeform 934"/>
              <p:cNvSpPr>
                <a:spLocks/>
              </p:cNvSpPr>
              <p:nvPr/>
            </p:nvSpPr>
            <p:spPr bwMode="auto">
              <a:xfrm>
                <a:off x="5334"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grpSp>
            <p:nvGrpSpPr>
              <p:cNvPr id="71321" name="Group 936"/>
              <p:cNvGrpSpPr>
                <a:grpSpLocks/>
              </p:cNvGrpSpPr>
              <p:nvPr/>
            </p:nvGrpSpPr>
            <p:grpSpPr bwMode="auto">
              <a:xfrm>
                <a:off x="5362" y="2656"/>
                <a:ext cx="102" cy="130"/>
                <a:chOff x="5362" y="2656"/>
                <a:chExt cx="102" cy="130"/>
              </a:xfrm>
            </p:grpSpPr>
            <p:sp>
              <p:nvSpPr>
                <p:cNvPr id="71351" name="Freeform 937"/>
                <p:cNvSpPr>
                  <a:spLocks/>
                </p:cNvSpPr>
                <p:nvPr/>
              </p:nvSpPr>
              <p:spPr bwMode="auto">
                <a:xfrm>
                  <a:off x="5362"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352" name="Group 938"/>
                <p:cNvGrpSpPr>
                  <a:grpSpLocks/>
                </p:cNvGrpSpPr>
                <p:nvPr/>
              </p:nvGrpSpPr>
              <p:grpSpPr bwMode="auto">
                <a:xfrm>
                  <a:off x="5362" y="2672"/>
                  <a:ext cx="102" cy="114"/>
                  <a:chOff x="5362" y="2672"/>
                  <a:chExt cx="102" cy="114"/>
                </a:xfrm>
              </p:grpSpPr>
              <p:sp>
                <p:nvSpPr>
                  <p:cNvPr id="71353"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354" name="Freeform 940"/>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322" name="Group 941"/>
              <p:cNvGrpSpPr>
                <a:grpSpLocks/>
              </p:cNvGrpSpPr>
              <p:nvPr/>
            </p:nvGrpSpPr>
            <p:grpSpPr bwMode="auto">
              <a:xfrm>
                <a:off x="5346" y="2806"/>
                <a:ext cx="82" cy="128"/>
                <a:chOff x="5346" y="2806"/>
                <a:chExt cx="82" cy="128"/>
              </a:xfrm>
            </p:grpSpPr>
            <p:sp>
              <p:nvSpPr>
                <p:cNvPr id="71349"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350"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1323" name="Group 944"/>
              <p:cNvGrpSpPr>
                <a:grpSpLocks/>
              </p:cNvGrpSpPr>
              <p:nvPr/>
            </p:nvGrpSpPr>
            <p:grpSpPr bwMode="auto">
              <a:xfrm>
                <a:off x="5346" y="2840"/>
                <a:ext cx="118" cy="128"/>
                <a:chOff x="5346" y="2840"/>
                <a:chExt cx="118" cy="128"/>
              </a:xfrm>
            </p:grpSpPr>
            <p:grpSp>
              <p:nvGrpSpPr>
                <p:cNvPr id="71345" name="Group 945"/>
                <p:cNvGrpSpPr>
                  <a:grpSpLocks/>
                </p:cNvGrpSpPr>
                <p:nvPr/>
              </p:nvGrpSpPr>
              <p:grpSpPr bwMode="auto">
                <a:xfrm>
                  <a:off x="5420" y="2888"/>
                  <a:ext cx="44" cy="52"/>
                  <a:chOff x="5420" y="2888"/>
                  <a:chExt cx="44" cy="52"/>
                </a:xfrm>
              </p:grpSpPr>
              <p:sp>
                <p:nvSpPr>
                  <p:cNvPr id="71347"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348"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sp>
              <p:nvSpPr>
                <p:cNvPr id="71346" name="Freeform 949"/>
                <p:cNvSpPr>
                  <a:spLocks/>
                </p:cNvSpPr>
                <p:nvPr/>
              </p:nvSpPr>
              <p:spPr bwMode="auto">
                <a:xfrm>
                  <a:off x="5346"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grpSp>
          <p:grpSp>
            <p:nvGrpSpPr>
              <p:cNvPr id="71324" name="Group 952"/>
              <p:cNvGrpSpPr>
                <a:grpSpLocks/>
              </p:cNvGrpSpPr>
              <p:nvPr/>
            </p:nvGrpSpPr>
            <p:grpSpPr bwMode="auto">
              <a:xfrm>
                <a:off x="5466" y="3038"/>
                <a:ext cx="112" cy="68"/>
                <a:chOff x="5466" y="3038"/>
                <a:chExt cx="112" cy="68"/>
              </a:xfrm>
            </p:grpSpPr>
            <p:sp>
              <p:nvSpPr>
                <p:cNvPr id="71343"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344" name="Freeform 954"/>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325" name="Group 961"/>
              <p:cNvGrpSpPr>
                <a:grpSpLocks/>
              </p:cNvGrpSpPr>
              <p:nvPr/>
            </p:nvGrpSpPr>
            <p:grpSpPr bwMode="auto">
              <a:xfrm>
                <a:off x="5532" y="2978"/>
                <a:ext cx="62" cy="94"/>
                <a:chOff x="5532" y="2978"/>
                <a:chExt cx="62" cy="94"/>
              </a:xfrm>
            </p:grpSpPr>
            <p:sp>
              <p:nvSpPr>
                <p:cNvPr id="71341"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342" name="Line 963"/>
                <p:cNvSpPr>
                  <a:spLocks noChangeShapeType="1"/>
                </p:cNvSpPr>
                <p:nvPr/>
              </p:nvSpPr>
              <p:spPr bwMode="auto">
                <a:xfrm flipH="1">
                  <a:off x="5536" y="2990"/>
                  <a:ext cx="58" cy="46"/>
                </a:xfrm>
                <a:prstGeom prst="line">
                  <a:avLst/>
                </a:prstGeom>
                <a:noFill/>
                <a:ln w="6350">
                  <a:solidFill>
                    <a:srgbClr val="006000"/>
                  </a:solidFill>
                  <a:round/>
                  <a:headEnd/>
                  <a:tailEnd/>
                </a:ln>
              </p:spPr>
              <p:txBody>
                <a:bodyPr/>
                <a:lstStyle/>
                <a:p>
                  <a:endParaRPr lang="es-AR"/>
                </a:p>
              </p:txBody>
            </p:sp>
          </p:grpSp>
          <p:grpSp>
            <p:nvGrpSpPr>
              <p:cNvPr id="71326" name="Group 964"/>
              <p:cNvGrpSpPr>
                <a:grpSpLocks/>
              </p:cNvGrpSpPr>
              <p:nvPr/>
            </p:nvGrpSpPr>
            <p:grpSpPr bwMode="auto">
              <a:xfrm>
                <a:off x="5464" y="2656"/>
                <a:ext cx="102" cy="130"/>
                <a:chOff x="5464" y="2656"/>
                <a:chExt cx="102" cy="130"/>
              </a:xfrm>
            </p:grpSpPr>
            <p:sp>
              <p:nvSpPr>
                <p:cNvPr id="71337" name="Freeform 965"/>
                <p:cNvSpPr>
                  <a:spLocks/>
                </p:cNvSpPr>
                <p:nvPr/>
              </p:nvSpPr>
              <p:spPr bwMode="auto">
                <a:xfrm>
                  <a:off x="5484"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1338" name="Group 966"/>
                <p:cNvGrpSpPr>
                  <a:grpSpLocks/>
                </p:cNvGrpSpPr>
                <p:nvPr/>
              </p:nvGrpSpPr>
              <p:grpSpPr bwMode="auto">
                <a:xfrm>
                  <a:off x="5464" y="2672"/>
                  <a:ext cx="102" cy="114"/>
                  <a:chOff x="5464" y="2672"/>
                  <a:chExt cx="102" cy="114"/>
                </a:xfrm>
              </p:grpSpPr>
              <p:sp>
                <p:nvSpPr>
                  <p:cNvPr id="71339" name="Freeform 967"/>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340" name="Freeform 968"/>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1327" name="Group 969"/>
              <p:cNvGrpSpPr>
                <a:grpSpLocks/>
              </p:cNvGrpSpPr>
              <p:nvPr/>
            </p:nvGrpSpPr>
            <p:grpSpPr bwMode="auto">
              <a:xfrm>
                <a:off x="5500" y="2806"/>
                <a:ext cx="82" cy="128"/>
                <a:chOff x="5500" y="2806"/>
                <a:chExt cx="82" cy="128"/>
              </a:xfrm>
            </p:grpSpPr>
            <p:sp>
              <p:nvSpPr>
                <p:cNvPr id="71335"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336"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1328" name="Group 972"/>
              <p:cNvGrpSpPr>
                <a:grpSpLocks/>
              </p:cNvGrpSpPr>
              <p:nvPr/>
            </p:nvGrpSpPr>
            <p:grpSpPr bwMode="auto">
              <a:xfrm>
                <a:off x="5464" y="2840"/>
                <a:ext cx="118" cy="128"/>
                <a:chOff x="5464" y="2840"/>
                <a:chExt cx="118" cy="128"/>
              </a:xfrm>
            </p:grpSpPr>
            <p:grpSp>
              <p:nvGrpSpPr>
                <p:cNvPr id="71329" name="Group 973"/>
                <p:cNvGrpSpPr>
                  <a:grpSpLocks/>
                </p:cNvGrpSpPr>
                <p:nvPr/>
              </p:nvGrpSpPr>
              <p:grpSpPr bwMode="auto">
                <a:xfrm>
                  <a:off x="5464" y="2886"/>
                  <a:ext cx="44" cy="54"/>
                  <a:chOff x="5464" y="2886"/>
                  <a:chExt cx="44" cy="54"/>
                </a:xfrm>
              </p:grpSpPr>
              <p:sp>
                <p:nvSpPr>
                  <p:cNvPr id="71333" name="Freeform 974"/>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334"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1330" name="Group 976"/>
                <p:cNvGrpSpPr>
                  <a:grpSpLocks/>
                </p:cNvGrpSpPr>
                <p:nvPr/>
              </p:nvGrpSpPr>
              <p:grpSpPr bwMode="auto">
                <a:xfrm>
                  <a:off x="5500" y="2840"/>
                  <a:ext cx="82" cy="128"/>
                  <a:chOff x="5500" y="2840"/>
                  <a:chExt cx="82" cy="128"/>
                </a:xfrm>
              </p:grpSpPr>
              <p:sp>
                <p:nvSpPr>
                  <p:cNvPr id="71331" name="Freeform 977"/>
                  <p:cNvSpPr>
                    <a:spLocks/>
                  </p:cNvSpPr>
                  <p:nvPr/>
                </p:nvSpPr>
                <p:spPr bwMode="auto">
                  <a:xfrm>
                    <a:off x="5500"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1332" name="Line 978"/>
                  <p:cNvSpPr>
                    <a:spLocks noChangeShapeType="1"/>
                  </p:cNvSpPr>
                  <p:nvPr/>
                </p:nvSpPr>
                <p:spPr bwMode="auto">
                  <a:xfrm flipH="1" flipV="1">
                    <a:off x="5504" y="2886"/>
                    <a:ext cx="78" cy="64"/>
                  </a:xfrm>
                  <a:prstGeom prst="line">
                    <a:avLst/>
                  </a:prstGeom>
                  <a:noFill/>
                  <a:ln w="6350">
                    <a:solidFill>
                      <a:srgbClr val="006000"/>
                    </a:solidFill>
                    <a:round/>
                    <a:headEnd/>
                    <a:tailEnd/>
                  </a:ln>
                </p:spPr>
                <p:txBody>
                  <a:bodyPr/>
                  <a:lstStyle/>
                  <a:p>
                    <a:endParaRPr lang="es-AR"/>
                  </a:p>
                </p:txBody>
              </p:sp>
            </p:grpSp>
          </p:grpSp>
        </p:grpSp>
        <p:grpSp>
          <p:nvGrpSpPr>
            <p:cNvPr id="70741" name="Group 919"/>
            <p:cNvGrpSpPr>
              <a:grpSpLocks/>
            </p:cNvGrpSpPr>
            <p:nvPr/>
          </p:nvGrpSpPr>
          <p:grpSpPr bwMode="auto">
            <a:xfrm>
              <a:off x="6448367" y="3722688"/>
              <a:ext cx="596955" cy="825500"/>
              <a:chOff x="5346" y="2672"/>
              <a:chExt cx="318" cy="520"/>
            </a:xfrm>
          </p:grpSpPr>
          <p:sp>
            <p:nvSpPr>
              <p:cNvPr id="71295"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sp>
            <p:nvSpPr>
              <p:cNvPr id="71296"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grpSp>
            <p:nvGrpSpPr>
              <p:cNvPr id="71297" name="Group 941"/>
              <p:cNvGrpSpPr>
                <a:grpSpLocks/>
              </p:cNvGrpSpPr>
              <p:nvPr/>
            </p:nvGrpSpPr>
            <p:grpSpPr bwMode="auto">
              <a:xfrm>
                <a:off x="5346" y="2806"/>
                <a:ext cx="82" cy="128"/>
                <a:chOff x="5346" y="2806"/>
                <a:chExt cx="82" cy="128"/>
              </a:xfrm>
            </p:grpSpPr>
            <p:sp>
              <p:nvSpPr>
                <p:cNvPr id="71317"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318"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1298" name="Group 944"/>
              <p:cNvGrpSpPr>
                <a:grpSpLocks/>
              </p:cNvGrpSpPr>
              <p:nvPr/>
            </p:nvGrpSpPr>
            <p:grpSpPr bwMode="auto">
              <a:xfrm>
                <a:off x="5346" y="2886"/>
                <a:ext cx="118" cy="66"/>
                <a:chOff x="5346" y="2886"/>
                <a:chExt cx="118" cy="66"/>
              </a:xfrm>
            </p:grpSpPr>
            <p:grpSp>
              <p:nvGrpSpPr>
                <p:cNvPr id="71313" name="Group 945"/>
                <p:cNvGrpSpPr>
                  <a:grpSpLocks/>
                </p:cNvGrpSpPr>
                <p:nvPr/>
              </p:nvGrpSpPr>
              <p:grpSpPr bwMode="auto">
                <a:xfrm>
                  <a:off x="5420" y="2888"/>
                  <a:ext cx="44" cy="52"/>
                  <a:chOff x="5420" y="2888"/>
                  <a:chExt cx="44" cy="52"/>
                </a:xfrm>
              </p:grpSpPr>
              <p:sp>
                <p:nvSpPr>
                  <p:cNvPr id="71315"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316"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sp>
              <p:nvSpPr>
                <p:cNvPr id="71314" name="Line 950"/>
                <p:cNvSpPr>
                  <a:spLocks noChangeShapeType="1"/>
                </p:cNvSpPr>
                <p:nvPr/>
              </p:nvSpPr>
              <p:spPr bwMode="auto">
                <a:xfrm flipV="1">
                  <a:off x="5346" y="2886"/>
                  <a:ext cx="76" cy="66"/>
                </a:xfrm>
                <a:prstGeom prst="line">
                  <a:avLst/>
                </a:prstGeom>
                <a:noFill/>
                <a:ln w="6350">
                  <a:solidFill>
                    <a:srgbClr val="006000"/>
                  </a:solidFill>
                  <a:round/>
                  <a:headEnd/>
                  <a:tailEnd/>
                </a:ln>
              </p:spPr>
              <p:txBody>
                <a:bodyPr/>
                <a:lstStyle/>
                <a:p>
                  <a:endParaRPr lang="es-AR"/>
                </a:p>
              </p:txBody>
            </p:sp>
          </p:grpSp>
          <p:grpSp>
            <p:nvGrpSpPr>
              <p:cNvPr id="71299" name="Group 951"/>
              <p:cNvGrpSpPr>
                <a:grpSpLocks/>
              </p:cNvGrpSpPr>
              <p:nvPr/>
            </p:nvGrpSpPr>
            <p:grpSpPr bwMode="auto">
              <a:xfrm>
                <a:off x="5466" y="3004"/>
                <a:ext cx="198" cy="140"/>
                <a:chOff x="5466" y="3004"/>
                <a:chExt cx="198" cy="140"/>
              </a:xfrm>
            </p:grpSpPr>
            <p:sp>
              <p:nvSpPr>
                <p:cNvPr id="71309"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grpSp>
              <p:nvGrpSpPr>
                <p:cNvPr id="71310" name="Group 955"/>
                <p:cNvGrpSpPr>
                  <a:grpSpLocks/>
                </p:cNvGrpSpPr>
                <p:nvPr/>
              </p:nvGrpSpPr>
              <p:grpSpPr bwMode="auto">
                <a:xfrm>
                  <a:off x="5560" y="3004"/>
                  <a:ext cx="104" cy="140"/>
                  <a:chOff x="5560" y="3004"/>
                  <a:chExt cx="104" cy="140"/>
                </a:xfrm>
              </p:grpSpPr>
              <p:sp>
                <p:nvSpPr>
                  <p:cNvPr id="71311" name="Freeform 956"/>
                  <p:cNvSpPr>
                    <a:spLocks/>
                  </p:cNvSpPr>
                  <p:nvPr/>
                </p:nvSpPr>
                <p:spPr bwMode="auto">
                  <a:xfrm>
                    <a:off x="5560"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312" name="Line 957"/>
                  <p:cNvSpPr>
                    <a:spLocks noChangeShapeType="1"/>
                  </p:cNvSpPr>
                  <p:nvPr/>
                </p:nvSpPr>
                <p:spPr bwMode="auto">
                  <a:xfrm flipH="1" flipV="1">
                    <a:off x="5566" y="3056"/>
                    <a:ext cx="98" cy="70"/>
                  </a:xfrm>
                  <a:prstGeom prst="line">
                    <a:avLst/>
                  </a:prstGeom>
                  <a:noFill/>
                  <a:ln w="6350">
                    <a:solidFill>
                      <a:srgbClr val="006000"/>
                    </a:solidFill>
                    <a:round/>
                    <a:headEnd/>
                    <a:tailEnd/>
                  </a:ln>
                </p:spPr>
                <p:txBody>
                  <a:bodyPr/>
                  <a:lstStyle/>
                  <a:p>
                    <a:endParaRPr lang="es-AR"/>
                  </a:p>
                </p:txBody>
              </p:sp>
            </p:grpSp>
          </p:grpSp>
          <p:sp>
            <p:nvSpPr>
              <p:cNvPr id="71300" name="Line 960"/>
              <p:cNvSpPr>
                <a:spLocks noChangeShapeType="1"/>
              </p:cNvSpPr>
              <p:nvPr/>
            </p:nvSpPr>
            <p:spPr bwMode="auto">
              <a:xfrm>
                <a:off x="5564" y="3137"/>
                <a:ext cx="14" cy="55"/>
              </a:xfrm>
              <a:prstGeom prst="line">
                <a:avLst/>
              </a:prstGeom>
              <a:noFill/>
              <a:ln w="6350">
                <a:solidFill>
                  <a:srgbClr val="006000"/>
                </a:solidFill>
                <a:round/>
                <a:headEnd/>
                <a:tailEnd/>
              </a:ln>
            </p:spPr>
            <p:txBody>
              <a:bodyPr/>
              <a:lstStyle/>
              <a:p>
                <a:endParaRPr lang="es-AR"/>
              </a:p>
            </p:txBody>
          </p:sp>
          <p:sp>
            <p:nvSpPr>
              <p:cNvPr id="71301"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302" name="Freeform 968"/>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nvGrpSpPr>
              <p:cNvPr id="71303" name="Group 969"/>
              <p:cNvGrpSpPr>
                <a:grpSpLocks/>
              </p:cNvGrpSpPr>
              <p:nvPr/>
            </p:nvGrpSpPr>
            <p:grpSpPr bwMode="auto">
              <a:xfrm>
                <a:off x="5500" y="2806"/>
                <a:ext cx="82" cy="128"/>
                <a:chOff x="5500" y="2806"/>
                <a:chExt cx="82" cy="128"/>
              </a:xfrm>
            </p:grpSpPr>
            <p:sp>
              <p:nvSpPr>
                <p:cNvPr id="71307"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308"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1304" name="Group 972"/>
              <p:cNvGrpSpPr>
                <a:grpSpLocks/>
              </p:cNvGrpSpPr>
              <p:nvPr/>
            </p:nvGrpSpPr>
            <p:grpSpPr bwMode="auto">
              <a:xfrm>
                <a:off x="5464" y="2886"/>
                <a:ext cx="118" cy="64"/>
                <a:chOff x="5464" y="2886"/>
                <a:chExt cx="118" cy="64"/>
              </a:xfrm>
            </p:grpSpPr>
            <p:sp>
              <p:nvSpPr>
                <p:cNvPr id="71305"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sp>
              <p:nvSpPr>
                <p:cNvPr id="71306" name="Line 978"/>
                <p:cNvSpPr>
                  <a:spLocks noChangeShapeType="1"/>
                </p:cNvSpPr>
                <p:nvPr/>
              </p:nvSpPr>
              <p:spPr bwMode="auto">
                <a:xfrm flipH="1" flipV="1">
                  <a:off x="5504" y="2886"/>
                  <a:ext cx="78" cy="64"/>
                </a:xfrm>
                <a:prstGeom prst="line">
                  <a:avLst/>
                </a:prstGeom>
                <a:noFill/>
                <a:ln w="6350">
                  <a:solidFill>
                    <a:srgbClr val="006000"/>
                  </a:solidFill>
                  <a:round/>
                  <a:headEnd/>
                  <a:tailEnd/>
                </a:ln>
              </p:spPr>
              <p:txBody>
                <a:bodyPr/>
                <a:lstStyle/>
                <a:p>
                  <a:endParaRPr lang="es-AR"/>
                </a:p>
              </p:txBody>
            </p:sp>
          </p:grpSp>
        </p:grpSp>
        <p:grpSp>
          <p:nvGrpSpPr>
            <p:cNvPr id="70742" name="Group 919"/>
            <p:cNvGrpSpPr>
              <a:grpSpLocks/>
            </p:cNvGrpSpPr>
            <p:nvPr/>
          </p:nvGrpSpPr>
          <p:grpSpPr bwMode="auto">
            <a:xfrm>
              <a:off x="6778631" y="3716338"/>
              <a:ext cx="619483" cy="854075"/>
              <a:chOff x="5264" y="2656"/>
              <a:chExt cx="330" cy="538"/>
            </a:xfrm>
          </p:grpSpPr>
          <p:grpSp>
            <p:nvGrpSpPr>
              <p:cNvPr id="71262" name="Group 923"/>
              <p:cNvGrpSpPr>
                <a:grpSpLocks/>
              </p:cNvGrpSpPr>
              <p:nvPr/>
            </p:nvGrpSpPr>
            <p:grpSpPr bwMode="auto">
              <a:xfrm>
                <a:off x="5264" y="3036"/>
                <a:ext cx="198" cy="90"/>
                <a:chOff x="5264" y="3036"/>
                <a:chExt cx="198" cy="90"/>
              </a:xfrm>
            </p:grpSpPr>
            <p:grpSp>
              <p:nvGrpSpPr>
                <p:cNvPr id="71291" name="Group 924"/>
                <p:cNvGrpSpPr>
                  <a:grpSpLocks/>
                </p:cNvGrpSpPr>
                <p:nvPr/>
              </p:nvGrpSpPr>
              <p:grpSpPr bwMode="auto">
                <a:xfrm>
                  <a:off x="5354" y="3036"/>
                  <a:ext cx="108" cy="70"/>
                  <a:chOff x="5354" y="3036"/>
                  <a:chExt cx="108" cy="70"/>
                </a:xfrm>
              </p:grpSpPr>
              <p:sp>
                <p:nvSpPr>
                  <p:cNvPr id="71293" name="Freeform 925"/>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294"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sp>
              <p:nvSpPr>
                <p:cNvPr id="71292" name="Line 929"/>
                <p:cNvSpPr>
                  <a:spLocks noChangeShapeType="1"/>
                </p:cNvSpPr>
                <p:nvPr/>
              </p:nvSpPr>
              <p:spPr bwMode="auto">
                <a:xfrm flipV="1">
                  <a:off x="5264" y="3056"/>
                  <a:ext cx="96" cy="70"/>
                </a:xfrm>
                <a:prstGeom prst="line">
                  <a:avLst/>
                </a:prstGeom>
                <a:noFill/>
                <a:ln w="6350">
                  <a:solidFill>
                    <a:srgbClr val="006000"/>
                  </a:solidFill>
                  <a:round/>
                  <a:headEnd/>
                  <a:tailEnd/>
                </a:ln>
              </p:spPr>
              <p:txBody>
                <a:bodyPr/>
                <a:lstStyle/>
                <a:p>
                  <a:endParaRPr lang="es-AR"/>
                </a:p>
              </p:txBody>
            </p:sp>
          </p:grpSp>
          <p:sp>
            <p:nvSpPr>
              <p:cNvPr id="71263" name="Freeform 931"/>
              <p:cNvSpPr>
                <a:spLocks/>
              </p:cNvSpPr>
              <p:nvPr/>
            </p:nvSpPr>
            <p:spPr bwMode="auto">
              <a:xfrm>
                <a:off x="5348"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1264" name="Line 935"/>
              <p:cNvSpPr>
                <a:spLocks noChangeShapeType="1"/>
              </p:cNvSpPr>
              <p:nvPr/>
            </p:nvSpPr>
            <p:spPr bwMode="auto">
              <a:xfrm>
                <a:off x="5334" y="2990"/>
                <a:ext cx="58" cy="48"/>
              </a:xfrm>
              <a:prstGeom prst="line">
                <a:avLst/>
              </a:prstGeom>
              <a:noFill/>
              <a:ln w="6350">
                <a:solidFill>
                  <a:srgbClr val="006000"/>
                </a:solidFill>
                <a:round/>
                <a:headEnd/>
                <a:tailEnd/>
              </a:ln>
            </p:spPr>
            <p:txBody>
              <a:bodyPr/>
              <a:lstStyle/>
              <a:p>
                <a:endParaRPr lang="es-AR"/>
              </a:p>
            </p:txBody>
          </p:sp>
          <p:grpSp>
            <p:nvGrpSpPr>
              <p:cNvPr id="71265" name="Group 936"/>
              <p:cNvGrpSpPr>
                <a:grpSpLocks/>
              </p:cNvGrpSpPr>
              <p:nvPr/>
            </p:nvGrpSpPr>
            <p:grpSpPr bwMode="auto">
              <a:xfrm>
                <a:off x="5362" y="2656"/>
                <a:ext cx="102" cy="130"/>
                <a:chOff x="5362" y="2656"/>
                <a:chExt cx="102" cy="130"/>
              </a:xfrm>
            </p:grpSpPr>
            <p:sp>
              <p:nvSpPr>
                <p:cNvPr id="71287" name="Freeform 937"/>
                <p:cNvSpPr>
                  <a:spLocks/>
                </p:cNvSpPr>
                <p:nvPr/>
              </p:nvSpPr>
              <p:spPr bwMode="auto">
                <a:xfrm>
                  <a:off x="5362"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288" name="Group 938"/>
                <p:cNvGrpSpPr>
                  <a:grpSpLocks/>
                </p:cNvGrpSpPr>
                <p:nvPr/>
              </p:nvGrpSpPr>
              <p:grpSpPr bwMode="auto">
                <a:xfrm>
                  <a:off x="5362" y="2672"/>
                  <a:ext cx="102" cy="114"/>
                  <a:chOff x="5362" y="2672"/>
                  <a:chExt cx="102" cy="114"/>
                </a:xfrm>
              </p:grpSpPr>
              <p:sp>
                <p:nvSpPr>
                  <p:cNvPr id="71289"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290" name="Freeform 940"/>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266" name="Group 941"/>
              <p:cNvGrpSpPr>
                <a:grpSpLocks/>
              </p:cNvGrpSpPr>
              <p:nvPr/>
            </p:nvGrpSpPr>
            <p:grpSpPr bwMode="auto">
              <a:xfrm>
                <a:off x="5346" y="2806"/>
                <a:ext cx="82" cy="128"/>
                <a:chOff x="5346" y="2806"/>
                <a:chExt cx="82" cy="128"/>
              </a:xfrm>
            </p:grpSpPr>
            <p:sp>
              <p:nvSpPr>
                <p:cNvPr id="71285"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286"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1267" name="Group 944"/>
              <p:cNvGrpSpPr>
                <a:grpSpLocks/>
              </p:cNvGrpSpPr>
              <p:nvPr/>
            </p:nvGrpSpPr>
            <p:grpSpPr bwMode="auto">
              <a:xfrm>
                <a:off x="5346" y="2886"/>
                <a:ext cx="118" cy="66"/>
                <a:chOff x="5346" y="2886"/>
                <a:chExt cx="118" cy="66"/>
              </a:xfrm>
            </p:grpSpPr>
            <p:grpSp>
              <p:nvGrpSpPr>
                <p:cNvPr id="71281" name="Group 945"/>
                <p:cNvGrpSpPr>
                  <a:grpSpLocks/>
                </p:cNvGrpSpPr>
                <p:nvPr/>
              </p:nvGrpSpPr>
              <p:grpSpPr bwMode="auto">
                <a:xfrm>
                  <a:off x="5420" y="2888"/>
                  <a:ext cx="44" cy="52"/>
                  <a:chOff x="5420" y="2888"/>
                  <a:chExt cx="44" cy="52"/>
                </a:xfrm>
              </p:grpSpPr>
              <p:sp>
                <p:nvSpPr>
                  <p:cNvPr id="71283"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284"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sp>
              <p:nvSpPr>
                <p:cNvPr id="71282" name="Line 950"/>
                <p:cNvSpPr>
                  <a:spLocks noChangeShapeType="1"/>
                </p:cNvSpPr>
                <p:nvPr/>
              </p:nvSpPr>
              <p:spPr bwMode="auto">
                <a:xfrm flipV="1">
                  <a:off x="5346" y="2886"/>
                  <a:ext cx="76" cy="66"/>
                </a:xfrm>
                <a:prstGeom prst="line">
                  <a:avLst/>
                </a:prstGeom>
                <a:noFill/>
                <a:ln w="6350">
                  <a:solidFill>
                    <a:srgbClr val="006000"/>
                  </a:solidFill>
                  <a:round/>
                  <a:headEnd/>
                  <a:tailEnd/>
                </a:ln>
              </p:spPr>
              <p:txBody>
                <a:bodyPr/>
                <a:lstStyle/>
                <a:p>
                  <a:endParaRPr lang="es-AR"/>
                </a:p>
              </p:txBody>
            </p:sp>
          </p:grpSp>
          <p:sp>
            <p:nvSpPr>
              <p:cNvPr id="71268"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269"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grpSp>
            <p:nvGrpSpPr>
              <p:cNvPr id="71270" name="Group 964"/>
              <p:cNvGrpSpPr>
                <a:grpSpLocks/>
              </p:cNvGrpSpPr>
              <p:nvPr/>
            </p:nvGrpSpPr>
            <p:grpSpPr bwMode="auto">
              <a:xfrm>
                <a:off x="5464" y="2656"/>
                <a:ext cx="102" cy="130"/>
                <a:chOff x="5464" y="2656"/>
                <a:chExt cx="102" cy="130"/>
              </a:xfrm>
            </p:grpSpPr>
            <p:sp>
              <p:nvSpPr>
                <p:cNvPr id="71279" name="Freeform 965"/>
                <p:cNvSpPr>
                  <a:spLocks/>
                </p:cNvSpPr>
                <p:nvPr/>
              </p:nvSpPr>
              <p:spPr bwMode="auto">
                <a:xfrm>
                  <a:off x="5484"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280" name="Freeform 967"/>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grpSp>
          <p:grpSp>
            <p:nvGrpSpPr>
              <p:cNvPr id="71271" name="Group 969"/>
              <p:cNvGrpSpPr>
                <a:grpSpLocks/>
              </p:cNvGrpSpPr>
              <p:nvPr/>
            </p:nvGrpSpPr>
            <p:grpSpPr bwMode="auto">
              <a:xfrm>
                <a:off x="5500" y="2806"/>
                <a:ext cx="82" cy="128"/>
                <a:chOff x="5500" y="2806"/>
                <a:chExt cx="82" cy="128"/>
              </a:xfrm>
            </p:grpSpPr>
            <p:sp>
              <p:nvSpPr>
                <p:cNvPr id="71277"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278"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1272" name="Group 972"/>
              <p:cNvGrpSpPr>
                <a:grpSpLocks/>
              </p:cNvGrpSpPr>
              <p:nvPr/>
            </p:nvGrpSpPr>
            <p:grpSpPr bwMode="auto">
              <a:xfrm>
                <a:off x="5464" y="2886"/>
                <a:ext cx="118" cy="64"/>
                <a:chOff x="5464" y="2886"/>
                <a:chExt cx="118" cy="64"/>
              </a:xfrm>
            </p:grpSpPr>
            <p:grpSp>
              <p:nvGrpSpPr>
                <p:cNvPr id="71273" name="Group 973"/>
                <p:cNvGrpSpPr>
                  <a:grpSpLocks/>
                </p:cNvGrpSpPr>
                <p:nvPr/>
              </p:nvGrpSpPr>
              <p:grpSpPr bwMode="auto">
                <a:xfrm>
                  <a:off x="5464" y="2886"/>
                  <a:ext cx="44" cy="54"/>
                  <a:chOff x="5464" y="2886"/>
                  <a:chExt cx="44" cy="54"/>
                </a:xfrm>
              </p:grpSpPr>
              <p:sp>
                <p:nvSpPr>
                  <p:cNvPr id="71275" name="Freeform 974"/>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276"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sp>
              <p:nvSpPr>
                <p:cNvPr id="71274" name="Line 978"/>
                <p:cNvSpPr>
                  <a:spLocks noChangeShapeType="1"/>
                </p:cNvSpPr>
                <p:nvPr/>
              </p:nvSpPr>
              <p:spPr bwMode="auto">
                <a:xfrm flipH="1" flipV="1">
                  <a:off x="5504" y="2886"/>
                  <a:ext cx="78" cy="64"/>
                </a:xfrm>
                <a:prstGeom prst="line">
                  <a:avLst/>
                </a:prstGeom>
                <a:noFill/>
                <a:ln w="6350">
                  <a:solidFill>
                    <a:srgbClr val="006000"/>
                  </a:solidFill>
                  <a:round/>
                  <a:headEnd/>
                  <a:tailEnd/>
                </a:ln>
              </p:spPr>
              <p:txBody>
                <a:bodyPr/>
                <a:lstStyle/>
                <a:p>
                  <a:endParaRPr lang="es-AR"/>
                </a:p>
              </p:txBody>
            </p:sp>
          </p:grpSp>
        </p:grpSp>
        <p:sp>
          <p:nvSpPr>
            <p:cNvPr id="70743" name="TextBox 1069"/>
            <p:cNvSpPr txBox="1">
              <a:spLocks noChangeArrowheads="1"/>
            </p:cNvSpPr>
            <p:nvPr/>
          </p:nvSpPr>
          <p:spPr bwMode="auto">
            <a:xfrm>
              <a:off x="0" y="1063625"/>
              <a:ext cx="2609850" cy="923925"/>
            </a:xfrm>
            <a:prstGeom prst="rect">
              <a:avLst/>
            </a:prstGeom>
            <a:noFill/>
            <a:ln w="9525">
              <a:noFill/>
              <a:miter lim="800000"/>
              <a:headEnd/>
              <a:tailEnd/>
            </a:ln>
          </p:spPr>
          <p:txBody>
            <a:bodyPr>
              <a:spAutoFit/>
            </a:bodyPr>
            <a:lstStyle/>
            <a:p>
              <a:pPr algn="ctr"/>
              <a:r>
                <a:rPr lang="es-PY" b="1" dirty="0">
                  <a:solidFill>
                    <a:srgbClr val="FF0000"/>
                  </a:solidFill>
                </a:rPr>
                <a:t>CLASE 1 </a:t>
              </a:r>
            </a:p>
            <a:p>
              <a:pPr algn="ctr"/>
              <a:r>
                <a:rPr lang="es-PY" b="1" dirty="0">
                  <a:solidFill>
                    <a:srgbClr val="FF0000"/>
                  </a:solidFill>
                </a:rPr>
                <a:t>(41 – 60 % de Arcilla)</a:t>
              </a:r>
            </a:p>
            <a:p>
              <a:pPr algn="ctr"/>
              <a:r>
                <a:rPr lang="es-PY" b="1" dirty="0">
                  <a:solidFill>
                    <a:srgbClr val="FF0000"/>
                  </a:solidFill>
                </a:rPr>
                <a:t>Análisis; 10 mg dm</a:t>
              </a:r>
              <a:r>
                <a:rPr lang="es-PY" sz="1600" b="1" dirty="0">
                  <a:solidFill>
                    <a:srgbClr val="FF0000"/>
                  </a:solidFill>
                </a:rPr>
                <a:t>3</a:t>
              </a:r>
              <a:endParaRPr lang="en-US" b="1" dirty="0">
                <a:solidFill>
                  <a:srgbClr val="FF0000"/>
                </a:solidFill>
              </a:endParaRPr>
            </a:p>
          </p:txBody>
        </p:sp>
        <p:grpSp>
          <p:nvGrpSpPr>
            <p:cNvPr id="70744" name="Group 1209"/>
            <p:cNvGrpSpPr>
              <a:grpSpLocks/>
            </p:cNvGrpSpPr>
            <p:nvPr/>
          </p:nvGrpSpPr>
          <p:grpSpPr bwMode="auto">
            <a:xfrm>
              <a:off x="3371850" y="1995488"/>
              <a:ext cx="1703388" cy="3305175"/>
              <a:chOff x="4103" y="1670"/>
              <a:chExt cx="1073" cy="2082"/>
            </a:xfrm>
          </p:grpSpPr>
          <p:grpSp>
            <p:nvGrpSpPr>
              <p:cNvPr id="71090" name="Group 1210"/>
              <p:cNvGrpSpPr>
                <a:grpSpLocks/>
              </p:cNvGrpSpPr>
              <p:nvPr/>
            </p:nvGrpSpPr>
            <p:grpSpPr bwMode="auto">
              <a:xfrm>
                <a:off x="4103" y="2392"/>
                <a:ext cx="587" cy="362"/>
                <a:chOff x="4103" y="2392"/>
                <a:chExt cx="587" cy="362"/>
              </a:xfrm>
            </p:grpSpPr>
            <p:sp>
              <p:nvSpPr>
                <p:cNvPr id="71260" name="Freeform 1211"/>
                <p:cNvSpPr>
                  <a:spLocks/>
                </p:cNvSpPr>
                <p:nvPr/>
              </p:nvSpPr>
              <p:spPr bwMode="auto">
                <a:xfrm>
                  <a:off x="4134"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512 w 556"/>
                    <a:gd name="T117" fmla="*/ 226 h 3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6"/>
                    <a:gd name="T178" fmla="*/ 0 h 362"/>
                    <a:gd name="T179" fmla="*/ 556 w 556"/>
                    <a:gd name="T180" fmla="*/ 362 h 3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lnTo>
                        <a:pt x="512" y="226"/>
                      </a:lnTo>
                      <a:close/>
                    </a:path>
                  </a:pathLst>
                </a:custGeom>
                <a:solidFill>
                  <a:srgbClr val="008000"/>
                </a:solidFill>
                <a:ln w="9525">
                  <a:noFill/>
                  <a:round/>
                  <a:headEnd/>
                  <a:tailEnd/>
                </a:ln>
              </p:spPr>
              <p:txBody>
                <a:bodyPr/>
                <a:lstStyle/>
                <a:p>
                  <a:endParaRPr lang="es-AR"/>
                </a:p>
              </p:txBody>
            </p:sp>
            <p:sp>
              <p:nvSpPr>
                <p:cNvPr id="71261" name="Freeform 1212"/>
                <p:cNvSpPr>
                  <a:spLocks/>
                </p:cNvSpPr>
                <p:nvPr/>
              </p:nvSpPr>
              <p:spPr bwMode="auto">
                <a:xfrm>
                  <a:off x="4103"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362"/>
                    <a:gd name="T176" fmla="*/ 556 w 556"/>
                    <a:gd name="T177" fmla="*/ 362 h 3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path>
                  </a:pathLst>
                </a:custGeom>
                <a:noFill/>
                <a:ln w="9525">
                  <a:solidFill>
                    <a:srgbClr val="000000"/>
                  </a:solidFill>
                  <a:round/>
                  <a:headEnd/>
                  <a:tailEnd/>
                </a:ln>
              </p:spPr>
              <p:txBody>
                <a:bodyPr/>
                <a:lstStyle/>
                <a:p>
                  <a:endParaRPr lang="es-AR"/>
                </a:p>
              </p:txBody>
            </p:sp>
          </p:grpSp>
          <p:grpSp>
            <p:nvGrpSpPr>
              <p:cNvPr id="71091" name="Group 1213"/>
              <p:cNvGrpSpPr>
                <a:grpSpLocks/>
              </p:cNvGrpSpPr>
              <p:nvPr/>
            </p:nvGrpSpPr>
            <p:grpSpPr bwMode="auto">
              <a:xfrm>
                <a:off x="4236" y="1670"/>
                <a:ext cx="940" cy="2082"/>
                <a:chOff x="4236" y="1670"/>
                <a:chExt cx="940" cy="2082"/>
              </a:xfrm>
            </p:grpSpPr>
            <p:sp>
              <p:nvSpPr>
                <p:cNvPr id="71092" name="Freeform 1214"/>
                <p:cNvSpPr>
                  <a:spLocks/>
                </p:cNvSpPr>
                <p:nvPr/>
              </p:nvSpPr>
              <p:spPr bwMode="auto">
                <a:xfrm>
                  <a:off x="4690" y="1838"/>
                  <a:ext cx="306" cy="360"/>
                </a:xfrm>
                <a:custGeom>
                  <a:avLst/>
                  <a:gdLst>
                    <a:gd name="T0" fmla="*/ 0 w 306"/>
                    <a:gd name="T1" fmla="*/ 360 h 360"/>
                    <a:gd name="T2" fmla="*/ 0 w 306"/>
                    <a:gd name="T3" fmla="*/ 354 h 360"/>
                    <a:gd name="T4" fmla="*/ 2 w 306"/>
                    <a:gd name="T5" fmla="*/ 342 h 360"/>
                    <a:gd name="T6" fmla="*/ 4 w 306"/>
                    <a:gd name="T7" fmla="*/ 326 h 360"/>
                    <a:gd name="T8" fmla="*/ 8 w 306"/>
                    <a:gd name="T9" fmla="*/ 304 h 360"/>
                    <a:gd name="T10" fmla="*/ 14 w 306"/>
                    <a:gd name="T11" fmla="*/ 280 h 360"/>
                    <a:gd name="T12" fmla="*/ 20 w 306"/>
                    <a:gd name="T13" fmla="*/ 252 h 360"/>
                    <a:gd name="T14" fmla="*/ 34 w 306"/>
                    <a:gd name="T15" fmla="*/ 192 h 360"/>
                    <a:gd name="T16" fmla="*/ 52 w 306"/>
                    <a:gd name="T17" fmla="*/ 132 h 360"/>
                    <a:gd name="T18" fmla="*/ 62 w 306"/>
                    <a:gd name="T19" fmla="*/ 102 h 360"/>
                    <a:gd name="T20" fmla="*/ 72 w 306"/>
                    <a:gd name="T21" fmla="*/ 76 h 360"/>
                    <a:gd name="T22" fmla="*/ 82 w 306"/>
                    <a:gd name="T23" fmla="*/ 52 h 360"/>
                    <a:gd name="T24" fmla="*/ 90 w 306"/>
                    <a:gd name="T25" fmla="*/ 32 h 360"/>
                    <a:gd name="T26" fmla="*/ 100 w 306"/>
                    <a:gd name="T27" fmla="*/ 16 h 360"/>
                    <a:gd name="T28" fmla="*/ 110 w 306"/>
                    <a:gd name="T29" fmla="*/ 6 h 360"/>
                    <a:gd name="T30" fmla="*/ 120 w 306"/>
                    <a:gd name="T31" fmla="*/ 0 h 360"/>
                    <a:gd name="T32" fmla="*/ 134 w 306"/>
                    <a:gd name="T33" fmla="*/ 0 h 360"/>
                    <a:gd name="T34" fmla="*/ 146 w 306"/>
                    <a:gd name="T35" fmla="*/ 0 h 360"/>
                    <a:gd name="T36" fmla="*/ 162 w 306"/>
                    <a:gd name="T37" fmla="*/ 6 h 360"/>
                    <a:gd name="T38" fmla="*/ 178 w 306"/>
                    <a:gd name="T39" fmla="*/ 12 h 360"/>
                    <a:gd name="T40" fmla="*/ 194 w 306"/>
                    <a:gd name="T41" fmla="*/ 22 h 360"/>
                    <a:gd name="T42" fmla="*/ 226 w 306"/>
                    <a:gd name="T43" fmla="*/ 44 h 360"/>
                    <a:gd name="T44" fmla="*/ 256 w 306"/>
                    <a:gd name="T45" fmla="*/ 70 h 360"/>
                    <a:gd name="T46" fmla="*/ 280 w 306"/>
                    <a:gd name="T47" fmla="*/ 94 h 360"/>
                    <a:gd name="T48" fmla="*/ 290 w 306"/>
                    <a:gd name="T49" fmla="*/ 104 h 360"/>
                    <a:gd name="T50" fmla="*/ 298 w 306"/>
                    <a:gd name="T51" fmla="*/ 114 h 360"/>
                    <a:gd name="T52" fmla="*/ 304 w 306"/>
                    <a:gd name="T53" fmla="*/ 120 h 360"/>
                    <a:gd name="T54" fmla="*/ 306 w 306"/>
                    <a:gd name="T55" fmla="*/ 124 h 360"/>
                    <a:gd name="T56" fmla="*/ 306 w 306"/>
                    <a:gd name="T57" fmla="*/ 126 h 360"/>
                    <a:gd name="T58" fmla="*/ 302 w 306"/>
                    <a:gd name="T59" fmla="*/ 124 h 360"/>
                    <a:gd name="T60" fmla="*/ 296 w 306"/>
                    <a:gd name="T61" fmla="*/ 122 h 360"/>
                    <a:gd name="T62" fmla="*/ 288 w 306"/>
                    <a:gd name="T63" fmla="*/ 118 h 360"/>
                    <a:gd name="T64" fmla="*/ 268 w 306"/>
                    <a:gd name="T65" fmla="*/ 108 h 360"/>
                    <a:gd name="T66" fmla="*/ 244 w 306"/>
                    <a:gd name="T67" fmla="*/ 96 h 360"/>
                    <a:gd name="T68" fmla="*/ 216 w 306"/>
                    <a:gd name="T69" fmla="*/ 86 h 360"/>
                    <a:gd name="T70" fmla="*/ 186 w 306"/>
                    <a:gd name="T71" fmla="*/ 78 h 360"/>
                    <a:gd name="T72" fmla="*/ 174 w 306"/>
                    <a:gd name="T73" fmla="*/ 76 h 360"/>
                    <a:gd name="T74" fmla="*/ 160 w 306"/>
                    <a:gd name="T75" fmla="*/ 78 h 360"/>
                    <a:gd name="T76" fmla="*/ 148 w 306"/>
                    <a:gd name="T77" fmla="*/ 80 h 360"/>
                    <a:gd name="T78" fmla="*/ 138 w 306"/>
                    <a:gd name="T79" fmla="*/ 84 h 360"/>
                    <a:gd name="T80" fmla="*/ 128 w 306"/>
                    <a:gd name="T81" fmla="*/ 92 h 360"/>
                    <a:gd name="T82" fmla="*/ 118 w 306"/>
                    <a:gd name="T83" fmla="*/ 106 h 360"/>
                    <a:gd name="T84" fmla="*/ 108 w 306"/>
                    <a:gd name="T85" fmla="*/ 122 h 360"/>
                    <a:gd name="T86" fmla="*/ 96 w 306"/>
                    <a:gd name="T87" fmla="*/ 142 h 360"/>
                    <a:gd name="T88" fmla="*/ 84 w 306"/>
                    <a:gd name="T89" fmla="*/ 164 h 360"/>
                    <a:gd name="T90" fmla="*/ 74 w 306"/>
                    <a:gd name="T91" fmla="*/ 188 h 360"/>
                    <a:gd name="T92" fmla="*/ 52 w 306"/>
                    <a:gd name="T93" fmla="*/ 238 h 360"/>
                    <a:gd name="T94" fmla="*/ 32 w 306"/>
                    <a:gd name="T95" fmla="*/ 286 h 360"/>
                    <a:gd name="T96" fmla="*/ 24 w 306"/>
                    <a:gd name="T97" fmla="*/ 308 h 360"/>
                    <a:gd name="T98" fmla="*/ 16 w 306"/>
                    <a:gd name="T99" fmla="*/ 326 h 360"/>
                    <a:gd name="T100" fmla="*/ 10 w 306"/>
                    <a:gd name="T101" fmla="*/ 342 h 360"/>
                    <a:gd name="T102" fmla="*/ 6 w 306"/>
                    <a:gd name="T103" fmla="*/ 352 h 360"/>
                    <a:gd name="T104" fmla="*/ 2 w 306"/>
                    <a:gd name="T105" fmla="*/ 360 h 360"/>
                    <a:gd name="T106" fmla="*/ 0 w 306"/>
                    <a:gd name="T107" fmla="*/ 360 h 3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6"/>
                    <a:gd name="T163" fmla="*/ 0 h 360"/>
                    <a:gd name="T164" fmla="*/ 306 w 306"/>
                    <a:gd name="T165" fmla="*/ 360 h 3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6" h="360">
                      <a:moveTo>
                        <a:pt x="0" y="360"/>
                      </a:moveTo>
                      <a:lnTo>
                        <a:pt x="0" y="354"/>
                      </a:lnTo>
                      <a:lnTo>
                        <a:pt x="2" y="342"/>
                      </a:lnTo>
                      <a:lnTo>
                        <a:pt x="4" y="326"/>
                      </a:lnTo>
                      <a:lnTo>
                        <a:pt x="8" y="304"/>
                      </a:lnTo>
                      <a:lnTo>
                        <a:pt x="14" y="280"/>
                      </a:lnTo>
                      <a:lnTo>
                        <a:pt x="20" y="252"/>
                      </a:lnTo>
                      <a:lnTo>
                        <a:pt x="34" y="192"/>
                      </a:lnTo>
                      <a:lnTo>
                        <a:pt x="52" y="132"/>
                      </a:lnTo>
                      <a:lnTo>
                        <a:pt x="62" y="102"/>
                      </a:lnTo>
                      <a:lnTo>
                        <a:pt x="72" y="76"/>
                      </a:lnTo>
                      <a:lnTo>
                        <a:pt x="82" y="52"/>
                      </a:lnTo>
                      <a:lnTo>
                        <a:pt x="90" y="32"/>
                      </a:lnTo>
                      <a:lnTo>
                        <a:pt x="100" y="16"/>
                      </a:lnTo>
                      <a:lnTo>
                        <a:pt x="110" y="6"/>
                      </a:lnTo>
                      <a:lnTo>
                        <a:pt x="120" y="0"/>
                      </a:lnTo>
                      <a:lnTo>
                        <a:pt x="134" y="0"/>
                      </a:lnTo>
                      <a:lnTo>
                        <a:pt x="146" y="0"/>
                      </a:lnTo>
                      <a:lnTo>
                        <a:pt x="162" y="6"/>
                      </a:lnTo>
                      <a:lnTo>
                        <a:pt x="178" y="12"/>
                      </a:lnTo>
                      <a:lnTo>
                        <a:pt x="194" y="22"/>
                      </a:lnTo>
                      <a:lnTo>
                        <a:pt x="226" y="44"/>
                      </a:lnTo>
                      <a:lnTo>
                        <a:pt x="256" y="70"/>
                      </a:lnTo>
                      <a:lnTo>
                        <a:pt x="280" y="94"/>
                      </a:lnTo>
                      <a:lnTo>
                        <a:pt x="290" y="104"/>
                      </a:lnTo>
                      <a:lnTo>
                        <a:pt x="298" y="114"/>
                      </a:lnTo>
                      <a:lnTo>
                        <a:pt x="304" y="120"/>
                      </a:lnTo>
                      <a:lnTo>
                        <a:pt x="306" y="124"/>
                      </a:lnTo>
                      <a:lnTo>
                        <a:pt x="306" y="126"/>
                      </a:lnTo>
                      <a:lnTo>
                        <a:pt x="302" y="124"/>
                      </a:lnTo>
                      <a:lnTo>
                        <a:pt x="296" y="122"/>
                      </a:lnTo>
                      <a:lnTo>
                        <a:pt x="288" y="118"/>
                      </a:lnTo>
                      <a:lnTo>
                        <a:pt x="268" y="108"/>
                      </a:lnTo>
                      <a:lnTo>
                        <a:pt x="244" y="96"/>
                      </a:lnTo>
                      <a:lnTo>
                        <a:pt x="216" y="86"/>
                      </a:lnTo>
                      <a:lnTo>
                        <a:pt x="186" y="78"/>
                      </a:lnTo>
                      <a:lnTo>
                        <a:pt x="174" y="76"/>
                      </a:lnTo>
                      <a:lnTo>
                        <a:pt x="160" y="78"/>
                      </a:lnTo>
                      <a:lnTo>
                        <a:pt x="148" y="80"/>
                      </a:lnTo>
                      <a:lnTo>
                        <a:pt x="138" y="84"/>
                      </a:lnTo>
                      <a:lnTo>
                        <a:pt x="128" y="92"/>
                      </a:lnTo>
                      <a:lnTo>
                        <a:pt x="118" y="106"/>
                      </a:lnTo>
                      <a:lnTo>
                        <a:pt x="108" y="122"/>
                      </a:lnTo>
                      <a:lnTo>
                        <a:pt x="96" y="142"/>
                      </a:lnTo>
                      <a:lnTo>
                        <a:pt x="84" y="164"/>
                      </a:lnTo>
                      <a:lnTo>
                        <a:pt x="74" y="188"/>
                      </a:lnTo>
                      <a:lnTo>
                        <a:pt x="52" y="238"/>
                      </a:lnTo>
                      <a:lnTo>
                        <a:pt x="32" y="286"/>
                      </a:lnTo>
                      <a:lnTo>
                        <a:pt x="24" y="308"/>
                      </a:lnTo>
                      <a:lnTo>
                        <a:pt x="16" y="326"/>
                      </a:lnTo>
                      <a:lnTo>
                        <a:pt x="10" y="342"/>
                      </a:lnTo>
                      <a:lnTo>
                        <a:pt x="6" y="352"/>
                      </a:lnTo>
                      <a:lnTo>
                        <a:pt x="2" y="360"/>
                      </a:lnTo>
                      <a:lnTo>
                        <a:pt x="0" y="360"/>
                      </a:lnTo>
                      <a:close/>
                    </a:path>
                  </a:pathLst>
                </a:custGeom>
                <a:solidFill>
                  <a:srgbClr val="008000"/>
                </a:solidFill>
                <a:ln w="9525">
                  <a:solidFill>
                    <a:srgbClr val="000000"/>
                  </a:solidFill>
                  <a:round/>
                  <a:headEnd/>
                  <a:tailEnd/>
                </a:ln>
              </p:spPr>
              <p:txBody>
                <a:bodyPr/>
                <a:lstStyle/>
                <a:p>
                  <a:endParaRPr lang="es-AR"/>
                </a:p>
              </p:txBody>
            </p:sp>
            <p:sp>
              <p:nvSpPr>
                <p:cNvPr id="71093" name="Freeform 1215"/>
                <p:cNvSpPr>
                  <a:spLocks/>
                </p:cNvSpPr>
                <p:nvPr/>
              </p:nvSpPr>
              <p:spPr bwMode="auto">
                <a:xfrm>
                  <a:off x="4350" y="1944"/>
                  <a:ext cx="324" cy="246"/>
                </a:xfrm>
                <a:custGeom>
                  <a:avLst/>
                  <a:gdLst>
                    <a:gd name="T0" fmla="*/ 324 w 324"/>
                    <a:gd name="T1" fmla="*/ 246 h 246"/>
                    <a:gd name="T2" fmla="*/ 324 w 324"/>
                    <a:gd name="T3" fmla="*/ 242 h 246"/>
                    <a:gd name="T4" fmla="*/ 322 w 324"/>
                    <a:gd name="T5" fmla="*/ 234 h 246"/>
                    <a:gd name="T6" fmla="*/ 320 w 324"/>
                    <a:gd name="T7" fmla="*/ 222 h 246"/>
                    <a:gd name="T8" fmla="*/ 314 w 324"/>
                    <a:gd name="T9" fmla="*/ 208 h 246"/>
                    <a:gd name="T10" fmla="*/ 310 w 324"/>
                    <a:gd name="T11" fmla="*/ 192 h 246"/>
                    <a:gd name="T12" fmla="*/ 302 w 324"/>
                    <a:gd name="T13" fmla="*/ 172 h 246"/>
                    <a:gd name="T14" fmla="*/ 286 w 324"/>
                    <a:gd name="T15" fmla="*/ 132 h 246"/>
                    <a:gd name="T16" fmla="*/ 268 w 324"/>
                    <a:gd name="T17" fmla="*/ 90 h 246"/>
                    <a:gd name="T18" fmla="*/ 248 w 324"/>
                    <a:gd name="T19" fmla="*/ 52 h 246"/>
                    <a:gd name="T20" fmla="*/ 238 w 324"/>
                    <a:gd name="T21" fmla="*/ 36 h 246"/>
                    <a:gd name="T22" fmla="*/ 226 w 324"/>
                    <a:gd name="T23" fmla="*/ 22 h 246"/>
                    <a:gd name="T24" fmla="*/ 216 w 324"/>
                    <a:gd name="T25" fmla="*/ 12 h 246"/>
                    <a:gd name="T26" fmla="*/ 206 w 324"/>
                    <a:gd name="T27" fmla="*/ 4 h 246"/>
                    <a:gd name="T28" fmla="*/ 194 w 324"/>
                    <a:gd name="T29" fmla="*/ 0 h 246"/>
                    <a:gd name="T30" fmla="*/ 182 w 324"/>
                    <a:gd name="T31" fmla="*/ 0 h 246"/>
                    <a:gd name="T32" fmla="*/ 168 w 324"/>
                    <a:gd name="T33" fmla="*/ 2 h 246"/>
                    <a:gd name="T34" fmla="*/ 152 w 324"/>
                    <a:gd name="T35" fmla="*/ 4 h 246"/>
                    <a:gd name="T36" fmla="*/ 118 w 324"/>
                    <a:gd name="T37" fmla="*/ 16 h 246"/>
                    <a:gd name="T38" fmla="*/ 86 w 324"/>
                    <a:gd name="T39" fmla="*/ 32 h 246"/>
                    <a:gd name="T40" fmla="*/ 54 w 324"/>
                    <a:gd name="T41" fmla="*/ 48 h 246"/>
                    <a:gd name="T42" fmla="*/ 28 w 324"/>
                    <a:gd name="T43" fmla="*/ 64 h 246"/>
                    <a:gd name="T44" fmla="*/ 16 w 324"/>
                    <a:gd name="T45" fmla="*/ 72 h 246"/>
                    <a:gd name="T46" fmla="*/ 8 w 324"/>
                    <a:gd name="T47" fmla="*/ 78 h 246"/>
                    <a:gd name="T48" fmla="*/ 2 w 324"/>
                    <a:gd name="T49" fmla="*/ 82 h 246"/>
                    <a:gd name="T50" fmla="*/ 0 w 324"/>
                    <a:gd name="T51" fmla="*/ 84 h 246"/>
                    <a:gd name="T52" fmla="*/ 0 w 324"/>
                    <a:gd name="T53" fmla="*/ 86 h 246"/>
                    <a:gd name="T54" fmla="*/ 4 w 324"/>
                    <a:gd name="T55" fmla="*/ 84 h 246"/>
                    <a:gd name="T56" fmla="*/ 10 w 324"/>
                    <a:gd name="T57" fmla="*/ 84 h 246"/>
                    <a:gd name="T58" fmla="*/ 18 w 324"/>
                    <a:gd name="T59" fmla="*/ 82 h 246"/>
                    <a:gd name="T60" fmla="*/ 40 w 324"/>
                    <a:gd name="T61" fmla="*/ 74 h 246"/>
                    <a:gd name="T62" fmla="*/ 68 w 324"/>
                    <a:gd name="T63" fmla="*/ 66 h 246"/>
                    <a:gd name="T64" fmla="*/ 96 w 324"/>
                    <a:gd name="T65" fmla="*/ 60 h 246"/>
                    <a:gd name="T66" fmla="*/ 126 w 324"/>
                    <a:gd name="T67" fmla="*/ 54 h 246"/>
                    <a:gd name="T68" fmla="*/ 154 w 324"/>
                    <a:gd name="T69" fmla="*/ 54 h 246"/>
                    <a:gd name="T70" fmla="*/ 178 w 324"/>
                    <a:gd name="T71" fmla="*/ 58 h 246"/>
                    <a:gd name="T72" fmla="*/ 188 w 324"/>
                    <a:gd name="T73" fmla="*/ 64 h 246"/>
                    <a:gd name="T74" fmla="*/ 200 w 324"/>
                    <a:gd name="T75" fmla="*/ 72 h 246"/>
                    <a:gd name="T76" fmla="*/ 212 w 324"/>
                    <a:gd name="T77" fmla="*/ 84 h 246"/>
                    <a:gd name="T78" fmla="*/ 224 w 324"/>
                    <a:gd name="T79" fmla="*/ 98 h 246"/>
                    <a:gd name="T80" fmla="*/ 246 w 324"/>
                    <a:gd name="T81" fmla="*/ 130 h 246"/>
                    <a:gd name="T82" fmla="*/ 270 w 324"/>
                    <a:gd name="T83" fmla="*/ 164 h 246"/>
                    <a:gd name="T84" fmla="*/ 290 w 324"/>
                    <a:gd name="T85" fmla="*/ 196 h 246"/>
                    <a:gd name="T86" fmla="*/ 300 w 324"/>
                    <a:gd name="T87" fmla="*/ 210 h 246"/>
                    <a:gd name="T88" fmla="*/ 308 w 324"/>
                    <a:gd name="T89" fmla="*/ 224 h 246"/>
                    <a:gd name="T90" fmla="*/ 314 w 324"/>
                    <a:gd name="T91" fmla="*/ 234 h 246"/>
                    <a:gd name="T92" fmla="*/ 318 w 324"/>
                    <a:gd name="T93" fmla="*/ 242 h 246"/>
                    <a:gd name="T94" fmla="*/ 322 w 324"/>
                    <a:gd name="T95" fmla="*/ 246 h 246"/>
                    <a:gd name="T96" fmla="*/ 324 w 324"/>
                    <a:gd name="T97" fmla="*/ 246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4"/>
                    <a:gd name="T148" fmla="*/ 0 h 246"/>
                    <a:gd name="T149" fmla="*/ 324 w 324"/>
                    <a:gd name="T150" fmla="*/ 246 h 2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4" h="246">
                      <a:moveTo>
                        <a:pt x="324" y="246"/>
                      </a:moveTo>
                      <a:lnTo>
                        <a:pt x="324" y="242"/>
                      </a:lnTo>
                      <a:lnTo>
                        <a:pt x="322" y="234"/>
                      </a:lnTo>
                      <a:lnTo>
                        <a:pt x="320" y="222"/>
                      </a:lnTo>
                      <a:lnTo>
                        <a:pt x="314" y="208"/>
                      </a:lnTo>
                      <a:lnTo>
                        <a:pt x="310" y="192"/>
                      </a:lnTo>
                      <a:lnTo>
                        <a:pt x="302" y="172"/>
                      </a:lnTo>
                      <a:lnTo>
                        <a:pt x="286" y="132"/>
                      </a:lnTo>
                      <a:lnTo>
                        <a:pt x="268" y="90"/>
                      </a:lnTo>
                      <a:lnTo>
                        <a:pt x="248" y="52"/>
                      </a:lnTo>
                      <a:lnTo>
                        <a:pt x="238" y="36"/>
                      </a:lnTo>
                      <a:lnTo>
                        <a:pt x="226" y="22"/>
                      </a:lnTo>
                      <a:lnTo>
                        <a:pt x="216" y="12"/>
                      </a:lnTo>
                      <a:lnTo>
                        <a:pt x="206" y="4"/>
                      </a:lnTo>
                      <a:lnTo>
                        <a:pt x="194" y="0"/>
                      </a:lnTo>
                      <a:lnTo>
                        <a:pt x="182" y="0"/>
                      </a:lnTo>
                      <a:lnTo>
                        <a:pt x="168" y="2"/>
                      </a:lnTo>
                      <a:lnTo>
                        <a:pt x="152" y="4"/>
                      </a:lnTo>
                      <a:lnTo>
                        <a:pt x="118" y="16"/>
                      </a:lnTo>
                      <a:lnTo>
                        <a:pt x="86" y="32"/>
                      </a:lnTo>
                      <a:lnTo>
                        <a:pt x="54" y="48"/>
                      </a:lnTo>
                      <a:lnTo>
                        <a:pt x="28" y="64"/>
                      </a:lnTo>
                      <a:lnTo>
                        <a:pt x="16" y="72"/>
                      </a:lnTo>
                      <a:lnTo>
                        <a:pt x="8" y="78"/>
                      </a:lnTo>
                      <a:lnTo>
                        <a:pt x="2" y="82"/>
                      </a:lnTo>
                      <a:lnTo>
                        <a:pt x="0" y="84"/>
                      </a:lnTo>
                      <a:lnTo>
                        <a:pt x="0" y="86"/>
                      </a:lnTo>
                      <a:lnTo>
                        <a:pt x="4" y="84"/>
                      </a:lnTo>
                      <a:lnTo>
                        <a:pt x="10" y="84"/>
                      </a:lnTo>
                      <a:lnTo>
                        <a:pt x="18" y="82"/>
                      </a:lnTo>
                      <a:lnTo>
                        <a:pt x="40" y="74"/>
                      </a:lnTo>
                      <a:lnTo>
                        <a:pt x="68" y="66"/>
                      </a:lnTo>
                      <a:lnTo>
                        <a:pt x="96" y="60"/>
                      </a:lnTo>
                      <a:lnTo>
                        <a:pt x="126" y="54"/>
                      </a:lnTo>
                      <a:lnTo>
                        <a:pt x="154" y="54"/>
                      </a:lnTo>
                      <a:lnTo>
                        <a:pt x="178" y="58"/>
                      </a:lnTo>
                      <a:lnTo>
                        <a:pt x="188" y="64"/>
                      </a:lnTo>
                      <a:lnTo>
                        <a:pt x="200" y="72"/>
                      </a:lnTo>
                      <a:lnTo>
                        <a:pt x="212" y="84"/>
                      </a:lnTo>
                      <a:lnTo>
                        <a:pt x="224" y="98"/>
                      </a:lnTo>
                      <a:lnTo>
                        <a:pt x="246" y="130"/>
                      </a:lnTo>
                      <a:lnTo>
                        <a:pt x="270" y="164"/>
                      </a:lnTo>
                      <a:lnTo>
                        <a:pt x="290" y="196"/>
                      </a:lnTo>
                      <a:lnTo>
                        <a:pt x="300" y="210"/>
                      </a:lnTo>
                      <a:lnTo>
                        <a:pt x="308" y="224"/>
                      </a:lnTo>
                      <a:lnTo>
                        <a:pt x="314" y="234"/>
                      </a:lnTo>
                      <a:lnTo>
                        <a:pt x="318" y="242"/>
                      </a:lnTo>
                      <a:lnTo>
                        <a:pt x="322" y="246"/>
                      </a:lnTo>
                      <a:lnTo>
                        <a:pt x="324" y="246"/>
                      </a:lnTo>
                      <a:close/>
                    </a:path>
                  </a:pathLst>
                </a:custGeom>
                <a:solidFill>
                  <a:srgbClr val="008000"/>
                </a:solidFill>
                <a:ln w="9525">
                  <a:solidFill>
                    <a:srgbClr val="000000"/>
                  </a:solidFill>
                  <a:round/>
                  <a:headEnd/>
                  <a:tailEnd/>
                </a:ln>
              </p:spPr>
              <p:txBody>
                <a:bodyPr/>
                <a:lstStyle/>
                <a:p>
                  <a:endParaRPr lang="es-AR"/>
                </a:p>
              </p:txBody>
            </p:sp>
            <p:grpSp>
              <p:nvGrpSpPr>
                <p:cNvPr id="71094" name="Group 1216"/>
                <p:cNvGrpSpPr>
                  <a:grpSpLocks/>
                </p:cNvGrpSpPr>
                <p:nvPr/>
              </p:nvGrpSpPr>
              <p:grpSpPr bwMode="auto">
                <a:xfrm>
                  <a:off x="4316" y="2112"/>
                  <a:ext cx="698" cy="414"/>
                  <a:chOff x="4316" y="2112"/>
                  <a:chExt cx="698" cy="414"/>
                </a:xfrm>
              </p:grpSpPr>
              <p:sp>
                <p:nvSpPr>
                  <p:cNvPr id="71258" name="Freeform 1217"/>
                  <p:cNvSpPr>
                    <a:spLocks/>
                  </p:cNvSpPr>
                  <p:nvPr/>
                </p:nvSpPr>
                <p:spPr bwMode="auto">
                  <a:xfrm>
                    <a:off x="4684" y="2112"/>
                    <a:ext cx="330" cy="414"/>
                  </a:xfrm>
                  <a:custGeom>
                    <a:avLst/>
                    <a:gdLst>
                      <a:gd name="T0" fmla="*/ 0 w 330"/>
                      <a:gd name="T1" fmla="*/ 414 h 414"/>
                      <a:gd name="T2" fmla="*/ 0 w 330"/>
                      <a:gd name="T3" fmla="*/ 408 h 414"/>
                      <a:gd name="T4" fmla="*/ 2 w 330"/>
                      <a:gd name="T5" fmla="*/ 394 h 414"/>
                      <a:gd name="T6" fmla="*/ 4 w 330"/>
                      <a:gd name="T7" fmla="*/ 376 h 414"/>
                      <a:gd name="T8" fmla="*/ 8 w 330"/>
                      <a:gd name="T9" fmla="*/ 352 h 414"/>
                      <a:gd name="T10" fmla="*/ 14 w 330"/>
                      <a:gd name="T11" fmla="*/ 322 h 414"/>
                      <a:gd name="T12" fmla="*/ 20 w 330"/>
                      <a:gd name="T13" fmla="*/ 292 h 414"/>
                      <a:gd name="T14" fmla="*/ 28 w 330"/>
                      <a:gd name="T15" fmla="*/ 258 h 414"/>
                      <a:gd name="T16" fmla="*/ 36 w 330"/>
                      <a:gd name="T17" fmla="*/ 224 h 414"/>
                      <a:gd name="T18" fmla="*/ 56 w 330"/>
                      <a:gd name="T19" fmla="*/ 154 h 414"/>
                      <a:gd name="T20" fmla="*/ 66 w 330"/>
                      <a:gd name="T21" fmla="*/ 120 h 414"/>
                      <a:gd name="T22" fmla="*/ 76 w 330"/>
                      <a:gd name="T23" fmla="*/ 88 h 414"/>
                      <a:gd name="T24" fmla="*/ 88 w 330"/>
                      <a:gd name="T25" fmla="*/ 62 h 414"/>
                      <a:gd name="T26" fmla="*/ 98 w 330"/>
                      <a:gd name="T27" fmla="*/ 38 h 414"/>
                      <a:gd name="T28" fmla="*/ 110 w 330"/>
                      <a:gd name="T29" fmla="*/ 20 h 414"/>
                      <a:gd name="T30" fmla="*/ 120 w 330"/>
                      <a:gd name="T31" fmla="*/ 8 h 414"/>
                      <a:gd name="T32" fmla="*/ 132 w 330"/>
                      <a:gd name="T33" fmla="*/ 2 h 414"/>
                      <a:gd name="T34" fmla="*/ 144 w 330"/>
                      <a:gd name="T35" fmla="*/ 0 h 414"/>
                      <a:gd name="T36" fmla="*/ 158 w 330"/>
                      <a:gd name="T37" fmla="*/ 2 h 414"/>
                      <a:gd name="T38" fmla="*/ 174 w 330"/>
                      <a:gd name="T39" fmla="*/ 8 h 414"/>
                      <a:gd name="T40" fmla="*/ 192 w 330"/>
                      <a:gd name="T41" fmla="*/ 16 h 414"/>
                      <a:gd name="T42" fmla="*/ 208 w 330"/>
                      <a:gd name="T43" fmla="*/ 28 h 414"/>
                      <a:gd name="T44" fmla="*/ 244 w 330"/>
                      <a:gd name="T45" fmla="*/ 54 h 414"/>
                      <a:gd name="T46" fmla="*/ 276 w 330"/>
                      <a:gd name="T47" fmla="*/ 82 h 414"/>
                      <a:gd name="T48" fmla="*/ 302 w 330"/>
                      <a:gd name="T49" fmla="*/ 110 h 414"/>
                      <a:gd name="T50" fmla="*/ 314 w 330"/>
                      <a:gd name="T51" fmla="*/ 122 h 414"/>
                      <a:gd name="T52" fmla="*/ 322 w 330"/>
                      <a:gd name="T53" fmla="*/ 132 h 414"/>
                      <a:gd name="T54" fmla="*/ 328 w 330"/>
                      <a:gd name="T55" fmla="*/ 140 h 414"/>
                      <a:gd name="T56" fmla="*/ 330 w 330"/>
                      <a:gd name="T57" fmla="*/ 144 h 414"/>
                      <a:gd name="T58" fmla="*/ 330 w 330"/>
                      <a:gd name="T59" fmla="*/ 146 h 414"/>
                      <a:gd name="T60" fmla="*/ 326 w 330"/>
                      <a:gd name="T61" fmla="*/ 144 h 414"/>
                      <a:gd name="T62" fmla="*/ 320 w 330"/>
                      <a:gd name="T63" fmla="*/ 142 h 414"/>
                      <a:gd name="T64" fmla="*/ 312 w 330"/>
                      <a:gd name="T65" fmla="*/ 138 h 414"/>
                      <a:gd name="T66" fmla="*/ 290 w 330"/>
                      <a:gd name="T67" fmla="*/ 126 h 414"/>
                      <a:gd name="T68" fmla="*/ 262 w 330"/>
                      <a:gd name="T69" fmla="*/ 112 h 414"/>
                      <a:gd name="T70" fmla="*/ 232 w 330"/>
                      <a:gd name="T71" fmla="*/ 100 h 414"/>
                      <a:gd name="T72" fmla="*/ 202 w 330"/>
                      <a:gd name="T73" fmla="*/ 92 h 414"/>
                      <a:gd name="T74" fmla="*/ 188 w 330"/>
                      <a:gd name="T75" fmla="*/ 90 h 414"/>
                      <a:gd name="T76" fmla="*/ 174 w 330"/>
                      <a:gd name="T77" fmla="*/ 90 h 414"/>
                      <a:gd name="T78" fmla="*/ 162 w 330"/>
                      <a:gd name="T79" fmla="*/ 92 h 414"/>
                      <a:gd name="T80" fmla="*/ 150 w 330"/>
                      <a:gd name="T81" fmla="*/ 98 h 414"/>
                      <a:gd name="T82" fmla="*/ 140 w 330"/>
                      <a:gd name="T83" fmla="*/ 108 h 414"/>
                      <a:gd name="T84" fmla="*/ 128 w 330"/>
                      <a:gd name="T85" fmla="*/ 124 h 414"/>
                      <a:gd name="T86" fmla="*/ 116 w 330"/>
                      <a:gd name="T87" fmla="*/ 142 h 414"/>
                      <a:gd name="T88" fmla="*/ 104 w 330"/>
                      <a:gd name="T89" fmla="*/ 166 h 414"/>
                      <a:gd name="T90" fmla="*/ 92 w 330"/>
                      <a:gd name="T91" fmla="*/ 192 h 414"/>
                      <a:gd name="T92" fmla="*/ 80 w 330"/>
                      <a:gd name="T93" fmla="*/ 218 h 414"/>
                      <a:gd name="T94" fmla="*/ 56 w 330"/>
                      <a:gd name="T95" fmla="*/ 276 h 414"/>
                      <a:gd name="T96" fmla="*/ 44 w 330"/>
                      <a:gd name="T97" fmla="*/ 304 h 414"/>
                      <a:gd name="T98" fmla="*/ 34 w 330"/>
                      <a:gd name="T99" fmla="*/ 332 h 414"/>
                      <a:gd name="T100" fmla="*/ 26 w 330"/>
                      <a:gd name="T101" fmla="*/ 356 h 414"/>
                      <a:gd name="T102" fmla="*/ 18 w 330"/>
                      <a:gd name="T103" fmla="*/ 376 h 414"/>
                      <a:gd name="T104" fmla="*/ 10 w 330"/>
                      <a:gd name="T105" fmla="*/ 394 h 414"/>
                      <a:gd name="T106" fmla="*/ 6 w 330"/>
                      <a:gd name="T107" fmla="*/ 406 h 414"/>
                      <a:gd name="T108" fmla="*/ 2 w 330"/>
                      <a:gd name="T109" fmla="*/ 414 h 414"/>
                      <a:gd name="T110" fmla="*/ 0 w 330"/>
                      <a:gd name="T111" fmla="*/ 414 h 4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0"/>
                      <a:gd name="T169" fmla="*/ 0 h 414"/>
                      <a:gd name="T170" fmla="*/ 330 w 330"/>
                      <a:gd name="T171" fmla="*/ 414 h 4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0" h="414">
                        <a:moveTo>
                          <a:pt x="0" y="414"/>
                        </a:moveTo>
                        <a:lnTo>
                          <a:pt x="0" y="408"/>
                        </a:lnTo>
                        <a:lnTo>
                          <a:pt x="2" y="394"/>
                        </a:lnTo>
                        <a:lnTo>
                          <a:pt x="4" y="376"/>
                        </a:lnTo>
                        <a:lnTo>
                          <a:pt x="8" y="352"/>
                        </a:lnTo>
                        <a:lnTo>
                          <a:pt x="14" y="322"/>
                        </a:lnTo>
                        <a:lnTo>
                          <a:pt x="20" y="292"/>
                        </a:lnTo>
                        <a:lnTo>
                          <a:pt x="28" y="258"/>
                        </a:lnTo>
                        <a:lnTo>
                          <a:pt x="36" y="224"/>
                        </a:lnTo>
                        <a:lnTo>
                          <a:pt x="56" y="154"/>
                        </a:lnTo>
                        <a:lnTo>
                          <a:pt x="66" y="120"/>
                        </a:lnTo>
                        <a:lnTo>
                          <a:pt x="76" y="88"/>
                        </a:lnTo>
                        <a:lnTo>
                          <a:pt x="88" y="62"/>
                        </a:lnTo>
                        <a:lnTo>
                          <a:pt x="98" y="38"/>
                        </a:lnTo>
                        <a:lnTo>
                          <a:pt x="110" y="20"/>
                        </a:lnTo>
                        <a:lnTo>
                          <a:pt x="120" y="8"/>
                        </a:lnTo>
                        <a:lnTo>
                          <a:pt x="132" y="2"/>
                        </a:lnTo>
                        <a:lnTo>
                          <a:pt x="144" y="0"/>
                        </a:lnTo>
                        <a:lnTo>
                          <a:pt x="158" y="2"/>
                        </a:lnTo>
                        <a:lnTo>
                          <a:pt x="174" y="8"/>
                        </a:lnTo>
                        <a:lnTo>
                          <a:pt x="192" y="16"/>
                        </a:lnTo>
                        <a:lnTo>
                          <a:pt x="208" y="28"/>
                        </a:lnTo>
                        <a:lnTo>
                          <a:pt x="244" y="54"/>
                        </a:lnTo>
                        <a:lnTo>
                          <a:pt x="276" y="82"/>
                        </a:lnTo>
                        <a:lnTo>
                          <a:pt x="302" y="110"/>
                        </a:lnTo>
                        <a:lnTo>
                          <a:pt x="314" y="122"/>
                        </a:lnTo>
                        <a:lnTo>
                          <a:pt x="322" y="132"/>
                        </a:lnTo>
                        <a:lnTo>
                          <a:pt x="328" y="140"/>
                        </a:lnTo>
                        <a:lnTo>
                          <a:pt x="330" y="144"/>
                        </a:lnTo>
                        <a:lnTo>
                          <a:pt x="330" y="146"/>
                        </a:lnTo>
                        <a:lnTo>
                          <a:pt x="326" y="144"/>
                        </a:lnTo>
                        <a:lnTo>
                          <a:pt x="320" y="142"/>
                        </a:lnTo>
                        <a:lnTo>
                          <a:pt x="312" y="138"/>
                        </a:lnTo>
                        <a:lnTo>
                          <a:pt x="290" y="126"/>
                        </a:lnTo>
                        <a:lnTo>
                          <a:pt x="262" y="112"/>
                        </a:lnTo>
                        <a:lnTo>
                          <a:pt x="232" y="100"/>
                        </a:lnTo>
                        <a:lnTo>
                          <a:pt x="202" y="92"/>
                        </a:lnTo>
                        <a:lnTo>
                          <a:pt x="188" y="90"/>
                        </a:lnTo>
                        <a:lnTo>
                          <a:pt x="174" y="90"/>
                        </a:lnTo>
                        <a:lnTo>
                          <a:pt x="162" y="92"/>
                        </a:lnTo>
                        <a:lnTo>
                          <a:pt x="150" y="98"/>
                        </a:lnTo>
                        <a:lnTo>
                          <a:pt x="140" y="108"/>
                        </a:lnTo>
                        <a:lnTo>
                          <a:pt x="128" y="124"/>
                        </a:lnTo>
                        <a:lnTo>
                          <a:pt x="116" y="142"/>
                        </a:lnTo>
                        <a:lnTo>
                          <a:pt x="104" y="166"/>
                        </a:lnTo>
                        <a:lnTo>
                          <a:pt x="92" y="192"/>
                        </a:lnTo>
                        <a:lnTo>
                          <a:pt x="80" y="218"/>
                        </a:lnTo>
                        <a:lnTo>
                          <a:pt x="56" y="276"/>
                        </a:lnTo>
                        <a:lnTo>
                          <a:pt x="44" y="304"/>
                        </a:lnTo>
                        <a:lnTo>
                          <a:pt x="34" y="332"/>
                        </a:lnTo>
                        <a:lnTo>
                          <a:pt x="26" y="356"/>
                        </a:lnTo>
                        <a:lnTo>
                          <a:pt x="18" y="376"/>
                        </a:lnTo>
                        <a:lnTo>
                          <a:pt x="10" y="394"/>
                        </a:lnTo>
                        <a:lnTo>
                          <a:pt x="6" y="406"/>
                        </a:lnTo>
                        <a:lnTo>
                          <a:pt x="2" y="414"/>
                        </a:lnTo>
                        <a:lnTo>
                          <a:pt x="0" y="414"/>
                        </a:lnTo>
                        <a:close/>
                      </a:path>
                    </a:pathLst>
                  </a:custGeom>
                  <a:solidFill>
                    <a:srgbClr val="008000"/>
                  </a:solidFill>
                  <a:ln w="9525">
                    <a:solidFill>
                      <a:srgbClr val="000000"/>
                    </a:solidFill>
                    <a:round/>
                    <a:headEnd/>
                    <a:tailEnd/>
                  </a:ln>
                </p:spPr>
                <p:txBody>
                  <a:bodyPr/>
                  <a:lstStyle/>
                  <a:p>
                    <a:endParaRPr lang="es-AR"/>
                  </a:p>
                </p:txBody>
              </p:sp>
              <p:sp>
                <p:nvSpPr>
                  <p:cNvPr id="71259" name="Freeform 1218"/>
                  <p:cNvSpPr>
                    <a:spLocks/>
                  </p:cNvSpPr>
                  <p:nvPr/>
                </p:nvSpPr>
                <p:spPr bwMode="auto">
                  <a:xfrm>
                    <a:off x="4316" y="2236"/>
                    <a:ext cx="350" cy="280"/>
                  </a:xfrm>
                  <a:custGeom>
                    <a:avLst/>
                    <a:gdLst>
                      <a:gd name="T0" fmla="*/ 350 w 350"/>
                      <a:gd name="T1" fmla="*/ 280 h 280"/>
                      <a:gd name="T2" fmla="*/ 350 w 350"/>
                      <a:gd name="T3" fmla="*/ 276 h 280"/>
                      <a:gd name="T4" fmla="*/ 348 w 350"/>
                      <a:gd name="T5" fmla="*/ 266 h 280"/>
                      <a:gd name="T6" fmla="*/ 346 w 350"/>
                      <a:gd name="T7" fmla="*/ 254 h 280"/>
                      <a:gd name="T8" fmla="*/ 342 w 350"/>
                      <a:gd name="T9" fmla="*/ 238 h 280"/>
                      <a:gd name="T10" fmla="*/ 336 w 350"/>
                      <a:gd name="T11" fmla="*/ 218 h 280"/>
                      <a:gd name="T12" fmla="*/ 328 w 350"/>
                      <a:gd name="T13" fmla="*/ 196 h 280"/>
                      <a:gd name="T14" fmla="*/ 312 w 350"/>
                      <a:gd name="T15" fmla="*/ 150 h 280"/>
                      <a:gd name="T16" fmla="*/ 292 w 350"/>
                      <a:gd name="T17" fmla="*/ 104 h 280"/>
                      <a:gd name="T18" fmla="*/ 280 w 350"/>
                      <a:gd name="T19" fmla="*/ 80 h 280"/>
                      <a:gd name="T20" fmla="*/ 270 w 350"/>
                      <a:gd name="T21" fmla="*/ 60 h 280"/>
                      <a:gd name="T22" fmla="*/ 258 w 350"/>
                      <a:gd name="T23" fmla="*/ 42 h 280"/>
                      <a:gd name="T24" fmla="*/ 246 w 350"/>
                      <a:gd name="T25" fmla="*/ 26 h 280"/>
                      <a:gd name="T26" fmla="*/ 236 w 350"/>
                      <a:gd name="T27" fmla="*/ 14 h 280"/>
                      <a:gd name="T28" fmla="*/ 224 w 350"/>
                      <a:gd name="T29" fmla="*/ 6 h 280"/>
                      <a:gd name="T30" fmla="*/ 212 w 350"/>
                      <a:gd name="T31" fmla="*/ 2 h 280"/>
                      <a:gd name="T32" fmla="*/ 198 w 350"/>
                      <a:gd name="T33" fmla="*/ 0 h 280"/>
                      <a:gd name="T34" fmla="*/ 182 w 350"/>
                      <a:gd name="T35" fmla="*/ 2 h 280"/>
                      <a:gd name="T36" fmla="*/ 164 w 350"/>
                      <a:gd name="T37" fmla="*/ 6 h 280"/>
                      <a:gd name="T38" fmla="*/ 128 w 350"/>
                      <a:gd name="T39" fmla="*/ 20 h 280"/>
                      <a:gd name="T40" fmla="*/ 92 w 350"/>
                      <a:gd name="T41" fmla="*/ 38 h 280"/>
                      <a:gd name="T42" fmla="*/ 58 w 350"/>
                      <a:gd name="T43" fmla="*/ 56 h 280"/>
                      <a:gd name="T44" fmla="*/ 42 w 350"/>
                      <a:gd name="T45" fmla="*/ 66 h 280"/>
                      <a:gd name="T46" fmla="*/ 30 w 350"/>
                      <a:gd name="T47" fmla="*/ 76 h 280"/>
                      <a:gd name="T48" fmla="*/ 18 w 350"/>
                      <a:gd name="T49" fmla="*/ 84 h 280"/>
                      <a:gd name="T50" fmla="*/ 8 w 350"/>
                      <a:gd name="T51" fmla="*/ 90 h 280"/>
                      <a:gd name="T52" fmla="*/ 2 w 350"/>
                      <a:gd name="T53" fmla="*/ 96 h 280"/>
                      <a:gd name="T54" fmla="*/ 0 w 350"/>
                      <a:gd name="T55" fmla="*/ 98 h 280"/>
                      <a:gd name="T56" fmla="*/ 0 w 350"/>
                      <a:gd name="T57" fmla="*/ 100 h 280"/>
                      <a:gd name="T58" fmla="*/ 4 w 350"/>
                      <a:gd name="T59" fmla="*/ 98 h 280"/>
                      <a:gd name="T60" fmla="*/ 10 w 350"/>
                      <a:gd name="T61" fmla="*/ 96 h 280"/>
                      <a:gd name="T62" fmla="*/ 20 w 350"/>
                      <a:gd name="T63" fmla="*/ 94 h 280"/>
                      <a:gd name="T64" fmla="*/ 30 w 350"/>
                      <a:gd name="T65" fmla="*/ 90 h 280"/>
                      <a:gd name="T66" fmla="*/ 42 w 350"/>
                      <a:gd name="T67" fmla="*/ 86 h 280"/>
                      <a:gd name="T68" fmla="*/ 72 w 350"/>
                      <a:gd name="T69" fmla="*/ 76 h 280"/>
                      <a:gd name="T70" fmla="*/ 104 w 350"/>
                      <a:gd name="T71" fmla="*/ 68 h 280"/>
                      <a:gd name="T72" fmla="*/ 136 w 350"/>
                      <a:gd name="T73" fmla="*/ 62 h 280"/>
                      <a:gd name="T74" fmla="*/ 166 w 350"/>
                      <a:gd name="T75" fmla="*/ 60 h 280"/>
                      <a:gd name="T76" fmla="*/ 180 w 350"/>
                      <a:gd name="T77" fmla="*/ 62 h 280"/>
                      <a:gd name="T78" fmla="*/ 192 w 350"/>
                      <a:gd name="T79" fmla="*/ 66 h 280"/>
                      <a:gd name="T80" fmla="*/ 204 w 350"/>
                      <a:gd name="T81" fmla="*/ 72 h 280"/>
                      <a:gd name="T82" fmla="*/ 216 w 350"/>
                      <a:gd name="T83" fmla="*/ 84 h 280"/>
                      <a:gd name="T84" fmla="*/ 228 w 350"/>
                      <a:gd name="T85" fmla="*/ 96 h 280"/>
                      <a:gd name="T86" fmla="*/ 240 w 350"/>
                      <a:gd name="T87" fmla="*/ 112 h 280"/>
                      <a:gd name="T88" fmla="*/ 266 w 350"/>
                      <a:gd name="T89" fmla="*/ 148 h 280"/>
                      <a:gd name="T90" fmla="*/ 292 w 350"/>
                      <a:gd name="T91" fmla="*/ 186 h 280"/>
                      <a:gd name="T92" fmla="*/ 314 w 350"/>
                      <a:gd name="T93" fmla="*/ 224 h 280"/>
                      <a:gd name="T94" fmla="*/ 324 w 350"/>
                      <a:gd name="T95" fmla="*/ 240 h 280"/>
                      <a:gd name="T96" fmla="*/ 332 w 350"/>
                      <a:gd name="T97" fmla="*/ 254 h 280"/>
                      <a:gd name="T98" fmla="*/ 338 w 350"/>
                      <a:gd name="T99" fmla="*/ 266 h 280"/>
                      <a:gd name="T100" fmla="*/ 344 w 350"/>
                      <a:gd name="T101" fmla="*/ 274 h 280"/>
                      <a:gd name="T102" fmla="*/ 348 w 350"/>
                      <a:gd name="T103" fmla="*/ 280 h 280"/>
                      <a:gd name="T104" fmla="*/ 350 w 350"/>
                      <a:gd name="T105" fmla="*/ 280 h 2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0"/>
                      <a:gd name="T160" fmla="*/ 0 h 280"/>
                      <a:gd name="T161" fmla="*/ 350 w 350"/>
                      <a:gd name="T162" fmla="*/ 280 h 2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0" h="280">
                        <a:moveTo>
                          <a:pt x="350" y="280"/>
                        </a:moveTo>
                        <a:lnTo>
                          <a:pt x="350" y="276"/>
                        </a:lnTo>
                        <a:lnTo>
                          <a:pt x="348" y="266"/>
                        </a:lnTo>
                        <a:lnTo>
                          <a:pt x="346" y="254"/>
                        </a:lnTo>
                        <a:lnTo>
                          <a:pt x="342" y="238"/>
                        </a:lnTo>
                        <a:lnTo>
                          <a:pt x="336" y="218"/>
                        </a:lnTo>
                        <a:lnTo>
                          <a:pt x="328" y="196"/>
                        </a:lnTo>
                        <a:lnTo>
                          <a:pt x="312" y="150"/>
                        </a:lnTo>
                        <a:lnTo>
                          <a:pt x="292" y="104"/>
                        </a:lnTo>
                        <a:lnTo>
                          <a:pt x="280" y="80"/>
                        </a:lnTo>
                        <a:lnTo>
                          <a:pt x="270" y="60"/>
                        </a:lnTo>
                        <a:lnTo>
                          <a:pt x="258" y="42"/>
                        </a:lnTo>
                        <a:lnTo>
                          <a:pt x="246" y="26"/>
                        </a:lnTo>
                        <a:lnTo>
                          <a:pt x="236" y="14"/>
                        </a:lnTo>
                        <a:lnTo>
                          <a:pt x="224" y="6"/>
                        </a:lnTo>
                        <a:lnTo>
                          <a:pt x="212" y="2"/>
                        </a:lnTo>
                        <a:lnTo>
                          <a:pt x="198" y="0"/>
                        </a:lnTo>
                        <a:lnTo>
                          <a:pt x="182" y="2"/>
                        </a:lnTo>
                        <a:lnTo>
                          <a:pt x="164" y="6"/>
                        </a:lnTo>
                        <a:lnTo>
                          <a:pt x="128" y="20"/>
                        </a:lnTo>
                        <a:lnTo>
                          <a:pt x="92" y="38"/>
                        </a:lnTo>
                        <a:lnTo>
                          <a:pt x="58" y="56"/>
                        </a:lnTo>
                        <a:lnTo>
                          <a:pt x="42" y="66"/>
                        </a:lnTo>
                        <a:lnTo>
                          <a:pt x="30" y="76"/>
                        </a:lnTo>
                        <a:lnTo>
                          <a:pt x="18" y="84"/>
                        </a:lnTo>
                        <a:lnTo>
                          <a:pt x="8" y="90"/>
                        </a:lnTo>
                        <a:lnTo>
                          <a:pt x="2" y="96"/>
                        </a:lnTo>
                        <a:lnTo>
                          <a:pt x="0" y="98"/>
                        </a:lnTo>
                        <a:lnTo>
                          <a:pt x="0" y="100"/>
                        </a:lnTo>
                        <a:lnTo>
                          <a:pt x="4" y="98"/>
                        </a:lnTo>
                        <a:lnTo>
                          <a:pt x="10" y="96"/>
                        </a:lnTo>
                        <a:lnTo>
                          <a:pt x="20" y="94"/>
                        </a:lnTo>
                        <a:lnTo>
                          <a:pt x="30" y="90"/>
                        </a:lnTo>
                        <a:lnTo>
                          <a:pt x="42" y="86"/>
                        </a:lnTo>
                        <a:lnTo>
                          <a:pt x="72" y="76"/>
                        </a:lnTo>
                        <a:lnTo>
                          <a:pt x="104" y="68"/>
                        </a:lnTo>
                        <a:lnTo>
                          <a:pt x="136" y="62"/>
                        </a:lnTo>
                        <a:lnTo>
                          <a:pt x="166" y="60"/>
                        </a:lnTo>
                        <a:lnTo>
                          <a:pt x="180" y="62"/>
                        </a:lnTo>
                        <a:lnTo>
                          <a:pt x="192" y="66"/>
                        </a:lnTo>
                        <a:lnTo>
                          <a:pt x="204" y="72"/>
                        </a:lnTo>
                        <a:lnTo>
                          <a:pt x="216" y="84"/>
                        </a:lnTo>
                        <a:lnTo>
                          <a:pt x="228" y="96"/>
                        </a:lnTo>
                        <a:lnTo>
                          <a:pt x="240" y="112"/>
                        </a:lnTo>
                        <a:lnTo>
                          <a:pt x="266" y="148"/>
                        </a:lnTo>
                        <a:lnTo>
                          <a:pt x="292" y="186"/>
                        </a:lnTo>
                        <a:lnTo>
                          <a:pt x="314" y="224"/>
                        </a:lnTo>
                        <a:lnTo>
                          <a:pt x="324" y="240"/>
                        </a:lnTo>
                        <a:lnTo>
                          <a:pt x="332" y="254"/>
                        </a:lnTo>
                        <a:lnTo>
                          <a:pt x="338" y="266"/>
                        </a:lnTo>
                        <a:lnTo>
                          <a:pt x="344" y="274"/>
                        </a:lnTo>
                        <a:lnTo>
                          <a:pt x="348" y="280"/>
                        </a:lnTo>
                        <a:lnTo>
                          <a:pt x="350" y="280"/>
                        </a:lnTo>
                        <a:close/>
                      </a:path>
                    </a:pathLst>
                  </a:custGeom>
                  <a:solidFill>
                    <a:srgbClr val="008000"/>
                  </a:solidFill>
                  <a:ln w="9525">
                    <a:solidFill>
                      <a:srgbClr val="000000"/>
                    </a:solidFill>
                    <a:round/>
                    <a:headEnd/>
                    <a:tailEnd/>
                  </a:ln>
                </p:spPr>
                <p:txBody>
                  <a:bodyPr/>
                  <a:lstStyle/>
                  <a:p>
                    <a:endParaRPr lang="es-AR"/>
                  </a:p>
                </p:txBody>
              </p:sp>
            </p:grpSp>
            <p:grpSp>
              <p:nvGrpSpPr>
                <p:cNvPr id="71095" name="Group 1219"/>
                <p:cNvGrpSpPr>
                  <a:grpSpLocks/>
                </p:cNvGrpSpPr>
                <p:nvPr/>
              </p:nvGrpSpPr>
              <p:grpSpPr bwMode="auto">
                <a:xfrm>
                  <a:off x="4640" y="2392"/>
                  <a:ext cx="446" cy="400"/>
                  <a:chOff x="4640" y="2392"/>
                  <a:chExt cx="446" cy="400"/>
                </a:xfrm>
              </p:grpSpPr>
              <p:sp>
                <p:nvSpPr>
                  <p:cNvPr id="71256" name="Freeform 1220"/>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36 w 446"/>
                      <a:gd name="T119" fmla="*/ 248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6"/>
                      <a:gd name="T181" fmla="*/ 0 h 400"/>
                      <a:gd name="T182" fmla="*/ 446 w 446"/>
                      <a:gd name="T183" fmla="*/ 400 h 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lnTo>
                          <a:pt x="36" y="248"/>
                        </a:lnTo>
                        <a:close/>
                      </a:path>
                    </a:pathLst>
                  </a:custGeom>
                  <a:solidFill>
                    <a:srgbClr val="008000"/>
                  </a:solidFill>
                  <a:ln w="9525">
                    <a:noFill/>
                    <a:round/>
                    <a:headEnd/>
                    <a:tailEnd/>
                  </a:ln>
                </p:spPr>
                <p:txBody>
                  <a:bodyPr/>
                  <a:lstStyle/>
                  <a:p>
                    <a:endParaRPr lang="es-AR"/>
                  </a:p>
                </p:txBody>
              </p:sp>
              <p:sp>
                <p:nvSpPr>
                  <p:cNvPr id="71257" name="Freeform 1221"/>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6"/>
                      <a:gd name="T178" fmla="*/ 0 h 400"/>
                      <a:gd name="T179" fmla="*/ 446 w 446"/>
                      <a:gd name="T180" fmla="*/ 400 h 4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path>
                    </a:pathLst>
                  </a:custGeom>
                  <a:noFill/>
                  <a:ln w="9525">
                    <a:solidFill>
                      <a:srgbClr val="000000"/>
                    </a:solidFill>
                    <a:round/>
                    <a:headEnd/>
                    <a:tailEnd/>
                  </a:ln>
                </p:spPr>
                <p:txBody>
                  <a:bodyPr/>
                  <a:lstStyle/>
                  <a:p>
                    <a:endParaRPr lang="es-AR"/>
                  </a:p>
                </p:txBody>
              </p:sp>
            </p:grpSp>
            <p:grpSp>
              <p:nvGrpSpPr>
                <p:cNvPr id="71096" name="Group 1222"/>
                <p:cNvGrpSpPr>
                  <a:grpSpLocks/>
                </p:cNvGrpSpPr>
                <p:nvPr/>
              </p:nvGrpSpPr>
              <p:grpSpPr bwMode="auto">
                <a:xfrm>
                  <a:off x="4236" y="2622"/>
                  <a:ext cx="940" cy="364"/>
                  <a:chOff x="4236" y="2622"/>
                  <a:chExt cx="940" cy="364"/>
                </a:xfrm>
              </p:grpSpPr>
              <p:grpSp>
                <p:nvGrpSpPr>
                  <p:cNvPr id="71250" name="Group 1223"/>
                  <p:cNvGrpSpPr>
                    <a:grpSpLocks/>
                  </p:cNvGrpSpPr>
                  <p:nvPr/>
                </p:nvGrpSpPr>
                <p:grpSpPr bwMode="auto">
                  <a:xfrm>
                    <a:off x="4236" y="2622"/>
                    <a:ext cx="442" cy="364"/>
                    <a:chOff x="4236" y="2622"/>
                    <a:chExt cx="442" cy="364"/>
                  </a:xfrm>
                </p:grpSpPr>
                <p:sp>
                  <p:nvSpPr>
                    <p:cNvPr id="71254" name="Freeform 1224"/>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442 w 442"/>
                        <a:gd name="T103" fmla="*/ 228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2"/>
                        <a:gd name="T157" fmla="*/ 0 h 364"/>
                        <a:gd name="T158" fmla="*/ 442 w 442"/>
                        <a:gd name="T159" fmla="*/ 364 h 3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lnTo>
                            <a:pt x="442" y="228"/>
                          </a:lnTo>
                          <a:close/>
                        </a:path>
                      </a:pathLst>
                    </a:custGeom>
                    <a:solidFill>
                      <a:srgbClr val="008000"/>
                    </a:solidFill>
                    <a:ln w="9525">
                      <a:noFill/>
                      <a:round/>
                      <a:headEnd/>
                      <a:tailEnd/>
                    </a:ln>
                  </p:spPr>
                  <p:txBody>
                    <a:bodyPr/>
                    <a:lstStyle/>
                    <a:p>
                      <a:endParaRPr lang="es-AR"/>
                    </a:p>
                  </p:txBody>
                </p:sp>
                <p:sp>
                  <p:nvSpPr>
                    <p:cNvPr id="71255" name="Freeform 1225"/>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2"/>
                        <a:gd name="T154" fmla="*/ 0 h 364"/>
                        <a:gd name="T155" fmla="*/ 442 w 442"/>
                        <a:gd name="T156" fmla="*/ 364 h 3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path>
                      </a:pathLst>
                    </a:custGeom>
                    <a:noFill/>
                    <a:ln w="9525">
                      <a:solidFill>
                        <a:srgbClr val="000000"/>
                      </a:solidFill>
                      <a:round/>
                      <a:headEnd/>
                      <a:tailEnd/>
                    </a:ln>
                  </p:spPr>
                  <p:txBody>
                    <a:bodyPr/>
                    <a:lstStyle/>
                    <a:p>
                      <a:endParaRPr lang="es-AR"/>
                    </a:p>
                  </p:txBody>
                </p:sp>
              </p:grpSp>
              <p:grpSp>
                <p:nvGrpSpPr>
                  <p:cNvPr id="71251" name="Group 1226"/>
                  <p:cNvGrpSpPr>
                    <a:grpSpLocks/>
                  </p:cNvGrpSpPr>
                  <p:nvPr/>
                </p:nvGrpSpPr>
                <p:grpSpPr bwMode="auto">
                  <a:xfrm>
                    <a:off x="4702" y="2630"/>
                    <a:ext cx="474" cy="356"/>
                    <a:chOff x="4702" y="2630"/>
                    <a:chExt cx="474" cy="356"/>
                  </a:xfrm>
                </p:grpSpPr>
                <p:sp>
                  <p:nvSpPr>
                    <p:cNvPr id="71252" name="Freeform 1227"/>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w 474"/>
                        <a:gd name="T103" fmla="*/ 224 h 3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4"/>
                        <a:gd name="T157" fmla="*/ 0 h 356"/>
                        <a:gd name="T158" fmla="*/ 474 w 474"/>
                        <a:gd name="T159" fmla="*/ 356 h 3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lnTo>
                            <a:pt x="0" y="224"/>
                          </a:lnTo>
                          <a:close/>
                        </a:path>
                      </a:pathLst>
                    </a:custGeom>
                    <a:solidFill>
                      <a:srgbClr val="008000"/>
                    </a:solidFill>
                    <a:ln w="9525">
                      <a:noFill/>
                      <a:round/>
                      <a:headEnd/>
                      <a:tailEnd/>
                    </a:ln>
                  </p:spPr>
                  <p:txBody>
                    <a:bodyPr/>
                    <a:lstStyle/>
                    <a:p>
                      <a:endParaRPr lang="es-AR"/>
                    </a:p>
                  </p:txBody>
                </p:sp>
                <p:sp>
                  <p:nvSpPr>
                    <p:cNvPr id="71253" name="Freeform 1228"/>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4"/>
                        <a:gd name="T154" fmla="*/ 0 h 356"/>
                        <a:gd name="T155" fmla="*/ 474 w 474"/>
                        <a:gd name="T156" fmla="*/ 356 h 3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path>
                      </a:pathLst>
                    </a:custGeom>
                    <a:noFill/>
                    <a:ln w="9525">
                      <a:solidFill>
                        <a:srgbClr val="000000"/>
                      </a:solidFill>
                      <a:round/>
                      <a:headEnd/>
                      <a:tailEnd/>
                    </a:ln>
                  </p:spPr>
                  <p:txBody>
                    <a:bodyPr/>
                    <a:lstStyle/>
                    <a:p>
                      <a:endParaRPr lang="es-AR"/>
                    </a:p>
                  </p:txBody>
                </p:sp>
              </p:grpSp>
            </p:grpSp>
            <p:sp>
              <p:nvSpPr>
                <p:cNvPr id="71097" name="Rectangle 1229"/>
                <p:cNvSpPr>
                  <a:spLocks noChangeArrowheads="1"/>
                </p:cNvSpPr>
                <p:nvPr/>
              </p:nvSpPr>
              <p:spPr bwMode="auto">
                <a:xfrm>
                  <a:off x="4664" y="1940"/>
                  <a:ext cx="32" cy="1354"/>
                </a:xfrm>
                <a:prstGeom prst="rect">
                  <a:avLst/>
                </a:prstGeom>
                <a:solidFill>
                  <a:srgbClr val="008000"/>
                </a:solidFill>
                <a:ln w="9525">
                  <a:noFill/>
                  <a:miter lim="800000"/>
                  <a:headEnd/>
                  <a:tailEnd/>
                </a:ln>
              </p:spPr>
              <p:txBody>
                <a:bodyPr/>
                <a:lstStyle/>
                <a:p>
                  <a:endParaRPr lang="es-AR"/>
                </a:p>
              </p:txBody>
            </p:sp>
            <p:sp>
              <p:nvSpPr>
                <p:cNvPr id="71098" name="Freeform 1230"/>
                <p:cNvSpPr>
                  <a:spLocks/>
                </p:cNvSpPr>
                <p:nvPr/>
              </p:nvSpPr>
              <p:spPr bwMode="auto">
                <a:xfrm>
                  <a:off x="4684" y="2900"/>
                  <a:ext cx="330" cy="294"/>
                </a:xfrm>
                <a:custGeom>
                  <a:avLst/>
                  <a:gdLst>
                    <a:gd name="T0" fmla="*/ 0 w 330"/>
                    <a:gd name="T1" fmla="*/ 294 h 294"/>
                    <a:gd name="T2" fmla="*/ 0 w 330"/>
                    <a:gd name="T3" fmla="*/ 290 h 294"/>
                    <a:gd name="T4" fmla="*/ 2 w 330"/>
                    <a:gd name="T5" fmla="*/ 280 h 294"/>
                    <a:gd name="T6" fmla="*/ 4 w 330"/>
                    <a:gd name="T7" fmla="*/ 266 h 294"/>
                    <a:gd name="T8" fmla="*/ 10 w 330"/>
                    <a:gd name="T9" fmla="*/ 248 h 294"/>
                    <a:gd name="T10" fmla="*/ 14 w 330"/>
                    <a:gd name="T11" fmla="*/ 228 h 294"/>
                    <a:gd name="T12" fmla="*/ 22 w 330"/>
                    <a:gd name="T13" fmla="*/ 206 h 294"/>
                    <a:gd name="T14" fmla="*/ 38 w 330"/>
                    <a:gd name="T15" fmla="*/ 158 h 294"/>
                    <a:gd name="T16" fmla="*/ 56 w 330"/>
                    <a:gd name="T17" fmla="*/ 108 h 294"/>
                    <a:gd name="T18" fmla="*/ 66 w 330"/>
                    <a:gd name="T19" fmla="*/ 84 h 294"/>
                    <a:gd name="T20" fmla="*/ 78 w 330"/>
                    <a:gd name="T21" fmla="*/ 62 h 294"/>
                    <a:gd name="T22" fmla="*/ 88 w 330"/>
                    <a:gd name="T23" fmla="*/ 44 h 294"/>
                    <a:gd name="T24" fmla="*/ 98 w 330"/>
                    <a:gd name="T25" fmla="*/ 28 h 294"/>
                    <a:gd name="T26" fmla="*/ 110 w 330"/>
                    <a:gd name="T27" fmla="*/ 14 h 294"/>
                    <a:gd name="T28" fmla="*/ 120 w 330"/>
                    <a:gd name="T29" fmla="*/ 6 h 294"/>
                    <a:gd name="T30" fmla="*/ 132 w 330"/>
                    <a:gd name="T31" fmla="*/ 2 h 294"/>
                    <a:gd name="T32" fmla="*/ 144 w 330"/>
                    <a:gd name="T33" fmla="*/ 0 h 294"/>
                    <a:gd name="T34" fmla="*/ 158 w 330"/>
                    <a:gd name="T35" fmla="*/ 2 h 294"/>
                    <a:gd name="T36" fmla="*/ 174 w 330"/>
                    <a:gd name="T37" fmla="*/ 6 h 294"/>
                    <a:gd name="T38" fmla="*/ 208 w 330"/>
                    <a:gd name="T39" fmla="*/ 20 h 294"/>
                    <a:gd name="T40" fmla="*/ 244 w 330"/>
                    <a:gd name="T41" fmla="*/ 38 h 294"/>
                    <a:gd name="T42" fmla="*/ 276 w 330"/>
                    <a:gd name="T43" fmla="*/ 58 h 294"/>
                    <a:gd name="T44" fmla="*/ 302 w 330"/>
                    <a:gd name="T45" fmla="*/ 78 h 294"/>
                    <a:gd name="T46" fmla="*/ 314 w 330"/>
                    <a:gd name="T47" fmla="*/ 86 h 294"/>
                    <a:gd name="T48" fmla="*/ 322 w 330"/>
                    <a:gd name="T49" fmla="*/ 94 h 294"/>
                    <a:gd name="T50" fmla="*/ 328 w 330"/>
                    <a:gd name="T51" fmla="*/ 98 h 294"/>
                    <a:gd name="T52" fmla="*/ 330 w 330"/>
                    <a:gd name="T53" fmla="*/ 102 h 294"/>
                    <a:gd name="T54" fmla="*/ 330 w 330"/>
                    <a:gd name="T55" fmla="*/ 104 h 294"/>
                    <a:gd name="T56" fmla="*/ 326 w 330"/>
                    <a:gd name="T57" fmla="*/ 102 h 294"/>
                    <a:gd name="T58" fmla="*/ 320 w 330"/>
                    <a:gd name="T59" fmla="*/ 100 h 294"/>
                    <a:gd name="T60" fmla="*/ 312 w 330"/>
                    <a:gd name="T61" fmla="*/ 98 h 294"/>
                    <a:gd name="T62" fmla="*/ 290 w 330"/>
                    <a:gd name="T63" fmla="*/ 88 h 294"/>
                    <a:gd name="T64" fmla="*/ 262 w 330"/>
                    <a:gd name="T65" fmla="*/ 80 h 294"/>
                    <a:gd name="T66" fmla="*/ 232 w 330"/>
                    <a:gd name="T67" fmla="*/ 70 h 294"/>
                    <a:gd name="T68" fmla="*/ 202 w 330"/>
                    <a:gd name="T69" fmla="*/ 64 h 294"/>
                    <a:gd name="T70" fmla="*/ 174 w 330"/>
                    <a:gd name="T71" fmla="*/ 64 h 294"/>
                    <a:gd name="T72" fmla="*/ 162 w 330"/>
                    <a:gd name="T73" fmla="*/ 66 h 294"/>
                    <a:gd name="T74" fmla="*/ 150 w 330"/>
                    <a:gd name="T75" fmla="*/ 70 h 294"/>
                    <a:gd name="T76" fmla="*/ 140 w 330"/>
                    <a:gd name="T77" fmla="*/ 76 h 294"/>
                    <a:gd name="T78" fmla="*/ 128 w 330"/>
                    <a:gd name="T79" fmla="*/ 88 h 294"/>
                    <a:gd name="T80" fmla="*/ 116 w 330"/>
                    <a:gd name="T81" fmla="*/ 102 h 294"/>
                    <a:gd name="T82" fmla="*/ 104 w 330"/>
                    <a:gd name="T83" fmla="*/ 118 h 294"/>
                    <a:gd name="T84" fmla="*/ 80 w 330"/>
                    <a:gd name="T85" fmla="*/ 156 h 294"/>
                    <a:gd name="T86" fmla="*/ 56 w 330"/>
                    <a:gd name="T87" fmla="*/ 196 h 294"/>
                    <a:gd name="T88" fmla="*/ 34 w 330"/>
                    <a:gd name="T89" fmla="*/ 234 h 294"/>
                    <a:gd name="T90" fmla="*/ 26 w 330"/>
                    <a:gd name="T91" fmla="*/ 252 h 294"/>
                    <a:gd name="T92" fmla="*/ 18 w 330"/>
                    <a:gd name="T93" fmla="*/ 266 h 294"/>
                    <a:gd name="T94" fmla="*/ 10 w 330"/>
                    <a:gd name="T95" fmla="*/ 280 h 294"/>
                    <a:gd name="T96" fmla="*/ 6 w 330"/>
                    <a:gd name="T97" fmla="*/ 288 h 294"/>
                    <a:gd name="T98" fmla="*/ 2 w 330"/>
                    <a:gd name="T99" fmla="*/ 294 h 294"/>
                    <a:gd name="T100" fmla="*/ 0 w 330"/>
                    <a:gd name="T101" fmla="*/ 294 h 2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0"/>
                    <a:gd name="T154" fmla="*/ 0 h 294"/>
                    <a:gd name="T155" fmla="*/ 330 w 330"/>
                    <a:gd name="T156" fmla="*/ 294 h 2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0" h="294">
                      <a:moveTo>
                        <a:pt x="0" y="294"/>
                      </a:moveTo>
                      <a:lnTo>
                        <a:pt x="0" y="290"/>
                      </a:lnTo>
                      <a:lnTo>
                        <a:pt x="2" y="280"/>
                      </a:lnTo>
                      <a:lnTo>
                        <a:pt x="4" y="266"/>
                      </a:lnTo>
                      <a:lnTo>
                        <a:pt x="10" y="248"/>
                      </a:lnTo>
                      <a:lnTo>
                        <a:pt x="14" y="228"/>
                      </a:lnTo>
                      <a:lnTo>
                        <a:pt x="22" y="206"/>
                      </a:lnTo>
                      <a:lnTo>
                        <a:pt x="38" y="158"/>
                      </a:lnTo>
                      <a:lnTo>
                        <a:pt x="56" y="108"/>
                      </a:lnTo>
                      <a:lnTo>
                        <a:pt x="66" y="84"/>
                      </a:lnTo>
                      <a:lnTo>
                        <a:pt x="78" y="62"/>
                      </a:lnTo>
                      <a:lnTo>
                        <a:pt x="88" y="44"/>
                      </a:lnTo>
                      <a:lnTo>
                        <a:pt x="98" y="28"/>
                      </a:lnTo>
                      <a:lnTo>
                        <a:pt x="110" y="14"/>
                      </a:lnTo>
                      <a:lnTo>
                        <a:pt x="120" y="6"/>
                      </a:lnTo>
                      <a:lnTo>
                        <a:pt x="132" y="2"/>
                      </a:lnTo>
                      <a:lnTo>
                        <a:pt x="144" y="0"/>
                      </a:lnTo>
                      <a:lnTo>
                        <a:pt x="158" y="2"/>
                      </a:lnTo>
                      <a:lnTo>
                        <a:pt x="174" y="6"/>
                      </a:lnTo>
                      <a:lnTo>
                        <a:pt x="208" y="20"/>
                      </a:lnTo>
                      <a:lnTo>
                        <a:pt x="244" y="38"/>
                      </a:lnTo>
                      <a:lnTo>
                        <a:pt x="276" y="58"/>
                      </a:lnTo>
                      <a:lnTo>
                        <a:pt x="302" y="78"/>
                      </a:lnTo>
                      <a:lnTo>
                        <a:pt x="314" y="86"/>
                      </a:lnTo>
                      <a:lnTo>
                        <a:pt x="322" y="94"/>
                      </a:lnTo>
                      <a:lnTo>
                        <a:pt x="328" y="98"/>
                      </a:lnTo>
                      <a:lnTo>
                        <a:pt x="330" y="102"/>
                      </a:lnTo>
                      <a:lnTo>
                        <a:pt x="330" y="104"/>
                      </a:lnTo>
                      <a:lnTo>
                        <a:pt x="326" y="102"/>
                      </a:lnTo>
                      <a:lnTo>
                        <a:pt x="320" y="100"/>
                      </a:lnTo>
                      <a:lnTo>
                        <a:pt x="312" y="98"/>
                      </a:lnTo>
                      <a:lnTo>
                        <a:pt x="290" y="88"/>
                      </a:lnTo>
                      <a:lnTo>
                        <a:pt x="262" y="80"/>
                      </a:lnTo>
                      <a:lnTo>
                        <a:pt x="232" y="70"/>
                      </a:lnTo>
                      <a:lnTo>
                        <a:pt x="202" y="64"/>
                      </a:lnTo>
                      <a:lnTo>
                        <a:pt x="174" y="64"/>
                      </a:lnTo>
                      <a:lnTo>
                        <a:pt x="162" y="66"/>
                      </a:lnTo>
                      <a:lnTo>
                        <a:pt x="150" y="70"/>
                      </a:lnTo>
                      <a:lnTo>
                        <a:pt x="140" y="76"/>
                      </a:lnTo>
                      <a:lnTo>
                        <a:pt x="128" y="88"/>
                      </a:lnTo>
                      <a:lnTo>
                        <a:pt x="116" y="102"/>
                      </a:lnTo>
                      <a:lnTo>
                        <a:pt x="104" y="118"/>
                      </a:lnTo>
                      <a:lnTo>
                        <a:pt x="80" y="156"/>
                      </a:lnTo>
                      <a:lnTo>
                        <a:pt x="56" y="196"/>
                      </a:lnTo>
                      <a:lnTo>
                        <a:pt x="34" y="234"/>
                      </a:lnTo>
                      <a:lnTo>
                        <a:pt x="26" y="252"/>
                      </a:lnTo>
                      <a:lnTo>
                        <a:pt x="18" y="266"/>
                      </a:lnTo>
                      <a:lnTo>
                        <a:pt x="10" y="280"/>
                      </a:lnTo>
                      <a:lnTo>
                        <a:pt x="6" y="288"/>
                      </a:lnTo>
                      <a:lnTo>
                        <a:pt x="2" y="294"/>
                      </a:lnTo>
                      <a:lnTo>
                        <a:pt x="0" y="294"/>
                      </a:lnTo>
                      <a:close/>
                    </a:path>
                  </a:pathLst>
                </a:custGeom>
                <a:solidFill>
                  <a:srgbClr val="008000"/>
                </a:solidFill>
                <a:ln w="9525">
                  <a:solidFill>
                    <a:srgbClr val="000000"/>
                  </a:solidFill>
                  <a:round/>
                  <a:headEnd/>
                  <a:tailEnd/>
                </a:ln>
              </p:spPr>
              <p:txBody>
                <a:bodyPr/>
                <a:lstStyle/>
                <a:p>
                  <a:endParaRPr lang="es-AR"/>
                </a:p>
              </p:txBody>
            </p:sp>
            <p:sp>
              <p:nvSpPr>
                <p:cNvPr id="71099" name="Freeform 1231"/>
                <p:cNvSpPr>
                  <a:spLocks/>
                </p:cNvSpPr>
                <p:nvPr/>
              </p:nvSpPr>
              <p:spPr bwMode="auto">
                <a:xfrm>
                  <a:off x="4316" y="2956"/>
                  <a:ext cx="350" cy="200"/>
                </a:xfrm>
                <a:custGeom>
                  <a:avLst/>
                  <a:gdLst>
                    <a:gd name="T0" fmla="*/ 350 w 350"/>
                    <a:gd name="T1" fmla="*/ 200 h 200"/>
                    <a:gd name="T2" fmla="*/ 350 w 350"/>
                    <a:gd name="T3" fmla="*/ 198 h 200"/>
                    <a:gd name="T4" fmla="*/ 348 w 350"/>
                    <a:gd name="T5" fmla="*/ 190 h 200"/>
                    <a:gd name="T6" fmla="*/ 346 w 350"/>
                    <a:gd name="T7" fmla="*/ 182 h 200"/>
                    <a:gd name="T8" fmla="*/ 342 w 350"/>
                    <a:gd name="T9" fmla="*/ 170 h 200"/>
                    <a:gd name="T10" fmla="*/ 328 w 350"/>
                    <a:gd name="T11" fmla="*/ 142 h 200"/>
                    <a:gd name="T12" fmla="*/ 312 w 350"/>
                    <a:gd name="T13" fmla="*/ 108 h 200"/>
                    <a:gd name="T14" fmla="*/ 292 w 350"/>
                    <a:gd name="T15" fmla="*/ 74 h 200"/>
                    <a:gd name="T16" fmla="*/ 270 w 350"/>
                    <a:gd name="T17" fmla="*/ 44 h 200"/>
                    <a:gd name="T18" fmla="*/ 258 w 350"/>
                    <a:gd name="T19" fmla="*/ 30 h 200"/>
                    <a:gd name="T20" fmla="*/ 246 w 350"/>
                    <a:gd name="T21" fmla="*/ 18 h 200"/>
                    <a:gd name="T22" fmla="*/ 236 w 350"/>
                    <a:gd name="T23" fmla="*/ 10 h 200"/>
                    <a:gd name="T24" fmla="*/ 224 w 350"/>
                    <a:gd name="T25" fmla="*/ 4 h 200"/>
                    <a:gd name="T26" fmla="*/ 212 w 350"/>
                    <a:gd name="T27" fmla="*/ 2 h 200"/>
                    <a:gd name="T28" fmla="*/ 198 w 350"/>
                    <a:gd name="T29" fmla="*/ 0 h 200"/>
                    <a:gd name="T30" fmla="*/ 164 w 350"/>
                    <a:gd name="T31" fmla="*/ 4 h 200"/>
                    <a:gd name="T32" fmla="*/ 128 w 350"/>
                    <a:gd name="T33" fmla="*/ 14 h 200"/>
                    <a:gd name="T34" fmla="*/ 92 w 350"/>
                    <a:gd name="T35" fmla="*/ 26 h 200"/>
                    <a:gd name="T36" fmla="*/ 58 w 350"/>
                    <a:gd name="T37" fmla="*/ 40 h 200"/>
                    <a:gd name="T38" fmla="*/ 42 w 350"/>
                    <a:gd name="T39" fmla="*/ 48 h 200"/>
                    <a:gd name="T40" fmla="*/ 30 w 350"/>
                    <a:gd name="T41" fmla="*/ 54 h 200"/>
                    <a:gd name="T42" fmla="*/ 18 w 350"/>
                    <a:gd name="T43" fmla="*/ 60 h 200"/>
                    <a:gd name="T44" fmla="*/ 8 w 350"/>
                    <a:gd name="T45" fmla="*/ 64 h 200"/>
                    <a:gd name="T46" fmla="*/ 2 w 350"/>
                    <a:gd name="T47" fmla="*/ 68 h 200"/>
                    <a:gd name="T48" fmla="*/ 0 w 350"/>
                    <a:gd name="T49" fmla="*/ 70 h 200"/>
                    <a:gd name="T50" fmla="*/ 4 w 350"/>
                    <a:gd name="T51" fmla="*/ 70 h 200"/>
                    <a:gd name="T52" fmla="*/ 10 w 350"/>
                    <a:gd name="T53" fmla="*/ 70 h 200"/>
                    <a:gd name="T54" fmla="*/ 20 w 350"/>
                    <a:gd name="T55" fmla="*/ 68 h 200"/>
                    <a:gd name="T56" fmla="*/ 30 w 350"/>
                    <a:gd name="T57" fmla="*/ 64 h 200"/>
                    <a:gd name="T58" fmla="*/ 42 w 350"/>
                    <a:gd name="T59" fmla="*/ 62 h 200"/>
                    <a:gd name="T60" fmla="*/ 72 w 350"/>
                    <a:gd name="T61" fmla="*/ 56 h 200"/>
                    <a:gd name="T62" fmla="*/ 104 w 350"/>
                    <a:gd name="T63" fmla="*/ 50 h 200"/>
                    <a:gd name="T64" fmla="*/ 136 w 350"/>
                    <a:gd name="T65" fmla="*/ 46 h 200"/>
                    <a:gd name="T66" fmla="*/ 166 w 350"/>
                    <a:gd name="T67" fmla="*/ 44 h 200"/>
                    <a:gd name="T68" fmla="*/ 192 w 350"/>
                    <a:gd name="T69" fmla="*/ 48 h 200"/>
                    <a:gd name="T70" fmla="*/ 204 w 350"/>
                    <a:gd name="T71" fmla="*/ 52 h 200"/>
                    <a:gd name="T72" fmla="*/ 216 w 350"/>
                    <a:gd name="T73" fmla="*/ 60 h 200"/>
                    <a:gd name="T74" fmla="*/ 228 w 350"/>
                    <a:gd name="T75" fmla="*/ 70 h 200"/>
                    <a:gd name="T76" fmla="*/ 240 w 350"/>
                    <a:gd name="T77" fmla="*/ 80 h 200"/>
                    <a:gd name="T78" fmla="*/ 266 w 350"/>
                    <a:gd name="T79" fmla="*/ 106 h 200"/>
                    <a:gd name="T80" fmla="*/ 292 w 350"/>
                    <a:gd name="T81" fmla="*/ 134 h 200"/>
                    <a:gd name="T82" fmla="*/ 314 w 350"/>
                    <a:gd name="T83" fmla="*/ 160 h 200"/>
                    <a:gd name="T84" fmla="*/ 332 w 350"/>
                    <a:gd name="T85" fmla="*/ 182 h 200"/>
                    <a:gd name="T86" fmla="*/ 338 w 350"/>
                    <a:gd name="T87" fmla="*/ 190 h 200"/>
                    <a:gd name="T88" fmla="*/ 344 w 350"/>
                    <a:gd name="T89" fmla="*/ 196 h 200"/>
                    <a:gd name="T90" fmla="*/ 348 w 350"/>
                    <a:gd name="T91" fmla="*/ 200 h 200"/>
                    <a:gd name="T92" fmla="*/ 350 w 350"/>
                    <a:gd name="T93" fmla="*/ 200 h 2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0"/>
                    <a:gd name="T142" fmla="*/ 0 h 200"/>
                    <a:gd name="T143" fmla="*/ 350 w 350"/>
                    <a:gd name="T144" fmla="*/ 200 h 2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0" h="200">
                      <a:moveTo>
                        <a:pt x="350" y="200"/>
                      </a:moveTo>
                      <a:lnTo>
                        <a:pt x="350" y="198"/>
                      </a:lnTo>
                      <a:lnTo>
                        <a:pt x="348" y="190"/>
                      </a:lnTo>
                      <a:lnTo>
                        <a:pt x="346" y="182"/>
                      </a:lnTo>
                      <a:lnTo>
                        <a:pt x="342" y="170"/>
                      </a:lnTo>
                      <a:lnTo>
                        <a:pt x="328" y="142"/>
                      </a:lnTo>
                      <a:lnTo>
                        <a:pt x="312" y="108"/>
                      </a:lnTo>
                      <a:lnTo>
                        <a:pt x="292" y="74"/>
                      </a:lnTo>
                      <a:lnTo>
                        <a:pt x="270" y="44"/>
                      </a:lnTo>
                      <a:lnTo>
                        <a:pt x="258" y="30"/>
                      </a:lnTo>
                      <a:lnTo>
                        <a:pt x="246" y="18"/>
                      </a:lnTo>
                      <a:lnTo>
                        <a:pt x="236" y="10"/>
                      </a:lnTo>
                      <a:lnTo>
                        <a:pt x="224" y="4"/>
                      </a:lnTo>
                      <a:lnTo>
                        <a:pt x="212" y="2"/>
                      </a:lnTo>
                      <a:lnTo>
                        <a:pt x="198" y="0"/>
                      </a:lnTo>
                      <a:lnTo>
                        <a:pt x="164" y="4"/>
                      </a:lnTo>
                      <a:lnTo>
                        <a:pt x="128" y="14"/>
                      </a:lnTo>
                      <a:lnTo>
                        <a:pt x="92" y="26"/>
                      </a:lnTo>
                      <a:lnTo>
                        <a:pt x="58" y="40"/>
                      </a:lnTo>
                      <a:lnTo>
                        <a:pt x="42" y="48"/>
                      </a:lnTo>
                      <a:lnTo>
                        <a:pt x="30" y="54"/>
                      </a:lnTo>
                      <a:lnTo>
                        <a:pt x="18" y="60"/>
                      </a:lnTo>
                      <a:lnTo>
                        <a:pt x="8" y="64"/>
                      </a:lnTo>
                      <a:lnTo>
                        <a:pt x="2" y="68"/>
                      </a:lnTo>
                      <a:lnTo>
                        <a:pt x="0" y="70"/>
                      </a:lnTo>
                      <a:lnTo>
                        <a:pt x="4" y="70"/>
                      </a:lnTo>
                      <a:lnTo>
                        <a:pt x="10" y="70"/>
                      </a:lnTo>
                      <a:lnTo>
                        <a:pt x="20" y="68"/>
                      </a:lnTo>
                      <a:lnTo>
                        <a:pt x="30" y="64"/>
                      </a:lnTo>
                      <a:lnTo>
                        <a:pt x="42" y="62"/>
                      </a:lnTo>
                      <a:lnTo>
                        <a:pt x="72" y="56"/>
                      </a:lnTo>
                      <a:lnTo>
                        <a:pt x="104" y="50"/>
                      </a:lnTo>
                      <a:lnTo>
                        <a:pt x="136" y="46"/>
                      </a:lnTo>
                      <a:lnTo>
                        <a:pt x="166" y="44"/>
                      </a:lnTo>
                      <a:lnTo>
                        <a:pt x="192" y="48"/>
                      </a:lnTo>
                      <a:lnTo>
                        <a:pt x="204" y="52"/>
                      </a:lnTo>
                      <a:lnTo>
                        <a:pt x="216" y="60"/>
                      </a:lnTo>
                      <a:lnTo>
                        <a:pt x="228" y="70"/>
                      </a:lnTo>
                      <a:lnTo>
                        <a:pt x="240" y="80"/>
                      </a:lnTo>
                      <a:lnTo>
                        <a:pt x="266" y="106"/>
                      </a:lnTo>
                      <a:lnTo>
                        <a:pt x="292" y="134"/>
                      </a:lnTo>
                      <a:lnTo>
                        <a:pt x="314" y="160"/>
                      </a:lnTo>
                      <a:lnTo>
                        <a:pt x="332" y="182"/>
                      </a:lnTo>
                      <a:lnTo>
                        <a:pt x="338" y="190"/>
                      </a:lnTo>
                      <a:lnTo>
                        <a:pt x="344" y="196"/>
                      </a:lnTo>
                      <a:lnTo>
                        <a:pt x="348" y="200"/>
                      </a:lnTo>
                      <a:lnTo>
                        <a:pt x="350" y="200"/>
                      </a:lnTo>
                      <a:close/>
                    </a:path>
                  </a:pathLst>
                </a:custGeom>
                <a:solidFill>
                  <a:srgbClr val="008000"/>
                </a:solidFill>
                <a:ln w="9525">
                  <a:solidFill>
                    <a:srgbClr val="000000"/>
                  </a:solidFill>
                  <a:round/>
                  <a:headEnd/>
                  <a:tailEnd/>
                </a:ln>
              </p:spPr>
              <p:txBody>
                <a:bodyPr/>
                <a:lstStyle/>
                <a:p>
                  <a:endParaRPr lang="es-AR"/>
                </a:p>
              </p:txBody>
            </p:sp>
            <p:sp>
              <p:nvSpPr>
                <p:cNvPr id="71100" name="Line 1232"/>
                <p:cNvSpPr>
                  <a:spLocks noChangeShapeType="1"/>
                </p:cNvSpPr>
                <p:nvPr/>
              </p:nvSpPr>
              <p:spPr bwMode="auto">
                <a:xfrm>
                  <a:off x="4588" y="1760"/>
                  <a:ext cx="90" cy="180"/>
                </a:xfrm>
                <a:prstGeom prst="line">
                  <a:avLst/>
                </a:prstGeom>
                <a:noFill/>
                <a:ln w="9525">
                  <a:solidFill>
                    <a:srgbClr val="000000"/>
                  </a:solidFill>
                  <a:round/>
                  <a:headEnd/>
                  <a:tailEnd/>
                </a:ln>
              </p:spPr>
              <p:txBody>
                <a:bodyPr/>
                <a:lstStyle/>
                <a:p>
                  <a:endParaRPr lang="es-AR"/>
                </a:p>
              </p:txBody>
            </p:sp>
            <p:sp>
              <p:nvSpPr>
                <p:cNvPr id="71101" name="Line 1233"/>
                <p:cNvSpPr>
                  <a:spLocks noChangeShapeType="1"/>
                </p:cNvSpPr>
                <p:nvPr/>
              </p:nvSpPr>
              <p:spPr bwMode="auto">
                <a:xfrm flipV="1">
                  <a:off x="4680" y="1758"/>
                  <a:ext cx="90" cy="182"/>
                </a:xfrm>
                <a:prstGeom prst="line">
                  <a:avLst/>
                </a:prstGeom>
                <a:noFill/>
                <a:ln w="9525">
                  <a:solidFill>
                    <a:srgbClr val="000000"/>
                  </a:solidFill>
                  <a:round/>
                  <a:headEnd/>
                  <a:tailEnd/>
                </a:ln>
              </p:spPr>
              <p:txBody>
                <a:bodyPr/>
                <a:lstStyle/>
                <a:p>
                  <a:endParaRPr lang="es-AR"/>
                </a:p>
              </p:txBody>
            </p:sp>
            <p:sp>
              <p:nvSpPr>
                <p:cNvPr id="71102" name="Line 1234"/>
                <p:cNvSpPr>
                  <a:spLocks noChangeShapeType="1"/>
                </p:cNvSpPr>
                <p:nvPr/>
              </p:nvSpPr>
              <p:spPr bwMode="auto">
                <a:xfrm>
                  <a:off x="4680" y="1670"/>
                  <a:ext cx="1" cy="314"/>
                </a:xfrm>
                <a:prstGeom prst="line">
                  <a:avLst/>
                </a:prstGeom>
                <a:noFill/>
                <a:ln w="9525">
                  <a:solidFill>
                    <a:srgbClr val="000000"/>
                  </a:solidFill>
                  <a:round/>
                  <a:headEnd/>
                  <a:tailEnd/>
                </a:ln>
              </p:spPr>
              <p:txBody>
                <a:bodyPr/>
                <a:lstStyle/>
                <a:p>
                  <a:endParaRPr lang="es-AR"/>
                </a:p>
              </p:txBody>
            </p:sp>
            <p:sp>
              <p:nvSpPr>
                <p:cNvPr id="71103" name="Line 1235"/>
                <p:cNvSpPr>
                  <a:spLocks noChangeShapeType="1"/>
                </p:cNvSpPr>
                <p:nvPr/>
              </p:nvSpPr>
              <p:spPr bwMode="auto">
                <a:xfrm>
                  <a:off x="4634" y="1714"/>
                  <a:ext cx="44" cy="136"/>
                </a:xfrm>
                <a:prstGeom prst="line">
                  <a:avLst/>
                </a:prstGeom>
                <a:noFill/>
                <a:ln w="9525">
                  <a:solidFill>
                    <a:srgbClr val="000000"/>
                  </a:solidFill>
                  <a:round/>
                  <a:headEnd/>
                  <a:tailEnd/>
                </a:ln>
              </p:spPr>
              <p:txBody>
                <a:bodyPr/>
                <a:lstStyle/>
                <a:p>
                  <a:endParaRPr lang="es-AR"/>
                </a:p>
              </p:txBody>
            </p:sp>
            <p:sp>
              <p:nvSpPr>
                <p:cNvPr id="71104" name="Line 1236"/>
                <p:cNvSpPr>
                  <a:spLocks noChangeShapeType="1"/>
                </p:cNvSpPr>
                <p:nvPr/>
              </p:nvSpPr>
              <p:spPr bwMode="auto">
                <a:xfrm flipH="1">
                  <a:off x="4678" y="1714"/>
                  <a:ext cx="46" cy="90"/>
                </a:xfrm>
                <a:prstGeom prst="line">
                  <a:avLst/>
                </a:prstGeom>
                <a:noFill/>
                <a:ln w="9525">
                  <a:solidFill>
                    <a:srgbClr val="000000"/>
                  </a:solidFill>
                  <a:round/>
                  <a:headEnd/>
                  <a:tailEnd/>
                </a:ln>
              </p:spPr>
              <p:txBody>
                <a:bodyPr/>
                <a:lstStyle/>
                <a:p>
                  <a:endParaRPr lang="es-AR"/>
                </a:p>
              </p:txBody>
            </p:sp>
            <p:sp>
              <p:nvSpPr>
                <p:cNvPr id="71105" name="Line 1237"/>
                <p:cNvSpPr>
                  <a:spLocks noChangeShapeType="1"/>
                </p:cNvSpPr>
                <p:nvPr/>
              </p:nvSpPr>
              <p:spPr bwMode="auto">
                <a:xfrm flipH="1">
                  <a:off x="4678" y="1670"/>
                  <a:ext cx="92" cy="180"/>
                </a:xfrm>
                <a:prstGeom prst="line">
                  <a:avLst/>
                </a:prstGeom>
                <a:noFill/>
                <a:ln w="9525">
                  <a:solidFill>
                    <a:srgbClr val="000000"/>
                  </a:solidFill>
                  <a:round/>
                  <a:headEnd/>
                  <a:tailEnd/>
                </a:ln>
              </p:spPr>
              <p:txBody>
                <a:bodyPr/>
                <a:lstStyle/>
                <a:p>
                  <a:endParaRPr lang="es-AR"/>
                </a:p>
              </p:txBody>
            </p:sp>
            <p:sp>
              <p:nvSpPr>
                <p:cNvPr id="71106" name="Line 1238"/>
                <p:cNvSpPr>
                  <a:spLocks noChangeShapeType="1"/>
                </p:cNvSpPr>
                <p:nvPr/>
              </p:nvSpPr>
              <p:spPr bwMode="auto">
                <a:xfrm>
                  <a:off x="4588" y="1714"/>
                  <a:ext cx="90" cy="180"/>
                </a:xfrm>
                <a:prstGeom prst="line">
                  <a:avLst/>
                </a:prstGeom>
                <a:noFill/>
                <a:ln w="9525">
                  <a:solidFill>
                    <a:srgbClr val="000000"/>
                  </a:solidFill>
                  <a:round/>
                  <a:headEnd/>
                  <a:tailEnd/>
                </a:ln>
              </p:spPr>
              <p:txBody>
                <a:bodyPr/>
                <a:lstStyle/>
                <a:p>
                  <a:endParaRPr lang="es-AR"/>
                </a:p>
              </p:txBody>
            </p:sp>
            <p:grpSp>
              <p:nvGrpSpPr>
                <p:cNvPr id="71107" name="Group 1239"/>
                <p:cNvGrpSpPr>
                  <a:grpSpLocks/>
                </p:cNvGrpSpPr>
                <p:nvPr/>
              </p:nvGrpSpPr>
              <p:grpSpPr bwMode="auto">
                <a:xfrm>
                  <a:off x="4494" y="2124"/>
                  <a:ext cx="200" cy="312"/>
                  <a:chOff x="4494" y="2124"/>
                  <a:chExt cx="200" cy="312"/>
                </a:xfrm>
              </p:grpSpPr>
              <p:sp>
                <p:nvSpPr>
                  <p:cNvPr id="71119" name="Freeform 1240"/>
                  <p:cNvSpPr>
                    <a:spLocks/>
                  </p:cNvSpPr>
                  <p:nvPr/>
                </p:nvSpPr>
                <p:spPr bwMode="auto">
                  <a:xfrm>
                    <a:off x="4496" y="2126"/>
                    <a:ext cx="196" cy="308"/>
                  </a:xfrm>
                  <a:custGeom>
                    <a:avLst/>
                    <a:gdLst>
                      <a:gd name="T0" fmla="*/ 106 w 196"/>
                      <a:gd name="T1" fmla="*/ 50 h 308"/>
                      <a:gd name="T2" fmla="*/ 116 w 196"/>
                      <a:gd name="T3" fmla="*/ 26 h 308"/>
                      <a:gd name="T4" fmla="*/ 134 w 196"/>
                      <a:gd name="T5" fmla="*/ 0 h 308"/>
                      <a:gd name="T6" fmla="*/ 162 w 196"/>
                      <a:gd name="T7" fmla="*/ 4 h 308"/>
                      <a:gd name="T8" fmla="*/ 176 w 196"/>
                      <a:gd name="T9" fmla="*/ 22 h 308"/>
                      <a:gd name="T10" fmla="*/ 188 w 196"/>
                      <a:gd name="T11" fmla="*/ 36 h 308"/>
                      <a:gd name="T12" fmla="*/ 190 w 196"/>
                      <a:gd name="T13" fmla="*/ 38 h 308"/>
                      <a:gd name="T14" fmla="*/ 178 w 196"/>
                      <a:gd name="T15" fmla="*/ 32 h 308"/>
                      <a:gd name="T16" fmla="*/ 168 w 196"/>
                      <a:gd name="T17" fmla="*/ 28 h 308"/>
                      <a:gd name="T18" fmla="*/ 160 w 196"/>
                      <a:gd name="T19" fmla="*/ 20 h 308"/>
                      <a:gd name="T20" fmla="*/ 142 w 196"/>
                      <a:gd name="T21" fmla="*/ 16 h 308"/>
                      <a:gd name="T22" fmla="*/ 126 w 196"/>
                      <a:gd name="T23" fmla="*/ 30 h 308"/>
                      <a:gd name="T24" fmla="*/ 120 w 196"/>
                      <a:gd name="T25" fmla="*/ 52 h 308"/>
                      <a:gd name="T26" fmla="*/ 126 w 196"/>
                      <a:gd name="T27" fmla="*/ 86 h 308"/>
                      <a:gd name="T28" fmla="*/ 128 w 196"/>
                      <a:gd name="T29" fmla="*/ 118 h 308"/>
                      <a:gd name="T30" fmla="*/ 142 w 196"/>
                      <a:gd name="T31" fmla="*/ 150 h 308"/>
                      <a:gd name="T32" fmla="*/ 154 w 196"/>
                      <a:gd name="T33" fmla="*/ 172 h 308"/>
                      <a:gd name="T34" fmla="*/ 166 w 196"/>
                      <a:gd name="T35" fmla="*/ 200 h 308"/>
                      <a:gd name="T36" fmla="*/ 178 w 196"/>
                      <a:gd name="T37" fmla="*/ 228 h 308"/>
                      <a:gd name="T38" fmla="*/ 196 w 196"/>
                      <a:gd name="T39" fmla="*/ 270 h 308"/>
                      <a:gd name="T40" fmla="*/ 190 w 196"/>
                      <a:gd name="T41" fmla="*/ 300 h 308"/>
                      <a:gd name="T42" fmla="*/ 176 w 196"/>
                      <a:gd name="T43" fmla="*/ 308 h 308"/>
                      <a:gd name="T44" fmla="*/ 160 w 196"/>
                      <a:gd name="T45" fmla="*/ 304 h 308"/>
                      <a:gd name="T46" fmla="*/ 140 w 196"/>
                      <a:gd name="T47" fmla="*/ 282 h 308"/>
                      <a:gd name="T48" fmla="*/ 120 w 196"/>
                      <a:gd name="T49" fmla="*/ 252 h 308"/>
                      <a:gd name="T50" fmla="*/ 112 w 196"/>
                      <a:gd name="T51" fmla="*/ 236 h 308"/>
                      <a:gd name="T52" fmla="*/ 106 w 196"/>
                      <a:gd name="T53" fmla="*/ 226 h 308"/>
                      <a:gd name="T54" fmla="*/ 98 w 196"/>
                      <a:gd name="T55" fmla="*/ 208 h 308"/>
                      <a:gd name="T56" fmla="*/ 88 w 196"/>
                      <a:gd name="T57" fmla="*/ 188 h 308"/>
                      <a:gd name="T58" fmla="*/ 74 w 196"/>
                      <a:gd name="T59" fmla="*/ 166 h 308"/>
                      <a:gd name="T60" fmla="*/ 50 w 196"/>
                      <a:gd name="T61" fmla="*/ 150 h 308"/>
                      <a:gd name="T62" fmla="*/ 32 w 196"/>
                      <a:gd name="T63" fmla="*/ 152 h 308"/>
                      <a:gd name="T64" fmla="*/ 26 w 196"/>
                      <a:gd name="T65" fmla="*/ 162 h 308"/>
                      <a:gd name="T66" fmla="*/ 20 w 196"/>
                      <a:gd name="T67" fmla="*/ 172 h 308"/>
                      <a:gd name="T68" fmla="*/ 16 w 196"/>
                      <a:gd name="T69" fmla="*/ 184 h 308"/>
                      <a:gd name="T70" fmla="*/ 16 w 196"/>
                      <a:gd name="T71" fmla="*/ 198 h 308"/>
                      <a:gd name="T72" fmla="*/ 10 w 196"/>
                      <a:gd name="T73" fmla="*/ 190 h 308"/>
                      <a:gd name="T74" fmla="*/ 2 w 196"/>
                      <a:gd name="T75" fmla="*/ 168 h 308"/>
                      <a:gd name="T76" fmla="*/ 16 w 196"/>
                      <a:gd name="T77" fmla="*/ 138 h 308"/>
                      <a:gd name="T78" fmla="*/ 36 w 196"/>
                      <a:gd name="T79" fmla="*/ 132 h 308"/>
                      <a:gd name="T80" fmla="*/ 54 w 196"/>
                      <a:gd name="T81" fmla="*/ 134 h 308"/>
                      <a:gd name="T82" fmla="*/ 36 w 196"/>
                      <a:gd name="T83" fmla="*/ 106 h 308"/>
                      <a:gd name="T84" fmla="*/ 20 w 196"/>
                      <a:gd name="T85" fmla="*/ 112 h 308"/>
                      <a:gd name="T86" fmla="*/ 14 w 196"/>
                      <a:gd name="T87" fmla="*/ 120 h 308"/>
                      <a:gd name="T88" fmla="*/ 2 w 196"/>
                      <a:gd name="T89" fmla="*/ 106 h 308"/>
                      <a:gd name="T90" fmla="*/ 0 w 196"/>
                      <a:gd name="T91" fmla="*/ 78 h 308"/>
                      <a:gd name="T92" fmla="*/ 6 w 196"/>
                      <a:gd name="T93" fmla="*/ 56 h 308"/>
                      <a:gd name="T94" fmla="*/ 12 w 196"/>
                      <a:gd name="T95" fmla="*/ 50 h 308"/>
                      <a:gd name="T96" fmla="*/ 24 w 196"/>
                      <a:gd name="T97" fmla="*/ 54 h 308"/>
                      <a:gd name="T98" fmla="*/ 32 w 196"/>
                      <a:gd name="T99" fmla="*/ 58 h 308"/>
                      <a:gd name="T100" fmla="*/ 44 w 196"/>
                      <a:gd name="T101" fmla="*/ 70 h 308"/>
                      <a:gd name="T102" fmla="*/ 52 w 196"/>
                      <a:gd name="T103" fmla="*/ 80 h 308"/>
                      <a:gd name="T104" fmla="*/ 56 w 196"/>
                      <a:gd name="T105" fmla="*/ 100 h 308"/>
                      <a:gd name="T106" fmla="*/ 56 w 196"/>
                      <a:gd name="T107" fmla="*/ 110 h 308"/>
                      <a:gd name="T108" fmla="*/ 56 w 196"/>
                      <a:gd name="T109" fmla="*/ 128 h 308"/>
                      <a:gd name="T110" fmla="*/ 66 w 196"/>
                      <a:gd name="T111" fmla="*/ 134 h 308"/>
                      <a:gd name="T112" fmla="*/ 86 w 196"/>
                      <a:gd name="T113" fmla="*/ 142 h 308"/>
                      <a:gd name="T114" fmla="*/ 106 w 196"/>
                      <a:gd name="T115" fmla="*/ 156 h 308"/>
                      <a:gd name="T116" fmla="*/ 116 w 196"/>
                      <a:gd name="T117" fmla="*/ 138 h 308"/>
                      <a:gd name="T118" fmla="*/ 116 w 196"/>
                      <a:gd name="T119" fmla="*/ 110 h 308"/>
                      <a:gd name="T120" fmla="*/ 108 w 196"/>
                      <a:gd name="T121" fmla="*/ 100 h 3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6"/>
                      <a:gd name="T184" fmla="*/ 0 h 308"/>
                      <a:gd name="T185" fmla="*/ 196 w 196"/>
                      <a:gd name="T186" fmla="*/ 308 h 3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6" h="308">
                        <a:moveTo>
                          <a:pt x="98" y="72"/>
                        </a:moveTo>
                        <a:lnTo>
                          <a:pt x="100" y="66"/>
                        </a:lnTo>
                        <a:lnTo>
                          <a:pt x="102" y="62"/>
                        </a:lnTo>
                        <a:lnTo>
                          <a:pt x="104" y="56"/>
                        </a:lnTo>
                        <a:lnTo>
                          <a:pt x="106" y="50"/>
                        </a:lnTo>
                        <a:lnTo>
                          <a:pt x="108" y="46"/>
                        </a:lnTo>
                        <a:lnTo>
                          <a:pt x="110" y="40"/>
                        </a:lnTo>
                        <a:lnTo>
                          <a:pt x="112" y="34"/>
                        </a:lnTo>
                        <a:lnTo>
                          <a:pt x="114" y="30"/>
                        </a:lnTo>
                        <a:lnTo>
                          <a:pt x="116" y="26"/>
                        </a:lnTo>
                        <a:lnTo>
                          <a:pt x="118" y="20"/>
                        </a:lnTo>
                        <a:lnTo>
                          <a:pt x="120" y="14"/>
                        </a:lnTo>
                        <a:lnTo>
                          <a:pt x="124" y="10"/>
                        </a:lnTo>
                        <a:lnTo>
                          <a:pt x="130" y="4"/>
                        </a:lnTo>
                        <a:lnTo>
                          <a:pt x="134" y="0"/>
                        </a:lnTo>
                        <a:lnTo>
                          <a:pt x="140" y="0"/>
                        </a:lnTo>
                        <a:lnTo>
                          <a:pt x="146" y="0"/>
                        </a:lnTo>
                        <a:lnTo>
                          <a:pt x="152" y="0"/>
                        </a:lnTo>
                        <a:lnTo>
                          <a:pt x="158" y="2"/>
                        </a:lnTo>
                        <a:lnTo>
                          <a:pt x="162" y="4"/>
                        </a:lnTo>
                        <a:lnTo>
                          <a:pt x="166" y="6"/>
                        </a:lnTo>
                        <a:lnTo>
                          <a:pt x="168" y="10"/>
                        </a:lnTo>
                        <a:lnTo>
                          <a:pt x="172" y="12"/>
                        </a:lnTo>
                        <a:lnTo>
                          <a:pt x="174" y="16"/>
                        </a:lnTo>
                        <a:lnTo>
                          <a:pt x="176" y="22"/>
                        </a:lnTo>
                        <a:lnTo>
                          <a:pt x="178" y="26"/>
                        </a:lnTo>
                        <a:lnTo>
                          <a:pt x="180" y="28"/>
                        </a:lnTo>
                        <a:lnTo>
                          <a:pt x="184" y="32"/>
                        </a:lnTo>
                        <a:lnTo>
                          <a:pt x="186" y="34"/>
                        </a:lnTo>
                        <a:lnTo>
                          <a:pt x="188" y="36"/>
                        </a:lnTo>
                        <a:lnTo>
                          <a:pt x="192" y="38"/>
                        </a:lnTo>
                        <a:lnTo>
                          <a:pt x="194" y="40"/>
                        </a:lnTo>
                        <a:lnTo>
                          <a:pt x="196" y="40"/>
                        </a:lnTo>
                        <a:lnTo>
                          <a:pt x="192" y="38"/>
                        </a:lnTo>
                        <a:lnTo>
                          <a:pt x="190" y="38"/>
                        </a:lnTo>
                        <a:lnTo>
                          <a:pt x="186" y="36"/>
                        </a:lnTo>
                        <a:lnTo>
                          <a:pt x="184" y="34"/>
                        </a:lnTo>
                        <a:lnTo>
                          <a:pt x="182" y="34"/>
                        </a:lnTo>
                        <a:lnTo>
                          <a:pt x="180" y="32"/>
                        </a:lnTo>
                        <a:lnTo>
                          <a:pt x="178" y="32"/>
                        </a:lnTo>
                        <a:lnTo>
                          <a:pt x="176" y="32"/>
                        </a:lnTo>
                        <a:lnTo>
                          <a:pt x="174" y="32"/>
                        </a:lnTo>
                        <a:lnTo>
                          <a:pt x="172" y="30"/>
                        </a:lnTo>
                        <a:lnTo>
                          <a:pt x="170" y="30"/>
                        </a:lnTo>
                        <a:lnTo>
                          <a:pt x="168" y="28"/>
                        </a:lnTo>
                        <a:lnTo>
                          <a:pt x="166" y="26"/>
                        </a:lnTo>
                        <a:lnTo>
                          <a:pt x="164" y="26"/>
                        </a:lnTo>
                        <a:lnTo>
                          <a:pt x="162" y="24"/>
                        </a:lnTo>
                        <a:lnTo>
                          <a:pt x="160" y="22"/>
                        </a:lnTo>
                        <a:lnTo>
                          <a:pt x="160" y="20"/>
                        </a:lnTo>
                        <a:lnTo>
                          <a:pt x="156" y="18"/>
                        </a:lnTo>
                        <a:lnTo>
                          <a:pt x="152" y="16"/>
                        </a:lnTo>
                        <a:lnTo>
                          <a:pt x="150" y="16"/>
                        </a:lnTo>
                        <a:lnTo>
                          <a:pt x="146" y="16"/>
                        </a:lnTo>
                        <a:lnTo>
                          <a:pt x="142" y="16"/>
                        </a:lnTo>
                        <a:lnTo>
                          <a:pt x="138" y="18"/>
                        </a:lnTo>
                        <a:lnTo>
                          <a:pt x="134" y="20"/>
                        </a:lnTo>
                        <a:lnTo>
                          <a:pt x="132" y="22"/>
                        </a:lnTo>
                        <a:lnTo>
                          <a:pt x="130" y="26"/>
                        </a:lnTo>
                        <a:lnTo>
                          <a:pt x="126" y="30"/>
                        </a:lnTo>
                        <a:lnTo>
                          <a:pt x="124" y="34"/>
                        </a:lnTo>
                        <a:lnTo>
                          <a:pt x="124" y="38"/>
                        </a:lnTo>
                        <a:lnTo>
                          <a:pt x="122" y="42"/>
                        </a:lnTo>
                        <a:lnTo>
                          <a:pt x="120" y="46"/>
                        </a:lnTo>
                        <a:lnTo>
                          <a:pt x="120" y="52"/>
                        </a:lnTo>
                        <a:lnTo>
                          <a:pt x="120" y="60"/>
                        </a:lnTo>
                        <a:lnTo>
                          <a:pt x="122" y="70"/>
                        </a:lnTo>
                        <a:lnTo>
                          <a:pt x="124" y="78"/>
                        </a:lnTo>
                        <a:lnTo>
                          <a:pt x="124" y="82"/>
                        </a:lnTo>
                        <a:lnTo>
                          <a:pt x="126" y="86"/>
                        </a:lnTo>
                        <a:lnTo>
                          <a:pt x="126" y="92"/>
                        </a:lnTo>
                        <a:lnTo>
                          <a:pt x="128" y="98"/>
                        </a:lnTo>
                        <a:lnTo>
                          <a:pt x="128" y="102"/>
                        </a:lnTo>
                        <a:lnTo>
                          <a:pt x="128" y="110"/>
                        </a:lnTo>
                        <a:lnTo>
                          <a:pt x="128" y="118"/>
                        </a:lnTo>
                        <a:lnTo>
                          <a:pt x="130" y="128"/>
                        </a:lnTo>
                        <a:lnTo>
                          <a:pt x="134" y="136"/>
                        </a:lnTo>
                        <a:lnTo>
                          <a:pt x="136" y="140"/>
                        </a:lnTo>
                        <a:lnTo>
                          <a:pt x="138" y="144"/>
                        </a:lnTo>
                        <a:lnTo>
                          <a:pt x="142" y="150"/>
                        </a:lnTo>
                        <a:lnTo>
                          <a:pt x="144" y="154"/>
                        </a:lnTo>
                        <a:lnTo>
                          <a:pt x="146" y="160"/>
                        </a:lnTo>
                        <a:lnTo>
                          <a:pt x="148" y="164"/>
                        </a:lnTo>
                        <a:lnTo>
                          <a:pt x="152" y="168"/>
                        </a:lnTo>
                        <a:lnTo>
                          <a:pt x="154" y="172"/>
                        </a:lnTo>
                        <a:lnTo>
                          <a:pt x="156" y="176"/>
                        </a:lnTo>
                        <a:lnTo>
                          <a:pt x="158" y="180"/>
                        </a:lnTo>
                        <a:lnTo>
                          <a:pt x="160" y="186"/>
                        </a:lnTo>
                        <a:lnTo>
                          <a:pt x="164" y="192"/>
                        </a:lnTo>
                        <a:lnTo>
                          <a:pt x="166" y="200"/>
                        </a:lnTo>
                        <a:lnTo>
                          <a:pt x="170" y="206"/>
                        </a:lnTo>
                        <a:lnTo>
                          <a:pt x="172" y="212"/>
                        </a:lnTo>
                        <a:lnTo>
                          <a:pt x="172" y="216"/>
                        </a:lnTo>
                        <a:lnTo>
                          <a:pt x="174" y="220"/>
                        </a:lnTo>
                        <a:lnTo>
                          <a:pt x="178" y="228"/>
                        </a:lnTo>
                        <a:lnTo>
                          <a:pt x="182" y="236"/>
                        </a:lnTo>
                        <a:lnTo>
                          <a:pt x="186" y="244"/>
                        </a:lnTo>
                        <a:lnTo>
                          <a:pt x="190" y="252"/>
                        </a:lnTo>
                        <a:lnTo>
                          <a:pt x="194" y="262"/>
                        </a:lnTo>
                        <a:lnTo>
                          <a:pt x="196" y="270"/>
                        </a:lnTo>
                        <a:lnTo>
                          <a:pt x="196" y="278"/>
                        </a:lnTo>
                        <a:lnTo>
                          <a:pt x="196" y="286"/>
                        </a:lnTo>
                        <a:lnTo>
                          <a:pt x="194" y="290"/>
                        </a:lnTo>
                        <a:lnTo>
                          <a:pt x="192" y="296"/>
                        </a:lnTo>
                        <a:lnTo>
                          <a:pt x="190" y="300"/>
                        </a:lnTo>
                        <a:lnTo>
                          <a:pt x="188" y="302"/>
                        </a:lnTo>
                        <a:lnTo>
                          <a:pt x="186" y="304"/>
                        </a:lnTo>
                        <a:lnTo>
                          <a:pt x="184" y="306"/>
                        </a:lnTo>
                        <a:lnTo>
                          <a:pt x="180" y="308"/>
                        </a:lnTo>
                        <a:lnTo>
                          <a:pt x="176" y="308"/>
                        </a:lnTo>
                        <a:lnTo>
                          <a:pt x="174" y="308"/>
                        </a:lnTo>
                        <a:lnTo>
                          <a:pt x="170" y="308"/>
                        </a:lnTo>
                        <a:lnTo>
                          <a:pt x="166" y="308"/>
                        </a:lnTo>
                        <a:lnTo>
                          <a:pt x="162" y="306"/>
                        </a:lnTo>
                        <a:lnTo>
                          <a:pt x="160" y="304"/>
                        </a:lnTo>
                        <a:lnTo>
                          <a:pt x="156" y="300"/>
                        </a:lnTo>
                        <a:lnTo>
                          <a:pt x="152" y="296"/>
                        </a:lnTo>
                        <a:lnTo>
                          <a:pt x="150" y="292"/>
                        </a:lnTo>
                        <a:lnTo>
                          <a:pt x="146" y="288"/>
                        </a:lnTo>
                        <a:lnTo>
                          <a:pt x="140" y="282"/>
                        </a:lnTo>
                        <a:lnTo>
                          <a:pt x="136" y="276"/>
                        </a:lnTo>
                        <a:lnTo>
                          <a:pt x="132" y="270"/>
                        </a:lnTo>
                        <a:lnTo>
                          <a:pt x="128" y="264"/>
                        </a:lnTo>
                        <a:lnTo>
                          <a:pt x="124" y="258"/>
                        </a:lnTo>
                        <a:lnTo>
                          <a:pt x="120" y="252"/>
                        </a:lnTo>
                        <a:lnTo>
                          <a:pt x="118" y="250"/>
                        </a:lnTo>
                        <a:lnTo>
                          <a:pt x="118" y="246"/>
                        </a:lnTo>
                        <a:lnTo>
                          <a:pt x="114" y="242"/>
                        </a:lnTo>
                        <a:lnTo>
                          <a:pt x="114" y="238"/>
                        </a:lnTo>
                        <a:lnTo>
                          <a:pt x="112" y="236"/>
                        </a:lnTo>
                        <a:lnTo>
                          <a:pt x="110" y="232"/>
                        </a:lnTo>
                        <a:lnTo>
                          <a:pt x="108" y="230"/>
                        </a:lnTo>
                        <a:lnTo>
                          <a:pt x="106" y="228"/>
                        </a:lnTo>
                        <a:lnTo>
                          <a:pt x="106" y="226"/>
                        </a:lnTo>
                        <a:lnTo>
                          <a:pt x="104" y="222"/>
                        </a:lnTo>
                        <a:lnTo>
                          <a:pt x="102" y="218"/>
                        </a:lnTo>
                        <a:lnTo>
                          <a:pt x="100" y="216"/>
                        </a:lnTo>
                        <a:lnTo>
                          <a:pt x="100" y="212"/>
                        </a:lnTo>
                        <a:lnTo>
                          <a:pt x="98" y="208"/>
                        </a:lnTo>
                        <a:lnTo>
                          <a:pt x="98" y="206"/>
                        </a:lnTo>
                        <a:lnTo>
                          <a:pt x="96" y="202"/>
                        </a:lnTo>
                        <a:lnTo>
                          <a:pt x="94" y="198"/>
                        </a:lnTo>
                        <a:lnTo>
                          <a:pt x="92" y="192"/>
                        </a:lnTo>
                        <a:lnTo>
                          <a:pt x="88" y="188"/>
                        </a:lnTo>
                        <a:lnTo>
                          <a:pt x="86" y="182"/>
                        </a:lnTo>
                        <a:lnTo>
                          <a:pt x="82" y="176"/>
                        </a:lnTo>
                        <a:lnTo>
                          <a:pt x="78" y="172"/>
                        </a:lnTo>
                        <a:lnTo>
                          <a:pt x="76" y="170"/>
                        </a:lnTo>
                        <a:lnTo>
                          <a:pt x="74" y="166"/>
                        </a:lnTo>
                        <a:lnTo>
                          <a:pt x="70" y="162"/>
                        </a:lnTo>
                        <a:lnTo>
                          <a:pt x="66" y="158"/>
                        </a:lnTo>
                        <a:lnTo>
                          <a:pt x="60" y="156"/>
                        </a:lnTo>
                        <a:lnTo>
                          <a:pt x="56" y="152"/>
                        </a:lnTo>
                        <a:lnTo>
                          <a:pt x="50" y="150"/>
                        </a:lnTo>
                        <a:lnTo>
                          <a:pt x="44" y="150"/>
                        </a:lnTo>
                        <a:lnTo>
                          <a:pt x="38" y="150"/>
                        </a:lnTo>
                        <a:lnTo>
                          <a:pt x="36" y="150"/>
                        </a:lnTo>
                        <a:lnTo>
                          <a:pt x="34" y="152"/>
                        </a:lnTo>
                        <a:lnTo>
                          <a:pt x="32" y="152"/>
                        </a:lnTo>
                        <a:lnTo>
                          <a:pt x="32" y="154"/>
                        </a:lnTo>
                        <a:lnTo>
                          <a:pt x="30" y="156"/>
                        </a:lnTo>
                        <a:lnTo>
                          <a:pt x="28" y="158"/>
                        </a:lnTo>
                        <a:lnTo>
                          <a:pt x="28" y="160"/>
                        </a:lnTo>
                        <a:lnTo>
                          <a:pt x="26" y="162"/>
                        </a:lnTo>
                        <a:lnTo>
                          <a:pt x="26" y="164"/>
                        </a:lnTo>
                        <a:lnTo>
                          <a:pt x="24" y="166"/>
                        </a:lnTo>
                        <a:lnTo>
                          <a:pt x="22" y="168"/>
                        </a:lnTo>
                        <a:lnTo>
                          <a:pt x="22" y="170"/>
                        </a:lnTo>
                        <a:lnTo>
                          <a:pt x="20" y="172"/>
                        </a:lnTo>
                        <a:lnTo>
                          <a:pt x="18" y="172"/>
                        </a:lnTo>
                        <a:lnTo>
                          <a:pt x="18" y="174"/>
                        </a:lnTo>
                        <a:lnTo>
                          <a:pt x="18" y="176"/>
                        </a:lnTo>
                        <a:lnTo>
                          <a:pt x="18" y="180"/>
                        </a:lnTo>
                        <a:lnTo>
                          <a:pt x="16" y="184"/>
                        </a:lnTo>
                        <a:lnTo>
                          <a:pt x="16" y="188"/>
                        </a:lnTo>
                        <a:lnTo>
                          <a:pt x="14" y="190"/>
                        </a:lnTo>
                        <a:lnTo>
                          <a:pt x="14" y="192"/>
                        </a:lnTo>
                        <a:lnTo>
                          <a:pt x="14" y="196"/>
                        </a:lnTo>
                        <a:lnTo>
                          <a:pt x="16" y="198"/>
                        </a:lnTo>
                        <a:lnTo>
                          <a:pt x="18" y="202"/>
                        </a:lnTo>
                        <a:lnTo>
                          <a:pt x="16" y="198"/>
                        </a:lnTo>
                        <a:lnTo>
                          <a:pt x="14" y="194"/>
                        </a:lnTo>
                        <a:lnTo>
                          <a:pt x="12" y="192"/>
                        </a:lnTo>
                        <a:lnTo>
                          <a:pt x="10" y="190"/>
                        </a:lnTo>
                        <a:lnTo>
                          <a:pt x="8" y="186"/>
                        </a:lnTo>
                        <a:lnTo>
                          <a:pt x="6" y="182"/>
                        </a:lnTo>
                        <a:lnTo>
                          <a:pt x="4" y="178"/>
                        </a:lnTo>
                        <a:lnTo>
                          <a:pt x="2" y="174"/>
                        </a:lnTo>
                        <a:lnTo>
                          <a:pt x="2" y="168"/>
                        </a:lnTo>
                        <a:lnTo>
                          <a:pt x="4" y="162"/>
                        </a:lnTo>
                        <a:lnTo>
                          <a:pt x="4" y="154"/>
                        </a:lnTo>
                        <a:lnTo>
                          <a:pt x="8" y="148"/>
                        </a:lnTo>
                        <a:lnTo>
                          <a:pt x="10" y="142"/>
                        </a:lnTo>
                        <a:lnTo>
                          <a:pt x="16" y="138"/>
                        </a:lnTo>
                        <a:lnTo>
                          <a:pt x="22" y="134"/>
                        </a:lnTo>
                        <a:lnTo>
                          <a:pt x="28" y="134"/>
                        </a:lnTo>
                        <a:lnTo>
                          <a:pt x="30" y="134"/>
                        </a:lnTo>
                        <a:lnTo>
                          <a:pt x="32" y="132"/>
                        </a:lnTo>
                        <a:lnTo>
                          <a:pt x="36" y="132"/>
                        </a:lnTo>
                        <a:lnTo>
                          <a:pt x="40" y="132"/>
                        </a:lnTo>
                        <a:lnTo>
                          <a:pt x="42" y="132"/>
                        </a:lnTo>
                        <a:lnTo>
                          <a:pt x="46" y="132"/>
                        </a:lnTo>
                        <a:lnTo>
                          <a:pt x="50" y="134"/>
                        </a:lnTo>
                        <a:lnTo>
                          <a:pt x="54" y="134"/>
                        </a:lnTo>
                        <a:lnTo>
                          <a:pt x="52" y="130"/>
                        </a:lnTo>
                        <a:lnTo>
                          <a:pt x="48" y="124"/>
                        </a:lnTo>
                        <a:lnTo>
                          <a:pt x="46" y="118"/>
                        </a:lnTo>
                        <a:lnTo>
                          <a:pt x="42" y="112"/>
                        </a:lnTo>
                        <a:lnTo>
                          <a:pt x="36" y="106"/>
                        </a:lnTo>
                        <a:lnTo>
                          <a:pt x="32" y="100"/>
                        </a:lnTo>
                        <a:lnTo>
                          <a:pt x="28" y="96"/>
                        </a:lnTo>
                        <a:lnTo>
                          <a:pt x="22" y="94"/>
                        </a:lnTo>
                        <a:lnTo>
                          <a:pt x="22" y="102"/>
                        </a:lnTo>
                        <a:lnTo>
                          <a:pt x="20" y="112"/>
                        </a:lnTo>
                        <a:lnTo>
                          <a:pt x="22" y="120"/>
                        </a:lnTo>
                        <a:lnTo>
                          <a:pt x="26" y="130"/>
                        </a:lnTo>
                        <a:lnTo>
                          <a:pt x="22" y="126"/>
                        </a:lnTo>
                        <a:lnTo>
                          <a:pt x="18" y="124"/>
                        </a:lnTo>
                        <a:lnTo>
                          <a:pt x="14" y="120"/>
                        </a:lnTo>
                        <a:lnTo>
                          <a:pt x="10" y="116"/>
                        </a:lnTo>
                        <a:lnTo>
                          <a:pt x="8" y="114"/>
                        </a:lnTo>
                        <a:lnTo>
                          <a:pt x="4" y="110"/>
                        </a:lnTo>
                        <a:lnTo>
                          <a:pt x="4" y="108"/>
                        </a:lnTo>
                        <a:lnTo>
                          <a:pt x="2" y="106"/>
                        </a:lnTo>
                        <a:lnTo>
                          <a:pt x="2" y="100"/>
                        </a:lnTo>
                        <a:lnTo>
                          <a:pt x="0" y="94"/>
                        </a:lnTo>
                        <a:lnTo>
                          <a:pt x="0" y="88"/>
                        </a:lnTo>
                        <a:lnTo>
                          <a:pt x="0" y="84"/>
                        </a:lnTo>
                        <a:lnTo>
                          <a:pt x="0" y="78"/>
                        </a:lnTo>
                        <a:lnTo>
                          <a:pt x="0" y="72"/>
                        </a:lnTo>
                        <a:lnTo>
                          <a:pt x="2" y="66"/>
                        </a:lnTo>
                        <a:lnTo>
                          <a:pt x="4" y="60"/>
                        </a:lnTo>
                        <a:lnTo>
                          <a:pt x="6" y="58"/>
                        </a:lnTo>
                        <a:lnTo>
                          <a:pt x="6" y="56"/>
                        </a:lnTo>
                        <a:lnTo>
                          <a:pt x="8" y="54"/>
                        </a:lnTo>
                        <a:lnTo>
                          <a:pt x="10" y="52"/>
                        </a:lnTo>
                        <a:lnTo>
                          <a:pt x="12" y="50"/>
                        </a:lnTo>
                        <a:lnTo>
                          <a:pt x="14" y="50"/>
                        </a:lnTo>
                        <a:lnTo>
                          <a:pt x="18" y="50"/>
                        </a:lnTo>
                        <a:lnTo>
                          <a:pt x="20" y="50"/>
                        </a:lnTo>
                        <a:lnTo>
                          <a:pt x="22" y="52"/>
                        </a:lnTo>
                        <a:lnTo>
                          <a:pt x="24" y="54"/>
                        </a:lnTo>
                        <a:lnTo>
                          <a:pt x="26" y="54"/>
                        </a:lnTo>
                        <a:lnTo>
                          <a:pt x="28" y="56"/>
                        </a:lnTo>
                        <a:lnTo>
                          <a:pt x="30" y="56"/>
                        </a:lnTo>
                        <a:lnTo>
                          <a:pt x="30" y="58"/>
                        </a:lnTo>
                        <a:lnTo>
                          <a:pt x="32" y="58"/>
                        </a:lnTo>
                        <a:lnTo>
                          <a:pt x="34" y="60"/>
                        </a:lnTo>
                        <a:lnTo>
                          <a:pt x="36" y="62"/>
                        </a:lnTo>
                        <a:lnTo>
                          <a:pt x="40" y="64"/>
                        </a:lnTo>
                        <a:lnTo>
                          <a:pt x="42" y="68"/>
                        </a:lnTo>
                        <a:lnTo>
                          <a:pt x="44" y="70"/>
                        </a:lnTo>
                        <a:lnTo>
                          <a:pt x="46" y="72"/>
                        </a:lnTo>
                        <a:lnTo>
                          <a:pt x="46" y="74"/>
                        </a:lnTo>
                        <a:lnTo>
                          <a:pt x="48" y="76"/>
                        </a:lnTo>
                        <a:lnTo>
                          <a:pt x="50" y="78"/>
                        </a:lnTo>
                        <a:lnTo>
                          <a:pt x="52" y="80"/>
                        </a:lnTo>
                        <a:lnTo>
                          <a:pt x="52" y="82"/>
                        </a:lnTo>
                        <a:lnTo>
                          <a:pt x="52" y="86"/>
                        </a:lnTo>
                        <a:lnTo>
                          <a:pt x="52" y="90"/>
                        </a:lnTo>
                        <a:lnTo>
                          <a:pt x="54" y="96"/>
                        </a:lnTo>
                        <a:lnTo>
                          <a:pt x="56" y="100"/>
                        </a:lnTo>
                        <a:lnTo>
                          <a:pt x="58" y="102"/>
                        </a:lnTo>
                        <a:lnTo>
                          <a:pt x="56" y="104"/>
                        </a:lnTo>
                        <a:lnTo>
                          <a:pt x="56" y="106"/>
                        </a:lnTo>
                        <a:lnTo>
                          <a:pt x="54" y="108"/>
                        </a:lnTo>
                        <a:lnTo>
                          <a:pt x="56" y="110"/>
                        </a:lnTo>
                        <a:lnTo>
                          <a:pt x="58" y="114"/>
                        </a:lnTo>
                        <a:lnTo>
                          <a:pt x="58" y="120"/>
                        </a:lnTo>
                        <a:lnTo>
                          <a:pt x="58" y="124"/>
                        </a:lnTo>
                        <a:lnTo>
                          <a:pt x="58" y="128"/>
                        </a:lnTo>
                        <a:lnTo>
                          <a:pt x="56" y="128"/>
                        </a:lnTo>
                        <a:lnTo>
                          <a:pt x="56" y="130"/>
                        </a:lnTo>
                        <a:lnTo>
                          <a:pt x="60" y="130"/>
                        </a:lnTo>
                        <a:lnTo>
                          <a:pt x="62" y="132"/>
                        </a:lnTo>
                        <a:lnTo>
                          <a:pt x="66" y="134"/>
                        </a:lnTo>
                        <a:lnTo>
                          <a:pt x="70" y="134"/>
                        </a:lnTo>
                        <a:lnTo>
                          <a:pt x="74" y="136"/>
                        </a:lnTo>
                        <a:lnTo>
                          <a:pt x="78" y="138"/>
                        </a:lnTo>
                        <a:lnTo>
                          <a:pt x="80" y="140"/>
                        </a:lnTo>
                        <a:lnTo>
                          <a:pt x="86" y="142"/>
                        </a:lnTo>
                        <a:lnTo>
                          <a:pt x="88" y="144"/>
                        </a:lnTo>
                        <a:lnTo>
                          <a:pt x="94" y="146"/>
                        </a:lnTo>
                        <a:lnTo>
                          <a:pt x="98" y="150"/>
                        </a:lnTo>
                        <a:lnTo>
                          <a:pt x="102" y="152"/>
                        </a:lnTo>
                        <a:lnTo>
                          <a:pt x="106" y="156"/>
                        </a:lnTo>
                        <a:lnTo>
                          <a:pt x="110" y="160"/>
                        </a:lnTo>
                        <a:lnTo>
                          <a:pt x="116" y="164"/>
                        </a:lnTo>
                        <a:lnTo>
                          <a:pt x="120" y="168"/>
                        </a:lnTo>
                        <a:lnTo>
                          <a:pt x="118" y="154"/>
                        </a:lnTo>
                        <a:lnTo>
                          <a:pt x="116" y="138"/>
                        </a:lnTo>
                        <a:lnTo>
                          <a:pt x="118" y="124"/>
                        </a:lnTo>
                        <a:lnTo>
                          <a:pt x="118" y="116"/>
                        </a:lnTo>
                        <a:lnTo>
                          <a:pt x="118" y="114"/>
                        </a:lnTo>
                        <a:lnTo>
                          <a:pt x="118" y="112"/>
                        </a:lnTo>
                        <a:lnTo>
                          <a:pt x="116" y="110"/>
                        </a:lnTo>
                        <a:lnTo>
                          <a:pt x="114" y="108"/>
                        </a:lnTo>
                        <a:lnTo>
                          <a:pt x="112" y="106"/>
                        </a:lnTo>
                        <a:lnTo>
                          <a:pt x="112" y="104"/>
                        </a:lnTo>
                        <a:lnTo>
                          <a:pt x="110" y="102"/>
                        </a:lnTo>
                        <a:lnTo>
                          <a:pt x="108" y="100"/>
                        </a:lnTo>
                        <a:lnTo>
                          <a:pt x="98" y="72"/>
                        </a:lnTo>
                        <a:close/>
                      </a:path>
                    </a:pathLst>
                  </a:custGeom>
                  <a:solidFill>
                    <a:srgbClr val="19B200"/>
                  </a:solidFill>
                  <a:ln w="9525">
                    <a:noFill/>
                    <a:round/>
                    <a:headEnd/>
                    <a:tailEnd/>
                  </a:ln>
                </p:spPr>
                <p:txBody>
                  <a:bodyPr/>
                  <a:lstStyle/>
                  <a:p>
                    <a:endParaRPr lang="es-AR"/>
                  </a:p>
                </p:txBody>
              </p:sp>
              <p:sp>
                <p:nvSpPr>
                  <p:cNvPr id="71120" name="Freeform 1241"/>
                  <p:cNvSpPr>
                    <a:spLocks/>
                  </p:cNvSpPr>
                  <p:nvPr/>
                </p:nvSpPr>
                <p:spPr bwMode="auto">
                  <a:xfrm>
                    <a:off x="4594" y="2156"/>
                    <a:ext cx="16" cy="42"/>
                  </a:xfrm>
                  <a:custGeom>
                    <a:avLst/>
                    <a:gdLst>
                      <a:gd name="T0" fmla="*/ 14 w 16"/>
                      <a:gd name="T1" fmla="*/ 0 h 42"/>
                      <a:gd name="T2" fmla="*/ 14 w 16"/>
                      <a:gd name="T3" fmla="*/ 0 h 42"/>
                      <a:gd name="T4" fmla="*/ 14 w 16"/>
                      <a:gd name="T5" fmla="*/ 4 h 42"/>
                      <a:gd name="T6" fmla="*/ 12 w 16"/>
                      <a:gd name="T7" fmla="*/ 10 h 42"/>
                      <a:gd name="T8" fmla="*/ 10 w 16"/>
                      <a:gd name="T9" fmla="*/ 16 h 42"/>
                      <a:gd name="T10" fmla="*/ 8 w 16"/>
                      <a:gd name="T11" fmla="*/ 20 h 42"/>
                      <a:gd name="T12" fmla="*/ 6 w 16"/>
                      <a:gd name="T13" fmla="*/ 26 h 42"/>
                      <a:gd name="T14" fmla="*/ 2 w 16"/>
                      <a:gd name="T15" fmla="*/ 32 h 42"/>
                      <a:gd name="T16" fmla="*/ 0 w 16"/>
                      <a:gd name="T17" fmla="*/ 36 h 42"/>
                      <a:gd name="T18" fmla="*/ 0 w 16"/>
                      <a:gd name="T19" fmla="*/ 40 h 42"/>
                      <a:gd name="T20" fmla="*/ 2 w 16"/>
                      <a:gd name="T21" fmla="*/ 42 h 42"/>
                      <a:gd name="T22" fmla="*/ 4 w 16"/>
                      <a:gd name="T23" fmla="*/ 38 h 42"/>
                      <a:gd name="T24" fmla="*/ 6 w 16"/>
                      <a:gd name="T25" fmla="*/ 32 h 42"/>
                      <a:gd name="T26" fmla="*/ 8 w 16"/>
                      <a:gd name="T27" fmla="*/ 28 h 42"/>
                      <a:gd name="T28" fmla="*/ 10 w 16"/>
                      <a:gd name="T29" fmla="*/ 22 h 42"/>
                      <a:gd name="T30" fmla="*/ 12 w 16"/>
                      <a:gd name="T31" fmla="*/ 16 h 42"/>
                      <a:gd name="T32" fmla="*/ 14 w 16"/>
                      <a:gd name="T33" fmla="*/ 10 h 42"/>
                      <a:gd name="T34" fmla="*/ 16 w 16"/>
                      <a:gd name="T35" fmla="*/ 6 h 42"/>
                      <a:gd name="T36" fmla="*/ 16 w 16"/>
                      <a:gd name="T37" fmla="*/ 0 h 42"/>
                      <a:gd name="T38" fmla="*/ 14 w 16"/>
                      <a:gd name="T39" fmla="*/ 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42"/>
                      <a:gd name="T62" fmla="*/ 16 w 16"/>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42">
                        <a:moveTo>
                          <a:pt x="14" y="0"/>
                        </a:moveTo>
                        <a:lnTo>
                          <a:pt x="14" y="0"/>
                        </a:lnTo>
                        <a:lnTo>
                          <a:pt x="14" y="4"/>
                        </a:lnTo>
                        <a:lnTo>
                          <a:pt x="12" y="10"/>
                        </a:lnTo>
                        <a:lnTo>
                          <a:pt x="10" y="16"/>
                        </a:lnTo>
                        <a:lnTo>
                          <a:pt x="8" y="20"/>
                        </a:lnTo>
                        <a:lnTo>
                          <a:pt x="6" y="26"/>
                        </a:lnTo>
                        <a:lnTo>
                          <a:pt x="2" y="32"/>
                        </a:lnTo>
                        <a:lnTo>
                          <a:pt x="0" y="36"/>
                        </a:lnTo>
                        <a:lnTo>
                          <a:pt x="0" y="40"/>
                        </a:lnTo>
                        <a:lnTo>
                          <a:pt x="2" y="42"/>
                        </a:lnTo>
                        <a:lnTo>
                          <a:pt x="4" y="38"/>
                        </a:lnTo>
                        <a:lnTo>
                          <a:pt x="6" y="32"/>
                        </a:lnTo>
                        <a:lnTo>
                          <a:pt x="8" y="28"/>
                        </a:lnTo>
                        <a:lnTo>
                          <a:pt x="10" y="22"/>
                        </a:lnTo>
                        <a:lnTo>
                          <a:pt x="12" y="16"/>
                        </a:lnTo>
                        <a:lnTo>
                          <a:pt x="14" y="10"/>
                        </a:lnTo>
                        <a:lnTo>
                          <a:pt x="16" y="6"/>
                        </a:lnTo>
                        <a:lnTo>
                          <a:pt x="16" y="0"/>
                        </a:lnTo>
                        <a:lnTo>
                          <a:pt x="14" y="0"/>
                        </a:lnTo>
                        <a:close/>
                      </a:path>
                    </a:pathLst>
                  </a:custGeom>
                  <a:solidFill>
                    <a:srgbClr val="000000"/>
                  </a:solidFill>
                  <a:ln w="9525">
                    <a:noFill/>
                    <a:round/>
                    <a:headEnd/>
                    <a:tailEnd/>
                  </a:ln>
                </p:spPr>
                <p:txBody>
                  <a:bodyPr/>
                  <a:lstStyle/>
                  <a:p>
                    <a:endParaRPr lang="es-AR"/>
                  </a:p>
                </p:txBody>
              </p:sp>
              <p:sp>
                <p:nvSpPr>
                  <p:cNvPr id="71121" name="Freeform 1242"/>
                  <p:cNvSpPr>
                    <a:spLocks/>
                  </p:cNvSpPr>
                  <p:nvPr/>
                </p:nvSpPr>
                <p:spPr bwMode="auto">
                  <a:xfrm>
                    <a:off x="4610" y="2124"/>
                    <a:ext cx="32" cy="32"/>
                  </a:xfrm>
                  <a:custGeom>
                    <a:avLst/>
                    <a:gdLst>
                      <a:gd name="T0" fmla="*/ 32 w 32"/>
                      <a:gd name="T1" fmla="*/ 0 h 32"/>
                      <a:gd name="T2" fmla="*/ 32 w 32"/>
                      <a:gd name="T3" fmla="*/ 0 h 32"/>
                      <a:gd name="T4" fmla="*/ 26 w 32"/>
                      <a:gd name="T5" fmla="*/ 0 h 32"/>
                      <a:gd name="T6" fmla="*/ 20 w 32"/>
                      <a:gd name="T7" fmla="*/ 2 h 32"/>
                      <a:gd name="T8" fmla="*/ 16 w 32"/>
                      <a:gd name="T9" fmla="*/ 6 h 32"/>
                      <a:gd name="T10" fmla="*/ 10 w 32"/>
                      <a:gd name="T11" fmla="*/ 10 h 32"/>
                      <a:gd name="T12" fmla="*/ 6 w 32"/>
                      <a:gd name="T13" fmla="*/ 16 h 32"/>
                      <a:gd name="T14" fmla="*/ 4 w 32"/>
                      <a:gd name="T15" fmla="*/ 22 h 32"/>
                      <a:gd name="T16" fmla="*/ 0 w 32"/>
                      <a:gd name="T17" fmla="*/ 28 h 32"/>
                      <a:gd name="T18" fmla="*/ 0 w 32"/>
                      <a:gd name="T19" fmla="*/ 32 h 32"/>
                      <a:gd name="T20" fmla="*/ 2 w 32"/>
                      <a:gd name="T21" fmla="*/ 32 h 32"/>
                      <a:gd name="T22" fmla="*/ 4 w 32"/>
                      <a:gd name="T23" fmla="*/ 28 h 32"/>
                      <a:gd name="T24" fmla="*/ 6 w 32"/>
                      <a:gd name="T25" fmla="*/ 22 h 32"/>
                      <a:gd name="T26" fmla="*/ 8 w 32"/>
                      <a:gd name="T27" fmla="*/ 18 h 32"/>
                      <a:gd name="T28" fmla="*/ 12 w 32"/>
                      <a:gd name="T29" fmla="*/ 12 h 32"/>
                      <a:gd name="T30" fmla="*/ 16 w 32"/>
                      <a:gd name="T31" fmla="*/ 8 h 32"/>
                      <a:gd name="T32" fmla="*/ 22 w 32"/>
                      <a:gd name="T33" fmla="*/ 4 h 32"/>
                      <a:gd name="T34" fmla="*/ 26 w 32"/>
                      <a:gd name="T35" fmla="*/ 2 h 32"/>
                      <a:gd name="T36" fmla="*/ 32 w 32"/>
                      <a:gd name="T37" fmla="*/ 2 h 32"/>
                      <a:gd name="T38" fmla="*/ 32 w 3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32"/>
                      <a:gd name="T62" fmla="*/ 32 w 3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32">
                        <a:moveTo>
                          <a:pt x="32" y="0"/>
                        </a:moveTo>
                        <a:lnTo>
                          <a:pt x="32" y="0"/>
                        </a:lnTo>
                        <a:lnTo>
                          <a:pt x="26" y="0"/>
                        </a:lnTo>
                        <a:lnTo>
                          <a:pt x="20" y="2"/>
                        </a:lnTo>
                        <a:lnTo>
                          <a:pt x="16" y="6"/>
                        </a:lnTo>
                        <a:lnTo>
                          <a:pt x="10" y="10"/>
                        </a:lnTo>
                        <a:lnTo>
                          <a:pt x="6" y="16"/>
                        </a:lnTo>
                        <a:lnTo>
                          <a:pt x="4" y="22"/>
                        </a:lnTo>
                        <a:lnTo>
                          <a:pt x="0" y="28"/>
                        </a:lnTo>
                        <a:lnTo>
                          <a:pt x="0" y="32"/>
                        </a:lnTo>
                        <a:lnTo>
                          <a:pt x="2" y="32"/>
                        </a:lnTo>
                        <a:lnTo>
                          <a:pt x="4" y="28"/>
                        </a:lnTo>
                        <a:lnTo>
                          <a:pt x="6" y="22"/>
                        </a:lnTo>
                        <a:lnTo>
                          <a:pt x="8" y="18"/>
                        </a:lnTo>
                        <a:lnTo>
                          <a:pt x="12" y="12"/>
                        </a:lnTo>
                        <a:lnTo>
                          <a:pt x="16" y="8"/>
                        </a:lnTo>
                        <a:lnTo>
                          <a:pt x="22" y="4"/>
                        </a:lnTo>
                        <a:lnTo>
                          <a:pt x="26" y="2"/>
                        </a:lnTo>
                        <a:lnTo>
                          <a:pt x="32" y="2"/>
                        </a:lnTo>
                        <a:lnTo>
                          <a:pt x="32" y="0"/>
                        </a:lnTo>
                        <a:close/>
                      </a:path>
                    </a:pathLst>
                  </a:custGeom>
                  <a:solidFill>
                    <a:srgbClr val="000000"/>
                  </a:solidFill>
                  <a:ln w="9525">
                    <a:noFill/>
                    <a:round/>
                    <a:headEnd/>
                    <a:tailEnd/>
                  </a:ln>
                </p:spPr>
                <p:txBody>
                  <a:bodyPr/>
                  <a:lstStyle/>
                  <a:p>
                    <a:endParaRPr lang="es-AR"/>
                  </a:p>
                </p:txBody>
              </p:sp>
              <p:sp>
                <p:nvSpPr>
                  <p:cNvPr id="71122" name="Freeform 1243"/>
                  <p:cNvSpPr>
                    <a:spLocks/>
                  </p:cNvSpPr>
                  <p:nvPr/>
                </p:nvSpPr>
                <p:spPr bwMode="auto">
                  <a:xfrm>
                    <a:off x="4644" y="2124"/>
                    <a:ext cx="28" cy="22"/>
                  </a:xfrm>
                  <a:custGeom>
                    <a:avLst/>
                    <a:gdLst>
                      <a:gd name="T0" fmla="*/ 28 w 28"/>
                      <a:gd name="T1" fmla="*/ 22 h 22"/>
                      <a:gd name="T2" fmla="*/ 28 w 28"/>
                      <a:gd name="T3" fmla="*/ 22 h 22"/>
                      <a:gd name="T4" fmla="*/ 28 w 28"/>
                      <a:gd name="T5" fmla="*/ 18 h 22"/>
                      <a:gd name="T6" fmla="*/ 24 w 28"/>
                      <a:gd name="T7" fmla="*/ 14 h 22"/>
                      <a:gd name="T8" fmla="*/ 22 w 28"/>
                      <a:gd name="T9" fmla="*/ 10 h 22"/>
                      <a:gd name="T10" fmla="*/ 18 w 28"/>
                      <a:gd name="T11" fmla="*/ 8 h 22"/>
                      <a:gd name="T12" fmla="*/ 14 w 28"/>
                      <a:gd name="T13" fmla="*/ 4 h 22"/>
                      <a:gd name="T14" fmla="*/ 10 w 28"/>
                      <a:gd name="T15" fmla="*/ 2 h 22"/>
                      <a:gd name="T16" fmla="*/ 6 w 28"/>
                      <a:gd name="T17" fmla="*/ 2 h 22"/>
                      <a:gd name="T18" fmla="*/ 0 w 28"/>
                      <a:gd name="T19" fmla="*/ 0 h 22"/>
                      <a:gd name="T20" fmla="*/ 0 w 28"/>
                      <a:gd name="T21" fmla="*/ 2 h 22"/>
                      <a:gd name="T22" fmla="*/ 4 w 28"/>
                      <a:gd name="T23" fmla="*/ 4 h 22"/>
                      <a:gd name="T24" fmla="*/ 10 w 28"/>
                      <a:gd name="T25" fmla="*/ 6 h 22"/>
                      <a:gd name="T26" fmla="*/ 14 w 28"/>
                      <a:gd name="T27" fmla="*/ 8 h 22"/>
                      <a:gd name="T28" fmla="*/ 18 w 28"/>
                      <a:gd name="T29" fmla="*/ 10 h 22"/>
                      <a:gd name="T30" fmla="*/ 20 w 28"/>
                      <a:gd name="T31" fmla="*/ 12 h 22"/>
                      <a:gd name="T32" fmla="*/ 22 w 28"/>
                      <a:gd name="T33" fmla="*/ 16 h 22"/>
                      <a:gd name="T34" fmla="*/ 24 w 28"/>
                      <a:gd name="T35" fmla="*/ 18 h 22"/>
                      <a:gd name="T36" fmla="*/ 26 w 28"/>
                      <a:gd name="T37" fmla="*/ 22 h 22"/>
                      <a:gd name="T38" fmla="*/ 28 w 28"/>
                      <a:gd name="T39" fmla="*/ 22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2"/>
                      <a:gd name="T62" fmla="*/ 28 w 2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2">
                        <a:moveTo>
                          <a:pt x="28" y="22"/>
                        </a:moveTo>
                        <a:lnTo>
                          <a:pt x="28" y="22"/>
                        </a:lnTo>
                        <a:lnTo>
                          <a:pt x="28" y="18"/>
                        </a:lnTo>
                        <a:lnTo>
                          <a:pt x="24" y="14"/>
                        </a:lnTo>
                        <a:lnTo>
                          <a:pt x="22" y="10"/>
                        </a:lnTo>
                        <a:lnTo>
                          <a:pt x="18" y="8"/>
                        </a:lnTo>
                        <a:lnTo>
                          <a:pt x="14" y="4"/>
                        </a:lnTo>
                        <a:lnTo>
                          <a:pt x="10" y="2"/>
                        </a:lnTo>
                        <a:lnTo>
                          <a:pt x="6" y="2"/>
                        </a:lnTo>
                        <a:lnTo>
                          <a:pt x="0" y="0"/>
                        </a:lnTo>
                        <a:lnTo>
                          <a:pt x="0" y="2"/>
                        </a:lnTo>
                        <a:lnTo>
                          <a:pt x="4" y="4"/>
                        </a:lnTo>
                        <a:lnTo>
                          <a:pt x="10" y="6"/>
                        </a:lnTo>
                        <a:lnTo>
                          <a:pt x="14" y="8"/>
                        </a:lnTo>
                        <a:lnTo>
                          <a:pt x="18" y="10"/>
                        </a:lnTo>
                        <a:lnTo>
                          <a:pt x="20" y="12"/>
                        </a:lnTo>
                        <a:lnTo>
                          <a:pt x="22" y="16"/>
                        </a:lnTo>
                        <a:lnTo>
                          <a:pt x="24" y="18"/>
                        </a:lnTo>
                        <a:lnTo>
                          <a:pt x="26" y="22"/>
                        </a:lnTo>
                        <a:lnTo>
                          <a:pt x="28" y="22"/>
                        </a:lnTo>
                        <a:close/>
                      </a:path>
                    </a:pathLst>
                  </a:custGeom>
                  <a:solidFill>
                    <a:srgbClr val="000000"/>
                  </a:solidFill>
                  <a:ln w="9525">
                    <a:noFill/>
                    <a:round/>
                    <a:headEnd/>
                    <a:tailEnd/>
                  </a:ln>
                </p:spPr>
                <p:txBody>
                  <a:bodyPr/>
                  <a:lstStyle/>
                  <a:p>
                    <a:endParaRPr lang="es-AR"/>
                  </a:p>
                </p:txBody>
              </p:sp>
              <p:sp>
                <p:nvSpPr>
                  <p:cNvPr id="71123" name="Freeform 1244"/>
                  <p:cNvSpPr>
                    <a:spLocks/>
                  </p:cNvSpPr>
                  <p:nvPr/>
                </p:nvSpPr>
                <p:spPr bwMode="auto">
                  <a:xfrm>
                    <a:off x="4672" y="2148"/>
                    <a:ext cx="22" cy="18"/>
                  </a:xfrm>
                  <a:custGeom>
                    <a:avLst/>
                    <a:gdLst>
                      <a:gd name="T0" fmla="*/ 20 w 22"/>
                      <a:gd name="T1" fmla="*/ 18 h 18"/>
                      <a:gd name="T2" fmla="*/ 22 w 22"/>
                      <a:gd name="T3" fmla="*/ 16 h 18"/>
                      <a:gd name="T4" fmla="*/ 18 w 22"/>
                      <a:gd name="T5" fmla="*/ 16 h 18"/>
                      <a:gd name="T6" fmla="*/ 16 w 22"/>
                      <a:gd name="T7" fmla="*/ 14 h 18"/>
                      <a:gd name="T8" fmla="*/ 14 w 22"/>
                      <a:gd name="T9" fmla="*/ 12 h 18"/>
                      <a:gd name="T10" fmla="*/ 12 w 22"/>
                      <a:gd name="T11" fmla="*/ 12 h 18"/>
                      <a:gd name="T12" fmla="*/ 8 w 22"/>
                      <a:gd name="T13" fmla="*/ 8 h 18"/>
                      <a:gd name="T14" fmla="*/ 6 w 22"/>
                      <a:gd name="T15" fmla="*/ 6 h 18"/>
                      <a:gd name="T16" fmla="*/ 4 w 22"/>
                      <a:gd name="T17" fmla="*/ 2 h 18"/>
                      <a:gd name="T18" fmla="*/ 2 w 22"/>
                      <a:gd name="T19" fmla="*/ 0 h 18"/>
                      <a:gd name="T20" fmla="*/ 0 w 22"/>
                      <a:gd name="T21" fmla="*/ 0 h 18"/>
                      <a:gd name="T22" fmla="*/ 0 w 22"/>
                      <a:gd name="T23" fmla="*/ 4 h 18"/>
                      <a:gd name="T24" fmla="*/ 4 w 22"/>
                      <a:gd name="T25" fmla="*/ 8 h 18"/>
                      <a:gd name="T26" fmla="*/ 6 w 22"/>
                      <a:gd name="T27" fmla="*/ 10 h 18"/>
                      <a:gd name="T28" fmla="*/ 10 w 22"/>
                      <a:gd name="T29" fmla="*/ 12 h 18"/>
                      <a:gd name="T30" fmla="*/ 12 w 22"/>
                      <a:gd name="T31" fmla="*/ 16 h 18"/>
                      <a:gd name="T32" fmla="*/ 16 w 22"/>
                      <a:gd name="T33" fmla="*/ 18 h 18"/>
                      <a:gd name="T34" fmla="*/ 18 w 22"/>
                      <a:gd name="T35" fmla="*/ 18 h 18"/>
                      <a:gd name="T36" fmla="*/ 20 w 22"/>
                      <a:gd name="T37" fmla="*/ 18 h 18"/>
                      <a:gd name="T38" fmla="*/ 20 w 22"/>
                      <a:gd name="T39" fmla="*/ 16 h 18"/>
                      <a:gd name="T40" fmla="*/ 20 w 22"/>
                      <a:gd name="T41" fmla="*/ 18 h 18"/>
                      <a:gd name="T42" fmla="*/ 22 w 22"/>
                      <a:gd name="T43" fmla="*/ 18 h 18"/>
                      <a:gd name="T44" fmla="*/ 22 w 22"/>
                      <a:gd name="T45" fmla="*/ 18 h 18"/>
                      <a:gd name="T46" fmla="*/ 22 w 22"/>
                      <a:gd name="T47" fmla="*/ 18 h 18"/>
                      <a:gd name="T48" fmla="*/ 22 w 22"/>
                      <a:gd name="T49" fmla="*/ 16 h 18"/>
                      <a:gd name="T50" fmla="*/ 20 w 22"/>
                      <a:gd name="T51" fmla="*/ 18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8"/>
                      <a:gd name="T80" fmla="*/ 22 w 22"/>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8">
                        <a:moveTo>
                          <a:pt x="20" y="18"/>
                        </a:moveTo>
                        <a:lnTo>
                          <a:pt x="22" y="16"/>
                        </a:lnTo>
                        <a:lnTo>
                          <a:pt x="18" y="16"/>
                        </a:lnTo>
                        <a:lnTo>
                          <a:pt x="16" y="14"/>
                        </a:lnTo>
                        <a:lnTo>
                          <a:pt x="14" y="12"/>
                        </a:lnTo>
                        <a:lnTo>
                          <a:pt x="12" y="12"/>
                        </a:lnTo>
                        <a:lnTo>
                          <a:pt x="8" y="8"/>
                        </a:lnTo>
                        <a:lnTo>
                          <a:pt x="6" y="6"/>
                        </a:lnTo>
                        <a:lnTo>
                          <a:pt x="4" y="2"/>
                        </a:lnTo>
                        <a:lnTo>
                          <a:pt x="2" y="0"/>
                        </a:lnTo>
                        <a:lnTo>
                          <a:pt x="0" y="0"/>
                        </a:lnTo>
                        <a:lnTo>
                          <a:pt x="0" y="4"/>
                        </a:lnTo>
                        <a:lnTo>
                          <a:pt x="4" y="8"/>
                        </a:lnTo>
                        <a:lnTo>
                          <a:pt x="6" y="10"/>
                        </a:lnTo>
                        <a:lnTo>
                          <a:pt x="10" y="12"/>
                        </a:lnTo>
                        <a:lnTo>
                          <a:pt x="12" y="16"/>
                        </a:lnTo>
                        <a:lnTo>
                          <a:pt x="16" y="18"/>
                        </a:lnTo>
                        <a:lnTo>
                          <a:pt x="18" y="18"/>
                        </a:lnTo>
                        <a:lnTo>
                          <a:pt x="20" y="18"/>
                        </a:lnTo>
                        <a:lnTo>
                          <a:pt x="20" y="16"/>
                        </a:lnTo>
                        <a:lnTo>
                          <a:pt x="20" y="18"/>
                        </a:lnTo>
                        <a:lnTo>
                          <a:pt x="22" y="18"/>
                        </a:lnTo>
                        <a:lnTo>
                          <a:pt x="22" y="16"/>
                        </a:lnTo>
                        <a:lnTo>
                          <a:pt x="20" y="18"/>
                        </a:lnTo>
                        <a:close/>
                      </a:path>
                    </a:pathLst>
                  </a:custGeom>
                  <a:solidFill>
                    <a:srgbClr val="000000"/>
                  </a:solidFill>
                  <a:ln w="9525">
                    <a:noFill/>
                    <a:round/>
                    <a:headEnd/>
                    <a:tailEnd/>
                  </a:ln>
                </p:spPr>
                <p:txBody>
                  <a:bodyPr/>
                  <a:lstStyle/>
                  <a:p>
                    <a:endParaRPr lang="es-AR"/>
                  </a:p>
                </p:txBody>
              </p:sp>
              <p:sp>
                <p:nvSpPr>
                  <p:cNvPr id="71124" name="Freeform 1245"/>
                  <p:cNvSpPr>
                    <a:spLocks/>
                  </p:cNvSpPr>
                  <p:nvPr/>
                </p:nvSpPr>
                <p:spPr bwMode="auto">
                  <a:xfrm>
                    <a:off x="4672" y="2156"/>
                    <a:ext cx="20" cy="10"/>
                  </a:xfrm>
                  <a:custGeom>
                    <a:avLst/>
                    <a:gdLst>
                      <a:gd name="T0" fmla="*/ 0 w 20"/>
                      <a:gd name="T1" fmla="*/ 2 h 10"/>
                      <a:gd name="T2" fmla="*/ 2 w 20"/>
                      <a:gd name="T3" fmla="*/ 2 h 10"/>
                      <a:gd name="T4" fmla="*/ 2 w 20"/>
                      <a:gd name="T5" fmla="*/ 2 h 10"/>
                      <a:gd name="T6" fmla="*/ 4 w 20"/>
                      <a:gd name="T7" fmla="*/ 4 h 10"/>
                      <a:gd name="T8" fmla="*/ 6 w 20"/>
                      <a:gd name="T9" fmla="*/ 4 h 10"/>
                      <a:gd name="T10" fmla="*/ 8 w 20"/>
                      <a:gd name="T11" fmla="*/ 6 h 10"/>
                      <a:gd name="T12" fmla="*/ 10 w 20"/>
                      <a:gd name="T13" fmla="*/ 8 h 10"/>
                      <a:gd name="T14" fmla="*/ 14 w 20"/>
                      <a:gd name="T15" fmla="*/ 8 h 10"/>
                      <a:gd name="T16" fmla="*/ 18 w 20"/>
                      <a:gd name="T17" fmla="*/ 10 h 10"/>
                      <a:gd name="T18" fmla="*/ 20 w 20"/>
                      <a:gd name="T19" fmla="*/ 10 h 10"/>
                      <a:gd name="T20" fmla="*/ 20 w 20"/>
                      <a:gd name="T21" fmla="*/ 8 h 10"/>
                      <a:gd name="T22" fmla="*/ 18 w 20"/>
                      <a:gd name="T23" fmla="*/ 8 h 10"/>
                      <a:gd name="T24" fmla="*/ 14 w 20"/>
                      <a:gd name="T25" fmla="*/ 6 h 10"/>
                      <a:gd name="T26" fmla="*/ 12 w 20"/>
                      <a:gd name="T27" fmla="*/ 4 h 10"/>
                      <a:gd name="T28" fmla="*/ 8 w 20"/>
                      <a:gd name="T29" fmla="*/ 4 h 10"/>
                      <a:gd name="T30" fmla="*/ 6 w 20"/>
                      <a:gd name="T31" fmla="*/ 2 h 10"/>
                      <a:gd name="T32" fmla="*/ 4 w 20"/>
                      <a:gd name="T33" fmla="*/ 0 h 10"/>
                      <a:gd name="T34" fmla="*/ 2 w 20"/>
                      <a:gd name="T35" fmla="*/ 0 h 10"/>
                      <a:gd name="T36" fmla="*/ 0 w 20"/>
                      <a:gd name="T37" fmla="*/ 0 h 10"/>
                      <a:gd name="T38" fmla="*/ 2 w 20"/>
                      <a:gd name="T39" fmla="*/ 0 h 10"/>
                      <a:gd name="T40" fmla="*/ 0 w 20"/>
                      <a:gd name="T41" fmla="*/ 0 h 10"/>
                      <a:gd name="T42" fmla="*/ 0 w 20"/>
                      <a:gd name="T43" fmla="*/ 0 h 10"/>
                      <a:gd name="T44" fmla="*/ 0 w 20"/>
                      <a:gd name="T45" fmla="*/ 2 h 10"/>
                      <a:gd name="T46" fmla="*/ 0 w 20"/>
                      <a:gd name="T47" fmla="*/ 2 h 10"/>
                      <a:gd name="T48" fmla="*/ 2 w 20"/>
                      <a:gd name="T49" fmla="*/ 2 h 10"/>
                      <a:gd name="T50" fmla="*/ 0 w 20"/>
                      <a:gd name="T51" fmla="*/ 2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0"/>
                      <a:gd name="T80" fmla="*/ 20 w 20"/>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0">
                        <a:moveTo>
                          <a:pt x="0" y="2"/>
                        </a:moveTo>
                        <a:lnTo>
                          <a:pt x="2" y="2"/>
                        </a:lnTo>
                        <a:lnTo>
                          <a:pt x="4" y="4"/>
                        </a:lnTo>
                        <a:lnTo>
                          <a:pt x="6" y="4"/>
                        </a:lnTo>
                        <a:lnTo>
                          <a:pt x="8" y="6"/>
                        </a:lnTo>
                        <a:lnTo>
                          <a:pt x="10" y="8"/>
                        </a:lnTo>
                        <a:lnTo>
                          <a:pt x="14" y="8"/>
                        </a:lnTo>
                        <a:lnTo>
                          <a:pt x="18" y="10"/>
                        </a:lnTo>
                        <a:lnTo>
                          <a:pt x="20" y="10"/>
                        </a:lnTo>
                        <a:lnTo>
                          <a:pt x="20" y="8"/>
                        </a:lnTo>
                        <a:lnTo>
                          <a:pt x="18" y="8"/>
                        </a:lnTo>
                        <a:lnTo>
                          <a:pt x="14" y="6"/>
                        </a:lnTo>
                        <a:lnTo>
                          <a:pt x="12" y="4"/>
                        </a:lnTo>
                        <a:lnTo>
                          <a:pt x="8" y="4"/>
                        </a:lnTo>
                        <a:lnTo>
                          <a:pt x="6" y="2"/>
                        </a:lnTo>
                        <a:lnTo>
                          <a:pt x="4" y="0"/>
                        </a:lnTo>
                        <a:lnTo>
                          <a:pt x="2" y="0"/>
                        </a:lnTo>
                        <a:lnTo>
                          <a:pt x="0" y="0"/>
                        </a:lnTo>
                        <a:lnTo>
                          <a:pt x="2" y="0"/>
                        </a:lnTo>
                        <a:lnTo>
                          <a:pt x="0" y="0"/>
                        </a:lnTo>
                        <a:lnTo>
                          <a:pt x="0" y="2"/>
                        </a:lnTo>
                        <a:lnTo>
                          <a:pt x="2" y="2"/>
                        </a:lnTo>
                        <a:lnTo>
                          <a:pt x="0" y="2"/>
                        </a:lnTo>
                        <a:close/>
                      </a:path>
                    </a:pathLst>
                  </a:custGeom>
                  <a:solidFill>
                    <a:srgbClr val="000000"/>
                  </a:solidFill>
                  <a:ln w="9525">
                    <a:noFill/>
                    <a:round/>
                    <a:headEnd/>
                    <a:tailEnd/>
                  </a:ln>
                </p:spPr>
                <p:txBody>
                  <a:bodyPr/>
                  <a:lstStyle/>
                  <a:p>
                    <a:endParaRPr lang="es-AR"/>
                  </a:p>
                </p:txBody>
              </p:sp>
              <p:sp>
                <p:nvSpPr>
                  <p:cNvPr id="71125" name="Freeform 1246"/>
                  <p:cNvSpPr>
                    <a:spLocks/>
                  </p:cNvSpPr>
                  <p:nvPr/>
                </p:nvSpPr>
                <p:spPr bwMode="auto">
                  <a:xfrm>
                    <a:off x="4656" y="2148"/>
                    <a:ext cx="18" cy="10"/>
                  </a:xfrm>
                  <a:custGeom>
                    <a:avLst/>
                    <a:gdLst>
                      <a:gd name="T0" fmla="*/ 0 w 18"/>
                      <a:gd name="T1" fmla="*/ 0 h 10"/>
                      <a:gd name="T2" fmla="*/ 0 w 18"/>
                      <a:gd name="T3" fmla="*/ 0 h 10"/>
                      <a:gd name="T4" fmla="*/ 2 w 18"/>
                      <a:gd name="T5" fmla="*/ 2 h 10"/>
                      <a:gd name="T6" fmla="*/ 4 w 18"/>
                      <a:gd name="T7" fmla="*/ 4 h 10"/>
                      <a:gd name="T8" fmla="*/ 6 w 18"/>
                      <a:gd name="T9" fmla="*/ 6 h 10"/>
                      <a:gd name="T10" fmla="*/ 8 w 18"/>
                      <a:gd name="T11" fmla="*/ 8 h 10"/>
                      <a:gd name="T12" fmla="*/ 10 w 18"/>
                      <a:gd name="T13" fmla="*/ 8 h 10"/>
                      <a:gd name="T14" fmla="*/ 12 w 18"/>
                      <a:gd name="T15" fmla="*/ 10 h 10"/>
                      <a:gd name="T16" fmla="*/ 16 w 18"/>
                      <a:gd name="T17" fmla="*/ 10 h 10"/>
                      <a:gd name="T18" fmla="*/ 18 w 18"/>
                      <a:gd name="T19" fmla="*/ 10 h 10"/>
                      <a:gd name="T20" fmla="*/ 18 w 18"/>
                      <a:gd name="T21" fmla="*/ 8 h 10"/>
                      <a:gd name="T22" fmla="*/ 16 w 18"/>
                      <a:gd name="T23" fmla="*/ 8 h 10"/>
                      <a:gd name="T24" fmla="*/ 14 w 18"/>
                      <a:gd name="T25" fmla="*/ 6 h 10"/>
                      <a:gd name="T26" fmla="*/ 12 w 18"/>
                      <a:gd name="T27" fmla="*/ 6 h 10"/>
                      <a:gd name="T28" fmla="*/ 10 w 18"/>
                      <a:gd name="T29" fmla="*/ 4 h 10"/>
                      <a:gd name="T30" fmla="*/ 8 w 18"/>
                      <a:gd name="T31" fmla="*/ 4 h 10"/>
                      <a:gd name="T32" fmla="*/ 6 w 18"/>
                      <a:gd name="T33" fmla="*/ 2 h 10"/>
                      <a:gd name="T34" fmla="*/ 4 w 18"/>
                      <a:gd name="T35" fmla="*/ 0 h 10"/>
                      <a:gd name="T36" fmla="*/ 2 w 18"/>
                      <a:gd name="T37" fmla="*/ 0 h 10"/>
                      <a:gd name="T38" fmla="*/ 0 w 18"/>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0"/>
                      <a:gd name="T62" fmla="*/ 18 w 18"/>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0">
                        <a:moveTo>
                          <a:pt x="0" y="0"/>
                        </a:moveTo>
                        <a:lnTo>
                          <a:pt x="0" y="0"/>
                        </a:lnTo>
                        <a:lnTo>
                          <a:pt x="2" y="2"/>
                        </a:lnTo>
                        <a:lnTo>
                          <a:pt x="4" y="4"/>
                        </a:lnTo>
                        <a:lnTo>
                          <a:pt x="6" y="6"/>
                        </a:lnTo>
                        <a:lnTo>
                          <a:pt x="8" y="8"/>
                        </a:lnTo>
                        <a:lnTo>
                          <a:pt x="10" y="8"/>
                        </a:lnTo>
                        <a:lnTo>
                          <a:pt x="12" y="10"/>
                        </a:lnTo>
                        <a:lnTo>
                          <a:pt x="16" y="10"/>
                        </a:lnTo>
                        <a:lnTo>
                          <a:pt x="18" y="10"/>
                        </a:lnTo>
                        <a:lnTo>
                          <a:pt x="18" y="8"/>
                        </a:lnTo>
                        <a:lnTo>
                          <a:pt x="16" y="8"/>
                        </a:lnTo>
                        <a:lnTo>
                          <a:pt x="14" y="6"/>
                        </a:lnTo>
                        <a:lnTo>
                          <a:pt x="12" y="6"/>
                        </a:lnTo>
                        <a:lnTo>
                          <a:pt x="10" y="4"/>
                        </a:lnTo>
                        <a:lnTo>
                          <a:pt x="8" y="4"/>
                        </a:lnTo>
                        <a:lnTo>
                          <a:pt x="6"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1126" name="Freeform 1247"/>
                  <p:cNvSpPr>
                    <a:spLocks/>
                  </p:cNvSpPr>
                  <p:nvPr/>
                </p:nvSpPr>
                <p:spPr bwMode="auto">
                  <a:xfrm>
                    <a:off x="4630" y="2142"/>
                    <a:ext cx="28" cy="6"/>
                  </a:xfrm>
                  <a:custGeom>
                    <a:avLst/>
                    <a:gdLst>
                      <a:gd name="T0" fmla="*/ 2 w 28"/>
                      <a:gd name="T1" fmla="*/ 4 h 6"/>
                      <a:gd name="T2" fmla="*/ 2 w 28"/>
                      <a:gd name="T3" fmla="*/ 4 h 6"/>
                      <a:gd name="T4" fmla="*/ 4 w 28"/>
                      <a:gd name="T5" fmla="*/ 2 h 6"/>
                      <a:gd name="T6" fmla="*/ 8 w 28"/>
                      <a:gd name="T7" fmla="*/ 2 h 6"/>
                      <a:gd name="T8" fmla="*/ 12 w 28"/>
                      <a:gd name="T9" fmla="*/ 2 h 6"/>
                      <a:gd name="T10" fmla="*/ 16 w 28"/>
                      <a:gd name="T11" fmla="*/ 2 h 6"/>
                      <a:gd name="T12" fmla="*/ 18 w 28"/>
                      <a:gd name="T13" fmla="*/ 2 h 6"/>
                      <a:gd name="T14" fmla="*/ 22 w 28"/>
                      <a:gd name="T15" fmla="*/ 4 h 6"/>
                      <a:gd name="T16" fmla="*/ 24 w 28"/>
                      <a:gd name="T17" fmla="*/ 4 h 6"/>
                      <a:gd name="T18" fmla="*/ 26 w 28"/>
                      <a:gd name="T19" fmla="*/ 6 h 6"/>
                      <a:gd name="T20" fmla="*/ 28 w 28"/>
                      <a:gd name="T21" fmla="*/ 4 h 6"/>
                      <a:gd name="T22" fmla="*/ 26 w 28"/>
                      <a:gd name="T23" fmla="*/ 2 h 6"/>
                      <a:gd name="T24" fmla="*/ 22 w 28"/>
                      <a:gd name="T25" fmla="*/ 0 h 6"/>
                      <a:gd name="T26" fmla="*/ 20 w 28"/>
                      <a:gd name="T27" fmla="*/ 0 h 6"/>
                      <a:gd name="T28" fmla="*/ 16 w 28"/>
                      <a:gd name="T29" fmla="*/ 0 h 6"/>
                      <a:gd name="T30" fmla="*/ 12 w 28"/>
                      <a:gd name="T31" fmla="*/ 0 h 6"/>
                      <a:gd name="T32" fmla="*/ 8 w 28"/>
                      <a:gd name="T33" fmla="*/ 0 h 6"/>
                      <a:gd name="T34" fmla="*/ 4 w 28"/>
                      <a:gd name="T35" fmla="*/ 0 h 6"/>
                      <a:gd name="T36" fmla="*/ 0 w 28"/>
                      <a:gd name="T37" fmla="*/ 2 h 6"/>
                      <a:gd name="T38" fmla="*/ 2 w 28"/>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6"/>
                      <a:gd name="T62" fmla="*/ 28 w 28"/>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6">
                        <a:moveTo>
                          <a:pt x="2" y="4"/>
                        </a:moveTo>
                        <a:lnTo>
                          <a:pt x="2" y="4"/>
                        </a:lnTo>
                        <a:lnTo>
                          <a:pt x="4" y="2"/>
                        </a:lnTo>
                        <a:lnTo>
                          <a:pt x="8" y="2"/>
                        </a:lnTo>
                        <a:lnTo>
                          <a:pt x="12" y="2"/>
                        </a:lnTo>
                        <a:lnTo>
                          <a:pt x="16" y="2"/>
                        </a:lnTo>
                        <a:lnTo>
                          <a:pt x="18" y="2"/>
                        </a:lnTo>
                        <a:lnTo>
                          <a:pt x="22" y="4"/>
                        </a:lnTo>
                        <a:lnTo>
                          <a:pt x="24" y="4"/>
                        </a:lnTo>
                        <a:lnTo>
                          <a:pt x="26" y="6"/>
                        </a:lnTo>
                        <a:lnTo>
                          <a:pt x="28" y="4"/>
                        </a:lnTo>
                        <a:lnTo>
                          <a:pt x="26" y="2"/>
                        </a:lnTo>
                        <a:lnTo>
                          <a:pt x="22" y="0"/>
                        </a:lnTo>
                        <a:lnTo>
                          <a:pt x="20" y="0"/>
                        </a:lnTo>
                        <a:lnTo>
                          <a:pt x="16" y="0"/>
                        </a:lnTo>
                        <a:lnTo>
                          <a:pt x="12" y="0"/>
                        </a:lnTo>
                        <a:lnTo>
                          <a:pt x="8" y="0"/>
                        </a:lnTo>
                        <a:lnTo>
                          <a:pt x="4" y="0"/>
                        </a:lnTo>
                        <a:lnTo>
                          <a:pt x="0" y="2"/>
                        </a:lnTo>
                        <a:lnTo>
                          <a:pt x="2" y="4"/>
                        </a:lnTo>
                        <a:close/>
                      </a:path>
                    </a:pathLst>
                  </a:custGeom>
                  <a:solidFill>
                    <a:srgbClr val="000000"/>
                  </a:solidFill>
                  <a:ln w="9525">
                    <a:noFill/>
                    <a:round/>
                    <a:headEnd/>
                    <a:tailEnd/>
                  </a:ln>
                </p:spPr>
                <p:txBody>
                  <a:bodyPr/>
                  <a:lstStyle/>
                  <a:p>
                    <a:endParaRPr lang="es-AR"/>
                  </a:p>
                </p:txBody>
              </p:sp>
              <p:sp>
                <p:nvSpPr>
                  <p:cNvPr id="71127" name="Freeform 1248"/>
                  <p:cNvSpPr>
                    <a:spLocks/>
                  </p:cNvSpPr>
                  <p:nvPr/>
                </p:nvSpPr>
                <p:spPr bwMode="auto">
                  <a:xfrm>
                    <a:off x="4616" y="2146"/>
                    <a:ext cx="16" cy="30"/>
                  </a:xfrm>
                  <a:custGeom>
                    <a:avLst/>
                    <a:gdLst>
                      <a:gd name="T0" fmla="*/ 2 w 16"/>
                      <a:gd name="T1" fmla="*/ 30 h 30"/>
                      <a:gd name="T2" fmla="*/ 2 w 16"/>
                      <a:gd name="T3" fmla="*/ 30 h 30"/>
                      <a:gd name="T4" fmla="*/ 2 w 16"/>
                      <a:gd name="T5" fmla="*/ 26 h 30"/>
                      <a:gd name="T6" fmla="*/ 4 w 16"/>
                      <a:gd name="T7" fmla="*/ 22 h 30"/>
                      <a:gd name="T8" fmla="*/ 6 w 16"/>
                      <a:gd name="T9" fmla="*/ 18 h 30"/>
                      <a:gd name="T10" fmla="*/ 6 w 16"/>
                      <a:gd name="T11" fmla="*/ 14 h 30"/>
                      <a:gd name="T12" fmla="*/ 8 w 16"/>
                      <a:gd name="T13" fmla="*/ 10 h 30"/>
                      <a:gd name="T14" fmla="*/ 10 w 16"/>
                      <a:gd name="T15" fmla="*/ 6 h 30"/>
                      <a:gd name="T16" fmla="*/ 14 w 16"/>
                      <a:gd name="T17" fmla="*/ 4 h 30"/>
                      <a:gd name="T18" fmla="*/ 16 w 16"/>
                      <a:gd name="T19" fmla="*/ 0 h 30"/>
                      <a:gd name="T20" fmla="*/ 14 w 16"/>
                      <a:gd name="T21" fmla="*/ 0 h 30"/>
                      <a:gd name="T22" fmla="*/ 12 w 16"/>
                      <a:gd name="T23" fmla="*/ 2 h 30"/>
                      <a:gd name="T24" fmla="*/ 8 w 16"/>
                      <a:gd name="T25" fmla="*/ 6 h 30"/>
                      <a:gd name="T26" fmla="*/ 6 w 16"/>
                      <a:gd name="T27" fmla="*/ 8 h 30"/>
                      <a:gd name="T28" fmla="*/ 4 w 16"/>
                      <a:gd name="T29" fmla="*/ 12 h 30"/>
                      <a:gd name="T30" fmla="*/ 2 w 16"/>
                      <a:gd name="T31" fmla="*/ 18 h 30"/>
                      <a:gd name="T32" fmla="*/ 2 w 16"/>
                      <a:gd name="T33" fmla="*/ 22 h 30"/>
                      <a:gd name="T34" fmla="*/ 0 w 16"/>
                      <a:gd name="T35" fmla="*/ 26 h 30"/>
                      <a:gd name="T36" fmla="*/ 0 w 16"/>
                      <a:gd name="T37" fmla="*/ 30 h 30"/>
                      <a:gd name="T38" fmla="*/ 2 w 16"/>
                      <a:gd name="T39" fmla="*/ 30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0"/>
                      <a:gd name="T62" fmla="*/ 16 w 16"/>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0">
                        <a:moveTo>
                          <a:pt x="2" y="30"/>
                        </a:moveTo>
                        <a:lnTo>
                          <a:pt x="2" y="30"/>
                        </a:lnTo>
                        <a:lnTo>
                          <a:pt x="2" y="26"/>
                        </a:lnTo>
                        <a:lnTo>
                          <a:pt x="4" y="22"/>
                        </a:lnTo>
                        <a:lnTo>
                          <a:pt x="6" y="18"/>
                        </a:lnTo>
                        <a:lnTo>
                          <a:pt x="6" y="14"/>
                        </a:lnTo>
                        <a:lnTo>
                          <a:pt x="8" y="10"/>
                        </a:lnTo>
                        <a:lnTo>
                          <a:pt x="10" y="6"/>
                        </a:lnTo>
                        <a:lnTo>
                          <a:pt x="14" y="4"/>
                        </a:lnTo>
                        <a:lnTo>
                          <a:pt x="16" y="0"/>
                        </a:lnTo>
                        <a:lnTo>
                          <a:pt x="14" y="0"/>
                        </a:lnTo>
                        <a:lnTo>
                          <a:pt x="12" y="2"/>
                        </a:lnTo>
                        <a:lnTo>
                          <a:pt x="8" y="6"/>
                        </a:lnTo>
                        <a:lnTo>
                          <a:pt x="6" y="8"/>
                        </a:lnTo>
                        <a:lnTo>
                          <a:pt x="4" y="12"/>
                        </a:lnTo>
                        <a:lnTo>
                          <a:pt x="2" y="18"/>
                        </a:lnTo>
                        <a:lnTo>
                          <a:pt x="2" y="22"/>
                        </a:lnTo>
                        <a:lnTo>
                          <a:pt x="0" y="26"/>
                        </a:lnTo>
                        <a:lnTo>
                          <a:pt x="0" y="30"/>
                        </a:lnTo>
                        <a:lnTo>
                          <a:pt x="2" y="30"/>
                        </a:lnTo>
                        <a:close/>
                      </a:path>
                    </a:pathLst>
                  </a:custGeom>
                  <a:solidFill>
                    <a:srgbClr val="000000"/>
                  </a:solidFill>
                  <a:ln w="9525">
                    <a:noFill/>
                    <a:round/>
                    <a:headEnd/>
                    <a:tailEnd/>
                  </a:ln>
                </p:spPr>
                <p:txBody>
                  <a:bodyPr/>
                  <a:lstStyle/>
                  <a:p>
                    <a:endParaRPr lang="es-AR"/>
                  </a:p>
                </p:txBody>
              </p:sp>
              <p:sp>
                <p:nvSpPr>
                  <p:cNvPr id="71128" name="Freeform 1249"/>
                  <p:cNvSpPr>
                    <a:spLocks/>
                  </p:cNvSpPr>
                  <p:nvPr/>
                </p:nvSpPr>
                <p:spPr bwMode="auto">
                  <a:xfrm>
                    <a:off x="4616" y="2178"/>
                    <a:ext cx="6" cy="30"/>
                  </a:xfrm>
                  <a:custGeom>
                    <a:avLst/>
                    <a:gdLst>
                      <a:gd name="T0" fmla="*/ 6 w 6"/>
                      <a:gd name="T1" fmla="*/ 30 h 30"/>
                      <a:gd name="T2" fmla="*/ 6 w 6"/>
                      <a:gd name="T3" fmla="*/ 30 h 30"/>
                      <a:gd name="T4" fmla="*/ 4 w 6"/>
                      <a:gd name="T5" fmla="*/ 24 h 30"/>
                      <a:gd name="T6" fmla="*/ 4 w 6"/>
                      <a:gd name="T7" fmla="*/ 18 h 30"/>
                      <a:gd name="T8" fmla="*/ 2 w 6"/>
                      <a:gd name="T9" fmla="*/ 8 h 30"/>
                      <a:gd name="T10" fmla="*/ 2 w 6"/>
                      <a:gd name="T11" fmla="*/ 0 h 30"/>
                      <a:gd name="T12" fmla="*/ 0 w 6"/>
                      <a:gd name="T13" fmla="*/ 0 h 30"/>
                      <a:gd name="T14" fmla="*/ 0 w 6"/>
                      <a:gd name="T15" fmla="*/ 8 h 30"/>
                      <a:gd name="T16" fmla="*/ 2 w 6"/>
                      <a:gd name="T17" fmla="*/ 18 h 30"/>
                      <a:gd name="T18" fmla="*/ 2 w 6"/>
                      <a:gd name="T19" fmla="*/ 24 h 30"/>
                      <a:gd name="T20" fmla="*/ 4 w 6"/>
                      <a:gd name="T21" fmla="*/ 30 h 30"/>
                      <a:gd name="T22" fmla="*/ 6 w 6"/>
                      <a:gd name="T23" fmla="*/ 3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0"/>
                      <a:gd name="T38" fmla="*/ 6 w 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0">
                        <a:moveTo>
                          <a:pt x="6" y="30"/>
                        </a:moveTo>
                        <a:lnTo>
                          <a:pt x="6" y="30"/>
                        </a:lnTo>
                        <a:lnTo>
                          <a:pt x="4" y="24"/>
                        </a:lnTo>
                        <a:lnTo>
                          <a:pt x="4" y="18"/>
                        </a:lnTo>
                        <a:lnTo>
                          <a:pt x="2" y="8"/>
                        </a:lnTo>
                        <a:lnTo>
                          <a:pt x="2" y="0"/>
                        </a:lnTo>
                        <a:lnTo>
                          <a:pt x="0" y="0"/>
                        </a:lnTo>
                        <a:lnTo>
                          <a:pt x="0" y="8"/>
                        </a:lnTo>
                        <a:lnTo>
                          <a:pt x="2" y="18"/>
                        </a:lnTo>
                        <a:lnTo>
                          <a:pt x="2" y="24"/>
                        </a:lnTo>
                        <a:lnTo>
                          <a:pt x="4" y="30"/>
                        </a:lnTo>
                        <a:lnTo>
                          <a:pt x="6" y="30"/>
                        </a:lnTo>
                        <a:close/>
                      </a:path>
                    </a:pathLst>
                  </a:custGeom>
                  <a:solidFill>
                    <a:srgbClr val="000000"/>
                  </a:solidFill>
                  <a:ln w="9525">
                    <a:noFill/>
                    <a:round/>
                    <a:headEnd/>
                    <a:tailEnd/>
                  </a:ln>
                </p:spPr>
                <p:txBody>
                  <a:bodyPr/>
                  <a:lstStyle/>
                  <a:p>
                    <a:endParaRPr lang="es-AR"/>
                  </a:p>
                </p:txBody>
              </p:sp>
              <p:sp>
                <p:nvSpPr>
                  <p:cNvPr id="71129" name="Freeform 1250"/>
                  <p:cNvSpPr>
                    <a:spLocks/>
                  </p:cNvSpPr>
                  <p:nvPr/>
                </p:nvSpPr>
                <p:spPr bwMode="auto">
                  <a:xfrm>
                    <a:off x="4620" y="2208"/>
                    <a:ext cx="4" cy="20"/>
                  </a:xfrm>
                  <a:custGeom>
                    <a:avLst/>
                    <a:gdLst>
                      <a:gd name="T0" fmla="*/ 4 w 4"/>
                      <a:gd name="T1" fmla="*/ 20 h 20"/>
                      <a:gd name="T2" fmla="*/ 4 w 4"/>
                      <a:gd name="T3" fmla="*/ 20 h 20"/>
                      <a:gd name="T4" fmla="*/ 4 w 4"/>
                      <a:gd name="T5" fmla="*/ 16 h 20"/>
                      <a:gd name="T6" fmla="*/ 4 w 4"/>
                      <a:gd name="T7" fmla="*/ 10 h 20"/>
                      <a:gd name="T8" fmla="*/ 2 w 4"/>
                      <a:gd name="T9" fmla="*/ 4 h 20"/>
                      <a:gd name="T10" fmla="*/ 2 w 4"/>
                      <a:gd name="T11" fmla="*/ 0 h 20"/>
                      <a:gd name="T12" fmla="*/ 0 w 4"/>
                      <a:gd name="T13" fmla="*/ 0 h 20"/>
                      <a:gd name="T14" fmla="*/ 0 w 4"/>
                      <a:gd name="T15" fmla="*/ 6 h 20"/>
                      <a:gd name="T16" fmla="*/ 2 w 4"/>
                      <a:gd name="T17" fmla="*/ 10 h 20"/>
                      <a:gd name="T18" fmla="*/ 2 w 4"/>
                      <a:gd name="T19" fmla="*/ 16 h 20"/>
                      <a:gd name="T20" fmla="*/ 2 w 4"/>
                      <a:gd name="T21" fmla="*/ 20 h 20"/>
                      <a:gd name="T22" fmla="*/ 4 w 4"/>
                      <a:gd name="T23" fmla="*/ 2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20"/>
                      <a:gd name="T38" fmla="*/ 4 w 4"/>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20">
                        <a:moveTo>
                          <a:pt x="4" y="20"/>
                        </a:moveTo>
                        <a:lnTo>
                          <a:pt x="4" y="20"/>
                        </a:lnTo>
                        <a:lnTo>
                          <a:pt x="4" y="16"/>
                        </a:lnTo>
                        <a:lnTo>
                          <a:pt x="4" y="10"/>
                        </a:lnTo>
                        <a:lnTo>
                          <a:pt x="2" y="4"/>
                        </a:lnTo>
                        <a:lnTo>
                          <a:pt x="2" y="0"/>
                        </a:lnTo>
                        <a:lnTo>
                          <a:pt x="0" y="0"/>
                        </a:lnTo>
                        <a:lnTo>
                          <a:pt x="0" y="6"/>
                        </a:lnTo>
                        <a:lnTo>
                          <a:pt x="2" y="10"/>
                        </a:lnTo>
                        <a:lnTo>
                          <a:pt x="2" y="16"/>
                        </a:lnTo>
                        <a:lnTo>
                          <a:pt x="2" y="20"/>
                        </a:lnTo>
                        <a:lnTo>
                          <a:pt x="4" y="20"/>
                        </a:lnTo>
                        <a:close/>
                      </a:path>
                    </a:pathLst>
                  </a:custGeom>
                  <a:solidFill>
                    <a:srgbClr val="000000"/>
                  </a:solidFill>
                  <a:ln w="9525">
                    <a:noFill/>
                    <a:round/>
                    <a:headEnd/>
                    <a:tailEnd/>
                  </a:ln>
                </p:spPr>
                <p:txBody>
                  <a:bodyPr/>
                  <a:lstStyle/>
                  <a:p>
                    <a:endParaRPr lang="es-AR"/>
                  </a:p>
                </p:txBody>
              </p:sp>
              <p:sp>
                <p:nvSpPr>
                  <p:cNvPr id="71130" name="Freeform 1251"/>
                  <p:cNvSpPr>
                    <a:spLocks/>
                  </p:cNvSpPr>
                  <p:nvPr/>
                </p:nvSpPr>
                <p:spPr bwMode="auto">
                  <a:xfrm>
                    <a:off x="4622" y="2230"/>
                    <a:ext cx="8" cy="32"/>
                  </a:xfrm>
                  <a:custGeom>
                    <a:avLst/>
                    <a:gdLst>
                      <a:gd name="T0" fmla="*/ 8 w 8"/>
                      <a:gd name="T1" fmla="*/ 30 h 32"/>
                      <a:gd name="T2" fmla="*/ 8 w 8"/>
                      <a:gd name="T3" fmla="*/ 30 h 32"/>
                      <a:gd name="T4" fmla="*/ 6 w 8"/>
                      <a:gd name="T5" fmla="*/ 24 h 32"/>
                      <a:gd name="T6" fmla="*/ 4 w 8"/>
                      <a:gd name="T7" fmla="*/ 14 h 32"/>
                      <a:gd name="T8" fmla="*/ 2 w 8"/>
                      <a:gd name="T9" fmla="*/ 6 h 32"/>
                      <a:gd name="T10" fmla="*/ 2 w 8"/>
                      <a:gd name="T11" fmla="*/ 0 h 32"/>
                      <a:gd name="T12" fmla="*/ 0 w 8"/>
                      <a:gd name="T13" fmla="*/ 0 h 32"/>
                      <a:gd name="T14" fmla="*/ 0 w 8"/>
                      <a:gd name="T15" fmla="*/ 6 h 32"/>
                      <a:gd name="T16" fmla="*/ 2 w 8"/>
                      <a:gd name="T17" fmla="*/ 14 h 32"/>
                      <a:gd name="T18" fmla="*/ 4 w 8"/>
                      <a:gd name="T19" fmla="*/ 24 h 32"/>
                      <a:gd name="T20" fmla="*/ 6 w 8"/>
                      <a:gd name="T21" fmla="*/ 32 h 32"/>
                      <a:gd name="T22" fmla="*/ 8 w 8"/>
                      <a:gd name="T23" fmla="*/ 3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32"/>
                      <a:gd name="T38" fmla="*/ 8 w 8"/>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32">
                        <a:moveTo>
                          <a:pt x="8" y="30"/>
                        </a:moveTo>
                        <a:lnTo>
                          <a:pt x="8" y="30"/>
                        </a:lnTo>
                        <a:lnTo>
                          <a:pt x="6" y="24"/>
                        </a:lnTo>
                        <a:lnTo>
                          <a:pt x="4" y="14"/>
                        </a:lnTo>
                        <a:lnTo>
                          <a:pt x="2" y="6"/>
                        </a:lnTo>
                        <a:lnTo>
                          <a:pt x="2" y="0"/>
                        </a:lnTo>
                        <a:lnTo>
                          <a:pt x="0" y="0"/>
                        </a:lnTo>
                        <a:lnTo>
                          <a:pt x="0" y="6"/>
                        </a:lnTo>
                        <a:lnTo>
                          <a:pt x="2" y="14"/>
                        </a:lnTo>
                        <a:lnTo>
                          <a:pt x="4" y="24"/>
                        </a:lnTo>
                        <a:lnTo>
                          <a:pt x="6" y="32"/>
                        </a:lnTo>
                        <a:lnTo>
                          <a:pt x="8" y="30"/>
                        </a:lnTo>
                        <a:close/>
                      </a:path>
                    </a:pathLst>
                  </a:custGeom>
                  <a:solidFill>
                    <a:srgbClr val="000000"/>
                  </a:solidFill>
                  <a:ln w="9525">
                    <a:noFill/>
                    <a:round/>
                    <a:headEnd/>
                    <a:tailEnd/>
                  </a:ln>
                </p:spPr>
                <p:txBody>
                  <a:bodyPr/>
                  <a:lstStyle/>
                  <a:p>
                    <a:endParaRPr lang="es-AR"/>
                  </a:p>
                </p:txBody>
              </p:sp>
              <p:sp>
                <p:nvSpPr>
                  <p:cNvPr id="71131" name="Freeform 1252"/>
                  <p:cNvSpPr>
                    <a:spLocks/>
                  </p:cNvSpPr>
                  <p:nvPr/>
                </p:nvSpPr>
                <p:spPr bwMode="auto">
                  <a:xfrm>
                    <a:off x="4630" y="2262"/>
                    <a:ext cx="20" cy="36"/>
                  </a:xfrm>
                  <a:custGeom>
                    <a:avLst/>
                    <a:gdLst>
                      <a:gd name="T0" fmla="*/ 20 w 20"/>
                      <a:gd name="T1" fmla="*/ 34 h 36"/>
                      <a:gd name="T2" fmla="*/ 20 w 20"/>
                      <a:gd name="T3" fmla="*/ 34 h 36"/>
                      <a:gd name="T4" fmla="*/ 20 w 20"/>
                      <a:gd name="T5" fmla="*/ 32 h 36"/>
                      <a:gd name="T6" fmla="*/ 16 w 20"/>
                      <a:gd name="T7" fmla="*/ 28 h 36"/>
                      <a:gd name="T8" fmla="*/ 14 w 20"/>
                      <a:gd name="T9" fmla="*/ 22 h 36"/>
                      <a:gd name="T10" fmla="*/ 12 w 20"/>
                      <a:gd name="T11" fmla="*/ 18 h 36"/>
                      <a:gd name="T12" fmla="*/ 10 w 20"/>
                      <a:gd name="T13" fmla="*/ 12 h 36"/>
                      <a:gd name="T14" fmla="*/ 6 w 20"/>
                      <a:gd name="T15" fmla="*/ 8 h 36"/>
                      <a:gd name="T16" fmla="*/ 4 w 20"/>
                      <a:gd name="T17" fmla="*/ 2 h 36"/>
                      <a:gd name="T18" fmla="*/ 2 w 20"/>
                      <a:gd name="T19" fmla="*/ 0 h 36"/>
                      <a:gd name="T20" fmla="*/ 0 w 20"/>
                      <a:gd name="T21" fmla="*/ 0 h 36"/>
                      <a:gd name="T22" fmla="*/ 2 w 20"/>
                      <a:gd name="T23" fmla="*/ 4 h 36"/>
                      <a:gd name="T24" fmla="*/ 4 w 20"/>
                      <a:gd name="T25" fmla="*/ 8 h 36"/>
                      <a:gd name="T26" fmla="*/ 6 w 20"/>
                      <a:gd name="T27" fmla="*/ 14 h 36"/>
                      <a:gd name="T28" fmla="*/ 10 w 20"/>
                      <a:gd name="T29" fmla="*/ 18 h 36"/>
                      <a:gd name="T30" fmla="*/ 12 w 20"/>
                      <a:gd name="T31" fmla="*/ 24 h 36"/>
                      <a:gd name="T32" fmla="*/ 14 w 20"/>
                      <a:gd name="T33" fmla="*/ 28 h 36"/>
                      <a:gd name="T34" fmla="*/ 16 w 20"/>
                      <a:gd name="T35" fmla="*/ 32 h 36"/>
                      <a:gd name="T36" fmla="*/ 18 w 20"/>
                      <a:gd name="T37" fmla="*/ 36 h 36"/>
                      <a:gd name="T38" fmla="*/ 20 w 20"/>
                      <a:gd name="T39" fmla="*/ 34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36"/>
                      <a:gd name="T62" fmla="*/ 20 w 20"/>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36">
                        <a:moveTo>
                          <a:pt x="20" y="34"/>
                        </a:moveTo>
                        <a:lnTo>
                          <a:pt x="20" y="34"/>
                        </a:lnTo>
                        <a:lnTo>
                          <a:pt x="20" y="32"/>
                        </a:lnTo>
                        <a:lnTo>
                          <a:pt x="16" y="28"/>
                        </a:lnTo>
                        <a:lnTo>
                          <a:pt x="14" y="22"/>
                        </a:lnTo>
                        <a:lnTo>
                          <a:pt x="12" y="18"/>
                        </a:lnTo>
                        <a:lnTo>
                          <a:pt x="10" y="12"/>
                        </a:lnTo>
                        <a:lnTo>
                          <a:pt x="6" y="8"/>
                        </a:lnTo>
                        <a:lnTo>
                          <a:pt x="4" y="2"/>
                        </a:lnTo>
                        <a:lnTo>
                          <a:pt x="2" y="0"/>
                        </a:lnTo>
                        <a:lnTo>
                          <a:pt x="0" y="0"/>
                        </a:lnTo>
                        <a:lnTo>
                          <a:pt x="2" y="4"/>
                        </a:lnTo>
                        <a:lnTo>
                          <a:pt x="4" y="8"/>
                        </a:lnTo>
                        <a:lnTo>
                          <a:pt x="6" y="14"/>
                        </a:lnTo>
                        <a:lnTo>
                          <a:pt x="10" y="18"/>
                        </a:lnTo>
                        <a:lnTo>
                          <a:pt x="12" y="24"/>
                        </a:lnTo>
                        <a:lnTo>
                          <a:pt x="14" y="28"/>
                        </a:lnTo>
                        <a:lnTo>
                          <a:pt x="16" y="32"/>
                        </a:lnTo>
                        <a:lnTo>
                          <a:pt x="18" y="36"/>
                        </a:lnTo>
                        <a:lnTo>
                          <a:pt x="20" y="34"/>
                        </a:lnTo>
                        <a:close/>
                      </a:path>
                    </a:pathLst>
                  </a:custGeom>
                  <a:solidFill>
                    <a:srgbClr val="000000"/>
                  </a:solidFill>
                  <a:ln w="9525">
                    <a:noFill/>
                    <a:round/>
                    <a:headEnd/>
                    <a:tailEnd/>
                  </a:ln>
                </p:spPr>
                <p:txBody>
                  <a:bodyPr/>
                  <a:lstStyle/>
                  <a:p>
                    <a:endParaRPr lang="es-AR"/>
                  </a:p>
                </p:txBody>
              </p:sp>
              <p:sp>
                <p:nvSpPr>
                  <p:cNvPr id="71132" name="Freeform 1253"/>
                  <p:cNvSpPr>
                    <a:spLocks/>
                  </p:cNvSpPr>
                  <p:nvPr/>
                </p:nvSpPr>
                <p:spPr bwMode="auto">
                  <a:xfrm>
                    <a:off x="4648" y="2298"/>
                    <a:ext cx="22" cy="44"/>
                  </a:xfrm>
                  <a:custGeom>
                    <a:avLst/>
                    <a:gdLst>
                      <a:gd name="T0" fmla="*/ 22 w 22"/>
                      <a:gd name="T1" fmla="*/ 44 h 44"/>
                      <a:gd name="T2" fmla="*/ 22 w 22"/>
                      <a:gd name="T3" fmla="*/ 44 h 44"/>
                      <a:gd name="T4" fmla="*/ 20 w 22"/>
                      <a:gd name="T5" fmla="*/ 40 h 44"/>
                      <a:gd name="T6" fmla="*/ 18 w 22"/>
                      <a:gd name="T7" fmla="*/ 34 h 44"/>
                      <a:gd name="T8" fmla="*/ 16 w 22"/>
                      <a:gd name="T9" fmla="*/ 28 h 44"/>
                      <a:gd name="T10" fmla="*/ 12 w 22"/>
                      <a:gd name="T11" fmla="*/ 20 h 44"/>
                      <a:gd name="T12" fmla="*/ 10 w 22"/>
                      <a:gd name="T13" fmla="*/ 14 h 44"/>
                      <a:gd name="T14" fmla="*/ 8 w 22"/>
                      <a:gd name="T15" fmla="*/ 8 h 44"/>
                      <a:gd name="T16" fmla="*/ 4 w 22"/>
                      <a:gd name="T17" fmla="*/ 2 h 44"/>
                      <a:gd name="T18" fmla="*/ 2 w 22"/>
                      <a:gd name="T19" fmla="*/ 0 h 44"/>
                      <a:gd name="T20" fmla="*/ 0 w 22"/>
                      <a:gd name="T21" fmla="*/ 0 h 44"/>
                      <a:gd name="T22" fmla="*/ 2 w 22"/>
                      <a:gd name="T23" fmla="*/ 4 h 44"/>
                      <a:gd name="T24" fmla="*/ 4 w 22"/>
                      <a:gd name="T25" fmla="*/ 10 h 44"/>
                      <a:gd name="T26" fmla="*/ 8 w 22"/>
                      <a:gd name="T27" fmla="*/ 16 h 44"/>
                      <a:gd name="T28" fmla="*/ 10 w 22"/>
                      <a:gd name="T29" fmla="*/ 22 h 44"/>
                      <a:gd name="T30" fmla="*/ 14 w 22"/>
                      <a:gd name="T31" fmla="*/ 28 h 44"/>
                      <a:gd name="T32" fmla="*/ 16 w 22"/>
                      <a:gd name="T33" fmla="*/ 36 h 44"/>
                      <a:gd name="T34" fmla="*/ 18 w 22"/>
                      <a:gd name="T35" fmla="*/ 40 h 44"/>
                      <a:gd name="T36" fmla="*/ 20 w 22"/>
                      <a:gd name="T37" fmla="*/ 44 h 44"/>
                      <a:gd name="T38" fmla="*/ 22 w 22"/>
                      <a:gd name="T39" fmla="*/ 44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4"/>
                      <a:gd name="T62" fmla="*/ 22 w 22"/>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4">
                        <a:moveTo>
                          <a:pt x="22" y="44"/>
                        </a:moveTo>
                        <a:lnTo>
                          <a:pt x="22" y="44"/>
                        </a:lnTo>
                        <a:lnTo>
                          <a:pt x="20" y="40"/>
                        </a:lnTo>
                        <a:lnTo>
                          <a:pt x="18" y="34"/>
                        </a:lnTo>
                        <a:lnTo>
                          <a:pt x="16" y="28"/>
                        </a:lnTo>
                        <a:lnTo>
                          <a:pt x="12" y="20"/>
                        </a:lnTo>
                        <a:lnTo>
                          <a:pt x="10" y="14"/>
                        </a:lnTo>
                        <a:lnTo>
                          <a:pt x="8" y="8"/>
                        </a:lnTo>
                        <a:lnTo>
                          <a:pt x="4" y="2"/>
                        </a:lnTo>
                        <a:lnTo>
                          <a:pt x="2" y="0"/>
                        </a:lnTo>
                        <a:lnTo>
                          <a:pt x="0" y="0"/>
                        </a:lnTo>
                        <a:lnTo>
                          <a:pt x="2" y="4"/>
                        </a:lnTo>
                        <a:lnTo>
                          <a:pt x="4" y="10"/>
                        </a:lnTo>
                        <a:lnTo>
                          <a:pt x="8" y="16"/>
                        </a:lnTo>
                        <a:lnTo>
                          <a:pt x="10" y="22"/>
                        </a:lnTo>
                        <a:lnTo>
                          <a:pt x="14" y="28"/>
                        </a:lnTo>
                        <a:lnTo>
                          <a:pt x="16" y="36"/>
                        </a:lnTo>
                        <a:lnTo>
                          <a:pt x="18" y="40"/>
                        </a:lnTo>
                        <a:lnTo>
                          <a:pt x="20" y="44"/>
                        </a:lnTo>
                        <a:lnTo>
                          <a:pt x="22" y="44"/>
                        </a:lnTo>
                        <a:close/>
                      </a:path>
                    </a:pathLst>
                  </a:custGeom>
                  <a:solidFill>
                    <a:srgbClr val="000000"/>
                  </a:solidFill>
                  <a:ln w="9525">
                    <a:noFill/>
                    <a:round/>
                    <a:headEnd/>
                    <a:tailEnd/>
                  </a:ln>
                </p:spPr>
                <p:txBody>
                  <a:bodyPr/>
                  <a:lstStyle/>
                  <a:p>
                    <a:endParaRPr lang="es-AR"/>
                  </a:p>
                </p:txBody>
              </p:sp>
              <p:sp>
                <p:nvSpPr>
                  <p:cNvPr id="71133" name="Freeform 1254"/>
                  <p:cNvSpPr>
                    <a:spLocks/>
                  </p:cNvSpPr>
                  <p:nvPr/>
                </p:nvSpPr>
                <p:spPr bwMode="auto">
                  <a:xfrm>
                    <a:off x="4668" y="2342"/>
                    <a:ext cx="26" cy="62"/>
                  </a:xfrm>
                  <a:custGeom>
                    <a:avLst/>
                    <a:gdLst>
                      <a:gd name="T0" fmla="*/ 26 w 26"/>
                      <a:gd name="T1" fmla="*/ 62 h 62"/>
                      <a:gd name="T2" fmla="*/ 26 w 26"/>
                      <a:gd name="T3" fmla="*/ 62 h 62"/>
                      <a:gd name="T4" fmla="*/ 26 w 26"/>
                      <a:gd name="T5" fmla="*/ 54 h 62"/>
                      <a:gd name="T6" fmla="*/ 24 w 26"/>
                      <a:gd name="T7" fmla="*/ 46 h 62"/>
                      <a:gd name="T8" fmla="*/ 20 w 26"/>
                      <a:gd name="T9" fmla="*/ 36 h 62"/>
                      <a:gd name="T10" fmla="*/ 16 w 26"/>
                      <a:gd name="T11" fmla="*/ 26 h 62"/>
                      <a:gd name="T12" fmla="*/ 12 w 26"/>
                      <a:gd name="T13" fmla="*/ 18 h 62"/>
                      <a:gd name="T14" fmla="*/ 8 w 26"/>
                      <a:gd name="T15" fmla="*/ 10 h 62"/>
                      <a:gd name="T16" fmla="*/ 4 w 26"/>
                      <a:gd name="T17" fmla="*/ 4 h 62"/>
                      <a:gd name="T18" fmla="*/ 2 w 26"/>
                      <a:gd name="T19" fmla="*/ 0 h 62"/>
                      <a:gd name="T20" fmla="*/ 0 w 26"/>
                      <a:gd name="T21" fmla="*/ 0 h 62"/>
                      <a:gd name="T22" fmla="*/ 2 w 26"/>
                      <a:gd name="T23" fmla="*/ 6 h 62"/>
                      <a:gd name="T24" fmla="*/ 6 w 26"/>
                      <a:gd name="T25" fmla="*/ 12 h 62"/>
                      <a:gd name="T26" fmla="*/ 10 w 26"/>
                      <a:gd name="T27" fmla="*/ 20 h 62"/>
                      <a:gd name="T28" fmla="*/ 14 w 26"/>
                      <a:gd name="T29" fmla="*/ 28 h 62"/>
                      <a:gd name="T30" fmla="*/ 18 w 26"/>
                      <a:gd name="T31" fmla="*/ 36 h 62"/>
                      <a:gd name="T32" fmla="*/ 22 w 26"/>
                      <a:gd name="T33" fmla="*/ 46 h 62"/>
                      <a:gd name="T34" fmla="*/ 24 w 26"/>
                      <a:gd name="T35" fmla="*/ 54 h 62"/>
                      <a:gd name="T36" fmla="*/ 24 w 26"/>
                      <a:gd name="T37" fmla="*/ 62 h 62"/>
                      <a:gd name="T38" fmla="*/ 26 w 26"/>
                      <a:gd name="T39" fmla="*/ 62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62"/>
                      <a:gd name="T62" fmla="*/ 26 w 26"/>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62">
                        <a:moveTo>
                          <a:pt x="26" y="62"/>
                        </a:moveTo>
                        <a:lnTo>
                          <a:pt x="26" y="62"/>
                        </a:lnTo>
                        <a:lnTo>
                          <a:pt x="26" y="54"/>
                        </a:lnTo>
                        <a:lnTo>
                          <a:pt x="24" y="46"/>
                        </a:lnTo>
                        <a:lnTo>
                          <a:pt x="20" y="36"/>
                        </a:lnTo>
                        <a:lnTo>
                          <a:pt x="16" y="26"/>
                        </a:lnTo>
                        <a:lnTo>
                          <a:pt x="12" y="18"/>
                        </a:lnTo>
                        <a:lnTo>
                          <a:pt x="8" y="10"/>
                        </a:lnTo>
                        <a:lnTo>
                          <a:pt x="4" y="4"/>
                        </a:lnTo>
                        <a:lnTo>
                          <a:pt x="2" y="0"/>
                        </a:lnTo>
                        <a:lnTo>
                          <a:pt x="0" y="0"/>
                        </a:lnTo>
                        <a:lnTo>
                          <a:pt x="2" y="6"/>
                        </a:lnTo>
                        <a:lnTo>
                          <a:pt x="6" y="12"/>
                        </a:lnTo>
                        <a:lnTo>
                          <a:pt x="10" y="20"/>
                        </a:lnTo>
                        <a:lnTo>
                          <a:pt x="14" y="28"/>
                        </a:lnTo>
                        <a:lnTo>
                          <a:pt x="18" y="36"/>
                        </a:lnTo>
                        <a:lnTo>
                          <a:pt x="22" y="46"/>
                        </a:lnTo>
                        <a:lnTo>
                          <a:pt x="24" y="54"/>
                        </a:lnTo>
                        <a:lnTo>
                          <a:pt x="24" y="62"/>
                        </a:lnTo>
                        <a:lnTo>
                          <a:pt x="26" y="62"/>
                        </a:lnTo>
                        <a:close/>
                      </a:path>
                    </a:pathLst>
                  </a:custGeom>
                  <a:solidFill>
                    <a:srgbClr val="000000"/>
                  </a:solidFill>
                  <a:ln w="9525">
                    <a:noFill/>
                    <a:round/>
                    <a:headEnd/>
                    <a:tailEnd/>
                  </a:ln>
                </p:spPr>
                <p:txBody>
                  <a:bodyPr/>
                  <a:lstStyle/>
                  <a:p>
                    <a:endParaRPr lang="es-AR"/>
                  </a:p>
                </p:txBody>
              </p:sp>
              <p:sp>
                <p:nvSpPr>
                  <p:cNvPr id="71134" name="Freeform 1255"/>
                  <p:cNvSpPr>
                    <a:spLocks/>
                  </p:cNvSpPr>
                  <p:nvPr/>
                </p:nvSpPr>
                <p:spPr bwMode="auto">
                  <a:xfrm>
                    <a:off x="4678" y="2404"/>
                    <a:ext cx="16" cy="30"/>
                  </a:xfrm>
                  <a:custGeom>
                    <a:avLst/>
                    <a:gdLst>
                      <a:gd name="T0" fmla="*/ 0 w 16"/>
                      <a:gd name="T1" fmla="*/ 30 h 30"/>
                      <a:gd name="T2" fmla="*/ 0 w 16"/>
                      <a:gd name="T3" fmla="*/ 30 h 30"/>
                      <a:gd name="T4" fmla="*/ 2 w 16"/>
                      <a:gd name="T5" fmla="*/ 28 h 30"/>
                      <a:gd name="T6" fmla="*/ 4 w 16"/>
                      <a:gd name="T7" fmla="*/ 28 h 30"/>
                      <a:gd name="T8" fmla="*/ 8 w 16"/>
                      <a:gd name="T9" fmla="*/ 24 h 30"/>
                      <a:gd name="T10" fmla="*/ 10 w 16"/>
                      <a:gd name="T11" fmla="*/ 22 h 30"/>
                      <a:gd name="T12" fmla="*/ 12 w 16"/>
                      <a:gd name="T13" fmla="*/ 18 h 30"/>
                      <a:gd name="T14" fmla="*/ 14 w 16"/>
                      <a:gd name="T15" fmla="*/ 12 h 30"/>
                      <a:gd name="T16" fmla="*/ 16 w 16"/>
                      <a:gd name="T17" fmla="*/ 8 h 30"/>
                      <a:gd name="T18" fmla="*/ 16 w 16"/>
                      <a:gd name="T19" fmla="*/ 0 h 30"/>
                      <a:gd name="T20" fmla="*/ 14 w 16"/>
                      <a:gd name="T21" fmla="*/ 0 h 30"/>
                      <a:gd name="T22" fmla="*/ 14 w 16"/>
                      <a:gd name="T23" fmla="*/ 6 h 30"/>
                      <a:gd name="T24" fmla="*/ 12 w 16"/>
                      <a:gd name="T25" fmla="*/ 12 h 30"/>
                      <a:gd name="T26" fmla="*/ 10 w 16"/>
                      <a:gd name="T27" fmla="*/ 16 h 30"/>
                      <a:gd name="T28" fmla="*/ 8 w 16"/>
                      <a:gd name="T29" fmla="*/ 20 h 30"/>
                      <a:gd name="T30" fmla="*/ 6 w 16"/>
                      <a:gd name="T31" fmla="*/ 22 h 30"/>
                      <a:gd name="T32" fmla="*/ 2 w 16"/>
                      <a:gd name="T33" fmla="*/ 26 h 30"/>
                      <a:gd name="T34" fmla="*/ 0 w 16"/>
                      <a:gd name="T35" fmla="*/ 26 h 30"/>
                      <a:gd name="T36" fmla="*/ 0 w 16"/>
                      <a:gd name="T37" fmla="*/ 28 h 30"/>
                      <a:gd name="T38" fmla="*/ 0 w 16"/>
                      <a:gd name="T39" fmla="*/ 28 h 30"/>
                      <a:gd name="T40" fmla="*/ 0 w 16"/>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0" y="30"/>
                        </a:moveTo>
                        <a:lnTo>
                          <a:pt x="0" y="30"/>
                        </a:lnTo>
                        <a:lnTo>
                          <a:pt x="2" y="28"/>
                        </a:lnTo>
                        <a:lnTo>
                          <a:pt x="4" y="28"/>
                        </a:lnTo>
                        <a:lnTo>
                          <a:pt x="8" y="24"/>
                        </a:lnTo>
                        <a:lnTo>
                          <a:pt x="10" y="22"/>
                        </a:lnTo>
                        <a:lnTo>
                          <a:pt x="12" y="18"/>
                        </a:lnTo>
                        <a:lnTo>
                          <a:pt x="14" y="12"/>
                        </a:lnTo>
                        <a:lnTo>
                          <a:pt x="16" y="8"/>
                        </a:lnTo>
                        <a:lnTo>
                          <a:pt x="16" y="0"/>
                        </a:lnTo>
                        <a:lnTo>
                          <a:pt x="14" y="0"/>
                        </a:lnTo>
                        <a:lnTo>
                          <a:pt x="14" y="6"/>
                        </a:lnTo>
                        <a:lnTo>
                          <a:pt x="12" y="12"/>
                        </a:lnTo>
                        <a:lnTo>
                          <a:pt x="10" y="16"/>
                        </a:lnTo>
                        <a:lnTo>
                          <a:pt x="8" y="20"/>
                        </a:lnTo>
                        <a:lnTo>
                          <a:pt x="6" y="22"/>
                        </a:lnTo>
                        <a:lnTo>
                          <a:pt x="2" y="26"/>
                        </a:lnTo>
                        <a:lnTo>
                          <a:pt x="0" y="26"/>
                        </a:lnTo>
                        <a:lnTo>
                          <a:pt x="0" y="28"/>
                        </a:lnTo>
                        <a:lnTo>
                          <a:pt x="0" y="30"/>
                        </a:lnTo>
                        <a:close/>
                      </a:path>
                    </a:pathLst>
                  </a:custGeom>
                  <a:solidFill>
                    <a:srgbClr val="000000"/>
                  </a:solidFill>
                  <a:ln w="9525">
                    <a:noFill/>
                    <a:round/>
                    <a:headEnd/>
                    <a:tailEnd/>
                  </a:ln>
                </p:spPr>
                <p:txBody>
                  <a:bodyPr/>
                  <a:lstStyle/>
                  <a:p>
                    <a:endParaRPr lang="es-AR"/>
                  </a:p>
                </p:txBody>
              </p:sp>
              <p:sp>
                <p:nvSpPr>
                  <p:cNvPr id="71135" name="Freeform 1256"/>
                  <p:cNvSpPr>
                    <a:spLocks/>
                  </p:cNvSpPr>
                  <p:nvPr/>
                </p:nvSpPr>
                <p:spPr bwMode="auto">
                  <a:xfrm>
                    <a:off x="4648" y="2422"/>
                    <a:ext cx="30" cy="14"/>
                  </a:xfrm>
                  <a:custGeom>
                    <a:avLst/>
                    <a:gdLst>
                      <a:gd name="T0" fmla="*/ 0 w 30"/>
                      <a:gd name="T1" fmla="*/ 0 h 14"/>
                      <a:gd name="T2" fmla="*/ 0 w 30"/>
                      <a:gd name="T3" fmla="*/ 0 h 14"/>
                      <a:gd name="T4" fmla="*/ 4 w 30"/>
                      <a:gd name="T5" fmla="*/ 4 h 14"/>
                      <a:gd name="T6" fmla="*/ 6 w 30"/>
                      <a:gd name="T7" fmla="*/ 8 h 14"/>
                      <a:gd name="T8" fmla="*/ 10 w 30"/>
                      <a:gd name="T9" fmla="*/ 10 h 14"/>
                      <a:gd name="T10" fmla="*/ 14 w 30"/>
                      <a:gd name="T11" fmla="*/ 12 h 14"/>
                      <a:gd name="T12" fmla="*/ 18 w 30"/>
                      <a:gd name="T13" fmla="*/ 14 h 14"/>
                      <a:gd name="T14" fmla="*/ 22 w 30"/>
                      <a:gd name="T15" fmla="*/ 14 h 14"/>
                      <a:gd name="T16" fmla="*/ 26 w 30"/>
                      <a:gd name="T17" fmla="*/ 14 h 14"/>
                      <a:gd name="T18" fmla="*/ 30 w 30"/>
                      <a:gd name="T19" fmla="*/ 12 h 14"/>
                      <a:gd name="T20" fmla="*/ 30 w 30"/>
                      <a:gd name="T21" fmla="*/ 10 h 14"/>
                      <a:gd name="T22" fmla="*/ 26 w 30"/>
                      <a:gd name="T23" fmla="*/ 12 h 14"/>
                      <a:gd name="T24" fmla="*/ 22 w 30"/>
                      <a:gd name="T25" fmla="*/ 12 h 14"/>
                      <a:gd name="T26" fmla="*/ 18 w 30"/>
                      <a:gd name="T27" fmla="*/ 12 h 14"/>
                      <a:gd name="T28" fmla="*/ 16 w 30"/>
                      <a:gd name="T29" fmla="*/ 10 h 14"/>
                      <a:gd name="T30" fmla="*/ 12 w 30"/>
                      <a:gd name="T31" fmla="*/ 8 h 14"/>
                      <a:gd name="T32" fmla="*/ 8 w 30"/>
                      <a:gd name="T33" fmla="*/ 6 h 14"/>
                      <a:gd name="T34" fmla="*/ 6 w 30"/>
                      <a:gd name="T35" fmla="*/ 2 h 14"/>
                      <a:gd name="T36" fmla="*/ 2 w 30"/>
                      <a:gd name="T37" fmla="*/ 0 h 14"/>
                      <a:gd name="T38" fmla="*/ 0 w 30"/>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4"/>
                      <a:gd name="T62" fmla="*/ 30 w 3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4">
                        <a:moveTo>
                          <a:pt x="0" y="0"/>
                        </a:moveTo>
                        <a:lnTo>
                          <a:pt x="0" y="0"/>
                        </a:lnTo>
                        <a:lnTo>
                          <a:pt x="4" y="4"/>
                        </a:lnTo>
                        <a:lnTo>
                          <a:pt x="6" y="8"/>
                        </a:lnTo>
                        <a:lnTo>
                          <a:pt x="10" y="10"/>
                        </a:lnTo>
                        <a:lnTo>
                          <a:pt x="14" y="12"/>
                        </a:lnTo>
                        <a:lnTo>
                          <a:pt x="18" y="14"/>
                        </a:lnTo>
                        <a:lnTo>
                          <a:pt x="22" y="14"/>
                        </a:lnTo>
                        <a:lnTo>
                          <a:pt x="26" y="14"/>
                        </a:lnTo>
                        <a:lnTo>
                          <a:pt x="30" y="12"/>
                        </a:lnTo>
                        <a:lnTo>
                          <a:pt x="30" y="10"/>
                        </a:lnTo>
                        <a:lnTo>
                          <a:pt x="26" y="12"/>
                        </a:lnTo>
                        <a:lnTo>
                          <a:pt x="22" y="12"/>
                        </a:lnTo>
                        <a:lnTo>
                          <a:pt x="18" y="12"/>
                        </a:lnTo>
                        <a:lnTo>
                          <a:pt x="16" y="10"/>
                        </a:lnTo>
                        <a:lnTo>
                          <a:pt x="12" y="8"/>
                        </a:lnTo>
                        <a:lnTo>
                          <a:pt x="8" y="6"/>
                        </a:lnTo>
                        <a:lnTo>
                          <a:pt x="6" y="2"/>
                        </a:lnTo>
                        <a:lnTo>
                          <a:pt x="2" y="0"/>
                        </a:lnTo>
                        <a:lnTo>
                          <a:pt x="0" y="0"/>
                        </a:lnTo>
                        <a:close/>
                      </a:path>
                    </a:pathLst>
                  </a:custGeom>
                  <a:solidFill>
                    <a:srgbClr val="000000"/>
                  </a:solidFill>
                  <a:ln w="9525">
                    <a:noFill/>
                    <a:round/>
                    <a:headEnd/>
                    <a:tailEnd/>
                  </a:ln>
                </p:spPr>
                <p:txBody>
                  <a:bodyPr/>
                  <a:lstStyle/>
                  <a:p>
                    <a:endParaRPr lang="es-AR"/>
                  </a:p>
                </p:txBody>
              </p:sp>
              <p:sp>
                <p:nvSpPr>
                  <p:cNvPr id="71136" name="Freeform 1257"/>
                  <p:cNvSpPr>
                    <a:spLocks/>
                  </p:cNvSpPr>
                  <p:nvPr/>
                </p:nvSpPr>
                <p:spPr bwMode="auto">
                  <a:xfrm>
                    <a:off x="4616" y="2378"/>
                    <a:ext cx="34" cy="44"/>
                  </a:xfrm>
                  <a:custGeom>
                    <a:avLst/>
                    <a:gdLst>
                      <a:gd name="T0" fmla="*/ 0 w 34"/>
                      <a:gd name="T1" fmla="*/ 2 h 44"/>
                      <a:gd name="T2" fmla="*/ 0 w 34"/>
                      <a:gd name="T3" fmla="*/ 2 h 44"/>
                      <a:gd name="T4" fmla="*/ 2 w 34"/>
                      <a:gd name="T5" fmla="*/ 6 h 44"/>
                      <a:gd name="T6" fmla="*/ 6 w 34"/>
                      <a:gd name="T7" fmla="*/ 12 h 44"/>
                      <a:gd name="T8" fmla="*/ 10 w 34"/>
                      <a:gd name="T9" fmla="*/ 18 h 44"/>
                      <a:gd name="T10" fmla="*/ 16 w 34"/>
                      <a:gd name="T11" fmla="*/ 24 h 44"/>
                      <a:gd name="T12" fmla="*/ 20 w 34"/>
                      <a:gd name="T13" fmla="*/ 30 h 44"/>
                      <a:gd name="T14" fmla="*/ 26 w 34"/>
                      <a:gd name="T15" fmla="*/ 36 h 44"/>
                      <a:gd name="T16" fmla="*/ 30 w 34"/>
                      <a:gd name="T17" fmla="*/ 40 h 44"/>
                      <a:gd name="T18" fmla="*/ 32 w 34"/>
                      <a:gd name="T19" fmla="*/ 44 h 44"/>
                      <a:gd name="T20" fmla="*/ 34 w 34"/>
                      <a:gd name="T21" fmla="*/ 44 h 44"/>
                      <a:gd name="T22" fmla="*/ 30 w 34"/>
                      <a:gd name="T23" fmla="*/ 40 h 44"/>
                      <a:gd name="T24" fmla="*/ 26 w 34"/>
                      <a:gd name="T25" fmla="*/ 34 h 44"/>
                      <a:gd name="T26" fmla="*/ 22 w 34"/>
                      <a:gd name="T27" fmla="*/ 28 h 44"/>
                      <a:gd name="T28" fmla="*/ 18 w 34"/>
                      <a:gd name="T29" fmla="*/ 22 h 44"/>
                      <a:gd name="T30" fmla="*/ 14 w 34"/>
                      <a:gd name="T31" fmla="*/ 16 h 44"/>
                      <a:gd name="T32" fmla="*/ 10 w 34"/>
                      <a:gd name="T33" fmla="*/ 10 h 44"/>
                      <a:gd name="T34" fmla="*/ 6 w 34"/>
                      <a:gd name="T35" fmla="*/ 6 h 44"/>
                      <a:gd name="T36" fmla="*/ 2 w 34"/>
                      <a:gd name="T37" fmla="*/ 0 h 44"/>
                      <a:gd name="T38" fmla="*/ 0 w 34"/>
                      <a:gd name="T39" fmla="*/ 2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44"/>
                      <a:gd name="T62" fmla="*/ 34 w 3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44">
                        <a:moveTo>
                          <a:pt x="0" y="2"/>
                        </a:moveTo>
                        <a:lnTo>
                          <a:pt x="0" y="2"/>
                        </a:lnTo>
                        <a:lnTo>
                          <a:pt x="2" y="6"/>
                        </a:lnTo>
                        <a:lnTo>
                          <a:pt x="6" y="12"/>
                        </a:lnTo>
                        <a:lnTo>
                          <a:pt x="10" y="18"/>
                        </a:lnTo>
                        <a:lnTo>
                          <a:pt x="16" y="24"/>
                        </a:lnTo>
                        <a:lnTo>
                          <a:pt x="20" y="30"/>
                        </a:lnTo>
                        <a:lnTo>
                          <a:pt x="26" y="36"/>
                        </a:lnTo>
                        <a:lnTo>
                          <a:pt x="30" y="40"/>
                        </a:lnTo>
                        <a:lnTo>
                          <a:pt x="32" y="44"/>
                        </a:lnTo>
                        <a:lnTo>
                          <a:pt x="34" y="44"/>
                        </a:lnTo>
                        <a:lnTo>
                          <a:pt x="30" y="40"/>
                        </a:lnTo>
                        <a:lnTo>
                          <a:pt x="26" y="34"/>
                        </a:lnTo>
                        <a:lnTo>
                          <a:pt x="22" y="28"/>
                        </a:lnTo>
                        <a:lnTo>
                          <a:pt x="18" y="22"/>
                        </a:lnTo>
                        <a:lnTo>
                          <a:pt x="14" y="16"/>
                        </a:lnTo>
                        <a:lnTo>
                          <a:pt x="10" y="10"/>
                        </a:lnTo>
                        <a:lnTo>
                          <a:pt x="6" y="6"/>
                        </a:lnTo>
                        <a:lnTo>
                          <a:pt x="2" y="0"/>
                        </a:lnTo>
                        <a:lnTo>
                          <a:pt x="0" y="2"/>
                        </a:lnTo>
                        <a:close/>
                      </a:path>
                    </a:pathLst>
                  </a:custGeom>
                  <a:solidFill>
                    <a:srgbClr val="000000"/>
                  </a:solidFill>
                  <a:ln w="9525">
                    <a:noFill/>
                    <a:round/>
                    <a:headEnd/>
                    <a:tailEnd/>
                  </a:ln>
                </p:spPr>
                <p:txBody>
                  <a:bodyPr/>
                  <a:lstStyle/>
                  <a:p>
                    <a:endParaRPr lang="es-AR"/>
                  </a:p>
                </p:txBody>
              </p:sp>
              <p:sp>
                <p:nvSpPr>
                  <p:cNvPr id="71137" name="Freeform 1258"/>
                  <p:cNvSpPr>
                    <a:spLocks/>
                  </p:cNvSpPr>
                  <p:nvPr/>
                </p:nvSpPr>
                <p:spPr bwMode="auto">
                  <a:xfrm>
                    <a:off x="4604" y="2354"/>
                    <a:ext cx="14" cy="24"/>
                  </a:xfrm>
                  <a:custGeom>
                    <a:avLst/>
                    <a:gdLst>
                      <a:gd name="T0" fmla="*/ 0 w 14"/>
                      <a:gd name="T1" fmla="*/ 2 h 24"/>
                      <a:gd name="T2" fmla="*/ 0 w 14"/>
                      <a:gd name="T3" fmla="*/ 2 h 24"/>
                      <a:gd name="T4" fmla="*/ 0 w 14"/>
                      <a:gd name="T5" fmla="*/ 2 h 24"/>
                      <a:gd name="T6" fmla="*/ 2 w 14"/>
                      <a:gd name="T7" fmla="*/ 4 h 24"/>
                      <a:gd name="T8" fmla="*/ 2 w 14"/>
                      <a:gd name="T9" fmla="*/ 8 h 24"/>
                      <a:gd name="T10" fmla="*/ 4 w 14"/>
                      <a:gd name="T11" fmla="*/ 10 h 24"/>
                      <a:gd name="T12" fmla="*/ 6 w 14"/>
                      <a:gd name="T13" fmla="*/ 14 h 24"/>
                      <a:gd name="T14" fmla="*/ 8 w 14"/>
                      <a:gd name="T15" fmla="*/ 18 h 24"/>
                      <a:gd name="T16" fmla="*/ 10 w 14"/>
                      <a:gd name="T17" fmla="*/ 22 h 24"/>
                      <a:gd name="T18" fmla="*/ 12 w 14"/>
                      <a:gd name="T19" fmla="*/ 24 h 24"/>
                      <a:gd name="T20" fmla="*/ 14 w 14"/>
                      <a:gd name="T21" fmla="*/ 24 h 24"/>
                      <a:gd name="T22" fmla="*/ 12 w 14"/>
                      <a:gd name="T23" fmla="*/ 20 h 24"/>
                      <a:gd name="T24" fmla="*/ 10 w 14"/>
                      <a:gd name="T25" fmla="*/ 16 h 24"/>
                      <a:gd name="T26" fmla="*/ 8 w 14"/>
                      <a:gd name="T27" fmla="*/ 12 h 24"/>
                      <a:gd name="T28" fmla="*/ 6 w 14"/>
                      <a:gd name="T29" fmla="*/ 10 h 24"/>
                      <a:gd name="T30" fmla="*/ 6 w 14"/>
                      <a:gd name="T31" fmla="*/ 6 h 24"/>
                      <a:gd name="T32" fmla="*/ 4 w 14"/>
                      <a:gd name="T33" fmla="*/ 4 h 24"/>
                      <a:gd name="T34" fmla="*/ 2 w 14"/>
                      <a:gd name="T35" fmla="*/ 2 h 24"/>
                      <a:gd name="T36" fmla="*/ 2 w 14"/>
                      <a:gd name="T37" fmla="*/ 0 h 24"/>
                      <a:gd name="T38" fmla="*/ 0 w 14"/>
                      <a:gd name="T39" fmla="*/ 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4"/>
                      <a:gd name="T62" fmla="*/ 14 w 1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4">
                        <a:moveTo>
                          <a:pt x="0" y="2"/>
                        </a:moveTo>
                        <a:lnTo>
                          <a:pt x="0" y="2"/>
                        </a:lnTo>
                        <a:lnTo>
                          <a:pt x="2" y="4"/>
                        </a:lnTo>
                        <a:lnTo>
                          <a:pt x="2" y="8"/>
                        </a:lnTo>
                        <a:lnTo>
                          <a:pt x="4" y="10"/>
                        </a:lnTo>
                        <a:lnTo>
                          <a:pt x="6" y="14"/>
                        </a:lnTo>
                        <a:lnTo>
                          <a:pt x="8" y="18"/>
                        </a:lnTo>
                        <a:lnTo>
                          <a:pt x="10" y="22"/>
                        </a:lnTo>
                        <a:lnTo>
                          <a:pt x="12" y="24"/>
                        </a:lnTo>
                        <a:lnTo>
                          <a:pt x="14" y="24"/>
                        </a:lnTo>
                        <a:lnTo>
                          <a:pt x="12" y="20"/>
                        </a:lnTo>
                        <a:lnTo>
                          <a:pt x="10" y="16"/>
                        </a:lnTo>
                        <a:lnTo>
                          <a:pt x="8" y="12"/>
                        </a:lnTo>
                        <a:lnTo>
                          <a:pt x="6" y="10"/>
                        </a:lnTo>
                        <a:lnTo>
                          <a:pt x="6" y="6"/>
                        </a:lnTo>
                        <a:lnTo>
                          <a:pt x="4" y="4"/>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1138" name="Freeform 1259"/>
                  <p:cNvSpPr>
                    <a:spLocks/>
                  </p:cNvSpPr>
                  <p:nvPr/>
                </p:nvSpPr>
                <p:spPr bwMode="auto">
                  <a:xfrm>
                    <a:off x="4594" y="2332"/>
                    <a:ext cx="10" cy="24"/>
                  </a:xfrm>
                  <a:custGeom>
                    <a:avLst/>
                    <a:gdLst>
                      <a:gd name="T0" fmla="*/ 0 w 10"/>
                      <a:gd name="T1" fmla="*/ 0 h 24"/>
                      <a:gd name="T2" fmla="*/ 0 w 10"/>
                      <a:gd name="T3" fmla="*/ 0 h 24"/>
                      <a:gd name="T4" fmla="*/ 0 w 10"/>
                      <a:gd name="T5" fmla="*/ 2 h 24"/>
                      <a:gd name="T6" fmla="*/ 0 w 10"/>
                      <a:gd name="T7" fmla="*/ 6 h 24"/>
                      <a:gd name="T8" fmla="*/ 2 w 10"/>
                      <a:gd name="T9" fmla="*/ 10 h 24"/>
                      <a:gd name="T10" fmla="*/ 4 w 10"/>
                      <a:gd name="T11" fmla="*/ 14 h 24"/>
                      <a:gd name="T12" fmla="*/ 4 w 10"/>
                      <a:gd name="T13" fmla="*/ 16 h 24"/>
                      <a:gd name="T14" fmla="*/ 6 w 10"/>
                      <a:gd name="T15" fmla="*/ 20 h 24"/>
                      <a:gd name="T16" fmla="*/ 8 w 10"/>
                      <a:gd name="T17" fmla="*/ 22 h 24"/>
                      <a:gd name="T18" fmla="*/ 8 w 10"/>
                      <a:gd name="T19" fmla="*/ 24 h 24"/>
                      <a:gd name="T20" fmla="*/ 10 w 10"/>
                      <a:gd name="T21" fmla="*/ 22 h 24"/>
                      <a:gd name="T22" fmla="*/ 10 w 10"/>
                      <a:gd name="T23" fmla="*/ 22 h 24"/>
                      <a:gd name="T24" fmla="*/ 8 w 10"/>
                      <a:gd name="T25" fmla="*/ 18 h 24"/>
                      <a:gd name="T26" fmla="*/ 8 w 10"/>
                      <a:gd name="T27" fmla="*/ 16 h 24"/>
                      <a:gd name="T28" fmla="*/ 6 w 10"/>
                      <a:gd name="T29" fmla="*/ 12 h 24"/>
                      <a:gd name="T30" fmla="*/ 4 w 10"/>
                      <a:gd name="T31" fmla="*/ 10 h 24"/>
                      <a:gd name="T32" fmla="*/ 4 w 10"/>
                      <a:gd name="T33" fmla="*/ 6 h 24"/>
                      <a:gd name="T34" fmla="*/ 2 w 10"/>
                      <a:gd name="T35" fmla="*/ 2 h 24"/>
                      <a:gd name="T36" fmla="*/ 2 w 10"/>
                      <a:gd name="T37" fmla="*/ 0 h 24"/>
                      <a:gd name="T38" fmla="*/ 2 w 10"/>
                      <a:gd name="T39" fmla="*/ 0 h 24"/>
                      <a:gd name="T40" fmla="*/ 0 w 1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24"/>
                      <a:gd name="T65" fmla="*/ 10 w 1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24">
                        <a:moveTo>
                          <a:pt x="0" y="0"/>
                        </a:moveTo>
                        <a:lnTo>
                          <a:pt x="0" y="0"/>
                        </a:lnTo>
                        <a:lnTo>
                          <a:pt x="0" y="2"/>
                        </a:lnTo>
                        <a:lnTo>
                          <a:pt x="0" y="6"/>
                        </a:lnTo>
                        <a:lnTo>
                          <a:pt x="2" y="10"/>
                        </a:lnTo>
                        <a:lnTo>
                          <a:pt x="4" y="14"/>
                        </a:lnTo>
                        <a:lnTo>
                          <a:pt x="4" y="16"/>
                        </a:lnTo>
                        <a:lnTo>
                          <a:pt x="6" y="20"/>
                        </a:lnTo>
                        <a:lnTo>
                          <a:pt x="8" y="22"/>
                        </a:lnTo>
                        <a:lnTo>
                          <a:pt x="8" y="24"/>
                        </a:lnTo>
                        <a:lnTo>
                          <a:pt x="10" y="22"/>
                        </a:lnTo>
                        <a:lnTo>
                          <a:pt x="8" y="18"/>
                        </a:lnTo>
                        <a:lnTo>
                          <a:pt x="8" y="16"/>
                        </a:lnTo>
                        <a:lnTo>
                          <a:pt x="6" y="12"/>
                        </a:lnTo>
                        <a:lnTo>
                          <a:pt x="4" y="10"/>
                        </a:lnTo>
                        <a:lnTo>
                          <a:pt x="4" y="6"/>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1139" name="Freeform 1260"/>
                  <p:cNvSpPr>
                    <a:spLocks/>
                  </p:cNvSpPr>
                  <p:nvPr/>
                </p:nvSpPr>
                <p:spPr bwMode="auto">
                  <a:xfrm>
                    <a:off x="4572" y="2294"/>
                    <a:ext cx="22" cy="36"/>
                  </a:xfrm>
                  <a:custGeom>
                    <a:avLst/>
                    <a:gdLst>
                      <a:gd name="T0" fmla="*/ 0 w 22"/>
                      <a:gd name="T1" fmla="*/ 2 h 36"/>
                      <a:gd name="T2" fmla="*/ 0 w 22"/>
                      <a:gd name="T3" fmla="*/ 2 h 36"/>
                      <a:gd name="T4" fmla="*/ 2 w 22"/>
                      <a:gd name="T5" fmla="*/ 4 h 36"/>
                      <a:gd name="T6" fmla="*/ 4 w 22"/>
                      <a:gd name="T7" fmla="*/ 8 h 36"/>
                      <a:gd name="T8" fmla="*/ 8 w 22"/>
                      <a:gd name="T9" fmla="*/ 14 h 36"/>
                      <a:gd name="T10" fmla="*/ 12 w 22"/>
                      <a:gd name="T11" fmla="*/ 20 h 36"/>
                      <a:gd name="T12" fmla="*/ 14 w 22"/>
                      <a:gd name="T13" fmla="*/ 24 h 36"/>
                      <a:gd name="T14" fmla="*/ 16 w 22"/>
                      <a:gd name="T15" fmla="*/ 30 h 36"/>
                      <a:gd name="T16" fmla="*/ 20 w 22"/>
                      <a:gd name="T17" fmla="*/ 34 h 36"/>
                      <a:gd name="T18" fmla="*/ 20 w 22"/>
                      <a:gd name="T19" fmla="*/ 36 h 36"/>
                      <a:gd name="T20" fmla="*/ 22 w 22"/>
                      <a:gd name="T21" fmla="*/ 36 h 36"/>
                      <a:gd name="T22" fmla="*/ 22 w 22"/>
                      <a:gd name="T23" fmla="*/ 32 h 36"/>
                      <a:gd name="T24" fmla="*/ 20 w 22"/>
                      <a:gd name="T25" fmla="*/ 28 h 36"/>
                      <a:gd name="T26" fmla="*/ 16 w 22"/>
                      <a:gd name="T27" fmla="*/ 24 h 36"/>
                      <a:gd name="T28" fmla="*/ 14 w 22"/>
                      <a:gd name="T29" fmla="*/ 18 h 36"/>
                      <a:gd name="T30" fmla="*/ 10 w 22"/>
                      <a:gd name="T31" fmla="*/ 12 h 36"/>
                      <a:gd name="T32" fmla="*/ 6 w 22"/>
                      <a:gd name="T33" fmla="*/ 8 h 36"/>
                      <a:gd name="T34" fmla="*/ 4 w 22"/>
                      <a:gd name="T35" fmla="*/ 4 h 36"/>
                      <a:gd name="T36" fmla="*/ 0 w 22"/>
                      <a:gd name="T37" fmla="*/ 0 h 36"/>
                      <a:gd name="T38" fmla="*/ 0 w 22"/>
                      <a:gd name="T39" fmla="*/ 2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6"/>
                      <a:gd name="T62" fmla="*/ 22 w 22"/>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6">
                        <a:moveTo>
                          <a:pt x="0" y="2"/>
                        </a:moveTo>
                        <a:lnTo>
                          <a:pt x="0" y="2"/>
                        </a:lnTo>
                        <a:lnTo>
                          <a:pt x="2" y="4"/>
                        </a:lnTo>
                        <a:lnTo>
                          <a:pt x="4" y="8"/>
                        </a:lnTo>
                        <a:lnTo>
                          <a:pt x="8" y="14"/>
                        </a:lnTo>
                        <a:lnTo>
                          <a:pt x="12" y="20"/>
                        </a:lnTo>
                        <a:lnTo>
                          <a:pt x="14" y="24"/>
                        </a:lnTo>
                        <a:lnTo>
                          <a:pt x="16" y="30"/>
                        </a:lnTo>
                        <a:lnTo>
                          <a:pt x="20" y="34"/>
                        </a:lnTo>
                        <a:lnTo>
                          <a:pt x="20" y="36"/>
                        </a:lnTo>
                        <a:lnTo>
                          <a:pt x="22" y="36"/>
                        </a:lnTo>
                        <a:lnTo>
                          <a:pt x="22" y="32"/>
                        </a:lnTo>
                        <a:lnTo>
                          <a:pt x="20" y="28"/>
                        </a:lnTo>
                        <a:lnTo>
                          <a:pt x="16" y="24"/>
                        </a:lnTo>
                        <a:lnTo>
                          <a:pt x="14" y="18"/>
                        </a:lnTo>
                        <a:lnTo>
                          <a:pt x="10" y="12"/>
                        </a:lnTo>
                        <a:lnTo>
                          <a:pt x="6" y="8"/>
                        </a:lnTo>
                        <a:lnTo>
                          <a:pt x="4" y="4"/>
                        </a:lnTo>
                        <a:lnTo>
                          <a:pt x="0" y="0"/>
                        </a:lnTo>
                        <a:lnTo>
                          <a:pt x="0" y="2"/>
                        </a:lnTo>
                        <a:close/>
                      </a:path>
                    </a:pathLst>
                  </a:custGeom>
                  <a:solidFill>
                    <a:srgbClr val="000000"/>
                  </a:solidFill>
                  <a:ln w="9525">
                    <a:noFill/>
                    <a:round/>
                    <a:headEnd/>
                    <a:tailEnd/>
                  </a:ln>
                </p:spPr>
                <p:txBody>
                  <a:bodyPr/>
                  <a:lstStyle/>
                  <a:p>
                    <a:endParaRPr lang="es-AR"/>
                  </a:p>
                </p:txBody>
              </p:sp>
              <p:sp>
                <p:nvSpPr>
                  <p:cNvPr id="71140" name="Freeform 1261"/>
                  <p:cNvSpPr>
                    <a:spLocks/>
                  </p:cNvSpPr>
                  <p:nvPr/>
                </p:nvSpPr>
                <p:spPr bwMode="auto">
                  <a:xfrm>
                    <a:off x="4534" y="2274"/>
                    <a:ext cx="38" cy="22"/>
                  </a:xfrm>
                  <a:custGeom>
                    <a:avLst/>
                    <a:gdLst>
                      <a:gd name="T0" fmla="*/ 0 w 38"/>
                      <a:gd name="T1" fmla="*/ 4 h 22"/>
                      <a:gd name="T2" fmla="*/ 0 w 38"/>
                      <a:gd name="T3" fmla="*/ 4 h 22"/>
                      <a:gd name="T4" fmla="*/ 6 w 38"/>
                      <a:gd name="T5" fmla="*/ 2 h 22"/>
                      <a:gd name="T6" fmla="*/ 12 w 38"/>
                      <a:gd name="T7" fmla="*/ 4 h 22"/>
                      <a:gd name="T8" fmla="*/ 16 w 38"/>
                      <a:gd name="T9" fmla="*/ 6 h 22"/>
                      <a:gd name="T10" fmla="*/ 22 w 38"/>
                      <a:gd name="T11" fmla="*/ 8 h 22"/>
                      <a:gd name="T12" fmla="*/ 26 w 38"/>
                      <a:gd name="T13" fmla="*/ 12 h 22"/>
                      <a:gd name="T14" fmla="*/ 30 w 38"/>
                      <a:gd name="T15" fmla="*/ 16 h 22"/>
                      <a:gd name="T16" fmla="*/ 34 w 38"/>
                      <a:gd name="T17" fmla="*/ 20 h 22"/>
                      <a:gd name="T18" fmla="*/ 38 w 38"/>
                      <a:gd name="T19" fmla="*/ 22 h 22"/>
                      <a:gd name="T20" fmla="*/ 38 w 38"/>
                      <a:gd name="T21" fmla="*/ 20 h 22"/>
                      <a:gd name="T22" fmla="*/ 36 w 38"/>
                      <a:gd name="T23" fmla="*/ 18 h 22"/>
                      <a:gd name="T24" fmla="*/ 32 w 38"/>
                      <a:gd name="T25" fmla="*/ 14 h 22"/>
                      <a:gd name="T26" fmla="*/ 28 w 38"/>
                      <a:gd name="T27" fmla="*/ 10 h 22"/>
                      <a:gd name="T28" fmla="*/ 24 w 38"/>
                      <a:gd name="T29" fmla="*/ 6 h 22"/>
                      <a:gd name="T30" fmla="*/ 18 w 38"/>
                      <a:gd name="T31" fmla="*/ 4 h 22"/>
                      <a:gd name="T32" fmla="*/ 12 w 38"/>
                      <a:gd name="T33" fmla="*/ 2 h 22"/>
                      <a:gd name="T34" fmla="*/ 6 w 38"/>
                      <a:gd name="T35" fmla="*/ 0 h 22"/>
                      <a:gd name="T36" fmla="*/ 0 w 38"/>
                      <a:gd name="T37" fmla="*/ 0 h 22"/>
                      <a:gd name="T38" fmla="*/ 0 w 38"/>
                      <a:gd name="T39" fmla="*/ 4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22"/>
                      <a:gd name="T62" fmla="*/ 38 w 3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22">
                        <a:moveTo>
                          <a:pt x="0" y="4"/>
                        </a:moveTo>
                        <a:lnTo>
                          <a:pt x="0" y="4"/>
                        </a:lnTo>
                        <a:lnTo>
                          <a:pt x="6" y="2"/>
                        </a:lnTo>
                        <a:lnTo>
                          <a:pt x="12" y="4"/>
                        </a:lnTo>
                        <a:lnTo>
                          <a:pt x="16" y="6"/>
                        </a:lnTo>
                        <a:lnTo>
                          <a:pt x="22" y="8"/>
                        </a:lnTo>
                        <a:lnTo>
                          <a:pt x="26" y="12"/>
                        </a:lnTo>
                        <a:lnTo>
                          <a:pt x="30" y="16"/>
                        </a:lnTo>
                        <a:lnTo>
                          <a:pt x="34" y="20"/>
                        </a:lnTo>
                        <a:lnTo>
                          <a:pt x="38" y="22"/>
                        </a:lnTo>
                        <a:lnTo>
                          <a:pt x="38" y="20"/>
                        </a:lnTo>
                        <a:lnTo>
                          <a:pt x="36" y="18"/>
                        </a:lnTo>
                        <a:lnTo>
                          <a:pt x="32" y="14"/>
                        </a:lnTo>
                        <a:lnTo>
                          <a:pt x="28" y="10"/>
                        </a:lnTo>
                        <a:lnTo>
                          <a:pt x="24" y="6"/>
                        </a:lnTo>
                        <a:lnTo>
                          <a:pt x="18" y="4"/>
                        </a:lnTo>
                        <a:lnTo>
                          <a:pt x="12" y="2"/>
                        </a:lnTo>
                        <a:lnTo>
                          <a:pt x="6" y="0"/>
                        </a:lnTo>
                        <a:lnTo>
                          <a:pt x="0" y="0"/>
                        </a:lnTo>
                        <a:lnTo>
                          <a:pt x="0" y="4"/>
                        </a:lnTo>
                        <a:close/>
                      </a:path>
                    </a:pathLst>
                  </a:custGeom>
                  <a:solidFill>
                    <a:srgbClr val="000000"/>
                  </a:solidFill>
                  <a:ln w="9525">
                    <a:noFill/>
                    <a:round/>
                    <a:headEnd/>
                    <a:tailEnd/>
                  </a:ln>
                </p:spPr>
                <p:txBody>
                  <a:bodyPr/>
                  <a:lstStyle/>
                  <a:p>
                    <a:endParaRPr lang="es-AR"/>
                  </a:p>
                </p:txBody>
              </p:sp>
              <p:sp>
                <p:nvSpPr>
                  <p:cNvPr id="71141" name="Freeform 1262"/>
                  <p:cNvSpPr>
                    <a:spLocks/>
                  </p:cNvSpPr>
                  <p:nvPr/>
                </p:nvSpPr>
                <p:spPr bwMode="auto">
                  <a:xfrm>
                    <a:off x="4522" y="2276"/>
                    <a:ext cx="12" cy="12"/>
                  </a:xfrm>
                  <a:custGeom>
                    <a:avLst/>
                    <a:gdLst>
                      <a:gd name="T0" fmla="*/ 2 w 12"/>
                      <a:gd name="T1" fmla="*/ 12 h 12"/>
                      <a:gd name="T2" fmla="*/ 2 w 12"/>
                      <a:gd name="T3" fmla="*/ 12 h 12"/>
                      <a:gd name="T4" fmla="*/ 4 w 12"/>
                      <a:gd name="T5" fmla="*/ 10 h 12"/>
                      <a:gd name="T6" fmla="*/ 4 w 12"/>
                      <a:gd name="T7" fmla="*/ 8 h 12"/>
                      <a:gd name="T8" fmla="*/ 6 w 12"/>
                      <a:gd name="T9" fmla="*/ 6 h 12"/>
                      <a:gd name="T10" fmla="*/ 8 w 12"/>
                      <a:gd name="T11" fmla="*/ 4 h 12"/>
                      <a:gd name="T12" fmla="*/ 8 w 12"/>
                      <a:gd name="T13" fmla="*/ 4 h 12"/>
                      <a:gd name="T14" fmla="*/ 10 w 12"/>
                      <a:gd name="T15" fmla="*/ 2 h 12"/>
                      <a:gd name="T16" fmla="*/ 12 w 12"/>
                      <a:gd name="T17" fmla="*/ 2 h 12"/>
                      <a:gd name="T18" fmla="*/ 12 w 12"/>
                      <a:gd name="T19" fmla="*/ 2 h 12"/>
                      <a:gd name="T20" fmla="*/ 12 w 12"/>
                      <a:gd name="T21" fmla="*/ 0 h 12"/>
                      <a:gd name="T22" fmla="*/ 10 w 12"/>
                      <a:gd name="T23" fmla="*/ 0 h 12"/>
                      <a:gd name="T24" fmla="*/ 8 w 12"/>
                      <a:gd name="T25" fmla="*/ 0 h 12"/>
                      <a:gd name="T26" fmla="*/ 6 w 12"/>
                      <a:gd name="T27" fmla="*/ 2 h 12"/>
                      <a:gd name="T28" fmla="*/ 6 w 12"/>
                      <a:gd name="T29" fmla="*/ 4 h 12"/>
                      <a:gd name="T30" fmla="*/ 4 w 12"/>
                      <a:gd name="T31" fmla="*/ 4 h 12"/>
                      <a:gd name="T32" fmla="*/ 2 w 12"/>
                      <a:gd name="T33" fmla="*/ 6 h 12"/>
                      <a:gd name="T34" fmla="*/ 2 w 12"/>
                      <a:gd name="T35" fmla="*/ 8 h 12"/>
                      <a:gd name="T36" fmla="*/ 0 w 12"/>
                      <a:gd name="T37" fmla="*/ 10 h 12"/>
                      <a:gd name="T38" fmla="*/ 0 w 12"/>
                      <a:gd name="T39" fmla="*/ 12 h 12"/>
                      <a:gd name="T40" fmla="*/ 2 w 12"/>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2" y="12"/>
                        </a:moveTo>
                        <a:lnTo>
                          <a:pt x="2" y="12"/>
                        </a:lnTo>
                        <a:lnTo>
                          <a:pt x="4" y="10"/>
                        </a:lnTo>
                        <a:lnTo>
                          <a:pt x="4" y="8"/>
                        </a:lnTo>
                        <a:lnTo>
                          <a:pt x="6" y="6"/>
                        </a:lnTo>
                        <a:lnTo>
                          <a:pt x="8" y="4"/>
                        </a:lnTo>
                        <a:lnTo>
                          <a:pt x="10" y="2"/>
                        </a:lnTo>
                        <a:lnTo>
                          <a:pt x="12" y="2"/>
                        </a:lnTo>
                        <a:lnTo>
                          <a:pt x="12" y="0"/>
                        </a:lnTo>
                        <a:lnTo>
                          <a:pt x="10" y="0"/>
                        </a:lnTo>
                        <a:lnTo>
                          <a:pt x="8" y="0"/>
                        </a:lnTo>
                        <a:lnTo>
                          <a:pt x="6" y="2"/>
                        </a:lnTo>
                        <a:lnTo>
                          <a:pt x="6" y="4"/>
                        </a:lnTo>
                        <a:lnTo>
                          <a:pt x="4" y="4"/>
                        </a:lnTo>
                        <a:lnTo>
                          <a:pt x="2" y="6"/>
                        </a:lnTo>
                        <a:lnTo>
                          <a:pt x="2" y="8"/>
                        </a:lnTo>
                        <a:lnTo>
                          <a:pt x="0" y="10"/>
                        </a:lnTo>
                        <a:lnTo>
                          <a:pt x="0" y="12"/>
                        </a:lnTo>
                        <a:lnTo>
                          <a:pt x="2" y="12"/>
                        </a:lnTo>
                        <a:close/>
                      </a:path>
                    </a:pathLst>
                  </a:custGeom>
                  <a:solidFill>
                    <a:srgbClr val="000000"/>
                  </a:solidFill>
                  <a:ln w="9525">
                    <a:noFill/>
                    <a:round/>
                    <a:headEnd/>
                    <a:tailEnd/>
                  </a:ln>
                </p:spPr>
                <p:txBody>
                  <a:bodyPr/>
                  <a:lstStyle/>
                  <a:p>
                    <a:endParaRPr lang="es-AR"/>
                  </a:p>
                </p:txBody>
              </p:sp>
              <p:sp>
                <p:nvSpPr>
                  <p:cNvPr id="71142" name="Freeform 1263"/>
                  <p:cNvSpPr>
                    <a:spLocks/>
                  </p:cNvSpPr>
                  <p:nvPr/>
                </p:nvSpPr>
                <p:spPr bwMode="auto">
                  <a:xfrm>
                    <a:off x="4514" y="2288"/>
                    <a:ext cx="10" cy="14"/>
                  </a:xfrm>
                  <a:custGeom>
                    <a:avLst/>
                    <a:gdLst>
                      <a:gd name="T0" fmla="*/ 2 w 10"/>
                      <a:gd name="T1" fmla="*/ 14 h 14"/>
                      <a:gd name="T2" fmla="*/ 2 w 10"/>
                      <a:gd name="T3" fmla="*/ 14 h 14"/>
                      <a:gd name="T4" fmla="*/ 2 w 10"/>
                      <a:gd name="T5" fmla="*/ 12 h 14"/>
                      <a:gd name="T6" fmla="*/ 2 w 10"/>
                      <a:gd name="T7" fmla="*/ 12 h 14"/>
                      <a:gd name="T8" fmla="*/ 2 w 10"/>
                      <a:gd name="T9" fmla="*/ 10 h 14"/>
                      <a:gd name="T10" fmla="*/ 4 w 10"/>
                      <a:gd name="T11" fmla="*/ 8 h 14"/>
                      <a:gd name="T12" fmla="*/ 6 w 10"/>
                      <a:gd name="T13" fmla="*/ 6 h 14"/>
                      <a:gd name="T14" fmla="*/ 8 w 10"/>
                      <a:gd name="T15" fmla="*/ 4 h 14"/>
                      <a:gd name="T16" fmla="*/ 8 w 10"/>
                      <a:gd name="T17" fmla="*/ 2 h 14"/>
                      <a:gd name="T18" fmla="*/ 10 w 10"/>
                      <a:gd name="T19" fmla="*/ 0 h 14"/>
                      <a:gd name="T20" fmla="*/ 8 w 10"/>
                      <a:gd name="T21" fmla="*/ 0 h 14"/>
                      <a:gd name="T22" fmla="*/ 6 w 10"/>
                      <a:gd name="T23" fmla="*/ 0 h 14"/>
                      <a:gd name="T24" fmla="*/ 6 w 10"/>
                      <a:gd name="T25" fmla="*/ 2 h 14"/>
                      <a:gd name="T26" fmla="*/ 4 w 10"/>
                      <a:gd name="T27" fmla="*/ 4 h 14"/>
                      <a:gd name="T28" fmla="*/ 2 w 10"/>
                      <a:gd name="T29" fmla="*/ 6 h 14"/>
                      <a:gd name="T30" fmla="*/ 0 w 10"/>
                      <a:gd name="T31" fmla="*/ 8 h 14"/>
                      <a:gd name="T32" fmla="*/ 0 w 10"/>
                      <a:gd name="T33" fmla="*/ 10 h 14"/>
                      <a:gd name="T34" fmla="*/ 0 w 10"/>
                      <a:gd name="T35" fmla="*/ 12 h 14"/>
                      <a:gd name="T36" fmla="*/ 0 w 10"/>
                      <a:gd name="T37" fmla="*/ 14 h 14"/>
                      <a:gd name="T38" fmla="*/ 2 w 10"/>
                      <a:gd name="T39" fmla="*/ 14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4"/>
                      <a:gd name="T62" fmla="*/ 10 w 1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4">
                        <a:moveTo>
                          <a:pt x="2" y="14"/>
                        </a:moveTo>
                        <a:lnTo>
                          <a:pt x="2" y="14"/>
                        </a:lnTo>
                        <a:lnTo>
                          <a:pt x="2" y="12"/>
                        </a:lnTo>
                        <a:lnTo>
                          <a:pt x="2" y="10"/>
                        </a:lnTo>
                        <a:lnTo>
                          <a:pt x="4" y="8"/>
                        </a:lnTo>
                        <a:lnTo>
                          <a:pt x="6" y="6"/>
                        </a:lnTo>
                        <a:lnTo>
                          <a:pt x="8" y="4"/>
                        </a:lnTo>
                        <a:lnTo>
                          <a:pt x="8" y="2"/>
                        </a:lnTo>
                        <a:lnTo>
                          <a:pt x="10" y="0"/>
                        </a:lnTo>
                        <a:lnTo>
                          <a:pt x="8" y="0"/>
                        </a:lnTo>
                        <a:lnTo>
                          <a:pt x="6" y="0"/>
                        </a:lnTo>
                        <a:lnTo>
                          <a:pt x="6" y="2"/>
                        </a:lnTo>
                        <a:lnTo>
                          <a:pt x="4" y="4"/>
                        </a:lnTo>
                        <a:lnTo>
                          <a:pt x="2" y="6"/>
                        </a:lnTo>
                        <a:lnTo>
                          <a:pt x="0" y="8"/>
                        </a:lnTo>
                        <a:lnTo>
                          <a:pt x="0" y="10"/>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1143" name="Freeform 1264"/>
                  <p:cNvSpPr>
                    <a:spLocks/>
                  </p:cNvSpPr>
                  <p:nvPr/>
                </p:nvSpPr>
                <p:spPr bwMode="auto">
                  <a:xfrm>
                    <a:off x="4510" y="2302"/>
                    <a:ext cx="4" cy="14"/>
                  </a:xfrm>
                  <a:custGeom>
                    <a:avLst/>
                    <a:gdLst>
                      <a:gd name="T0" fmla="*/ 2 w 4"/>
                      <a:gd name="T1" fmla="*/ 14 h 14"/>
                      <a:gd name="T2" fmla="*/ 2 w 4"/>
                      <a:gd name="T3" fmla="*/ 14 h 14"/>
                      <a:gd name="T4" fmla="*/ 2 w 4"/>
                      <a:gd name="T5" fmla="*/ 12 h 14"/>
                      <a:gd name="T6" fmla="*/ 4 w 4"/>
                      <a:gd name="T7" fmla="*/ 8 h 14"/>
                      <a:gd name="T8" fmla="*/ 4 w 4"/>
                      <a:gd name="T9" fmla="*/ 4 h 14"/>
                      <a:gd name="T10" fmla="*/ 4 w 4"/>
                      <a:gd name="T11" fmla="*/ 0 h 14"/>
                      <a:gd name="T12" fmla="*/ 2 w 4"/>
                      <a:gd name="T13" fmla="*/ 0 h 14"/>
                      <a:gd name="T14" fmla="*/ 2 w 4"/>
                      <a:gd name="T15" fmla="*/ 4 h 14"/>
                      <a:gd name="T16" fmla="*/ 2 w 4"/>
                      <a:gd name="T17" fmla="*/ 8 h 14"/>
                      <a:gd name="T18" fmla="*/ 0 w 4"/>
                      <a:gd name="T19" fmla="*/ 12 h 14"/>
                      <a:gd name="T20" fmla="*/ 0 w 4"/>
                      <a:gd name="T21" fmla="*/ 14 h 14"/>
                      <a:gd name="T22" fmla="*/ 0 w 4"/>
                      <a:gd name="T23" fmla="*/ 14 h 14"/>
                      <a:gd name="T24" fmla="*/ 2 w 4"/>
                      <a:gd name="T25" fmla="*/ 1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4"/>
                      <a:gd name="T41" fmla="*/ 4 w 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4">
                        <a:moveTo>
                          <a:pt x="2" y="14"/>
                        </a:moveTo>
                        <a:lnTo>
                          <a:pt x="2" y="14"/>
                        </a:lnTo>
                        <a:lnTo>
                          <a:pt x="2" y="12"/>
                        </a:lnTo>
                        <a:lnTo>
                          <a:pt x="4" y="8"/>
                        </a:lnTo>
                        <a:lnTo>
                          <a:pt x="4" y="4"/>
                        </a:lnTo>
                        <a:lnTo>
                          <a:pt x="4" y="0"/>
                        </a:lnTo>
                        <a:lnTo>
                          <a:pt x="2" y="0"/>
                        </a:lnTo>
                        <a:lnTo>
                          <a:pt x="2" y="4"/>
                        </a:lnTo>
                        <a:lnTo>
                          <a:pt x="2" y="8"/>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1144" name="Freeform 1265"/>
                  <p:cNvSpPr>
                    <a:spLocks/>
                  </p:cNvSpPr>
                  <p:nvPr/>
                </p:nvSpPr>
                <p:spPr bwMode="auto">
                  <a:xfrm>
                    <a:off x="4510" y="2316"/>
                    <a:ext cx="4" cy="12"/>
                  </a:xfrm>
                  <a:custGeom>
                    <a:avLst/>
                    <a:gdLst>
                      <a:gd name="T0" fmla="*/ 2 w 4"/>
                      <a:gd name="T1" fmla="*/ 12 h 12"/>
                      <a:gd name="T2" fmla="*/ 4 w 4"/>
                      <a:gd name="T3" fmla="*/ 12 h 12"/>
                      <a:gd name="T4" fmla="*/ 4 w 4"/>
                      <a:gd name="T5" fmla="*/ 8 h 12"/>
                      <a:gd name="T6" fmla="*/ 2 w 4"/>
                      <a:gd name="T7" fmla="*/ 4 h 12"/>
                      <a:gd name="T8" fmla="*/ 2 w 4"/>
                      <a:gd name="T9" fmla="*/ 2 h 12"/>
                      <a:gd name="T10" fmla="*/ 2 w 4"/>
                      <a:gd name="T11" fmla="*/ 0 h 12"/>
                      <a:gd name="T12" fmla="*/ 0 w 4"/>
                      <a:gd name="T13" fmla="*/ 0 h 12"/>
                      <a:gd name="T14" fmla="*/ 0 w 4"/>
                      <a:gd name="T15" fmla="*/ 2 h 12"/>
                      <a:gd name="T16" fmla="*/ 0 w 4"/>
                      <a:gd name="T17" fmla="*/ 6 h 12"/>
                      <a:gd name="T18" fmla="*/ 0 w 4"/>
                      <a:gd name="T19" fmla="*/ 10 h 12"/>
                      <a:gd name="T20" fmla="*/ 4 w 4"/>
                      <a:gd name="T21" fmla="*/ 12 h 12"/>
                      <a:gd name="T22" fmla="*/ 4 w 4"/>
                      <a:gd name="T23" fmla="*/ 12 h 12"/>
                      <a:gd name="T24" fmla="*/ 4 w 4"/>
                      <a:gd name="T25" fmla="*/ 12 h 12"/>
                      <a:gd name="T26" fmla="*/ 4 w 4"/>
                      <a:gd name="T27" fmla="*/ 12 h 12"/>
                      <a:gd name="T28" fmla="*/ 4 w 4"/>
                      <a:gd name="T29" fmla="*/ 12 h 12"/>
                      <a:gd name="T30" fmla="*/ 4 w 4"/>
                      <a:gd name="T31" fmla="*/ 12 h 12"/>
                      <a:gd name="T32" fmla="*/ 4 w 4"/>
                      <a:gd name="T33" fmla="*/ 12 h 12"/>
                      <a:gd name="T34" fmla="*/ 2 w 4"/>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12"/>
                      <a:gd name="T56" fmla="*/ 4 w 4"/>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12">
                        <a:moveTo>
                          <a:pt x="2" y="12"/>
                        </a:moveTo>
                        <a:lnTo>
                          <a:pt x="4" y="12"/>
                        </a:lnTo>
                        <a:lnTo>
                          <a:pt x="4" y="8"/>
                        </a:lnTo>
                        <a:lnTo>
                          <a:pt x="2" y="4"/>
                        </a:lnTo>
                        <a:lnTo>
                          <a:pt x="2" y="2"/>
                        </a:lnTo>
                        <a:lnTo>
                          <a:pt x="2" y="0"/>
                        </a:lnTo>
                        <a:lnTo>
                          <a:pt x="0" y="0"/>
                        </a:lnTo>
                        <a:lnTo>
                          <a:pt x="0" y="2"/>
                        </a:lnTo>
                        <a:lnTo>
                          <a:pt x="0" y="6"/>
                        </a:lnTo>
                        <a:lnTo>
                          <a:pt x="0" y="10"/>
                        </a:lnTo>
                        <a:lnTo>
                          <a:pt x="4" y="12"/>
                        </a:lnTo>
                        <a:lnTo>
                          <a:pt x="2" y="12"/>
                        </a:lnTo>
                        <a:close/>
                      </a:path>
                    </a:pathLst>
                  </a:custGeom>
                  <a:solidFill>
                    <a:srgbClr val="000000"/>
                  </a:solidFill>
                  <a:ln w="9525">
                    <a:noFill/>
                    <a:round/>
                    <a:headEnd/>
                    <a:tailEnd/>
                  </a:ln>
                </p:spPr>
                <p:txBody>
                  <a:bodyPr/>
                  <a:lstStyle/>
                  <a:p>
                    <a:endParaRPr lang="es-AR"/>
                  </a:p>
                </p:txBody>
              </p:sp>
              <p:sp>
                <p:nvSpPr>
                  <p:cNvPr id="71145" name="Freeform 1266"/>
                  <p:cNvSpPr>
                    <a:spLocks/>
                  </p:cNvSpPr>
                  <p:nvPr/>
                </p:nvSpPr>
                <p:spPr bwMode="auto">
                  <a:xfrm>
                    <a:off x="4506" y="2316"/>
                    <a:ext cx="8" cy="12"/>
                  </a:xfrm>
                  <a:custGeom>
                    <a:avLst/>
                    <a:gdLst>
                      <a:gd name="T0" fmla="*/ 0 w 8"/>
                      <a:gd name="T1" fmla="*/ 0 h 12"/>
                      <a:gd name="T2" fmla="*/ 0 w 8"/>
                      <a:gd name="T3" fmla="*/ 0 h 12"/>
                      <a:gd name="T4" fmla="*/ 2 w 8"/>
                      <a:gd name="T5" fmla="*/ 2 h 12"/>
                      <a:gd name="T6" fmla="*/ 2 w 8"/>
                      <a:gd name="T7" fmla="*/ 4 h 12"/>
                      <a:gd name="T8" fmla="*/ 4 w 8"/>
                      <a:gd name="T9" fmla="*/ 8 h 12"/>
                      <a:gd name="T10" fmla="*/ 6 w 8"/>
                      <a:gd name="T11" fmla="*/ 12 h 12"/>
                      <a:gd name="T12" fmla="*/ 8 w 8"/>
                      <a:gd name="T13" fmla="*/ 10 h 12"/>
                      <a:gd name="T14" fmla="*/ 6 w 8"/>
                      <a:gd name="T15" fmla="*/ 6 h 12"/>
                      <a:gd name="T16" fmla="*/ 4 w 8"/>
                      <a:gd name="T17" fmla="*/ 4 h 12"/>
                      <a:gd name="T18" fmla="*/ 4 w 8"/>
                      <a:gd name="T19" fmla="*/ 2 h 12"/>
                      <a:gd name="T20" fmla="*/ 2 w 8"/>
                      <a:gd name="T21" fmla="*/ 0 h 12"/>
                      <a:gd name="T22" fmla="*/ 0 w 8"/>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0" y="0"/>
                        </a:moveTo>
                        <a:lnTo>
                          <a:pt x="0" y="0"/>
                        </a:lnTo>
                        <a:lnTo>
                          <a:pt x="2" y="2"/>
                        </a:lnTo>
                        <a:lnTo>
                          <a:pt x="2" y="4"/>
                        </a:lnTo>
                        <a:lnTo>
                          <a:pt x="4" y="8"/>
                        </a:lnTo>
                        <a:lnTo>
                          <a:pt x="6" y="12"/>
                        </a:lnTo>
                        <a:lnTo>
                          <a:pt x="8" y="10"/>
                        </a:lnTo>
                        <a:lnTo>
                          <a:pt x="6" y="6"/>
                        </a:lnTo>
                        <a:lnTo>
                          <a:pt x="4" y="4"/>
                        </a:lnTo>
                        <a:lnTo>
                          <a:pt x="4" y="2"/>
                        </a:lnTo>
                        <a:lnTo>
                          <a:pt x="2" y="0"/>
                        </a:lnTo>
                        <a:lnTo>
                          <a:pt x="0" y="0"/>
                        </a:lnTo>
                        <a:close/>
                      </a:path>
                    </a:pathLst>
                  </a:custGeom>
                  <a:solidFill>
                    <a:srgbClr val="000000"/>
                  </a:solidFill>
                  <a:ln w="9525">
                    <a:noFill/>
                    <a:round/>
                    <a:headEnd/>
                    <a:tailEnd/>
                  </a:ln>
                </p:spPr>
                <p:txBody>
                  <a:bodyPr/>
                  <a:lstStyle/>
                  <a:p>
                    <a:endParaRPr lang="es-AR"/>
                  </a:p>
                </p:txBody>
              </p:sp>
              <p:sp>
                <p:nvSpPr>
                  <p:cNvPr id="71146" name="Freeform 1267"/>
                  <p:cNvSpPr>
                    <a:spLocks/>
                  </p:cNvSpPr>
                  <p:nvPr/>
                </p:nvSpPr>
                <p:spPr bwMode="auto">
                  <a:xfrm>
                    <a:off x="4498" y="2300"/>
                    <a:ext cx="10" cy="16"/>
                  </a:xfrm>
                  <a:custGeom>
                    <a:avLst/>
                    <a:gdLst>
                      <a:gd name="T0" fmla="*/ 0 w 10"/>
                      <a:gd name="T1" fmla="*/ 0 h 16"/>
                      <a:gd name="T2" fmla="*/ 0 w 10"/>
                      <a:gd name="T3" fmla="*/ 0 h 16"/>
                      <a:gd name="T4" fmla="*/ 0 w 10"/>
                      <a:gd name="T5" fmla="*/ 4 h 16"/>
                      <a:gd name="T6" fmla="*/ 2 w 10"/>
                      <a:gd name="T7" fmla="*/ 8 h 16"/>
                      <a:gd name="T8" fmla="*/ 6 w 10"/>
                      <a:gd name="T9" fmla="*/ 12 h 16"/>
                      <a:gd name="T10" fmla="*/ 8 w 10"/>
                      <a:gd name="T11" fmla="*/ 16 h 16"/>
                      <a:gd name="T12" fmla="*/ 10 w 10"/>
                      <a:gd name="T13" fmla="*/ 14 h 16"/>
                      <a:gd name="T14" fmla="*/ 8 w 10"/>
                      <a:gd name="T15" fmla="*/ 12 h 16"/>
                      <a:gd name="T16" fmla="*/ 6 w 10"/>
                      <a:gd name="T17" fmla="*/ 8 h 16"/>
                      <a:gd name="T18" fmla="*/ 2 w 10"/>
                      <a:gd name="T19" fmla="*/ 4 h 16"/>
                      <a:gd name="T20" fmla="*/ 2 w 10"/>
                      <a:gd name="T21" fmla="*/ 0 h 16"/>
                      <a:gd name="T22" fmla="*/ 2 w 10"/>
                      <a:gd name="T23" fmla="*/ 0 h 16"/>
                      <a:gd name="T24" fmla="*/ 0 w 10"/>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0"/>
                        </a:moveTo>
                        <a:lnTo>
                          <a:pt x="0" y="0"/>
                        </a:lnTo>
                        <a:lnTo>
                          <a:pt x="0" y="4"/>
                        </a:lnTo>
                        <a:lnTo>
                          <a:pt x="2" y="8"/>
                        </a:lnTo>
                        <a:lnTo>
                          <a:pt x="6" y="12"/>
                        </a:lnTo>
                        <a:lnTo>
                          <a:pt x="8" y="16"/>
                        </a:lnTo>
                        <a:lnTo>
                          <a:pt x="10" y="14"/>
                        </a:lnTo>
                        <a:lnTo>
                          <a:pt x="8" y="12"/>
                        </a:lnTo>
                        <a:lnTo>
                          <a:pt x="6"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1147" name="Freeform 1268"/>
                  <p:cNvSpPr>
                    <a:spLocks/>
                  </p:cNvSpPr>
                  <p:nvPr/>
                </p:nvSpPr>
                <p:spPr bwMode="auto">
                  <a:xfrm>
                    <a:off x="4498" y="2260"/>
                    <a:ext cx="28" cy="38"/>
                  </a:xfrm>
                  <a:custGeom>
                    <a:avLst/>
                    <a:gdLst>
                      <a:gd name="T0" fmla="*/ 26 w 28"/>
                      <a:gd name="T1" fmla="*/ 0 h 38"/>
                      <a:gd name="T2" fmla="*/ 26 w 28"/>
                      <a:gd name="T3" fmla="*/ 0 h 38"/>
                      <a:gd name="T4" fmla="*/ 20 w 28"/>
                      <a:gd name="T5" fmla="*/ 0 h 38"/>
                      <a:gd name="T6" fmla="*/ 12 w 28"/>
                      <a:gd name="T7" fmla="*/ 2 h 38"/>
                      <a:gd name="T8" fmla="*/ 8 w 28"/>
                      <a:gd name="T9" fmla="*/ 8 h 38"/>
                      <a:gd name="T10" fmla="*/ 4 w 28"/>
                      <a:gd name="T11" fmla="*/ 14 h 38"/>
                      <a:gd name="T12" fmla="*/ 2 w 28"/>
                      <a:gd name="T13" fmla="*/ 20 h 38"/>
                      <a:gd name="T14" fmla="*/ 0 w 28"/>
                      <a:gd name="T15" fmla="*/ 26 h 38"/>
                      <a:gd name="T16" fmla="*/ 0 w 28"/>
                      <a:gd name="T17" fmla="*/ 34 h 38"/>
                      <a:gd name="T18" fmla="*/ 0 w 28"/>
                      <a:gd name="T19" fmla="*/ 38 h 38"/>
                      <a:gd name="T20" fmla="*/ 2 w 28"/>
                      <a:gd name="T21" fmla="*/ 38 h 38"/>
                      <a:gd name="T22" fmla="*/ 2 w 28"/>
                      <a:gd name="T23" fmla="*/ 34 h 38"/>
                      <a:gd name="T24" fmla="*/ 2 w 28"/>
                      <a:gd name="T25" fmla="*/ 26 h 38"/>
                      <a:gd name="T26" fmla="*/ 4 w 28"/>
                      <a:gd name="T27" fmla="*/ 20 h 38"/>
                      <a:gd name="T28" fmla="*/ 6 w 28"/>
                      <a:gd name="T29" fmla="*/ 14 h 38"/>
                      <a:gd name="T30" fmla="*/ 10 w 28"/>
                      <a:gd name="T31" fmla="*/ 8 h 38"/>
                      <a:gd name="T32" fmla="*/ 14 w 28"/>
                      <a:gd name="T33" fmla="*/ 4 h 38"/>
                      <a:gd name="T34" fmla="*/ 20 w 28"/>
                      <a:gd name="T35" fmla="*/ 2 h 38"/>
                      <a:gd name="T36" fmla="*/ 26 w 28"/>
                      <a:gd name="T37" fmla="*/ 2 h 38"/>
                      <a:gd name="T38" fmla="*/ 28 w 28"/>
                      <a:gd name="T39" fmla="*/ 0 h 38"/>
                      <a:gd name="T40" fmla="*/ 26 w 28"/>
                      <a:gd name="T41" fmla="*/ 2 h 38"/>
                      <a:gd name="T42" fmla="*/ 28 w 28"/>
                      <a:gd name="T43" fmla="*/ 0 h 38"/>
                      <a:gd name="T44" fmla="*/ 28 w 28"/>
                      <a:gd name="T45" fmla="*/ 0 h 38"/>
                      <a:gd name="T46" fmla="*/ 28 w 28"/>
                      <a:gd name="T47" fmla="*/ 0 h 38"/>
                      <a:gd name="T48" fmla="*/ 26 w 28"/>
                      <a:gd name="T49" fmla="*/ 0 h 38"/>
                      <a:gd name="T50" fmla="*/ 26 w 28"/>
                      <a:gd name="T51" fmla="*/ 0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38"/>
                      <a:gd name="T80" fmla="*/ 28 w 28"/>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38">
                        <a:moveTo>
                          <a:pt x="26" y="0"/>
                        </a:moveTo>
                        <a:lnTo>
                          <a:pt x="26" y="0"/>
                        </a:lnTo>
                        <a:lnTo>
                          <a:pt x="20" y="0"/>
                        </a:lnTo>
                        <a:lnTo>
                          <a:pt x="12" y="2"/>
                        </a:lnTo>
                        <a:lnTo>
                          <a:pt x="8" y="8"/>
                        </a:lnTo>
                        <a:lnTo>
                          <a:pt x="4" y="14"/>
                        </a:lnTo>
                        <a:lnTo>
                          <a:pt x="2" y="20"/>
                        </a:lnTo>
                        <a:lnTo>
                          <a:pt x="0" y="26"/>
                        </a:lnTo>
                        <a:lnTo>
                          <a:pt x="0" y="34"/>
                        </a:lnTo>
                        <a:lnTo>
                          <a:pt x="0" y="38"/>
                        </a:lnTo>
                        <a:lnTo>
                          <a:pt x="2" y="38"/>
                        </a:lnTo>
                        <a:lnTo>
                          <a:pt x="2" y="34"/>
                        </a:lnTo>
                        <a:lnTo>
                          <a:pt x="2" y="26"/>
                        </a:lnTo>
                        <a:lnTo>
                          <a:pt x="4" y="20"/>
                        </a:lnTo>
                        <a:lnTo>
                          <a:pt x="6" y="14"/>
                        </a:lnTo>
                        <a:lnTo>
                          <a:pt x="10" y="8"/>
                        </a:lnTo>
                        <a:lnTo>
                          <a:pt x="14" y="4"/>
                        </a:lnTo>
                        <a:lnTo>
                          <a:pt x="20" y="2"/>
                        </a:lnTo>
                        <a:lnTo>
                          <a:pt x="26" y="2"/>
                        </a:lnTo>
                        <a:lnTo>
                          <a:pt x="28" y="0"/>
                        </a:lnTo>
                        <a:lnTo>
                          <a:pt x="26" y="2"/>
                        </a:lnTo>
                        <a:lnTo>
                          <a:pt x="28" y="0"/>
                        </a:lnTo>
                        <a:lnTo>
                          <a:pt x="26" y="0"/>
                        </a:lnTo>
                        <a:close/>
                      </a:path>
                    </a:pathLst>
                  </a:custGeom>
                  <a:solidFill>
                    <a:srgbClr val="000000"/>
                  </a:solidFill>
                  <a:ln w="9525">
                    <a:noFill/>
                    <a:round/>
                    <a:headEnd/>
                    <a:tailEnd/>
                  </a:ln>
                </p:spPr>
                <p:txBody>
                  <a:bodyPr/>
                  <a:lstStyle/>
                  <a:p>
                    <a:endParaRPr lang="es-AR"/>
                  </a:p>
                </p:txBody>
              </p:sp>
              <p:sp>
                <p:nvSpPr>
                  <p:cNvPr id="71148" name="Freeform 1269"/>
                  <p:cNvSpPr>
                    <a:spLocks/>
                  </p:cNvSpPr>
                  <p:nvPr/>
                </p:nvSpPr>
                <p:spPr bwMode="auto">
                  <a:xfrm>
                    <a:off x="4524" y="2256"/>
                    <a:ext cx="28" cy="4"/>
                  </a:xfrm>
                  <a:custGeom>
                    <a:avLst/>
                    <a:gdLst>
                      <a:gd name="T0" fmla="*/ 26 w 28"/>
                      <a:gd name="T1" fmla="*/ 4 h 4"/>
                      <a:gd name="T2" fmla="*/ 28 w 28"/>
                      <a:gd name="T3" fmla="*/ 2 h 4"/>
                      <a:gd name="T4" fmla="*/ 24 w 28"/>
                      <a:gd name="T5" fmla="*/ 2 h 4"/>
                      <a:gd name="T6" fmla="*/ 20 w 28"/>
                      <a:gd name="T7" fmla="*/ 0 h 4"/>
                      <a:gd name="T8" fmla="*/ 16 w 28"/>
                      <a:gd name="T9" fmla="*/ 0 h 4"/>
                      <a:gd name="T10" fmla="*/ 12 w 28"/>
                      <a:gd name="T11" fmla="*/ 0 h 4"/>
                      <a:gd name="T12" fmla="*/ 8 w 28"/>
                      <a:gd name="T13" fmla="*/ 0 h 4"/>
                      <a:gd name="T14" fmla="*/ 4 w 28"/>
                      <a:gd name="T15" fmla="*/ 0 h 4"/>
                      <a:gd name="T16" fmla="*/ 2 w 28"/>
                      <a:gd name="T17" fmla="*/ 2 h 4"/>
                      <a:gd name="T18" fmla="*/ 0 w 28"/>
                      <a:gd name="T19" fmla="*/ 4 h 4"/>
                      <a:gd name="T20" fmla="*/ 2 w 28"/>
                      <a:gd name="T21" fmla="*/ 4 h 4"/>
                      <a:gd name="T22" fmla="*/ 4 w 28"/>
                      <a:gd name="T23" fmla="*/ 4 h 4"/>
                      <a:gd name="T24" fmla="*/ 4 w 28"/>
                      <a:gd name="T25" fmla="*/ 4 h 4"/>
                      <a:gd name="T26" fmla="*/ 8 w 28"/>
                      <a:gd name="T27" fmla="*/ 4 h 4"/>
                      <a:gd name="T28" fmla="*/ 12 w 28"/>
                      <a:gd name="T29" fmla="*/ 4 h 4"/>
                      <a:gd name="T30" fmla="*/ 16 w 28"/>
                      <a:gd name="T31" fmla="*/ 4 h 4"/>
                      <a:gd name="T32" fmla="*/ 20 w 28"/>
                      <a:gd name="T33" fmla="*/ 4 h 4"/>
                      <a:gd name="T34" fmla="*/ 24 w 28"/>
                      <a:gd name="T35" fmla="*/ 4 h 4"/>
                      <a:gd name="T36" fmla="*/ 26 w 28"/>
                      <a:gd name="T37" fmla="*/ 4 h 4"/>
                      <a:gd name="T38" fmla="*/ 28 w 28"/>
                      <a:gd name="T39" fmla="*/ 2 h 4"/>
                      <a:gd name="T40" fmla="*/ 26 w 28"/>
                      <a:gd name="T41" fmla="*/ 4 h 4"/>
                      <a:gd name="T42" fmla="*/ 28 w 28"/>
                      <a:gd name="T43" fmla="*/ 4 h 4"/>
                      <a:gd name="T44" fmla="*/ 28 w 28"/>
                      <a:gd name="T45" fmla="*/ 4 h 4"/>
                      <a:gd name="T46" fmla="*/ 28 w 28"/>
                      <a:gd name="T47" fmla="*/ 4 h 4"/>
                      <a:gd name="T48" fmla="*/ 28 w 28"/>
                      <a:gd name="T49" fmla="*/ 2 h 4"/>
                      <a:gd name="T50" fmla="*/ 26 w 28"/>
                      <a:gd name="T51" fmla="*/ 4 h 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4"/>
                      <a:gd name="T80" fmla="*/ 28 w 28"/>
                      <a:gd name="T81" fmla="*/ 4 h 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4">
                        <a:moveTo>
                          <a:pt x="26" y="4"/>
                        </a:moveTo>
                        <a:lnTo>
                          <a:pt x="28" y="2"/>
                        </a:lnTo>
                        <a:lnTo>
                          <a:pt x="24" y="2"/>
                        </a:lnTo>
                        <a:lnTo>
                          <a:pt x="20" y="0"/>
                        </a:lnTo>
                        <a:lnTo>
                          <a:pt x="16" y="0"/>
                        </a:lnTo>
                        <a:lnTo>
                          <a:pt x="12" y="0"/>
                        </a:lnTo>
                        <a:lnTo>
                          <a:pt x="8" y="0"/>
                        </a:lnTo>
                        <a:lnTo>
                          <a:pt x="4" y="0"/>
                        </a:lnTo>
                        <a:lnTo>
                          <a:pt x="2" y="2"/>
                        </a:lnTo>
                        <a:lnTo>
                          <a:pt x="0" y="4"/>
                        </a:lnTo>
                        <a:lnTo>
                          <a:pt x="2" y="4"/>
                        </a:lnTo>
                        <a:lnTo>
                          <a:pt x="4" y="4"/>
                        </a:lnTo>
                        <a:lnTo>
                          <a:pt x="8" y="4"/>
                        </a:lnTo>
                        <a:lnTo>
                          <a:pt x="12" y="4"/>
                        </a:lnTo>
                        <a:lnTo>
                          <a:pt x="16" y="4"/>
                        </a:lnTo>
                        <a:lnTo>
                          <a:pt x="20" y="4"/>
                        </a:lnTo>
                        <a:lnTo>
                          <a:pt x="24" y="4"/>
                        </a:lnTo>
                        <a:lnTo>
                          <a:pt x="26" y="4"/>
                        </a:lnTo>
                        <a:lnTo>
                          <a:pt x="28" y="2"/>
                        </a:lnTo>
                        <a:lnTo>
                          <a:pt x="26" y="4"/>
                        </a:lnTo>
                        <a:lnTo>
                          <a:pt x="28" y="4"/>
                        </a:lnTo>
                        <a:lnTo>
                          <a:pt x="28" y="2"/>
                        </a:lnTo>
                        <a:lnTo>
                          <a:pt x="26" y="4"/>
                        </a:lnTo>
                        <a:close/>
                      </a:path>
                    </a:pathLst>
                  </a:custGeom>
                  <a:solidFill>
                    <a:srgbClr val="000000"/>
                  </a:solidFill>
                  <a:ln w="9525">
                    <a:noFill/>
                    <a:round/>
                    <a:headEnd/>
                    <a:tailEnd/>
                  </a:ln>
                </p:spPr>
                <p:txBody>
                  <a:bodyPr/>
                  <a:lstStyle/>
                  <a:p>
                    <a:endParaRPr lang="es-AR"/>
                  </a:p>
                </p:txBody>
              </p:sp>
              <p:sp>
                <p:nvSpPr>
                  <p:cNvPr id="71149" name="Freeform 1270"/>
                  <p:cNvSpPr>
                    <a:spLocks/>
                  </p:cNvSpPr>
                  <p:nvPr/>
                </p:nvSpPr>
                <p:spPr bwMode="auto">
                  <a:xfrm>
                    <a:off x="4518" y="2218"/>
                    <a:ext cx="32" cy="42"/>
                  </a:xfrm>
                  <a:custGeom>
                    <a:avLst/>
                    <a:gdLst>
                      <a:gd name="T0" fmla="*/ 2 w 32"/>
                      <a:gd name="T1" fmla="*/ 2 h 42"/>
                      <a:gd name="T2" fmla="*/ 0 w 32"/>
                      <a:gd name="T3" fmla="*/ 2 h 42"/>
                      <a:gd name="T4" fmla="*/ 6 w 32"/>
                      <a:gd name="T5" fmla="*/ 4 h 42"/>
                      <a:gd name="T6" fmla="*/ 10 w 32"/>
                      <a:gd name="T7" fmla="*/ 10 h 42"/>
                      <a:gd name="T8" fmla="*/ 14 w 32"/>
                      <a:gd name="T9" fmla="*/ 14 h 42"/>
                      <a:gd name="T10" fmla="*/ 18 w 32"/>
                      <a:gd name="T11" fmla="*/ 20 h 42"/>
                      <a:gd name="T12" fmla="*/ 22 w 32"/>
                      <a:gd name="T13" fmla="*/ 28 h 42"/>
                      <a:gd name="T14" fmla="*/ 26 w 32"/>
                      <a:gd name="T15" fmla="*/ 34 h 42"/>
                      <a:gd name="T16" fmla="*/ 28 w 32"/>
                      <a:gd name="T17" fmla="*/ 38 h 42"/>
                      <a:gd name="T18" fmla="*/ 32 w 32"/>
                      <a:gd name="T19" fmla="*/ 42 h 42"/>
                      <a:gd name="T20" fmla="*/ 32 w 32"/>
                      <a:gd name="T21" fmla="*/ 42 h 42"/>
                      <a:gd name="T22" fmla="*/ 30 w 32"/>
                      <a:gd name="T23" fmla="*/ 38 h 42"/>
                      <a:gd name="T24" fmla="*/ 28 w 32"/>
                      <a:gd name="T25" fmla="*/ 32 h 42"/>
                      <a:gd name="T26" fmla="*/ 24 w 32"/>
                      <a:gd name="T27" fmla="*/ 26 h 42"/>
                      <a:gd name="T28" fmla="*/ 20 w 32"/>
                      <a:gd name="T29" fmla="*/ 20 h 42"/>
                      <a:gd name="T30" fmla="*/ 16 w 32"/>
                      <a:gd name="T31" fmla="*/ 14 h 42"/>
                      <a:gd name="T32" fmla="*/ 12 w 32"/>
                      <a:gd name="T33" fmla="*/ 8 h 42"/>
                      <a:gd name="T34" fmla="*/ 6 w 32"/>
                      <a:gd name="T35" fmla="*/ 2 h 42"/>
                      <a:gd name="T36" fmla="*/ 2 w 32"/>
                      <a:gd name="T37" fmla="*/ 0 h 42"/>
                      <a:gd name="T38" fmla="*/ 0 w 32"/>
                      <a:gd name="T39" fmla="*/ 0 h 42"/>
                      <a:gd name="T40" fmla="*/ 2 w 32"/>
                      <a:gd name="T41" fmla="*/ 0 h 42"/>
                      <a:gd name="T42" fmla="*/ 0 w 32"/>
                      <a:gd name="T43" fmla="*/ 0 h 42"/>
                      <a:gd name="T44" fmla="*/ 0 w 32"/>
                      <a:gd name="T45" fmla="*/ 0 h 42"/>
                      <a:gd name="T46" fmla="*/ 0 w 32"/>
                      <a:gd name="T47" fmla="*/ 2 h 42"/>
                      <a:gd name="T48" fmla="*/ 0 w 32"/>
                      <a:gd name="T49" fmla="*/ 2 h 42"/>
                      <a:gd name="T50" fmla="*/ 2 w 32"/>
                      <a:gd name="T51" fmla="*/ 2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42"/>
                      <a:gd name="T80" fmla="*/ 32 w 3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42">
                        <a:moveTo>
                          <a:pt x="2" y="2"/>
                        </a:moveTo>
                        <a:lnTo>
                          <a:pt x="0" y="2"/>
                        </a:lnTo>
                        <a:lnTo>
                          <a:pt x="6" y="4"/>
                        </a:lnTo>
                        <a:lnTo>
                          <a:pt x="10" y="10"/>
                        </a:lnTo>
                        <a:lnTo>
                          <a:pt x="14" y="14"/>
                        </a:lnTo>
                        <a:lnTo>
                          <a:pt x="18" y="20"/>
                        </a:lnTo>
                        <a:lnTo>
                          <a:pt x="22" y="28"/>
                        </a:lnTo>
                        <a:lnTo>
                          <a:pt x="26" y="34"/>
                        </a:lnTo>
                        <a:lnTo>
                          <a:pt x="28" y="38"/>
                        </a:lnTo>
                        <a:lnTo>
                          <a:pt x="32" y="42"/>
                        </a:lnTo>
                        <a:lnTo>
                          <a:pt x="30" y="38"/>
                        </a:lnTo>
                        <a:lnTo>
                          <a:pt x="28" y="32"/>
                        </a:lnTo>
                        <a:lnTo>
                          <a:pt x="24" y="26"/>
                        </a:lnTo>
                        <a:lnTo>
                          <a:pt x="20" y="20"/>
                        </a:lnTo>
                        <a:lnTo>
                          <a:pt x="16" y="14"/>
                        </a:lnTo>
                        <a:lnTo>
                          <a:pt x="12" y="8"/>
                        </a:lnTo>
                        <a:lnTo>
                          <a:pt x="6" y="2"/>
                        </a:lnTo>
                        <a:lnTo>
                          <a:pt x="2" y="0"/>
                        </a:lnTo>
                        <a:lnTo>
                          <a:pt x="0" y="0"/>
                        </a:ln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1150" name="Freeform 1271"/>
                  <p:cNvSpPr>
                    <a:spLocks/>
                  </p:cNvSpPr>
                  <p:nvPr/>
                </p:nvSpPr>
                <p:spPr bwMode="auto">
                  <a:xfrm>
                    <a:off x="4516" y="2220"/>
                    <a:ext cx="8" cy="36"/>
                  </a:xfrm>
                  <a:custGeom>
                    <a:avLst/>
                    <a:gdLst>
                      <a:gd name="T0" fmla="*/ 6 w 8"/>
                      <a:gd name="T1" fmla="*/ 36 h 36"/>
                      <a:gd name="T2" fmla="*/ 8 w 8"/>
                      <a:gd name="T3" fmla="*/ 34 h 36"/>
                      <a:gd name="T4" fmla="*/ 4 w 8"/>
                      <a:gd name="T5" fmla="*/ 26 h 36"/>
                      <a:gd name="T6" fmla="*/ 2 w 8"/>
                      <a:gd name="T7" fmla="*/ 18 h 36"/>
                      <a:gd name="T8" fmla="*/ 2 w 8"/>
                      <a:gd name="T9" fmla="*/ 8 h 36"/>
                      <a:gd name="T10" fmla="*/ 4 w 8"/>
                      <a:gd name="T11" fmla="*/ 0 h 36"/>
                      <a:gd name="T12" fmla="*/ 2 w 8"/>
                      <a:gd name="T13" fmla="*/ 0 h 36"/>
                      <a:gd name="T14" fmla="*/ 0 w 8"/>
                      <a:gd name="T15" fmla="*/ 8 h 36"/>
                      <a:gd name="T16" fmla="*/ 0 w 8"/>
                      <a:gd name="T17" fmla="*/ 18 h 36"/>
                      <a:gd name="T18" fmla="*/ 2 w 8"/>
                      <a:gd name="T19" fmla="*/ 28 h 36"/>
                      <a:gd name="T20" fmla="*/ 6 w 8"/>
                      <a:gd name="T21" fmla="*/ 36 h 36"/>
                      <a:gd name="T22" fmla="*/ 8 w 8"/>
                      <a:gd name="T23" fmla="*/ 34 h 36"/>
                      <a:gd name="T24" fmla="*/ 6 w 8"/>
                      <a:gd name="T25" fmla="*/ 36 h 36"/>
                      <a:gd name="T26" fmla="*/ 6 w 8"/>
                      <a:gd name="T27" fmla="*/ 36 h 36"/>
                      <a:gd name="T28" fmla="*/ 8 w 8"/>
                      <a:gd name="T29" fmla="*/ 36 h 36"/>
                      <a:gd name="T30" fmla="*/ 8 w 8"/>
                      <a:gd name="T31" fmla="*/ 36 h 36"/>
                      <a:gd name="T32" fmla="*/ 8 w 8"/>
                      <a:gd name="T33" fmla="*/ 34 h 36"/>
                      <a:gd name="T34" fmla="*/ 6 w 8"/>
                      <a:gd name="T35" fmla="*/ 3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36"/>
                      <a:gd name="T56" fmla="*/ 8 w 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36">
                        <a:moveTo>
                          <a:pt x="6" y="36"/>
                        </a:moveTo>
                        <a:lnTo>
                          <a:pt x="8" y="34"/>
                        </a:lnTo>
                        <a:lnTo>
                          <a:pt x="4" y="26"/>
                        </a:lnTo>
                        <a:lnTo>
                          <a:pt x="2" y="18"/>
                        </a:lnTo>
                        <a:lnTo>
                          <a:pt x="2" y="8"/>
                        </a:lnTo>
                        <a:lnTo>
                          <a:pt x="4" y="0"/>
                        </a:lnTo>
                        <a:lnTo>
                          <a:pt x="2" y="0"/>
                        </a:lnTo>
                        <a:lnTo>
                          <a:pt x="0" y="8"/>
                        </a:lnTo>
                        <a:lnTo>
                          <a:pt x="0" y="18"/>
                        </a:lnTo>
                        <a:lnTo>
                          <a:pt x="2" y="28"/>
                        </a:lnTo>
                        <a:lnTo>
                          <a:pt x="6" y="36"/>
                        </a:lnTo>
                        <a:lnTo>
                          <a:pt x="8" y="34"/>
                        </a:lnTo>
                        <a:lnTo>
                          <a:pt x="6" y="36"/>
                        </a:lnTo>
                        <a:lnTo>
                          <a:pt x="8" y="36"/>
                        </a:lnTo>
                        <a:lnTo>
                          <a:pt x="8" y="34"/>
                        </a:lnTo>
                        <a:lnTo>
                          <a:pt x="6" y="36"/>
                        </a:lnTo>
                        <a:close/>
                      </a:path>
                    </a:pathLst>
                  </a:custGeom>
                  <a:solidFill>
                    <a:srgbClr val="000000"/>
                  </a:solidFill>
                  <a:ln w="9525">
                    <a:noFill/>
                    <a:round/>
                    <a:headEnd/>
                    <a:tailEnd/>
                  </a:ln>
                </p:spPr>
                <p:txBody>
                  <a:bodyPr/>
                  <a:lstStyle/>
                  <a:p>
                    <a:endParaRPr lang="es-AR"/>
                  </a:p>
                </p:txBody>
              </p:sp>
              <p:sp>
                <p:nvSpPr>
                  <p:cNvPr id="71151" name="Freeform 1272"/>
                  <p:cNvSpPr>
                    <a:spLocks/>
                  </p:cNvSpPr>
                  <p:nvPr/>
                </p:nvSpPr>
                <p:spPr bwMode="auto">
                  <a:xfrm>
                    <a:off x="4498" y="2232"/>
                    <a:ext cx="26" cy="24"/>
                  </a:xfrm>
                  <a:custGeom>
                    <a:avLst/>
                    <a:gdLst>
                      <a:gd name="T0" fmla="*/ 0 w 26"/>
                      <a:gd name="T1" fmla="*/ 0 h 24"/>
                      <a:gd name="T2" fmla="*/ 0 w 26"/>
                      <a:gd name="T3" fmla="*/ 0 h 24"/>
                      <a:gd name="T4" fmla="*/ 0 w 26"/>
                      <a:gd name="T5" fmla="*/ 2 h 24"/>
                      <a:gd name="T6" fmla="*/ 2 w 26"/>
                      <a:gd name="T7" fmla="*/ 6 h 24"/>
                      <a:gd name="T8" fmla="*/ 4 w 26"/>
                      <a:gd name="T9" fmla="*/ 8 h 24"/>
                      <a:gd name="T10" fmla="*/ 8 w 26"/>
                      <a:gd name="T11" fmla="*/ 12 h 24"/>
                      <a:gd name="T12" fmla="*/ 12 w 26"/>
                      <a:gd name="T13" fmla="*/ 16 h 24"/>
                      <a:gd name="T14" fmla="*/ 16 w 26"/>
                      <a:gd name="T15" fmla="*/ 18 h 24"/>
                      <a:gd name="T16" fmla="*/ 20 w 26"/>
                      <a:gd name="T17" fmla="*/ 22 h 24"/>
                      <a:gd name="T18" fmla="*/ 24 w 26"/>
                      <a:gd name="T19" fmla="*/ 24 h 24"/>
                      <a:gd name="T20" fmla="*/ 26 w 26"/>
                      <a:gd name="T21" fmla="*/ 22 h 24"/>
                      <a:gd name="T22" fmla="*/ 22 w 26"/>
                      <a:gd name="T23" fmla="*/ 20 h 24"/>
                      <a:gd name="T24" fmla="*/ 18 w 26"/>
                      <a:gd name="T25" fmla="*/ 16 h 24"/>
                      <a:gd name="T26" fmla="*/ 14 w 26"/>
                      <a:gd name="T27" fmla="*/ 14 h 24"/>
                      <a:gd name="T28" fmla="*/ 10 w 26"/>
                      <a:gd name="T29" fmla="*/ 10 h 24"/>
                      <a:gd name="T30" fmla="*/ 6 w 26"/>
                      <a:gd name="T31" fmla="*/ 6 h 24"/>
                      <a:gd name="T32" fmla="*/ 4 w 26"/>
                      <a:gd name="T33" fmla="*/ 4 h 24"/>
                      <a:gd name="T34" fmla="*/ 2 w 26"/>
                      <a:gd name="T35" fmla="*/ 2 h 24"/>
                      <a:gd name="T36" fmla="*/ 2 w 26"/>
                      <a:gd name="T37" fmla="*/ 0 h 24"/>
                      <a:gd name="T38" fmla="*/ 2 w 26"/>
                      <a:gd name="T39" fmla="*/ 0 h 24"/>
                      <a:gd name="T40" fmla="*/ 0 w 26"/>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4"/>
                      <a:gd name="T65" fmla="*/ 26 w 26"/>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4">
                        <a:moveTo>
                          <a:pt x="0" y="0"/>
                        </a:moveTo>
                        <a:lnTo>
                          <a:pt x="0" y="0"/>
                        </a:lnTo>
                        <a:lnTo>
                          <a:pt x="0" y="2"/>
                        </a:lnTo>
                        <a:lnTo>
                          <a:pt x="2" y="6"/>
                        </a:lnTo>
                        <a:lnTo>
                          <a:pt x="4" y="8"/>
                        </a:lnTo>
                        <a:lnTo>
                          <a:pt x="8" y="12"/>
                        </a:lnTo>
                        <a:lnTo>
                          <a:pt x="12" y="16"/>
                        </a:lnTo>
                        <a:lnTo>
                          <a:pt x="16" y="18"/>
                        </a:lnTo>
                        <a:lnTo>
                          <a:pt x="20" y="22"/>
                        </a:lnTo>
                        <a:lnTo>
                          <a:pt x="24" y="24"/>
                        </a:lnTo>
                        <a:lnTo>
                          <a:pt x="26" y="22"/>
                        </a:lnTo>
                        <a:lnTo>
                          <a:pt x="22" y="20"/>
                        </a:lnTo>
                        <a:lnTo>
                          <a:pt x="18" y="16"/>
                        </a:lnTo>
                        <a:lnTo>
                          <a:pt x="14" y="14"/>
                        </a:lnTo>
                        <a:lnTo>
                          <a:pt x="10" y="10"/>
                        </a:lnTo>
                        <a:lnTo>
                          <a:pt x="6" y="6"/>
                        </a:lnTo>
                        <a:lnTo>
                          <a:pt x="4" y="4"/>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1152" name="Freeform 1273"/>
                  <p:cNvSpPr>
                    <a:spLocks/>
                  </p:cNvSpPr>
                  <p:nvPr/>
                </p:nvSpPr>
                <p:spPr bwMode="auto">
                  <a:xfrm>
                    <a:off x="4494" y="2210"/>
                    <a:ext cx="6" cy="20"/>
                  </a:xfrm>
                  <a:custGeom>
                    <a:avLst/>
                    <a:gdLst>
                      <a:gd name="T0" fmla="*/ 0 w 6"/>
                      <a:gd name="T1" fmla="*/ 0 h 20"/>
                      <a:gd name="T2" fmla="*/ 0 w 6"/>
                      <a:gd name="T3" fmla="*/ 0 h 20"/>
                      <a:gd name="T4" fmla="*/ 0 w 6"/>
                      <a:gd name="T5" fmla="*/ 4 h 20"/>
                      <a:gd name="T6" fmla="*/ 2 w 6"/>
                      <a:gd name="T7" fmla="*/ 10 h 20"/>
                      <a:gd name="T8" fmla="*/ 2 w 6"/>
                      <a:gd name="T9" fmla="*/ 16 h 20"/>
                      <a:gd name="T10" fmla="*/ 4 w 6"/>
                      <a:gd name="T11" fmla="*/ 20 h 20"/>
                      <a:gd name="T12" fmla="*/ 6 w 6"/>
                      <a:gd name="T13" fmla="*/ 20 h 20"/>
                      <a:gd name="T14" fmla="*/ 6 w 6"/>
                      <a:gd name="T15" fmla="*/ 16 h 20"/>
                      <a:gd name="T16" fmla="*/ 4 w 6"/>
                      <a:gd name="T17" fmla="*/ 10 h 20"/>
                      <a:gd name="T18" fmla="*/ 4 w 6"/>
                      <a:gd name="T19" fmla="*/ 4 h 20"/>
                      <a:gd name="T20" fmla="*/ 4 w 6"/>
                      <a:gd name="T21" fmla="*/ 0 h 20"/>
                      <a:gd name="T22" fmla="*/ 0 w 6"/>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20"/>
                      <a:gd name="T38" fmla="*/ 6 w 6"/>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20">
                        <a:moveTo>
                          <a:pt x="0" y="0"/>
                        </a:moveTo>
                        <a:lnTo>
                          <a:pt x="0" y="0"/>
                        </a:lnTo>
                        <a:lnTo>
                          <a:pt x="0" y="4"/>
                        </a:lnTo>
                        <a:lnTo>
                          <a:pt x="2" y="10"/>
                        </a:lnTo>
                        <a:lnTo>
                          <a:pt x="2" y="16"/>
                        </a:lnTo>
                        <a:lnTo>
                          <a:pt x="4" y="20"/>
                        </a:lnTo>
                        <a:lnTo>
                          <a:pt x="6" y="20"/>
                        </a:lnTo>
                        <a:lnTo>
                          <a:pt x="6" y="16"/>
                        </a:lnTo>
                        <a:lnTo>
                          <a:pt x="4" y="10"/>
                        </a:lnTo>
                        <a:lnTo>
                          <a:pt x="4" y="4"/>
                        </a:lnTo>
                        <a:lnTo>
                          <a:pt x="4" y="0"/>
                        </a:lnTo>
                        <a:lnTo>
                          <a:pt x="0" y="0"/>
                        </a:lnTo>
                        <a:close/>
                      </a:path>
                    </a:pathLst>
                  </a:custGeom>
                  <a:solidFill>
                    <a:srgbClr val="000000"/>
                  </a:solidFill>
                  <a:ln w="9525">
                    <a:noFill/>
                    <a:round/>
                    <a:headEnd/>
                    <a:tailEnd/>
                  </a:ln>
                </p:spPr>
                <p:txBody>
                  <a:bodyPr/>
                  <a:lstStyle/>
                  <a:p>
                    <a:endParaRPr lang="es-AR"/>
                  </a:p>
                </p:txBody>
              </p:sp>
              <p:sp>
                <p:nvSpPr>
                  <p:cNvPr id="71153" name="Freeform 1274"/>
                  <p:cNvSpPr>
                    <a:spLocks/>
                  </p:cNvSpPr>
                  <p:nvPr/>
                </p:nvSpPr>
                <p:spPr bwMode="auto">
                  <a:xfrm>
                    <a:off x="4494" y="2186"/>
                    <a:ext cx="8" cy="24"/>
                  </a:xfrm>
                  <a:custGeom>
                    <a:avLst/>
                    <a:gdLst>
                      <a:gd name="T0" fmla="*/ 6 w 8"/>
                      <a:gd name="T1" fmla="*/ 0 h 24"/>
                      <a:gd name="T2" fmla="*/ 6 w 8"/>
                      <a:gd name="T3" fmla="*/ 0 h 24"/>
                      <a:gd name="T4" fmla="*/ 2 w 8"/>
                      <a:gd name="T5" fmla="*/ 4 h 24"/>
                      <a:gd name="T6" fmla="*/ 2 w 8"/>
                      <a:gd name="T7" fmla="*/ 12 h 24"/>
                      <a:gd name="T8" fmla="*/ 0 w 8"/>
                      <a:gd name="T9" fmla="*/ 18 h 24"/>
                      <a:gd name="T10" fmla="*/ 0 w 8"/>
                      <a:gd name="T11" fmla="*/ 24 h 24"/>
                      <a:gd name="T12" fmla="*/ 4 w 8"/>
                      <a:gd name="T13" fmla="*/ 24 h 24"/>
                      <a:gd name="T14" fmla="*/ 4 w 8"/>
                      <a:gd name="T15" fmla="*/ 18 h 24"/>
                      <a:gd name="T16" fmla="*/ 4 w 8"/>
                      <a:gd name="T17" fmla="*/ 12 h 24"/>
                      <a:gd name="T18" fmla="*/ 6 w 8"/>
                      <a:gd name="T19" fmla="*/ 6 h 24"/>
                      <a:gd name="T20" fmla="*/ 8 w 8"/>
                      <a:gd name="T21" fmla="*/ 0 h 24"/>
                      <a:gd name="T22" fmla="*/ 6 w 8"/>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24"/>
                      <a:gd name="T38" fmla="*/ 8 w 8"/>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24">
                        <a:moveTo>
                          <a:pt x="6" y="0"/>
                        </a:moveTo>
                        <a:lnTo>
                          <a:pt x="6" y="0"/>
                        </a:lnTo>
                        <a:lnTo>
                          <a:pt x="2" y="4"/>
                        </a:lnTo>
                        <a:lnTo>
                          <a:pt x="2" y="12"/>
                        </a:lnTo>
                        <a:lnTo>
                          <a:pt x="0" y="18"/>
                        </a:lnTo>
                        <a:lnTo>
                          <a:pt x="0" y="24"/>
                        </a:lnTo>
                        <a:lnTo>
                          <a:pt x="4" y="24"/>
                        </a:lnTo>
                        <a:lnTo>
                          <a:pt x="4" y="18"/>
                        </a:lnTo>
                        <a:lnTo>
                          <a:pt x="4" y="12"/>
                        </a:lnTo>
                        <a:lnTo>
                          <a:pt x="6" y="6"/>
                        </a:lnTo>
                        <a:lnTo>
                          <a:pt x="8" y="0"/>
                        </a:lnTo>
                        <a:lnTo>
                          <a:pt x="6" y="0"/>
                        </a:lnTo>
                        <a:close/>
                      </a:path>
                    </a:pathLst>
                  </a:custGeom>
                  <a:solidFill>
                    <a:srgbClr val="000000"/>
                  </a:solidFill>
                  <a:ln w="9525">
                    <a:noFill/>
                    <a:round/>
                    <a:headEnd/>
                    <a:tailEnd/>
                  </a:ln>
                </p:spPr>
                <p:txBody>
                  <a:bodyPr/>
                  <a:lstStyle/>
                  <a:p>
                    <a:endParaRPr lang="es-AR"/>
                  </a:p>
                </p:txBody>
              </p:sp>
              <p:sp>
                <p:nvSpPr>
                  <p:cNvPr id="71154" name="Freeform 1275"/>
                  <p:cNvSpPr>
                    <a:spLocks/>
                  </p:cNvSpPr>
                  <p:nvPr/>
                </p:nvSpPr>
                <p:spPr bwMode="auto">
                  <a:xfrm>
                    <a:off x="4500" y="2174"/>
                    <a:ext cx="12" cy="12"/>
                  </a:xfrm>
                  <a:custGeom>
                    <a:avLst/>
                    <a:gdLst>
                      <a:gd name="T0" fmla="*/ 10 w 12"/>
                      <a:gd name="T1" fmla="*/ 0 h 12"/>
                      <a:gd name="T2" fmla="*/ 10 w 12"/>
                      <a:gd name="T3" fmla="*/ 0 h 12"/>
                      <a:gd name="T4" fmla="*/ 8 w 12"/>
                      <a:gd name="T5" fmla="*/ 0 h 12"/>
                      <a:gd name="T6" fmla="*/ 6 w 12"/>
                      <a:gd name="T7" fmla="*/ 2 h 12"/>
                      <a:gd name="T8" fmla="*/ 4 w 12"/>
                      <a:gd name="T9" fmla="*/ 2 h 12"/>
                      <a:gd name="T10" fmla="*/ 4 w 12"/>
                      <a:gd name="T11" fmla="*/ 4 h 12"/>
                      <a:gd name="T12" fmla="*/ 2 w 12"/>
                      <a:gd name="T13" fmla="*/ 6 h 12"/>
                      <a:gd name="T14" fmla="*/ 0 w 12"/>
                      <a:gd name="T15" fmla="*/ 8 h 12"/>
                      <a:gd name="T16" fmla="*/ 0 w 12"/>
                      <a:gd name="T17" fmla="*/ 10 h 12"/>
                      <a:gd name="T18" fmla="*/ 0 w 12"/>
                      <a:gd name="T19" fmla="*/ 12 h 12"/>
                      <a:gd name="T20" fmla="*/ 2 w 12"/>
                      <a:gd name="T21" fmla="*/ 12 h 12"/>
                      <a:gd name="T22" fmla="*/ 2 w 12"/>
                      <a:gd name="T23" fmla="*/ 12 h 12"/>
                      <a:gd name="T24" fmla="*/ 4 w 12"/>
                      <a:gd name="T25" fmla="*/ 10 h 12"/>
                      <a:gd name="T26" fmla="*/ 4 w 12"/>
                      <a:gd name="T27" fmla="*/ 8 h 12"/>
                      <a:gd name="T28" fmla="*/ 6 w 12"/>
                      <a:gd name="T29" fmla="*/ 6 h 12"/>
                      <a:gd name="T30" fmla="*/ 6 w 12"/>
                      <a:gd name="T31" fmla="*/ 4 h 12"/>
                      <a:gd name="T32" fmla="*/ 8 w 12"/>
                      <a:gd name="T33" fmla="*/ 4 h 12"/>
                      <a:gd name="T34" fmla="*/ 10 w 12"/>
                      <a:gd name="T35" fmla="*/ 2 h 12"/>
                      <a:gd name="T36" fmla="*/ 10 w 12"/>
                      <a:gd name="T37" fmla="*/ 2 h 12"/>
                      <a:gd name="T38" fmla="*/ 12 w 12"/>
                      <a:gd name="T39" fmla="*/ 2 h 12"/>
                      <a:gd name="T40" fmla="*/ 12 w 12"/>
                      <a:gd name="T41" fmla="*/ 2 h 12"/>
                      <a:gd name="T42" fmla="*/ 12 w 12"/>
                      <a:gd name="T43" fmla="*/ 0 h 12"/>
                      <a:gd name="T44" fmla="*/ 10 w 1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12"/>
                      <a:gd name="T71" fmla="*/ 12 w 12"/>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12">
                        <a:moveTo>
                          <a:pt x="10" y="0"/>
                        </a:moveTo>
                        <a:lnTo>
                          <a:pt x="10" y="0"/>
                        </a:lnTo>
                        <a:lnTo>
                          <a:pt x="8" y="0"/>
                        </a:lnTo>
                        <a:lnTo>
                          <a:pt x="6" y="2"/>
                        </a:lnTo>
                        <a:lnTo>
                          <a:pt x="4" y="2"/>
                        </a:lnTo>
                        <a:lnTo>
                          <a:pt x="4" y="4"/>
                        </a:lnTo>
                        <a:lnTo>
                          <a:pt x="2" y="6"/>
                        </a:lnTo>
                        <a:lnTo>
                          <a:pt x="0" y="8"/>
                        </a:lnTo>
                        <a:lnTo>
                          <a:pt x="0" y="10"/>
                        </a:lnTo>
                        <a:lnTo>
                          <a:pt x="0" y="12"/>
                        </a:lnTo>
                        <a:lnTo>
                          <a:pt x="2" y="12"/>
                        </a:lnTo>
                        <a:lnTo>
                          <a:pt x="4" y="10"/>
                        </a:lnTo>
                        <a:lnTo>
                          <a:pt x="4" y="8"/>
                        </a:lnTo>
                        <a:lnTo>
                          <a:pt x="6" y="6"/>
                        </a:lnTo>
                        <a:lnTo>
                          <a:pt x="6" y="4"/>
                        </a:lnTo>
                        <a:lnTo>
                          <a:pt x="8" y="4"/>
                        </a:lnTo>
                        <a:lnTo>
                          <a:pt x="10" y="2"/>
                        </a:lnTo>
                        <a:lnTo>
                          <a:pt x="12" y="2"/>
                        </a:lnTo>
                        <a:lnTo>
                          <a:pt x="12" y="0"/>
                        </a:lnTo>
                        <a:lnTo>
                          <a:pt x="10" y="0"/>
                        </a:lnTo>
                        <a:close/>
                      </a:path>
                    </a:pathLst>
                  </a:custGeom>
                  <a:solidFill>
                    <a:srgbClr val="000000"/>
                  </a:solidFill>
                  <a:ln w="9525">
                    <a:noFill/>
                    <a:round/>
                    <a:headEnd/>
                    <a:tailEnd/>
                  </a:ln>
                </p:spPr>
                <p:txBody>
                  <a:bodyPr/>
                  <a:lstStyle/>
                  <a:p>
                    <a:endParaRPr lang="es-AR"/>
                  </a:p>
                </p:txBody>
              </p:sp>
              <p:sp>
                <p:nvSpPr>
                  <p:cNvPr id="71155" name="Freeform 1276"/>
                  <p:cNvSpPr>
                    <a:spLocks/>
                  </p:cNvSpPr>
                  <p:nvPr/>
                </p:nvSpPr>
                <p:spPr bwMode="auto">
                  <a:xfrm>
                    <a:off x="4512" y="2174"/>
                    <a:ext cx="16" cy="10"/>
                  </a:xfrm>
                  <a:custGeom>
                    <a:avLst/>
                    <a:gdLst>
                      <a:gd name="T0" fmla="*/ 16 w 16"/>
                      <a:gd name="T1" fmla="*/ 8 h 10"/>
                      <a:gd name="T2" fmla="*/ 16 w 16"/>
                      <a:gd name="T3" fmla="*/ 8 h 10"/>
                      <a:gd name="T4" fmla="*/ 14 w 16"/>
                      <a:gd name="T5" fmla="*/ 6 h 10"/>
                      <a:gd name="T6" fmla="*/ 12 w 16"/>
                      <a:gd name="T7" fmla="*/ 6 h 10"/>
                      <a:gd name="T8" fmla="*/ 12 w 16"/>
                      <a:gd name="T9" fmla="*/ 4 h 10"/>
                      <a:gd name="T10" fmla="*/ 10 w 16"/>
                      <a:gd name="T11" fmla="*/ 4 h 10"/>
                      <a:gd name="T12" fmla="*/ 8 w 16"/>
                      <a:gd name="T13" fmla="*/ 2 h 10"/>
                      <a:gd name="T14" fmla="*/ 4 w 16"/>
                      <a:gd name="T15" fmla="*/ 2 h 10"/>
                      <a:gd name="T16" fmla="*/ 2 w 16"/>
                      <a:gd name="T17" fmla="*/ 0 h 10"/>
                      <a:gd name="T18" fmla="*/ 0 w 16"/>
                      <a:gd name="T19" fmla="*/ 0 h 10"/>
                      <a:gd name="T20" fmla="*/ 0 w 16"/>
                      <a:gd name="T21" fmla="*/ 2 h 10"/>
                      <a:gd name="T22" fmla="*/ 2 w 16"/>
                      <a:gd name="T23" fmla="*/ 2 h 10"/>
                      <a:gd name="T24" fmla="*/ 4 w 16"/>
                      <a:gd name="T25" fmla="*/ 4 h 10"/>
                      <a:gd name="T26" fmla="*/ 6 w 16"/>
                      <a:gd name="T27" fmla="*/ 4 h 10"/>
                      <a:gd name="T28" fmla="*/ 8 w 16"/>
                      <a:gd name="T29" fmla="*/ 6 h 10"/>
                      <a:gd name="T30" fmla="*/ 10 w 16"/>
                      <a:gd name="T31" fmla="*/ 8 h 10"/>
                      <a:gd name="T32" fmla="*/ 12 w 16"/>
                      <a:gd name="T33" fmla="*/ 8 h 10"/>
                      <a:gd name="T34" fmla="*/ 14 w 16"/>
                      <a:gd name="T35" fmla="*/ 10 h 10"/>
                      <a:gd name="T36" fmla="*/ 14 w 16"/>
                      <a:gd name="T37" fmla="*/ 10 h 10"/>
                      <a:gd name="T38" fmla="*/ 16 w 16"/>
                      <a:gd name="T39" fmla="*/ 8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0"/>
                      <a:gd name="T62" fmla="*/ 16 w 16"/>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0">
                        <a:moveTo>
                          <a:pt x="16" y="8"/>
                        </a:moveTo>
                        <a:lnTo>
                          <a:pt x="16" y="8"/>
                        </a:lnTo>
                        <a:lnTo>
                          <a:pt x="14" y="6"/>
                        </a:lnTo>
                        <a:lnTo>
                          <a:pt x="12" y="6"/>
                        </a:lnTo>
                        <a:lnTo>
                          <a:pt x="12" y="4"/>
                        </a:lnTo>
                        <a:lnTo>
                          <a:pt x="10" y="4"/>
                        </a:lnTo>
                        <a:lnTo>
                          <a:pt x="8" y="2"/>
                        </a:lnTo>
                        <a:lnTo>
                          <a:pt x="4" y="2"/>
                        </a:lnTo>
                        <a:lnTo>
                          <a:pt x="2" y="0"/>
                        </a:lnTo>
                        <a:lnTo>
                          <a:pt x="0" y="0"/>
                        </a:lnTo>
                        <a:lnTo>
                          <a:pt x="0" y="2"/>
                        </a:lnTo>
                        <a:lnTo>
                          <a:pt x="2" y="2"/>
                        </a:lnTo>
                        <a:lnTo>
                          <a:pt x="4" y="4"/>
                        </a:lnTo>
                        <a:lnTo>
                          <a:pt x="6" y="4"/>
                        </a:lnTo>
                        <a:lnTo>
                          <a:pt x="8" y="6"/>
                        </a:lnTo>
                        <a:lnTo>
                          <a:pt x="10" y="8"/>
                        </a:lnTo>
                        <a:lnTo>
                          <a:pt x="12" y="8"/>
                        </a:lnTo>
                        <a:lnTo>
                          <a:pt x="14" y="10"/>
                        </a:lnTo>
                        <a:lnTo>
                          <a:pt x="16" y="8"/>
                        </a:lnTo>
                        <a:close/>
                      </a:path>
                    </a:pathLst>
                  </a:custGeom>
                  <a:solidFill>
                    <a:srgbClr val="000000"/>
                  </a:solidFill>
                  <a:ln w="9525">
                    <a:noFill/>
                    <a:round/>
                    <a:headEnd/>
                    <a:tailEnd/>
                  </a:ln>
                </p:spPr>
                <p:txBody>
                  <a:bodyPr/>
                  <a:lstStyle/>
                  <a:p>
                    <a:endParaRPr lang="es-AR"/>
                  </a:p>
                </p:txBody>
              </p:sp>
              <p:sp>
                <p:nvSpPr>
                  <p:cNvPr id="71156" name="Freeform 1277"/>
                  <p:cNvSpPr>
                    <a:spLocks/>
                  </p:cNvSpPr>
                  <p:nvPr/>
                </p:nvSpPr>
                <p:spPr bwMode="auto">
                  <a:xfrm>
                    <a:off x="4526" y="2182"/>
                    <a:ext cx="18" cy="18"/>
                  </a:xfrm>
                  <a:custGeom>
                    <a:avLst/>
                    <a:gdLst>
                      <a:gd name="T0" fmla="*/ 18 w 18"/>
                      <a:gd name="T1" fmla="*/ 16 h 18"/>
                      <a:gd name="T2" fmla="*/ 18 w 18"/>
                      <a:gd name="T3" fmla="*/ 16 h 18"/>
                      <a:gd name="T4" fmla="*/ 16 w 18"/>
                      <a:gd name="T5" fmla="*/ 14 h 18"/>
                      <a:gd name="T6" fmla="*/ 14 w 18"/>
                      <a:gd name="T7" fmla="*/ 12 h 18"/>
                      <a:gd name="T8" fmla="*/ 12 w 18"/>
                      <a:gd name="T9" fmla="*/ 10 h 18"/>
                      <a:gd name="T10" fmla="*/ 10 w 18"/>
                      <a:gd name="T11" fmla="*/ 8 h 18"/>
                      <a:gd name="T12" fmla="*/ 8 w 18"/>
                      <a:gd name="T13" fmla="*/ 6 h 18"/>
                      <a:gd name="T14" fmla="*/ 6 w 18"/>
                      <a:gd name="T15" fmla="*/ 4 h 18"/>
                      <a:gd name="T16" fmla="*/ 4 w 18"/>
                      <a:gd name="T17" fmla="*/ 2 h 18"/>
                      <a:gd name="T18" fmla="*/ 2 w 18"/>
                      <a:gd name="T19" fmla="*/ 0 h 18"/>
                      <a:gd name="T20" fmla="*/ 0 w 18"/>
                      <a:gd name="T21" fmla="*/ 2 h 18"/>
                      <a:gd name="T22" fmla="*/ 2 w 18"/>
                      <a:gd name="T23" fmla="*/ 4 h 18"/>
                      <a:gd name="T24" fmla="*/ 4 w 18"/>
                      <a:gd name="T25" fmla="*/ 4 h 18"/>
                      <a:gd name="T26" fmla="*/ 6 w 18"/>
                      <a:gd name="T27" fmla="*/ 6 h 18"/>
                      <a:gd name="T28" fmla="*/ 8 w 18"/>
                      <a:gd name="T29" fmla="*/ 10 h 18"/>
                      <a:gd name="T30" fmla="*/ 10 w 18"/>
                      <a:gd name="T31" fmla="*/ 12 h 18"/>
                      <a:gd name="T32" fmla="*/ 12 w 18"/>
                      <a:gd name="T33" fmla="*/ 14 h 18"/>
                      <a:gd name="T34" fmla="*/ 14 w 18"/>
                      <a:gd name="T35" fmla="*/ 16 h 18"/>
                      <a:gd name="T36" fmla="*/ 16 w 18"/>
                      <a:gd name="T37" fmla="*/ 18 h 18"/>
                      <a:gd name="T38" fmla="*/ 18 w 18"/>
                      <a:gd name="T39" fmla="*/ 1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8"/>
                      <a:gd name="T62" fmla="*/ 18 w 18"/>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8">
                        <a:moveTo>
                          <a:pt x="18" y="16"/>
                        </a:moveTo>
                        <a:lnTo>
                          <a:pt x="18" y="16"/>
                        </a:lnTo>
                        <a:lnTo>
                          <a:pt x="16" y="14"/>
                        </a:lnTo>
                        <a:lnTo>
                          <a:pt x="14" y="12"/>
                        </a:lnTo>
                        <a:lnTo>
                          <a:pt x="12" y="10"/>
                        </a:lnTo>
                        <a:lnTo>
                          <a:pt x="10" y="8"/>
                        </a:lnTo>
                        <a:lnTo>
                          <a:pt x="8" y="6"/>
                        </a:lnTo>
                        <a:lnTo>
                          <a:pt x="6" y="4"/>
                        </a:lnTo>
                        <a:lnTo>
                          <a:pt x="4" y="2"/>
                        </a:lnTo>
                        <a:lnTo>
                          <a:pt x="2" y="0"/>
                        </a:lnTo>
                        <a:lnTo>
                          <a:pt x="0" y="2"/>
                        </a:lnTo>
                        <a:lnTo>
                          <a:pt x="2" y="4"/>
                        </a:lnTo>
                        <a:lnTo>
                          <a:pt x="4" y="4"/>
                        </a:lnTo>
                        <a:lnTo>
                          <a:pt x="6" y="6"/>
                        </a:lnTo>
                        <a:lnTo>
                          <a:pt x="8" y="10"/>
                        </a:lnTo>
                        <a:lnTo>
                          <a:pt x="10" y="12"/>
                        </a:lnTo>
                        <a:lnTo>
                          <a:pt x="12" y="14"/>
                        </a:lnTo>
                        <a:lnTo>
                          <a:pt x="14" y="16"/>
                        </a:lnTo>
                        <a:lnTo>
                          <a:pt x="16" y="18"/>
                        </a:lnTo>
                        <a:lnTo>
                          <a:pt x="18" y="16"/>
                        </a:lnTo>
                        <a:close/>
                      </a:path>
                    </a:pathLst>
                  </a:custGeom>
                  <a:solidFill>
                    <a:srgbClr val="000000"/>
                  </a:solidFill>
                  <a:ln w="9525">
                    <a:noFill/>
                    <a:round/>
                    <a:headEnd/>
                    <a:tailEnd/>
                  </a:ln>
                </p:spPr>
                <p:txBody>
                  <a:bodyPr/>
                  <a:lstStyle/>
                  <a:p>
                    <a:endParaRPr lang="es-AR"/>
                  </a:p>
                </p:txBody>
              </p:sp>
              <p:sp>
                <p:nvSpPr>
                  <p:cNvPr id="71157" name="Freeform 1278"/>
                  <p:cNvSpPr>
                    <a:spLocks/>
                  </p:cNvSpPr>
                  <p:nvPr/>
                </p:nvSpPr>
                <p:spPr bwMode="auto">
                  <a:xfrm>
                    <a:off x="4542" y="2198"/>
                    <a:ext cx="6" cy="10"/>
                  </a:xfrm>
                  <a:custGeom>
                    <a:avLst/>
                    <a:gdLst>
                      <a:gd name="T0" fmla="*/ 6 w 6"/>
                      <a:gd name="T1" fmla="*/ 10 h 10"/>
                      <a:gd name="T2" fmla="*/ 6 w 6"/>
                      <a:gd name="T3" fmla="*/ 10 h 10"/>
                      <a:gd name="T4" fmla="*/ 6 w 6"/>
                      <a:gd name="T5" fmla="*/ 8 h 10"/>
                      <a:gd name="T6" fmla="*/ 6 w 6"/>
                      <a:gd name="T7" fmla="*/ 6 h 10"/>
                      <a:gd name="T8" fmla="*/ 4 w 6"/>
                      <a:gd name="T9" fmla="*/ 2 h 10"/>
                      <a:gd name="T10" fmla="*/ 2 w 6"/>
                      <a:gd name="T11" fmla="*/ 0 h 10"/>
                      <a:gd name="T12" fmla="*/ 0 w 6"/>
                      <a:gd name="T13" fmla="*/ 2 h 10"/>
                      <a:gd name="T14" fmla="*/ 2 w 6"/>
                      <a:gd name="T15" fmla="*/ 4 h 10"/>
                      <a:gd name="T16" fmla="*/ 2 w 6"/>
                      <a:gd name="T17" fmla="*/ 6 h 10"/>
                      <a:gd name="T18" fmla="*/ 4 w 6"/>
                      <a:gd name="T19" fmla="*/ 8 h 10"/>
                      <a:gd name="T20" fmla="*/ 4 w 6"/>
                      <a:gd name="T21" fmla="*/ 10 h 10"/>
                      <a:gd name="T22" fmla="*/ 6 w 6"/>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0"/>
                      <a:gd name="T38" fmla="*/ 6 w 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0">
                        <a:moveTo>
                          <a:pt x="6" y="10"/>
                        </a:moveTo>
                        <a:lnTo>
                          <a:pt x="6" y="10"/>
                        </a:lnTo>
                        <a:lnTo>
                          <a:pt x="6" y="8"/>
                        </a:lnTo>
                        <a:lnTo>
                          <a:pt x="6" y="6"/>
                        </a:lnTo>
                        <a:lnTo>
                          <a:pt x="4" y="2"/>
                        </a:lnTo>
                        <a:lnTo>
                          <a:pt x="2" y="0"/>
                        </a:lnTo>
                        <a:lnTo>
                          <a:pt x="0" y="2"/>
                        </a:lnTo>
                        <a:lnTo>
                          <a:pt x="2" y="4"/>
                        </a:lnTo>
                        <a:lnTo>
                          <a:pt x="2" y="6"/>
                        </a:lnTo>
                        <a:lnTo>
                          <a:pt x="4" y="8"/>
                        </a:lnTo>
                        <a:lnTo>
                          <a:pt x="4" y="10"/>
                        </a:lnTo>
                        <a:lnTo>
                          <a:pt x="6" y="10"/>
                        </a:lnTo>
                        <a:close/>
                      </a:path>
                    </a:pathLst>
                  </a:custGeom>
                  <a:solidFill>
                    <a:srgbClr val="000000"/>
                  </a:solidFill>
                  <a:ln w="9525">
                    <a:noFill/>
                    <a:round/>
                    <a:headEnd/>
                    <a:tailEnd/>
                  </a:ln>
                </p:spPr>
                <p:txBody>
                  <a:bodyPr/>
                  <a:lstStyle/>
                  <a:p>
                    <a:endParaRPr lang="es-AR"/>
                  </a:p>
                </p:txBody>
              </p:sp>
              <p:sp>
                <p:nvSpPr>
                  <p:cNvPr id="71158" name="Freeform 1279"/>
                  <p:cNvSpPr>
                    <a:spLocks/>
                  </p:cNvSpPr>
                  <p:nvPr/>
                </p:nvSpPr>
                <p:spPr bwMode="auto">
                  <a:xfrm>
                    <a:off x="4548" y="2208"/>
                    <a:ext cx="4" cy="18"/>
                  </a:xfrm>
                  <a:custGeom>
                    <a:avLst/>
                    <a:gdLst>
                      <a:gd name="T0" fmla="*/ 4 w 4"/>
                      <a:gd name="T1" fmla="*/ 16 h 18"/>
                      <a:gd name="T2" fmla="*/ 4 w 4"/>
                      <a:gd name="T3" fmla="*/ 16 h 18"/>
                      <a:gd name="T4" fmla="*/ 4 w 4"/>
                      <a:gd name="T5" fmla="*/ 12 h 18"/>
                      <a:gd name="T6" fmla="*/ 2 w 4"/>
                      <a:gd name="T7" fmla="*/ 8 h 18"/>
                      <a:gd name="T8" fmla="*/ 2 w 4"/>
                      <a:gd name="T9" fmla="*/ 4 h 18"/>
                      <a:gd name="T10" fmla="*/ 2 w 4"/>
                      <a:gd name="T11" fmla="*/ 0 h 18"/>
                      <a:gd name="T12" fmla="*/ 0 w 4"/>
                      <a:gd name="T13" fmla="*/ 0 h 18"/>
                      <a:gd name="T14" fmla="*/ 0 w 4"/>
                      <a:gd name="T15" fmla="*/ 4 h 18"/>
                      <a:gd name="T16" fmla="*/ 0 w 4"/>
                      <a:gd name="T17" fmla="*/ 8 h 18"/>
                      <a:gd name="T18" fmla="*/ 0 w 4"/>
                      <a:gd name="T19" fmla="*/ 14 h 18"/>
                      <a:gd name="T20" fmla="*/ 4 w 4"/>
                      <a:gd name="T21" fmla="*/ 18 h 18"/>
                      <a:gd name="T22" fmla="*/ 4 w 4"/>
                      <a:gd name="T23" fmla="*/ 1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8"/>
                      <a:gd name="T38" fmla="*/ 4 w 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8">
                        <a:moveTo>
                          <a:pt x="4" y="16"/>
                        </a:moveTo>
                        <a:lnTo>
                          <a:pt x="4" y="16"/>
                        </a:lnTo>
                        <a:lnTo>
                          <a:pt x="4" y="12"/>
                        </a:lnTo>
                        <a:lnTo>
                          <a:pt x="2" y="8"/>
                        </a:lnTo>
                        <a:lnTo>
                          <a:pt x="2" y="4"/>
                        </a:lnTo>
                        <a:lnTo>
                          <a:pt x="2" y="0"/>
                        </a:lnTo>
                        <a:lnTo>
                          <a:pt x="0" y="0"/>
                        </a:lnTo>
                        <a:lnTo>
                          <a:pt x="0" y="4"/>
                        </a:lnTo>
                        <a:lnTo>
                          <a:pt x="0" y="8"/>
                        </a:lnTo>
                        <a:lnTo>
                          <a:pt x="0" y="14"/>
                        </a:lnTo>
                        <a:lnTo>
                          <a:pt x="4" y="18"/>
                        </a:lnTo>
                        <a:lnTo>
                          <a:pt x="4" y="16"/>
                        </a:lnTo>
                        <a:close/>
                      </a:path>
                    </a:pathLst>
                  </a:custGeom>
                  <a:solidFill>
                    <a:srgbClr val="000000"/>
                  </a:solidFill>
                  <a:ln w="9525">
                    <a:noFill/>
                    <a:round/>
                    <a:headEnd/>
                    <a:tailEnd/>
                  </a:ln>
                </p:spPr>
                <p:txBody>
                  <a:bodyPr/>
                  <a:lstStyle/>
                  <a:p>
                    <a:endParaRPr lang="es-AR"/>
                  </a:p>
                </p:txBody>
              </p:sp>
              <p:sp>
                <p:nvSpPr>
                  <p:cNvPr id="71159" name="Freeform 1280"/>
                  <p:cNvSpPr>
                    <a:spLocks/>
                  </p:cNvSpPr>
                  <p:nvPr/>
                </p:nvSpPr>
                <p:spPr bwMode="auto">
                  <a:xfrm>
                    <a:off x="4550" y="2224"/>
                    <a:ext cx="4" cy="10"/>
                  </a:xfrm>
                  <a:custGeom>
                    <a:avLst/>
                    <a:gdLst>
                      <a:gd name="T0" fmla="*/ 2 w 4"/>
                      <a:gd name="T1" fmla="*/ 10 h 10"/>
                      <a:gd name="T2" fmla="*/ 2 w 4"/>
                      <a:gd name="T3" fmla="*/ 10 h 10"/>
                      <a:gd name="T4" fmla="*/ 2 w 4"/>
                      <a:gd name="T5" fmla="*/ 8 h 10"/>
                      <a:gd name="T6" fmla="*/ 4 w 4"/>
                      <a:gd name="T7" fmla="*/ 6 h 10"/>
                      <a:gd name="T8" fmla="*/ 4 w 4"/>
                      <a:gd name="T9" fmla="*/ 4 h 10"/>
                      <a:gd name="T10" fmla="*/ 2 w 4"/>
                      <a:gd name="T11" fmla="*/ 0 h 10"/>
                      <a:gd name="T12" fmla="*/ 2 w 4"/>
                      <a:gd name="T13" fmla="*/ 2 h 10"/>
                      <a:gd name="T14" fmla="*/ 2 w 4"/>
                      <a:gd name="T15" fmla="*/ 4 h 10"/>
                      <a:gd name="T16" fmla="*/ 2 w 4"/>
                      <a:gd name="T17" fmla="*/ 6 h 10"/>
                      <a:gd name="T18" fmla="*/ 0 w 4"/>
                      <a:gd name="T19" fmla="*/ 8 h 10"/>
                      <a:gd name="T20" fmla="*/ 0 w 4"/>
                      <a:gd name="T21" fmla="*/ 10 h 10"/>
                      <a:gd name="T22" fmla="*/ 2 w 4"/>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0"/>
                      <a:gd name="T38" fmla="*/ 4 w 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0">
                        <a:moveTo>
                          <a:pt x="2" y="10"/>
                        </a:moveTo>
                        <a:lnTo>
                          <a:pt x="2" y="10"/>
                        </a:lnTo>
                        <a:lnTo>
                          <a:pt x="2" y="8"/>
                        </a:lnTo>
                        <a:lnTo>
                          <a:pt x="4" y="6"/>
                        </a:lnTo>
                        <a:lnTo>
                          <a:pt x="4" y="4"/>
                        </a:lnTo>
                        <a:lnTo>
                          <a:pt x="2" y="0"/>
                        </a:lnTo>
                        <a:lnTo>
                          <a:pt x="2" y="2"/>
                        </a:lnTo>
                        <a:lnTo>
                          <a:pt x="2" y="4"/>
                        </a:lnTo>
                        <a:lnTo>
                          <a:pt x="2" y="6"/>
                        </a:lnTo>
                        <a:lnTo>
                          <a:pt x="0" y="8"/>
                        </a:lnTo>
                        <a:lnTo>
                          <a:pt x="0" y="10"/>
                        </a:lnTo>
                        <a:lnTo>
                          <a:pt x="2" y="10"/>
                        </a:lnTo>
                        <a:close/>
                      </a:path>
                    </a:pathLst>
                  </a:custGeom>
                  <a:solidFill>
                    <a:srgbClr val="000000"/>
                  </a:solidFill>
                  <a:ln w="9525">
                    <a:noFill/>
                    <a:round/>
                    <a:headEnd/>
                    <a:tailEnd/>
                  </a:ln>
                </p:spPr>
                <p:txBody>
                  <a:bodyPr/>
                  <a:lstStyle/>
                  <a:p>
                    <a:endParaRPr lang="es-AR"/>
                  </a:p>
                </p:txBody>
              </p:sp>
              <p:sp>
                <p:nvSpPr>
                  <p:cNvPr id="71160" name="Freeform 1281"/>
                  <p:cNvSpPr>
                    <a:spLocks/>
                  </p:cNvSpPr>
                  <p:nvPr/>
                </p:nvSpPr>
                <p:spPr bwMode="auto">
                  <a:xfrm>
                    <a:off x="4550" y="2234"/>
                    <a:ext cx="6" cy="16"/>
                  </a:xfrm>
                  <a:custGeom>
                    <a:avLst/>
                    <a:gdLst>
                      <a:gd name="T0" fmla="*/ 6 w 6"/>
                      <a:gd name="T1" fmla="*/ 16 h 16"/>
                      <a:gd name="T2" fmla="*/ 6 w 6"/>
                      <a:gd name="T3" fmla="*/ 16 h 16"/>
                      <a:gd name="T4" fmla="*/ 6 w 6"/>
                      <a:gd name="T5" fmla="*/ 12 h 16"/>
                      <a:gd name="T6" fmla="*/ 6 w 6"/>
                      <a:gd name="T7" fmla="*/ 6 h 16"/>
                      <a:gd name="T8" fmla="*/ 4 w 6"/>
                      <a:gd name="T9" fmla="*/ 2 h 16"/>
                      <a:gd name="T10" fmla="*/ 2 w 6"/>
                      <a:gd name="T11" fmla="*/ 0 h 16"/>
                      <a:gd name="T12" fmla="*/ 0 w 6"/>
                      <a:gd name="T13" fmla="*/ 0 h 16"/>
                      <a:gd name="T14" fmla="*/ 2 w 6"/>
                      <a:gd name="T15" fmla="*/ 4 h 16"/>
                      <a:gd name="T16" fmla="*/ 2 w 6"/>
                      <a:gd name="T17" fmla="*/ 6 h 16"/>
                      <a:gd name="T18" fmla="*/ 4 w 6"/>
                      <a:gd name="T19" fmla="*/ 12 h 16"/>
                      <a:gd name="T20" fmla="*/ 4 w 6"/>
                      <a:gd name="T21" fmla="*/ 16 h 16"/>
                      <a:gd name="T22" fmla="*/ 6 w 6"/>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6"/>
                      <a:gd name="T38" fmla="*/ 6 w 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6">
                        <a:moveTo>
                          <a:pt x="6" y="16"/>
                        </a:moveTo>
                        <a:lnTo>
                          <a:pt x="6" y="16"/>
                        </a:lnTo>
                        <a:lnTo>
                          <a:pt x="6" y="12"/>
                        </a:lnTo>
                        <a:lnTo>
                          <a:pt x="6" y="6"/>
                        </a:lnTo>
                        <a:lnTo>
                          <a:pt x="4" y="2"/>
                        </a:lnTo>
                        <a:lnTo>
                          <a:pt x="2" y="0"/>
                        </a:lnTo>
                        <a:lnTo>
                          <a:pt x="0" y="0"/>
                        </a:lnTo>
                        <a:lnTo>
                          <a:pt x="2" y="4"/>
                        </a:lnTo>
                        <a:lnTo>
                          <a:pt x="2" y="6"/>
                        </a:lnTo>
                        <a:lnTo>
                          <a:pt x="4" y="12"/>
                        </a:lnTo>
                        <a:lnTo>
                          <a:pt x="4" y="16"/>
                        </a:lnTo>
                        <a:lnTo>
                          <a:pt x="6" y="16"/>
                        </a:lnTo>
                        <a:close/>
                      </a:path>
                    </a:pathLst>
                  </a:custGeom>
                  <a:solidFill>
                    <a:srgbClr val="000000"/>
                  </a:solidFill>
                  <a:ln w="9525">
                    <a:noFill/>
                    <a:round/>
                    <a:headEnd/>
                    <a:tailEnd/>
                  </a:ln>
                </p:spPr>
                <p:txBody>
                  <a:bodyPr/>
                  <a:lstStyle/>
                  <a:p>
                    <a:endParaRPr lang="es-AR"/>
                  </a:p>
                </p:txBody>
              </p:sp>
              <p:sp>
                <p:nvSpPr>
                  <p:cNvPr id="71161" name="Freeform 1282"/>
                  <p:cNvSpPr>
                    <a:spLocks/>
                  </p:cNvSpPr>
                  <p:nvPr/>
                </p:nvSpPr>
                <p:spPr bwMode="auto">
                  <a:xfrm>
                    <a:off x="4552" y="2250"/>
                    <a:ext cx="4" cy="6"/>
                  </a:xfrm>
                  <a:custGeom>
                    <a:avLst/>
                    <a:gdLst>
                      <a:gd name="T0" fmla="*/ 2 w 4"/>
                      <a:gd name="T1" fmla="*/ 4 h 6"/>
                      <a:gd name="T2" fmla="*/ 2 w 4"/>
                      <a:gd name="T3" fmla="*/ 6 h 6"/>
                      <a:gd name="T4" fmla="*/ 2 w 4"/>
                      <a:gd name="T5" fmla="*/ 6 h 6"/>
                      <a:gd name="T6" fmla="*/ 2 w 4"/>
                      <a:gd name="T7" fmla="*/ 6 h 6"/>
                      <a:gd name="T8" fmla="*/ 4 w 4"/>
                      <a:gd name="T9" fmla="*/ 4 h 6"/>
                      <a:gd name="T10" fmla="*/ 4 w 4"/>
                      <a:gd name="T11" fmla="*/ 0 h 6"/>
                      <a:gd name="T12" fmla="*/ 2 w 4"/>
                      <a:gd name="T13" fmla="*/ 0 h 6"/>
                      <a:gd name="T14" fmla="*/ 0 w 4"/>
                      <a:gd name="T15" fmla="*/ 2 h 6"/>
                      <a:gd name="T16" fmla="*/ 0 w 4"/>
                      <a:gd name="T17" fmla="*/ 4 h 6"/>
                      <a:gd name="T18" fmla="*/ 0 w 4"/>
                      <a:gd name="T19" fmla="*/ 6 h 6"/>
                      <a:gd name="T20" fmla="*/ 0 w 4"/>
                      <a:gd name="T21" fmla="*/ 6 h 6"/>
                      <a:gd name="T22" fmla="*/ 0 w 4"/>
                      <a:gd name="T23" fmla="*/ 6 h 6"/>
                      <a:gd name="T24" fmla="*/ 0 w 4"/>
                      <a:gd name="T25" fmla="*/ 6 h 6"/>
                      <a:gd name="T26" fmla="*/ 0 w 4"/>
                      <a:gd name="T27" fmla="*/ 6 h 6"/>
                      <a:gd name="T28" fmla="*/ 0 w 4"/>
                      <a:gd name="T29" fmla="*/ 6 h 6"/>
                      <a:gd name="T30" fmla="*/ 2 w 4"/>
                      <a:gd name="T31" fmla="*/ 6 h 6"/>
                      <a:gd name="T32" fmla="*/ 2 w 4"/>
                      <a:gd name="T33" fmla="*/ 6 h 6"/>
                      <a:gd name="T34" fmla="*/ 2 w 4"/>
                      <a:gd name="T35" fmla="*/ 4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
                      <a:gd name="T56" fmla="*/ 4 w 4"/>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
                        <a:moveTo>
                          <a:pt x="2" y="4"/>
                        </a:moveTo>
                        <a:lnTo>
                          <a:pt x="2" y="6"/>
                        </a:lnTo>
                        <a:lnTo>
                          <a:pt x="4" y="4"/>
                        </a:lnTo>
                        <a:lnTo>
                          <a:pt x="4" y="0"/>
                        </a:lnTo>
                        <a:lnTo>
                          <a:pt x="2" y="0"/>
                        </a:lnTo>
                        <a:lnTo>
                          <a:pt x="0" y="2"/>
                        </a:lnTo>
                        <a:lnTo>
                          <a:pt x="0" y="4"/>
                        </a:lnTo>
                        <a:lnTo>
                          <a:pt x="0" y="6"/>
                        </a:lnTo>
                        <a:lnTo>
                          <a:pt x="2" y="6"/>
                        </a:lnTo>
                        <a:lnTo>
                          <a:pt x="2" y="4"/>
                        </a:lnTo>
                        <a:close/>
                      </a:path>
                    </a:pathLst>
                  </a:custGeom>
                  <a:solidFill>
                    <a:srgbClr val="000000"/>
                  </a:solidFill>
                  <a:ln w="9525">
                    <a:noFill/>
                    <a:round/>
                    <a:headEnd/>
                    <a:tailEnd/>
                  </a:ln>
                </p:spPr>
                <p:txBody>
                  <a:bodyPr/>
                  <a:lstStyle/>
                  <a:p>
                    <a:endParaRPr lang="es-AR"/>
                  </a:p>
                </p:txBody>
              </p:sp>
              <p:sp>
                <p:nvSpPr>
                  <p:cNvPr id="71162" name="Freeform 1283"/>
                  <p:cNvSpPr>
                    <a:spLocks/>
                  </p:cNvSpPr>
                  <p:nvPr/>
                </p:nvSpPr>
                <p:spPr bwMode="auto">
                  <a:xfrm>
                    <a:off x="4552" y="2254"/>
                    <a:ext cx="66" cy="42"/>
                  </a:xfrm>
                  <a:custGeom>
                    <a:avLst/>
                    <a:gdLst>
                      <a:gd name="T0" fmla="*/ 64 w 66"/>
                      <a:gd name="T1" fmla="*/ 42 h 42"/>
                      <a:gd name="T2" fmla="*/ 66 w 66"/>
                      <a:gd name="T3" fmla="*/ 40 h 42"/>
                      <a:gd name="T4" fmla="*/ 60 w 66"/>
                      <a:gd name="T5" fmla="*/ 36 h 42"/>
                      <a:gd name="T6" fmla="*/ 56 w 66"/>
                      <a:gd name="T7" fmla="*/ 30 h 42"/>
                      <a:gd name="T8" fmla="*/ 52 w 66"/>
                      <a:gd name="T9" fmla="*/ 28 h 42"/>
                      <a:gd name="T10" fmla="*/ 46 w 66"/>
                      <a:gd name="T11" fmla="*/ 24 h 42"/>
                      <a:gd name="T12" fmla="*/ 42 w 66"/>
                      <a:gd name="T13" fmla="*/ 20 h 42"/>
                      <a:gd name="T14" fmla="*/ 38 w 66"/>
                      <a:gd name="T15" fmla="*/ 18 h 42"/>
                      <a:gd name="T16" fmla="*/ 34 w 66"/>
                      <a:gd name="T17" fmla="*/ 14 h 42"/>
                      <a:gd name="T18" fmla="*/ 30 w 66"/>
                      <a:gd name="T19" fmla="*/ 12 h 42"/>
                      <a:gd name="T20" fmla="*/ 26 w 66"/>
                      <a:gd name="T21" fmla="*/ 10 h 42"/>
                      <a:gd name="T22" fmla="*/ 22 w 66"/>
                      <a:gd name="T23" fmla="*/ 8 h 42"/>
                      <a:gd name="T24" fmla="*/ 18 w 66"/>
                      <a:gd name="T25" fmla="*/ 8 h 42"/>
                      <a:gd name="T26" fmla="*/ 14 w 66"/>
                      <a:gd name="T27" fmla="*/ 6 h 42"/>
                      <a:gd name="T28" fmla="*/ 10 w 66"/>
                      <a:gd name="T29" fmla="*/ 4 h 42"/>
                      <a:gd name="T30" fmla="*/ 8 w 66"/>
                      <a:gd name="T31" fmla="*/ 2 h 42"/>
                      <a:gd name="T32" fmla="*/ 4 w 66"/>
                      <a:gd name="T33" fmla="*/ 2 h 42"/>
                      <a:gd name="T34" fmla="*/ 2 w 66"/>
                      <a:gd name="T35" fmla="*/ 0 h 42"/>
                      <a:gd name="T36" fmla="*/ 0 w 66"/>
                      <a:gd name="T37" fmla="*/ 2 h 42"/>
                      <a:gd name="T38" fmla="*/ 4 w 66"/>
                      <a:gd name="T39" fmla="*/ 4 h 42"/>
                      <a:gd name="T40" fmla="*/ 6 w 66"/>
                      <a:gd name="T41" fmla="*/ 6 h 42"/>
                      <a:gd name="T42" fmla="*/ 10 w 66"/>
                      <a:gd name="T43" fmla="*/ 6 h 42"/>
                      <a:gd name="T44" fmla="*/ 14 w 66"/>
                      <a:gd name="T45" fmla="*/ 8 h 42"/>
                      <a:gd name="T46" fmla="*/ 16 w 66"/>
                      <a:gd name="T47" fmla="*/ 10 h 42"/>
                      <a:gd name="T48" fmla="*/ 20 w 66"/>
                      <a:gd name="T49" fmla="*/ 12 h 42"/>
                      <a:gd name="T50" fmla="*/ 24 w 66"/>
                      <a:gd name="T51" fmla="*/ 14 h 42"/>
                      <a:gd name="T52" fmla="*/ 28 w 66"/>
                      <a:gd name="T53" fmla="*/ 16 h 42"/>
                      <a:gd name="T54" fmla="*/ 32 w 66"/>
                      <a:gd name="T55" fmla="*/ 18 h 42"/>
                      <a:gd name="T56" fmla="*/ 36 w 66"/>
                      <a:gd name="T57" fmla="*/ 20 h 42"/>
                      <a:gd name="T58" fmla="*/ 42 w 66"/>
                      <a:gd name="T59" fmla="*/ 22 h 42"/>
                      <a:gd name="T60" fmla="*/ 46 w 66"/>
                      <a:gd name="T61" fmla="*/ 26 h 42"/>
                      <a:gd name="T62" fmla="*/ 50 w 66"/>
                      <a:gd name="T63" fmla="*/ 28 h 42"/>
                      <a:gd name="T64" fmla="*/ 54 w 66"/>
                      <a:gd name="T65" fmla="*/ 32 h 42"/>
                      <a:gd name="T66" fmla="*/ 60 w 66"/>
                      <a:gd name="T67" fmla="*/ 36 h 42"/>
                      <a:gd name="T68" fmla="*/ 64 w 66"/>
                      <a:gd name="T69" fmla="*/ 42 h 42"/>
                      <a:gd name="T70" fmla="*/ 66 w 66"/>
                      <a:gd name="T71" fmla="*/ 40 h 42"/>
                      <a:gd name="T72" fmla="*/ 64 w 66"/>
                      <a:gd name="T73" fmla="*/ 42 h 42"/>
                      <a:gd name="T74" fmla="*/ 64 w 66"/>
                      <a:gd name="T75" fmla="*/ 42 h 42"/>
                      <a:gd name="T76" fmla="*/ 66 w 66"/>
                      <a:gd name="T77" fmla="*/ 42 h 42"/>
                      <a:gd name="T78" fmla="*/ 66 w 66"/>
                      <a:gd name="T79" fmla="*/ 40 h 42"/>
                      <a:gd name="T80" fmla="*/ 66 w 66"/>
                      <a:gd name="T81" fmla="*/ 40 h 42"/>
                      <a:gd name="T82" fmla="*/ 64 w 66"/>
                      <a:gd name="T83" fmla="*/ 42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42"/>
                      <a:gd name="T128" fmla="*/ 66 w 66"/>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42">
                        <a:moveTo>
                          <a:pt x="64" y="42"/>
                        </a:moveTo>
                        <a:lnTo>
                          <a:pt x="66" y="40"/>
                        </a:lnTo>
                        <a:lnTo>
                          <a:pt x="60" y="36"/>
                        </a:lnTo>
                        <a:lnTo>
                          <a:pt x="56" y="30"/>
                        </a:lnTo>
                        <a:lnTo>
                          <a:pt x="52" y="28"/>
                        </a:lnTo>
                        <a:lnTo>
                          <a:pt x="46" y="24"/>
                        </a:lnTo>
                        <a:lnTo>
                          <a:pt x="42" y="20"/>
                        </a:lnTo>
                        <a:lnTo>
                          <a:pt x="38" y="18"/>
                        </a:lnTo>
                        <a:lnTo>
                          <a:pt x="34" y="14"/>
                        </a:lnTo>
                        <a:lnTo>
                          <a:pt x="30" y="12"/>
                        </a:lnTo>
                        <a:lnTo>
                          <a:pt x="26" y="10"/>
                        </a:lnTo>
                        <a:lnTo>
                          <a:pt x="22" y="8"/>
                        </a:lnTo>
                        <a:lnTo>
                          <a:pt x="18" y="8"/>
                        </a:lnTo>
                        <a:lnTo>
                          <a:pt x="14" y="6"/>
                        </a:lnTo>
                        <a:lnTo>
                          <a:pt x="10" y="4"/>
                        </a:lnTo>
                        <a:lnTo>
                          <a:pt x="8" y="2"/>
                        </a:lnTo>
                        <a:lnTo>
                          <a:pt x="4" y="2"/>
                        </a:lnTo>
                        <a:lnTo>
                          <a:pt x="2" y="0"/>
                        </a:lnTo>
                        <a:lnTo>
                          <a:pt x="0" y="2"/>
                        </a:lnTo>
                        <a:lnTo>
                          <a:pt x="4" y="4"/>
                        </a:lnTo>
                        <a:lnTo>
                          <a:pt x="6" y="6"/>
                        </a:lnTo>
                        <a:lnTo>
                          <a:pt x="10" y="6"/>
                        </a:lnTo>
                        <a:lnTo>
                          <a:pt x="14" y="8"/>
                        </a:lnTo>
                        <a:lnTo>
                          <a:pt x="16" y="10"/>
                        </a:lnTo>
                        <a:lnTo>
                          <a:pt x="20" y="12"/>
                        </a:lnTo>
                        <a:lnTo>
                          <a:pt x="24" y="14"/>
                        </a:lnTo>
                        <a:lnTo>
                          <a:pt x="28" y="16"/>
                        </a:lnTo>
                        <a:lnTo>
                          <a:pt x="32" y="18"/>
                        </a:lnTo>
                        <a:lnTo>
                          <a:pt x="36" y="20"/>
                        </a:lnTo>
                        <a:lnTo>
                          <a:pt x="42" y="22"/>
                        </a:lnTo>
                        <a:lnTo>
                          <a:pt x="46" y="26"/>
                        </a:lnTo>
                        <a:lnTo>
                          <a:pt x="50" y="28"/>
                        </a:lnTo>
                        <a:lnTo>
                          <a:pt x="54" y="32"/>
                        </a:lnTo>
                        <a:lnTo>
                          <a:pt x="60" y="36"/>
                        </a:lnTo>
                        <a:lnTo>
                          <a:pt x="64" y="42"/>
                        </a:lnTo>
                        <a:lnTo>
                          <a:pt x="66" y="40"/>
                        </a:lnTo>
                        <a:lnTo>
                          <a:pt x="64" y="42"/>
                        </a:lnTo>
                        <a:lnTo>
                          <a:pt x="66" y="42"/>
                        </a:lnTo>
                        <a:lnTo>
                          <a:pt x="66" y="40"/>
                        </a:lnTo>
                        <a:lnTo>
                          <a:pt x="64" y="42"/>
                        </a:lnTo>
                        <a:close/>
                      </a:path>
                    </a:pathLst>
                  </a:custGeom>
                  <a:solidFill>
                    <a:srgbClr val="000000"/>
                  </a:solidFill>
                  <a:ln w="9525">
                    <a:noFill/>
                    <a:round/>
                    <a:headEnd/>
                    <a:tailEnd/>
                  </a:ln>
                </p:spPr>
                <p:txBody>
                  <a:bodyPr/>
                  <a:lstStyle/>
                  <a:p>
                    <a:endParaRPr lang="es-AR"/>
                  </a:p>
                </p:txBody>
              </p:sp>
              <p:sp>
                <p:nvSpPr>
                  <p:cNvPr id="71163" name="Freeform 1284"/>
                  <p:cNvSpPr>
                    <a:spLocks/>
                  </p:cNvSpPr>
                  <p:nvPr/>
                </p:nvSpPr>
                <p:spPr bwMode="auto">
                  <a:xfrm>
                    <a:off x="4612" y="2242"/>
                    <a:ext cx="6" cy="52"/>
                  </a:xfrm>
                  <a:custGeom>
                    <a:avLst/>
                    <a:gdLst>
                      <a:gd name="T0" fmla="*/ 2 w 6"/>
                      <a:gd name="T1" fmla="*/ 0 h 52"/>
                      <a:gd name="T2" fmla="*/ 2 w 6"/>
                      <a:gd name="T3" fmla="*/ 0 h 52"/>
                      <a:gd name="T4" fmla="*/ 2 w 6"/>
                      <a:gd name="T5" fmla="*/ 6 h 52"/>
                      <a:gd name="T6" fmla="*/ 0 w 6"/>
                      <a:gd name="T7" fmla="*/ 22 h 52"/>
                      <a:gd name="T8" fmla="*/ 0 w 6"/>
                      <a:gd name="T9" fmla="*/ 38 h 52"/>
                      <a:gd name="T10" fmla="*/ 4 w 6"/>
                      <a:gd name="T11" fmla="*/ 52 h 52"/>
                      <a:gd name="T12" fmla="*/ 6 w 6"/>
                      <a:gd name="T13" fmla="*/ 52 h 52"/>
                      <a:gd name="T14" fmla="*/ 2 w 6"/>
                      <a:gd name="T15" fmla="*/ 38 h 52"/>
                      <a:gd name="T16" fmla="*/ 2 w 6"/>
                      <a:gd name="T17" fmla="*/ 22 h 52"/>
                      <a:gd name="T18" fmla="*/ 4 w 6"/>
                      <a:gd name="T19" fmla="*/ 6 h 52"/>
                      <a:gd name="T20" fmla="*/ 4 w 6"/>
                      <a:gd name="T21" fmla="*/ 0 h 52"/>
                      <a:gd name="T22" fmla="*/ 2 w 6"/>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2"/>
                      <a:gd name="T38" fmla="*/ 6 w 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2">
                        <a:moveTo>
                          <a:pt x="2" y="0"/>
                        </a:moveTo>
                        <a:lnTo>
                          <a:pt x="2" y="0"/>
                        </a:lnTo>
                        <a:lnTo>
                          <a:pt x="2" y="6"/>
                        </a:lnTo>
                        <a:lnTo>
                          <a:pt x="0" y="22"/>
                        </a:lnTo>
                        <a:lnTo>
                          <a:pt x="0" y="38"/>
                        </a:lnTo>
                        <a:lnTo>
                          <a:pt x="4" y="52"/>
                        </a:lnTo>
                        <a:lnTo>
                          <a:pt x="6" y="52"/>
                        </a:lnTo>
                        <a:lnTo>
                          <a:pt x="2" y="38"/>
                        </a:lnTo>
                        <a:lnTo>
                          <a:pt x="2" y="22"/>
                        </a:lnTo>
                        <a:lnTo>
                          <a:pt x="4" y="6"/>
                        </a:lnTo>
                        <a:lnTo>
                          <a:pt x="4" y="0"/>
                        </a:lnTo>
                        <a:lnTo>
                          <a:pt x="2" y="0"/>
                        </a:lnTo>
                        <a:close/>
                      </a:path>
                    </a:pathLst>
                  </a:custGeom>
                  <a:solidFill>
                    <a:srgbClr val="000000"/>
                  </a:solidFill>
                  <a:ln w="9525">
                    <a:noFill/>
                    <a:round/>
                    <a:headEnd/>
                    <a:tailEnd/>
                  </a:ln>
                </p:spPr>
                <p:txBody>
                  <a:bodyPr/>
                  <a:lstStyle/>
                  <a:p>
                    <a:endParaRPr lang="es-AR"/>
                  </a:p>
                </p:txBody>
              </p:sp>
              <p:sp>
                <p:nvSpPr>
                  <p:cNvPr id="71164" name="Freeform 1285"/>
                  <p:cNvSpPr>
                    <a:spLocks/>
                  </p:cNvSpPr>
                  <p:nvPr/>
                </p:nvSpPr>
                <p:spPr bwMode="auto">
                  <a:xfrm>
                    <a:off x="4604" y="2226"/>
                    <a:ext cx="12" cy="14"/>
                  </a:xfrm>
                  <a:custGeom>
                    <a:avLst/>
                    <a:gdLst>
                      <a:gd name="T0" fmla="*/ 0 w 12"/>
                      <a:gd name="T1" fmla="*/ 0 h 14"/>
                      <a:gd name="T2" fmla="*/ 0 w 12"/>
                      <a:gd name="T3" fmla="*/ 0 h 14"/>
                      <a:gd name="T4" fmla="*/ 2 w 12"/>
                      <a:gd name="T5" fmla="*/ 2 h 14"/>
                      <a:gd name="T6" fmla="*/ 2 w 12"/>
                      <a:gd name="T7" fmla="*/ 4 h 14"/>
                      <a:gd name="T8" fmla="*/ 4 w 12"/>
                      <a:gd name="T9" fmla="*/ 6 h 14"/>
                      <a:gd name="T10" fmla="*/ 6 w 12"/>
                      <a:gd name="T11" fmla="*/ 8 h 14"/>
                      <a:gd name="T12" fmla="*/ 8 w 12"/>
                      <a:gd name="T13" fmla="*/ 10 h 14"/>
                      <a:gd name="T14" fmla="*/ 8 w 12"/>
                      <a:gd name="T15" fmla="*/ 12 h 14"/>
                      <a:gd name="T16" fmla="*/ 10 w 12"/>
                      <a:gd name="T17" fmla="*/ 14 h 14"/>
                      <a:gd name="T18" fmla="*/ 10 w 12"/>
                      <a:gd name="T19" fmla="*/ 14 h 14"/>
                      <a:gd name="T20" fmla="*/ 12 w 12"/>
                      <a:gd name="T21" fmla="*/ 14 h 14"/>
                      <a:gd name="T22" fmla="*/ 12 w 12"/>
                      <a:gd name="T23" fmla="*/ 12 h 14"/>
                      <a:gd name="T24" fmla="*/ 10 w 12"/>
                      <a:gd name="T25" fmla="*/ 10 h 14"/>
                      <a:gd name="T26" fmla="*/ 10 w 12"/>
                      <a:gd name="T27" fmla="*/ 8 h 14"/>
                      <a:gd name="T28" fmla="*/ 8 w 12"/>
                      <a:gd name="T29" fmla="*/ 6 h 14"/>
                      <a:gd name="T30" fmla="*/ 6 w 12"/>
                      <a:gd name="T31" fmla="*/ 4 h 14"/>
                      <a:gd name="T32" fmla="*/ 4 w 12"/>
                      <a:gd name="T33" fmla="*/ 2 h 14"/>
                      <a:gd name="T34" fmla="*/ 4 w 12"/>
                      <a:gd name="T35" fmla="*/ 0 h 14"/>
                      <a:gd name="T36" fmla="*/ 2 w 12"/>
                      <a:gd name="T37" fmla="*/ 0 h 14"/>
                      <a:gd name="T38" fmla="*/ 2 w 12"/>
                      <a:gd name="T39" fmla="*/ 0 h 14"/>
                      <a:gd name="T40" fmla="*/ 0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0" y="0"/>
                        </a:moveTo>
                        <a:lnTo>
                          <a:pt x="0" y="0"/>
                        </a:lnTo>
                        <a:lnTo>
                          <a:pt x="2" y="2"/>
                        </a:lnTo>
                        <a:lnTo>
                          <a:pt x="2" y="4"/>
                        </a:lnTo>
                        <a:lnTo>
                          <a:pt x="4" y="6"/>
                        </a:lnTo>
                        <a:lnTo>
                          <a:pt x="6" y="8"/>
                        </a:lnTo>
                        <a:lnTo>
                          <a:pt x="8" y="10"/>
                        </a:lnTo>
                        <a:lnTo>
                          <a:pt x="8" y="12"/>
                        </a:lnTo>
                        <a:lnTo>
                          <a:pt x="10" y="14"/>
                        </a:lnTo>
                        <a:lnTo>
                          <a:pt x="12" y="14"/>
                        </a:lnTo>
                        <a:lnTo>
                          <a:pt x="12" y="12"/>
                        </a:lnTo>
                        <a:lnTo>
                          <a:pt x="10" y="10"/>
                        </a:lnTo>
                        <a:lnTo>
                          <a:pt x="10" y="8"/>
                        </a:lnTo>
                        <a:lnTo>
                          <a:pt x="8" y="6"/>
                        </a:lnTo>
                        <a:lnTo>
                          <a:pt x="6" y="4"/>
                        </a:lnTo>
                        <a:lnTo>
                          <a:pt x="4"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1165" name="Freeform 1286"/>
                  <p:cNvSpPr>
                    <a:spLocks/>
                  </p:cNvSpPr>
                  <p:nvPr/>
                </p:nvSpPr>
                <p:spPr bwMode="auto">
                  <a:xfrm>
                    <a:off x="4594" y="2196"/>
                    <a:ext cx="12" cy="30"/>
                  </a:xfrm>
                  <a:custGeom>
                    <a:avLst/>
                    <a:gdLst>
                      <a:gd name="T0" fmla="*/ 0 w 12"/>
                      <a:gd name="T1" fmla="*/ 0 h 30"/>
                      <a:gd name="T2" fmla="*/ 0 w 12"/>
                      <a:gd name="T3" fmla="*/ 2 h 30"/>
                      <a:gd name="T4" fmla="*/ 10 w 12"/>
                      <a:gd name="T5" fmla="*/ 30 h 30"/>
                      <a:gd name="T6" fmla="*/ 12 w 12"/>
                      <a:gd name="T7" fmla="*/ 30 h 30"/>
                      <a:gd name="T8" fmla="*/ 2 w 12"/>
                      <a:gd name="T9" fmla="*/ 0 h 30"/>
                      <a:gd name="T10" fmla="*/ 2 w 12"/>
                      <a:gd name="T11" fmla="*/ 2 h 30"/>
                      <a:gd name="T12" fmla="*/ 2 w 12"/>
                      <a:gd name="T13" fmla="*/ 0 h 30"/>
                      <a:gd name="T14" fmla="*/ 0 w 12"/>
                      <a:gd name="T15" fmla="*/ 0 h 30"/>
                      <a:gd name="T16" fmla="*/ 0 w 12"/>
                      <a:gd name="T17" fmla="*/ 0 h 30"/>
                      <a:gd name="T18" fmla="*/ 0 w 12"/>
                      <a:gd name="T19" fmla="*/ 0 h 30"/>
                      <a:gd name="T20" fmla="*/ 0 w 12"/>
                      <a:gd name="T21" fmla="*/ 2 h 30"/>
                      <a:gd name="T22" fmla="*/ 0 w 12"/>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30"/>
                      <a:gd name="T38" fmla="*/ 12 w 1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30">
                        <a:moveTo>
                          <a:pt x="0" y="0"/>
                        </a:moveTo>
                        <a:lnTo>
                          <a:pt x="0" y="2"/>
                        </a:lnTo>
                        <a:lnTo>
                          <a:pt x="10" y="30"/>
                        </a:lnTo>
                        <a:lnTo>
                          <a:pt x="12" y="3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1166" name="Freeform 1287"/>
                  <p:cNvSpPr>
                    <a:spLocks/>
                  </p:cNvSpPr>
                  <p:nvPr/>
                </p:nvSpPr>
                <p:spPr bwMode="auto">
                  <a:xfrm>
                    <a:off x="4542" y="2156"/>
                    <a:ext cx="74" cy="140"/>
                  </a:xfrm>
                  <a:custGeom>
                    <a:avLst/>
                    <a:gdLst>
                      <a:gd name="T0" fmla="*/ 18 w 74"/>
                      <a:gd name="T1" fmla="*/ 108 h 140"/>
                      <a:gd name="T2" fmla="*/ 24 w 74"/>
                      <a:gd name="T3" fmla="*/ 110 h 140"/>
                      <a:gd name="T4" fmla="*/ 30 w 74"/>
                      <a:gd name="T5" fmla="*/ 114 h 140"/>
                      <a:gd name="T6" fmla="*/ 38 w 74"/>
                      <a:gd name="T7" fmla="*/ 116 h 140"/>
                      <a:gd name="T8" fmla="*/ 44 w 74"/>
                      <a:gd name="T9" fmla="*/ 120 h 140"/>
                      <a:gd name="T10" fmla="*/ 52 w 74"/>
                      <a:gd name="T11" fmla="*/ 124 h 140"/>
                      <a:gd name="T12" fmla="*/ 60 w 74"/>
                      <a:gd name="T13" fmla="*/ 130 h 140"/>
                      <a:gd name="T14" fmla="*/ 70 w 74"/>
                      <a:gd name="T15" fmla="*/ 136 h 140"/>
                      <a:gd name="T16" fmla="*/ 74 w 74"/>
                      <a:gd name="T17" fmla="*/ 124 h 140"/>
                      <a:gd name="T18" fmla="*/ 72 w 74"/>
                      <a:gd name="T19" fmla="*/ 92 h 140"/>
                      <a:gd name="T20" fmla="*/ 74 w 74"/>
                      <a:gd name="T21" fmla="*/ 80 h 140"/>
                      <a:gd name="T22" fmla="*/ 70 w 74"/>
                      <a:gd name="T23" fmla="*/ 76 h 140"/>
                      <a:gd name="T24" fmla="*/ 68 w 74"/>
                      <a:gd name="T25" fmla="*/ 72 h 140"/>
                      <a:gd name="T26" fmla="*/ 64 w 74"/>
                      <a:gd name="T27" fmla="*/ 70 h 140"/>
                      <a:gd name="T28" fmla="*/ 64 w 74"/>
                      <a:gd name="T29" fmla="*/ 66 h 140"/>
                      <a:gd name="T30" fmla="*/ 64 w 74"/>
                      <a:gd name="T31" fmla="*/ 60 h 140"/>
                      <a:gd name="T32" fmla="*/ 60 w 74"/>
                      <a:gd name="T33" fmla="*/ 54 h 140"/>
                      <a:gd name="T34" fmla="*/ 56 w 74"/>
                      <a:gd name="T35" fmla="*/ 50 h 140"/>
                      <a:gd name="T36" fmla="*/ 56 w 74"/>
                      <a:gd name="T37" fmla="*/ 46 h 140"/>
                      <a:gd name="T38" fmla="*/ 54 w 74"/>
                      <a:gd name="T39" fmla="*/ 42 h 140"/>
                      <a:gd name="T40" fmla="*/ 52 w 74"/>
                      <a:gd name="T41" fmla="*/ 38 h 140"/>
                      <a:gd name="T42" fmla="*/ 46 w 74"/>
                      <a:gd name="T43" fmla="*/ 36 h 140"/>
                      <a:gd name="T44" fmla="*/ 46 w 74"/>
                      <a:gd name="T45" fmla="*/ 34 h 140"/>
                      <a:gd name="T46" fmla="*/ 46 w 74"/>
                      <a:gd name="T47" fmla="*/ 30 h 140"/>
                      <a:gd name="T48" fmla="*/ 44 w 74"/>
                      <a:gd name="T49" fmla="*/ 26 h 140"/>
                      <a:gd name="T50" fmla="*/ 40 w 74"/>
                      <a:gd name="T51" fmla="*/ 22 h 140"/>
                      <a:gd name="T52" fmla="*/ 38 w 74"/>
                      <a:gd name="T53" fmla="*/ 20 h 140"/>
                      <a:gd name="T54" fmla="*/ 36 w 74"/>
                      <a:gd name="T55" fmla="*/ 14 h 140"/>
                      <a:gd name="T56" fmla="*/ 32 w 74"/>
                      <a:gd name="T57" fmla="*/ 10 h 140"/>
                      <a:gd name="T58" fmla="*/ 26 w 74"/>
                      <a:gd name="T59" fmla="*/ 8 h 140"/>
                      <a:gd name="T60" fmla="*/ 24 w 74"/>
                      <a:gd name="T61" fmla="*/ 6 h 140"/>
                      <a:gd name="T62" fmla="*/ 20 w 74"/>
                      <a:gd name="T63" fmla="*/ 2 h 140"/>
                      <a:gd name="T64" fmla="*/ 16 w 74"/>
                      <a:gd name="T65" fmla="*/ 0 h 140"/>
                      <a:gd name="T66" fmla="*/ 10 w 74"/>
                      <a:gd name="T67" fmla="*/ 0 h 140"/>
                      <a:gd name="T68" fmla="*/ 6 w 74"/>
                      <a:gd name="T69" fmla="*/ 2 h 140"/>
                      <a:gd name="T70" fmla="*/ 2 w 74"/>
                      <a:gd name="T71" fmla="*/ 6 h 140"/>
                      <a:gd name="T72" fmla="*/ 0 w 74"/>
                      <a:gd name="T73" fmla="*/ 10 h 140"/>
                      <a:gd name="T74" fmla="*/ 0 w 74"/>
                      <a:gd name="T75" fmla="*/ 14 h 140"/>
                      <a:gd name="T76" fmla="*/ 0 w 74"/>
                      <a:gd name="T77" fmla="*/ 20 h 140"/>
                      <a:gd name="T78" fmla="*/ 0 w 74"/>
                      <a:gd name="T79" fmla="*/ 28 h 140"/>
                      <a:gd name="T80" fmla="*/ 0 w 74"/>
                      <a:gd name="T81" fmla="*/ 36 h 140"/>
                      <a:gd name="T82" fmla="*/ 0 w 74"/>
                      <a:gd name="T83" fmla="*/ 48 h 140"/>
                      <a:gd name="T84" fmla="*/ 2 w 74"/>
                      <a:gd name="T85" fmla="*/ 54 h 140"/>
                      <a:gd name="T86" fmla="*/ 2 w 74"/>
                      <a:gd name="T87" fmla="*/ 60 h 140"/>
                      <a:gd name="T88" fmla="*/ 4 w 74"/>
                      <a:gd name="T89" fmla="*/ 64 h 140"/>
                      <a:gd name="T90" fmla="*/ 6 w 74"/>
                      <a:gd name="T91" fmla="*/ 68 h 140"/>
                      <a:gd name="T92" fmla="*/ 6 w 74"/>
                      <a:gd name="T93" fmla="*/ 76 h 140"/>
                      <a:gd name="T94" fmla="*/ 8 w 74"/>
                      <a:gd name="T95" fmla="*/ 86 h 140"/>
                      <a:gd name="T96" fmla="*/ 10 w 74"/>
                      <a:gd name="T97" fmla="*/ 94 h 140"/>
                      <a:gd name="T98" fmla="*/ 12 w 74"/>
                      <a:gd name="T99" fmla="*/ 104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140"/>
                      <a:gd name="T152" fmla="*/ 74 w 7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140">
                        <a:moveTo>
                          <a:pt x="14" y="106"/>
                        </a:moveTo>
                        <a:lnTo>
                          <a:pt x="18" y="108"/>
                        </a:lnTo>
                        <a:lnTo>
                          <a:pt x="20" y="110"/>
                        </a:lnTo>
                        <a:lnTo>
                          <a:pt x="24" y="110"/>
                        </a:lnTo>
                        <a:lnTo>
                          <a:pt x="26" y="112"/>
                        </a:lnTo>
                        <a:lnTo>
                          <a:pt x="30" y="114"/>
                        </a:lnTo>
                        <a:lnTo>
                          <a:pt x="34" y="114"/>
                        </a:lnTo>
                        <a:lnTo>
                          <a:pt x="38" y="116"/>
                        </a:lnTo>
                        <a:lnTo>
                          <a:pt x="40" y="118"/>
                        </a:lnTo>
                        <a:lnTo>
                          <a:pt x="44" y="120"/>
                        </a:lnTo>
                        <a:lnTo>
                          <a:pt x="48" y="122"/>
                        </a:lnTo>
                        <a:lnTo>
                          <a:pt x="52" y="124"/>
                        </a:lnTo>
                        <a:lnTo>
                          <a:pt x="56" y="126"/>
                        </a:lnTo>
                        <a:lnTo>
                          <a:pt x="60" y="130"/>
                        </a:lnTo>
                        <a:lnTo>
                          <a:pt x="64" y="132"/>
                        </a:lnTo>
                        <a:lnTo>
                          <a:pt x="70" y="136"/>
                        </a:lnTo>
                        <a:lnTo>
                          <a:pt x="74" y="140"/>
                        </a:lnTo>
                        <a:lnTo>
                          <a:pt x="74" y="124"/>
                        </a:lnTo>
                        <a:lnTo>
                          <a:pt x="72" y="108"/>
                        </a:lnTo>
                        <a:lnTo>
                          <a:pt x="72" y="92"/>
                        </a:lnTo>
                        <a:lnTo>
                          <a:pt x="74" y="82"/>
                        </a:lnTo>
                        <a:lnTo>
                          <a:pt x="74" y="80"/>
                        </a:lnTo>
                        <a:lnTo>
                          <a:pt x="72" y="78"/>
                        </a:lnTo>
                        <a:lnTo>
                          <a:pt x="70" y="76"/>
                        </a:lnTo>
                        <a:lnTo>
                          <a:pt x="70" y="74"/>
                        </a:lnTo>
                        <a:lnTo>
                          <a:pt x="68" y="72"/>
                        </a:lnTo>
                        <a:lnTo>
                          <a:pt x="66" y="70"/>
                        </a:lnTo>
                        <a:lnTo>
                          <a:pt x="64" y="70"/>
                        </a:lnTo>
                        <a:lnTo>
                          <a:pt x="64" y="66"/>
                        </a:lnTo>
                        <a:lnTo>
                          <a:pt x="64" y="64"/>
                        </a:lnTo>
                        <a:lnTo>
                          <a:pt x="64" y="60"/>
                        </a:lnTo>
                        <a:lnTo>
                          <a:pt x="62" y="56"/>
                        </a:lnTo>
                        <a:lnTo>
                          <a:pt x="60" y="54"/>
                        </a:lnTo>
                        <a:lnTo>
                          <a:pt x="58" y="52"/>
                        </a:lnTo>
                        <a:lnTo>
                          <a:pt x="56" y="50"/>
                        </a:lnTo>
                        <a:lnTo>
                          <a:pt x="54" y="50"/>
                        </a:lnTo>
                        <a:lnTo>
                          <a:pt x="56" y="46"/>
                        </a:lnTo>
                        <a:lnTo>
                          <a:pt x="56" y="44"/>
                        </a:lnTo>
                        <a:lnTo>
                          <a:pt x="54" y="42"/>
                        </a:lnTo>
                        <a:lnTo>
                          <a:pt x="54" y="40"/>
                        </a:lnTo>
                        <a:lnTo>
                          <a:pt x="52" y="38"/>
                        </a:lnTo>
                        <a:lnTo>
                          <a:pt x="50" y="38"/>
                        </a:lnTo>
                        <a:lnTo>
                          <a:pt x="46" y="36"/>
                        </a:lnTo>
                        <a:lnTo>
                          <a:pt x="46" y="34"/>
                        </a:lnTo>
                        <a:lnTo>
                          <a:pt x="46" y="32"/>
                        </a:lnTo>
                        <a:lnTo>
                          <a:pt x="46" y="30"/>
                        </a:lnTo>
                        <a:lnTo>
                          <a:pt x="46" y="28"/>
                        </a:lnTo>
                        <a:lnTo>
                          <a:pt x="44" y="26"/>
                        </a:lnTo>
                        <a:lnTo>
                          <a:pt x="42" y="24"/>
                        </a:lnTo>
                        <a:lnTo>
                          <a:pt x="40" y="22"/>
                        </a:lnTo>
                        <a:lnTo>
                          <a:pt x="38" y="22"/>
                        </a:lnTo>
                        <a:lnTo>
                          <a:pt x="38" y="20"/>
                        </a:lnTo>
                        <a:lnTo>
                          <a:pt x="38" y="18"/>
                        </a:lnTo>
                        <a:lnTo>
                          <a:pt x="36" y="14"/>
                        </a:lnTo>
                        <a:lnTo>
                          <a:pt x="34" y="12"/>
                        </a:lnTo>
                        <a:lnTo>
                          <a:pt x="32" y="10"/>
                        </a:lnTo>
                        <a:lnTo>
                          <a:pt x="30" y="8"/>
                        </a:lnTo>
                        <a:lnTo>
                          <a:pt x="26" y="8"/>
                        </a:lnTo>
                        <a:lnTo>
                          <a:pt x="24" y="8"/>
                        </a:lnTo>
                        <a:lnTo>
                          <a:pt x="24" y="6"/>
                        </a:lnTo>
                        <a:lnTo>
                          <a:pt x="22" y="4"/>
                        </a:lnTo>
                        <a:lnTo>
                          <a:pt x="20" y="2"/>
                        </a:lnTo>
                        <a:lnTo>
                          <a:pt x="18" y="2"/>
                        </a:lnTo>
                        <a:lnTo>
                          <a:pt x="16" y="0"/>
                        </a:lnTo>
                        <a:lnTo>
                          <a:pt x="12" y="0"/>
                        </a:lnTo>
                        <a:lnTo>
                          <a:pt x="10" y="0"/>
                        </a:lnTo>
                        <a:lnTo>
                          <a:pt x="8" y="2"/>
                        </a:lnTo>
                        <a:lnTo>
                          <a:pt x="6" y="2"/>
                        </a:lnTo>
                        <a:lnTo>
                          <a:pt x="4" y="4"/>
                        </a:lnTo>
                        <a:lnTo>
                          <a:pt x="2" y="6"/>
                        </a:lnTo>
                        <a:lnTo>
                          <a:pt x="0" y="8"/>
                        </a:lnTo>
                        <a:lnTo>
                          <a:pt x="0" y="10"/>
                        </a:lnTo>
                        <a:lnTo>
                          <a:pt x="0" y="14"/>
                        </a:lnTo>
                        <a:lnTo>
                          <a:pt x="2" y="16"/>
                        </a:lnTo>
                        <a:lnTo>
                          <a:pt x="0" y="20"/>
                        </a:lnTo>
                        <a:lnTo>
                          <a:pt x="0" y="24"/>
                        </a:lnTo>
                        <a:lnTo>
                          <a:pt x="0" y="28"/>
                        </a:lnTo>
                        <a:lnTo>
                          <a:pt x="4" y="30"/>
                        </a:lnTo>
                        <a:lnTo>
                          <a:pt x="0" y="36"/>
                        </a:lnTo>
                        <a:lnTo>
                          <a:pt x="0" y="42"/>
                        </a:lnTo>
                        <a:lnTo>
                          <a:pt x="0" y="48"/>
                        </a:lnTo>
                        <a:lnTo>
                          <a:pt x="4" y="52"/>
                        </a:lnTo>
                        <a:lnTo>
                          <a:pt x="2" y="54"/>
                        </a:lnTo>
                        <a:lnTo>
                          <a:pt x="2" y="56"/>
                        </a:lnTo>
                        <a:lnTo>
                          <a:pt x="2" y="60"/>
                        </a:lnTo>
                        <a:lnTo>
                          <a:pt x="2" y="62"/>
                        </a:lnTo>
                        <a:lnTo>
                          <a:pt x="4" y="64"/>
                        </a:lnTo>
                        <a:lnTo>
                          <a:pt x="4" y="68"/>
                        </a:lnTo>
                        <a:lnTo>
                          <a:pt x="6" y="68"/>
                        </a:lnTo>
                        <a:lnTo>
                          <a:pt x="8" y="70"/>
                        </a:lnTo>
                        <a:lnTo>
                          <a:pt x="6" y="76"/>
                        </a:lnTo>
                        <a:lnTo>
                          <a:pt x="6" y="82"/>
                        </a:lnTo>
                        <a:lnTo>
                          <a:pt x="8" y="86"/>
                        </a:lnTo>
                        <a:lnTo>
                          <a:pt x="12" y="88"/>
                        </a:lnTo>
                        <a:lnTo>
                          <a:pt x="10" y="94"/>
                        </a:lnTo>
                        <a:lnTo>
                          <a:pt x="10" y="100"/>
                        </a:lnTo>
                        <a:lnTo>
                          <a:pt x="12" y="104"/>
                        </a:lnTo>
                        <a:lnTo>
                          <a:pt x="14" y="106"/>
                        </a:lnTo>
                        <a:close/>
                      </a:path>
                    </a:pathLst>
                  </a:custGeom>
                  <a:solidFill>
                    <a:srgbClr val="CC8C00"/>
                  </a:solidFill>
                  <a:ln w="9525">
                    <a:noFill/>
                    <a:round/>
                    <a:headEnd/>
                    <a:tailEnd/>
                  </a:ln>
                </p:spPr>
                <p:txBody>
                  <a:bodyPr/>
                  <a:lstStyle/>
                  <a:p>
                    <a:endParaRPr lang="es-AR"/>
                  </a:p>
                </p:txBody>
              </p:sp>
              <p:sp>
                <p:nvSpPr>
                  <p:cNvPr id="71167" name="Freeform 1288"/>
                  <p:cNvSpPr>
                    <a:spLocks/>
                  </p:cNvSpPr>
                  <p:nvPr/>
                </p:nvSpPr>
                <p:spPr bwMode="auto">
                  <a:xfrm>
                    <a:off x="4556" y="2262"/>
                    <a:ext cx="62" cy="36"/>
                  </a:xfrm>
                  <a:custGeom>
                    <a:avLst/>
                    <a:gdLst>
                      <a:gd name="T0" fmla="*/ 60 w 62"/>
                      <a:gd name="T1" fmla="*/ 34 h 36"/>
                      <a:gd name="T2" fmla="*/ 62 w 62"/>
                      <a:gd name="T3" fmla="*/ 34 h 36"/>
                      <a:gd name="T4" fmla="*/ 56 w 62"/>
                      <a:gd name="T5" fmla="*/ 30 h 36"/>
                      <a:gd name="T6" fmla="*/ 52 w 62"/>
                      <a:gd name="T7" fmla="*/ 26 h 36"/>
                      <a:gd name="T8" fmla="*/ 48 w 62"/>
                      <a:gd name="T9" fmla="*/ 22 h 36"/>
                      <a:gd name="T10" fmla="*/ 44 w 62"/>
                      <a:gd name="T11" fmla="*/ 18 h 36"/>
                      <a:gd name="T12" fmla="*/ 40 w 62"/>
                      <a:gd name="T13" fmla="*/ 16 h 36"/>
                      <a:gd name="T14" fmla="*/ 36 w 62"/>
                      <a:gd name="T15" fmla="*/ 14 h 36"/>
                      <a:gd name="T16" fmla="*/ 32 w 62"/>
                      <a:gd name="T17" fmla="*/ 12 h 36"/>
                      <a:gd name="T18" fmla="*/ 28 w 62"/>
                      <a:gd name="T19" fmla="*/ 10 h 36"/>
                      <a:gd name="T20" fmla="*/ 24 w 62"/>
                      <a:gd name="T21" fmla="*/ 8 h 36"/>
                      <a:gd name="T22" fmla="*/ 20 w 62"/>
                      <a:gd name="T23" fmla="*/ 6 h 36"/>
                      <a:gd name="T24" fmla="*/ 18 w 62"/>
                      <a:gd name="T25" fmla="*/ 6 h 36"/>
                      <a:gd name="T26" fmla="*/ 14 w 62"/>
                      <a:gd name="T27" fmla="*/ 4 h 36"/>
                      <a:gd name="T28" fmla="*/ 10 w 62"/>
                      <a:gd name="T29" fmla="*/ 4 h 36"/>
                      <a:gd name="T30" fmla="*/ 8 w 62"/>
                      <a:gd name="T31" fmla="*/ 2 h 36"/>
                      <a:gd name="T32" fmla="*/ 4 w 62"/>
                      <a:gd name="T33" fmla="*/ 0 h 36"/>
                      <a:gd name="T34" fmla="*/ 2 w 62"/>
                      <a:gd name="T35" fmla="*/ 0 h 36"/>
                      <a:gd name="T36" fmla="*/ 0 w 62"/>
                      <a:gd name="T37" fmla="*/ 2 h 36"/>
                      <a:gd name="T38" fmla="*/ 4 w 62"/>
                      <a:gd name="T39" fmla="*/ 4 h 36"/>
                      <a:gd name="T40" fmla="*/ 6 w 62"/>
                      <a:gd name="T41" fmla="*/ 4 h 36"/>
                      <a:gd name="T42" fmla="*/ 10 w 62"/>
                      <a:gd name="T43" fmla="*/ 6 h 36"/>
                      <a:gd name="T44" fmla="*/ 14 w 62"/>
                      <a:gd name="T45" fmla="*/ 6 h 36"/>
                      <a:gd name="T46" fmla="*/ 16 w 62"/>
                      <a:gd name="T47" fmla="*/ 8 h 36"/>
                      <a:gd name="T48" fmla="*/ 20 w 62"/>
                      <a:gd name="T49" fmla="*/ 10 h 36"/>
                      <a:gd name="T50" fmla="*/ 24 w 62"/>
                      <a:gd name="T51" fmla="*/ 10 h 36"/>
                      <a:gd name="T52" fmla="*/ 28 w 62"/>
                      <a:gd name="T53" fmla="*/ 12 h 36"/>
                      <a:gd name="T54" fmla="*/ 30 w 62"/>
                      <a:gd name="T55" fmla="*/ 14 h 36"/>
                      <a:gd name="T56" fmla="*/ 34 w 62"/>
                      <a:gd name="T57" fmla="*/ 16 h 36"/>
                      <a:gd name="T58" fmla="*/ 38 w 62"/>
                      <a:gd name="T59" fmla="*/ 18 h 36"/>
                      <a:gd name="T60" fmla="*/ 42 w 62"/>
                      <a:gd name="T61" fmla="*/ 22 h 36"/>
                      <a:gd name="T62" fmla="*/ 46 w 62"/>
                      <a:gd name="T63" fmla="*/ 24 h 36"/>
                      <a:gd name="T64" fmla="*/ 50 w 62"/>
                      <a:gd name="T65" fmla="*/ 28 h 36"/>
                      <a:gd name="T66" fmla="*/ 54 w 62"/>
                      <a:gd name="T67" fmla="*/ 32 h 36"/>
                      <a:gd name="T68" fmla="*/ 60 w 62"/>
                      <a:gd name="T69" fmla="*/ 36 h 36"/>
                      <a:gd name="T70" fmla="*/ 62 w 62"/>
                      <a:gd name="T71" fmla="*/ 34 h 36"/>
                      <a:gd name="T72" fmla="*/ 60 w 62"/>
                      <a:gd name="T73" fmla="*/ 36 h 36"/>
                      <a:gd name="T74" fmla="*/ 60 w 62"/>
                      <a:gd name="T75" fmla="*/ 36 h 36"/>
                      <a:gd name="T76" fmla="*/ 62 w 62"/>
                      <a:gd name="T77" fmla="*/ 36 h 36"/>
                      <a:gd name="T78" fmla="*/ 62 w 62"/>
                      <a:gd name="T79" fmla="*/ 34 h 36"/>
                      <a:gd name="T80" fmla="*/ 62 w 62"/>
                      <a:gd name="T81" fmla="*/ 34 h 36"/>
                      <a:gd name="T82" fmla="*/ 60 w 62"/>
                      <a:gd name="T83" fmla="*/ 34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2"/>
                      <a:gd name="T127" fmla="*/ 0 h 36"/>
                      <a:gd name="T128" fmla="*/ 62 w 62"/>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2" h="36">
                        <a:moveTo>
                          <a:pt x="60" y="34"/>
                        </a:moveTo>
                        <a:lnTo>
                          <a:pt x="62" y="34"/>
                        </a:lnTo>
                        <a:lnTo>
                          <a:pt x="56" y="30"/>
                        </a:lnTo>
                        <a:lnTo>
                          <a:pt x="52" y="26"/>
                        </a:lnTo>
                        <a:lnTo>
                          <a:pt x="48" y="22"/>
                        </a:lnTo>
                        <a:lnTo>
                          <a:pt x="44" y="18"/>
                        </a:lnTo>
                        <a:lnTo>
                          <a:pt x="40" y="16"/>
                        </a:lnTo>
                        <a:lnTo>
                          <a:pt x="36" y="14"/>
                        </a:lnTo>
                        <a:lnTo>
                          <a:pt x="32" y="12"/>
                        </a:lnTo>
                        <a:lnTo>
                          <a:pt x="28" y="10"/>
                        </a:lnTo>
                        <a:lnTo>
                          <a:pt x="24" y="8"/>
                        </a:lnTo>
                        <a:lnTo>
                          <a:pt x="20" y="6"/>
                        </a:lnTo>
                        <a:lnTo>
                          <a:pt x="18" y="6"/>
                        </a:lnTo>
                        <a:lnTo>
                          <a:pt x="14" y="4"/>
                        </a:lnTo>
                        <a:lnTo>
                          <a:pt x="10" y="4"/>
                        </a:lnTo>
                        <a:lnTo>
                          <a:pt x="8" y="2"/>
                        </a:lnTo>
                        <a:lnTo>
                          <a:pt x="4" y="0"/>
                        </a:lnTo>
                        <a:lnTo>
                          <a:pt x="2" y="0"/>
                        </a:lnTo>
                        <a:lnTo>
                          <a:pt x="0" y="2"/>
                        </a:lnTo>
                        <a:lnTo>
                          <a:pt x="4" y="4"/>
                        </a:lnTo>
                        <a:lnTo>
                          <a:pt x="6" y="4"/>
                        </a:lnTo>
                        <a:lnTo>
                          <a:pt x="10" y="6"/>
                        </a:lnTo>
                        <a:lnTo>
                          <a:pt x="14" y="6"/>
                        </a:lnTo>
                        <a:lnTo>
                          <a:pt x="16" y="8"/>
                        </a:lnTo>
                        <a:lnTo>
                          <a:pt x="20" y="10"/>
                        </a:lnTo>
                        <a:lnTo>
                          <a:pt x="24" y="10"/>
                        </a:lnTo>
                        <a:lnTo>
                          <a:pt x="28" y="12"/>
                        </a:lnTo>
                        <a:lnTo>
                          <a:pt x="30" y="14"/>
                        </a:lnTo>
                        <a:lnTo>
                          <a:pt x="34" y="16"/>
                        </a:lnTo>
                        <a:lnTo>
                          <a:pt x="38" y="18"/>
                        </a:lnTo>
                        <a:lnTo>
                          <a:pt x="42" y="22"/>
                        </a:lnTo>
                        <a:lnTo>
                          <a:pt x="46" y="24"/>
                        </a:lnTo>
                        <a:lnTo>
                          <a:pt x="50" y="28"/>
                        </a:lnTo>
                        <a:lnTo>
                          <a:pt x="54" y="32"/>
                        </a:lnTo>
                        <a:lnTo>
                          <a:pt x="60" y="36"/>
                        </a:lnTo>
                        <a:lnTo>
                          <a:pt x="62" y="34"/>
                        </a:lnTo>
                        <a:lnTo>
                          <a:pt x="60" y="36"/>
                        </a:lnTo>
                        <a:lnTo>
                          <a:pt x="62" y="36"/>
                        </a:lnTo>
                        <a:lnTo>
                          <a:pt x="62" y="34"/>
                        </a:lnTo>
                        <a:lnTo>
                          <a:pt x="60" y="34"/>
                        </a:lnTo>
                        <a:close/>
                      </a:path>
                    </a:pathLst>
                  </a:custGeom>
                  <a:solidFill>
                    <a:srgbClr val="000000"/>
                  </a:solidFill>
                  <a:ln w="9525">
                    <a:noFill/>
                    <a:round/>
                    <a:headEnd/>
                    <a:tailEnd/>
                  </a:ln>
                </p:spPr>
                <p:txBody>
                  <a:bodyPr/>
                  <a:lstStyle/>
                  <a:p>
                    <a:endParaRPr lang="es-AR"/>
                  </a:p>
                </p:txBody>
              </p:sp>
              <p:sp>
                <p:nvSpPr>
                  <p:cNvPr id="71168" name="Freeform 1289"/>
                  <p:cNvSpPr>
                    <a:spLocks/>
                  </p:cNvSpPr>
                  <p:nvPr/>
                </p:nvSpPr>
                <p:spPr bwMode="auto">
                  <a:xfrm>
                    <a:off x="4614" y="2236"/>
                    <a:ext cx="4" cy="60"/>
                  </a:xfrm>
                  <a:custGeom>
                    <a:avLst/>
                    <a:gdLst>
                      <a:gd name="T0" fmla="*/ 2 w 4"/>
                      <a:gd name="T1" fmla="*/ 2 h 60"/>
                      <a:gd name="T2" fmla="*/ 2 w 4"/>
                      <a:gd name="T3" fmla="*/ 2 h 60"/>
                      <a:gd name="T4" fmla="*/ 0 w 4"/>
                      <a:gd name="T5" fmla="*/ 12 h 60"/>
                      <a:gd name="T6" fmla="*/ 0 w 4"/>
                      <a:gd name="T7" fmla="*/ 26 h 60"/>
                      <a:gd name="T8" fmla="*/ 0 w 4"/>
                      <a:gd name="T9" fmla="*/ 44 h 60"/>
                      <a:gd name="T10" fmla="*/ 0 w 4"/>
                      <a:gd name="T11" fmla="*/ 60 h 60"/>
                      <a:gd name="T12" fmla="*/ 4 w 4"/>
                      <a:gd name="T13" fmla="*/ 60 h 60"/>
                      <a:gd name="T14" fmla="*/ 4 w 4"/>
                      <a:gd name="T15" fmla="*/ 44 h 60"/>
                      <a:gd name="T16" fmla="*/ 2 w 4"/>
                      <a:gd name="T17" fmla="*/ 26 h 60"/>
                      <a:gd name="T18" fmla="*/ 2 w 4"/>
                      <a:gd name="T19" fmla="*/ 12 h 60"/>
                      <a:gd name="T20" fmla="*/ 4 w 4"/>
                      <a:gd name="T21" fmla="*/ 2 h 60"/>
                      <a:gd name="T22" fmla="*/ 4 w 4"/>
                      <a:gd name="T23" fmla="*/ 2 h 60"/>
                      <a:gd name="T24" fmla="*/ 4 w 4"/>
                      <a:gd name="T25" fmla="*/ 2 h 60"/>
                      <a:gd name="T26" fmla="*/ 4 w 4"/>
                      <a:gd name="T27" fmla="*/ 0 h 60"/>
                      <a:gd name="T28" fmla="*/ 2 w 4"/>
                      <a:gd name="T29" fmla="*/ 0 h 60"/>
                      <a:gd name="T30" fmla="*/ 2 w 4"/>
                      <a:gd name="T31" fmla="*/ 0 h 60"/>
                      <a:gd name="T32" fmla="*/ 2 w 4"/>
                      <a:gd name="T33" fmla="*/ 2 h 60"/>
                      <a:gd name="T34" fmla="*/ 2 w 4"/>
                      <a:gd name="T35" fmla="*/ 2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0"/>
                      <a:gd name="T56" fmla="*/ 4 w 4"/>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0">
                        <a:moveTo>
                          <a:pt x="2" y="2"/>
                        </a:moveTo>
                        <a:lnTo>
                          <a:pt x="2" y="2"/>
                        </a:lnTo>
                        <a:lnTo>
                          <a:pt x="0" y="12"/>
                        </a:lnTo>
                        <a:lnTo>
                          <a:pt x="0" y="26"/>
                        </a:lnTo>
                        <a:lnTo>
                          <a:pt x="0" y="44"/>
                        </a:lnTo>
                        <a:lnTo>
                          <a:pt x="0" y="60"/>
                        </a:lnTo>
                        <a:lnTo>
                          <a:pt x="4" y="60"/>
                        </a:lnTo>
                        <a:lnTo>
                          <a:pt x="4" y="44"/>
                        </a:lnTo>
                        <a:lnTo>
                          <a:pt x="2" y="26"/>
                        </a:lnTo>
                        <a:lnTo>
                          <a:pt x="2" y="12"/>
                        </a:lnTo>
                        <a:lnTo>
                          <a:pt x="4" y="2"/>
                        </a:lnTo>
                        <a:lnTo>
                          <a:pt x="4" y="0"/>
                        </a:lnTo>
                        <a:lnTo>
                          <a:pt x="2" y="0"/>
                        </a:lnTo>
                        <a:lnTo>
                          <a:pt x="2" y="2"/>
                        </a:lnTo>
                        <a:close/>
                      </a:path>
                    </a:pathLst>
                  </a:custGeom>
                  <a:solidFill>
                    <a:srgbClr val="000000"/>
                  </a:solidFill>
                  <a:ln w="9525">
                    <a:noFill/>
                    <a:round/>
                    <a:headEnd/>
                    <a:tailEnd/>
                  </a:ln>
                </p:spPr>
                <p:txBody>
                  <a:bodyPr/>
                  <a:lstStyle/>
                  <a:p>
                    <a:endParaRPr lang="es-AR"/>
                  </a:p>
                </p:txBody>
              </p:sp>
              <p:sp>
                <p:nvSpPr>
                  <p:cNvPr id="71169" name="Freeform 1290"/>
                  <p:cNvSpPr>
                    <a:spLocks/>
                  </p:cNvSpPr>
                  <p:nvPr/>
                </p:nvSpPr>
                <p:spPr bwMode="auto">
                  <a:xfrm>
                    <a:off x="4606" y="2224"/>
                    <a:ext cx="12" cy="14"/>
                  </a:xfrm>
                  <a:custGeom>
                    <a:avLst/>
                    <a:gdLst>
                      <a:gd name="T0" fmla="*/ 0 w 12"/>
                      <a:gd name="T1" fmla="*/ 0 h 14"/>
                      <a:gd name="T2" fmla="*/ 0 w 12"/>
                      <a:gd name="T3" fmla="*/ 2 h 14"/>
                      <a:gd name="T4" fmla="*/ 0 w 12"/>
                      <a:gd name="T5" fmla="*/ 2 h 14"/>
                      <a:gd name="T6" fmla="*/ 2 w 12"/>
                      <a:gd name="T7" fmla="*/ 4 h 14"/>
                      <a:gd name="T8" fmla="*/ 4 w 12"/>
                      <a:gd name="T9" fmla="*/ 4 h 14"/>
                      <a:gd name="T10" fmla="*/ 6 w 12"/>
                      <a:gd name="T11" fmla="*/ 6 h 14"/>
                      <a:gd name="T12" fmla="*/ 6 w 12"/>
                      <a:gd name="T13" fmla="*/ 8 h 14"/>
                      <a:gd name="T14" fmla="*/ 8 w 12"/>
                      <a:gd name="T15" fmla="*/ 10 h 14"/>
                      <a:gd name="T16" fmla="*/ 8 w 12"/>
                      <a:gd name="T17" fmla="*/ 12 h 14"/>
                      <a:gd name="T18" fmla="*/ 10 w 12"/>
                      <a:gd name="T19" fmla="*/ 14 h 14"/>
                      <a:gd name="T20" fmla="*/ 12 w 12"/>
                      <a:gd name="T21" fmla="*/ 14 h 14"/>
                      <a:gd name="T22" fmla="*/ 10 w 12"/>
                      <a:gd name="T23" fmla="*/ 10 h 14"/>
                      <a:gd name="T24" fmla="*/ 10 w 12"/>
                      <a:gd name="T25" fmla="*/ 8 h 14"/>
                      <a:gd name="T26" fmla="*/ 8 w 12"/>
                      <a:gd name="T27" fmla="*/ 6 h 14"/>
                      <a:gd name="T28" fmla="*/ 6 w 12"/>
                      <a:gd name="T29" fmla="*/ 4 h 14"/>
                      <a:gd name="T30" fmla="*/ 6 w 12"/>
                      <a:gd name="T31" fmla="*/ 2 h 14"/>
                      <a:gd name="T32" fmla="*/ 4 w 12"/>
                      <a:gd name="T33" fmla="*/ 2 h 14"/>
                      <a:gd name="T34" fmla="*/ 2 w 12"/>
                      <a:gd name="T35" fmla="*/ 0 h 14"/>
                      <a:gd name="T36" fmla="*/ 0 w 12"/>
                      <a:gd name="T37" fmla="*/ 0 h 14"/>
                      <a:gd name="T38" fmla="*/ 2 w 12"/>
                      <a:gd name="T39" fmla="*/ 2 h 14"/>
                      <a:gd name="T40" fmla="*/ 0 w 12"/>
                      <a:gd name="T41" fmla="*/ 0 h 14"/>
                      <a:gd name="T42" fmla="*/ 0 w 12"/>
                      <a:gd name="T43" fmla="*/ 0 h 14"/>
                      <a:gd name="T44" fmla="*/ 0 w 12"/>
                      <a:gd name="T45" fmla="*/ 0 h 14"/>
                      <a:gd name="T46" fmla="*/ 0 w 12"/>
                      <a:gd name="T47" fmla="*/ 2 h 14"/>
                      <a:gd name="T48" fmla="*/ 0 w 12"/>
                      <a:gd name="T49" fmla="*/ 2 h 14"/>
                      <a:gd name="T50" fmla="*/ 0 w 12"/>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4"/>
                      <a:gd name="T80" fmla="*/ 12 w 1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4">
                        <a:moveTo>
                          <a:pt x="0" y="0"/>
                        </a:moveTo>
                        <a:lnTo>
                          <a:pt x="0" y="2"/>
                        </a:lnTo>
                        <a:lnTo>
                          <a:pt x="2" y="4"/>
                        </a:lnTo>
                        <a:lnTo>
                          <a:pt x="4" y="4"/>
                        </a:lnTo>
                        <a:lnTo>
                          <a:pt x="6" y="6"/>
                        </a:lnTo>
                        <a:lnTo>
                          <a:pt x="6" y="8"/>
                        </a:lnTo>
                        <a:lnTo>
                          <a:pt x="8" y="10"/>
                        </a:lnTo>
                        <a:lnTo>
                          <a:pt x="8" y="12"/>
                        </a:lnTo>
                        <a:lnTo>
                          <a:pt x="10" y="14"/>
                        </a:lnTo>
                        <a:lnTo>
                          <a:pt x="12" y="14"/>
                        </a:lnTo>
                        <a:lnTo>
                          <a:pt x="10" y="10"/>
                        </a:lnTo>
                        <a:lnTo>
                          <a:pt x="10" y="8"/>
                        </a:lnTo>
                        <a:lnTo>
                          <a:pt x="8" y="6"/>
                        </a:lnTo>
                        <a:lnTo>
                          <a:pt x="6" y="4"/>
                        </a:lnTo>
                        <a:lnTo>
                          <a:pt x="6" y="2"/>
                        </a:lnTo>
                        <a:lnTo>
                          <a:pt x="4" y="2"/>
                        </a:lnTo>
                        <a:lnTo>
                          <a:pt x="2"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1170" name="Freeform 1291"/>
                  <p:cNvSpPr>
                    <a:spLocks/>
                  </p:cNvSpPr>
                  <p:nvPr/>
                </p:nvSpPr>
                <p:spPr bwMode="auto">
                  <a:xfrm>
                    <a:off x="4596" y="2204"/>
                    <a:ext cx="12" cy="20"/>
                  </a:xfrm>
                  <a:custGeom>
                    <a:avLst/>
                    <a:gdLst>
                      <a:gd name="T0" fmla="*/ 0 w 12"/>
                      <a:gd name="T1" fmla="*/ 0 h 20"/>
                      <a:gd name="T2" fmla="*/ 0 w 12"/>
                      <a:gd name="T3" fmla="*/ 2 h 20"/>
                      <a:gd name="T4" fmla="*/ 2 w 12"/>
                      <a:gd name="T5" fmla="*/ 4 h 20"/>
                      <a:gd name="T6" fmla="*/ 4 w 12"/>
                      <a:gd name="T7" fmla="*/ 4 h 20"/>
                      <a:gd name="T8" fmla="*/ 6 w 12"/>
                      <a:gd name="T9" fmla="*/ 6 h 20"/>
                      <a:gd name="T10" fmla="*/ 8 w 12"/>
                      <a:gd name="T11" fmla="*/ 10 h 20"/>
                      <a:gd name="T12" fmla="*/ 8 w 12"/>
                      <a:gd name="T13" fmla="*/ 12 h 20"/>
                      <a:gd name="T14" fmla="*/ 10 w 12"/>
                      <a:gd name="T15" fmla="*/ 16 h 20"/>
                      <a:gd name="T16" fmla="*/ 8 w 12"/>
                      <a:gd name="T17" fmla="*/ 18 h 20"/>
                      <a:gd name="T18" fmla="*/ 8 w 12"/>
                      <a:gd name="T19" fmla="*/ 20 h 20"/>
                      <a:gd name="T20" fmla="*/ 12 w 12"/>
                      <a:gd name="T21" fmla="*/ 20 h 20"/>
                      <a:gd name="T22" fmla="*/ 12 w 12"/>
                      <a:gd name="T23" fmla="*/ 18 h 20"/>
                      <a:gd name="T24" fmla="*/ 12 w 12"/>
                      <a:gd name="T25" fmla="*/ 16 h 20"/>
                      <a:gd name="T26" fmla="*/ 10 w 12"/>
                      <a:gd name="T27" fmla="*/ 12 h 20"/>
                      <a:gd name="T28" fmla="*/ 10 w 12"/>
                      <a:gd name="T29" fmla="*/ 8 h 20"/>
                      <a:gd name="T30" fmla="*/ 8 w 12"/>
                      <a:gd name="T31" fmla="*/ 6 h 20"/>
                      <a:gd name="T32" fmla="*/ 6 w 12"/>
                      <a:gd name="T33" fmla="*/ 2 h 20"/>
                      <a:gd name="T34" fmla="*/ 4 w 12"/>
                      <a:gd name="T35" fmla="*/ 0 h 20"/>
                      <a:gd name="T36" fmla="*/ 0 w 12"/>
                      <a:gd name="T37" fmla="*/ 0 h 20"/>
                      <a:gd name="T38" fmla="*/ 2 w 12"/>
                      <a:gd name="T39" fmla="*/ 2 h 20"/>
                      <a:gd name="T40" fmla="*/ 0 w 12"/>
                      <a:gd name="T41" fmla="*/ 0 h 20"/>
                      <a:gd name="T42" fmla="*/ 0 w 12"/>
                      <a:gd name="T43" fmla="*/ 0 h 20"/>
                      <a:gd name="T44" fmla="*/ 0 w 12"/>
                      <a:gd name="T45" fmla="*/ 2 h 20"/>
                      <a:gd name="T46" fmla="*/ 0 w 12"/>
                      <a:gd name="T47" fmla="*/ 2 h 20"/>
                      <a:gd name="T48" fmla="*/ 0 w 12"/>
                      <a:gd name="T49" fmla="*/ 2 h 20"/>
                      <a:gd name="T50" fmla="*/ 0 w 12"/>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20"/>
                      <a:gd name="T80" fmla="*/ 12 w 12"/>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20">
                        <a:moveTo>
                          <a:pt x="0" y="0"/>
                        </a:moveTo>
                        <a:lnTo>
                          <a:pt x="0" y="2"/>
                        </a:lnTo>
                        <a:lnTo>
                          <a:pt x="2" y="4"/>
                        </a:lnTo>
                        <a:lnTo>
                          <a:pt x="4" y="4"/>
                        </a:lnTo>
                        <a:lnTo>
                          <a:pt x="6" y="6"/>
                        </a:lnTo>
                        <a:lnTo>
                          <a:pt x="8" y="10"/>
                        </a:lnTo>
                        <a:lnTo>
                          <a:pt x="8" y="12"/>
                        </a:lnTo>
                        <a:lnTo>
                          <a:pt x="10" y="16"/>
                        </a:lnTo>
                        <a:lnTo>
                          <a:pt x="8" y="18"/>
                        </a:lnTo>
                        <a:lnTo>
                          <a:pt x="8" y="20"/>
                        </a:lnTo>
                        <a:lnTo>
                          <a:pt x="12" y="20"/>
                        </a:lnTo>
                        <a:lnTo>
                          <a:pt x="12" y="18"/>
                        </a:lnTo>
                        <a:lnTo>
                          <a:pt x="12" y="16"/>
                        </a:lnTo>
                        <a:lnTo>
                          <a:pt x="10" y="12"/>
                        </a:lnTo>
                        <a:lnTo>
                          <a:pt x="10" y="8"/>
                        </a:lnTo>
                        <a:lnTo>
                          <a:pt x="8" y="6"/>
                        </a:lnTo>
                        <a:lnTo>
                          <a:pt x="6" y="2"/>
                        </a:lnTo>
                        <a:lnTo>
                          <a:pt x="4"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1171" name="Freeform 1292"/>
                  <p:cNvSpPr>
                    <a:spLocks/>
                  </p:cNvSpPr>
                  <p:nvPr/>
                </p:nvSpPr>
                <p:spPr bwMode="auto">
                  <a:xfrm>
                    <a:off x="4586" y="2192"/>
                    <a:ext cx="12" cy="12"/>
                  </a:xfrm>
                  <a:custGeom>
                    <a:avLst/>
                    <a:gdLst>
                      <a:gd name="T0" fmla="*/ 0 w 12"/>
                      <a:gd name="T1" fmla="*/ 0 h 12"/>
                      <a:gd name="T2" fmla="*/ 2 w 12"/>
                      <a:gd name="T3" fmla="*/ 2 h 12"/>
                      <a:gd name="T4" fmla="*/ 2 w 12"/>
                      <a:gd name="T5" fmla="*/ 2 h 12"/>
                      <a:gd name="T6" fmla="*/ 6 w 12"/>
                      <a:gd name="T7" fmla="*/ 2 h 12"/>
                      <a:gd name="T8" fmla="*/ 8 w 12"/>
                      <a:gd name="T9" fmla="*/ 4 h 12"/>
                      <a:gd name="T10" fmla="*/ 8 w 12"/>
                      <a:gd name="T11" fmla="*/ 4 h 12"/>
                      <a:gd name="T12" fmla="*/ 10 w 12"/>
                      <a:gd name="T13" fmla="*/ 6 h 12"/>
                      <a:gd name="T14" fmla="*/ 10 w 12"/>
                      <a:gd name="T15" fmla="*/ 8 h 12"/>
                      <a:gd name="T16" fmla="*/ 10 w 12"/>
                      <a:gd name="T17" fmla="*/ 10 h 12"/>
                      <a:gd name="T18" fmla="*/ 10 w 12"/>
                      <a:gd name="T19" fmla="*/ 12 h 12"/>
                      <a:gd name="T20" fmla="*/ 12 w 12"/>
                      <a:gd name="T21" fmla="*/ 12 h 12"/>
                      <a:gd name="T22" fmla="*/ 12 w 12"/>
                      <a:gd name="T23" fmla="*/ 10 h 12"/>
                      <a:gd name="T24" fmla="*/ 12 w 12"/>
                      <a:gd name="T25" fmla="*/ 8 h 12"/>
                      <a:gd name="T26" fmla="*/ 12 w 12"/>
                      <a:gd name="T27" fmla="*/ 4 h 12"/>
                      <a:gd name="T28" fmla="*/ 10 w 12"/>
                      <a:gd name="T29" fmla="*/ 2 h 12"/>
                      <a:gd name="T30" fmla="*/ 8 w 12"/>
                      <a:gd name="T31" fmla="*/ 2 h 12"/>
                      <a:gd name="T32" fmla="*/ 6 w 12"/>
                      <a:gd name="T33" fmla="*/ 0 h 12"/>
                      <a:gd name="T34" fmla="*/ 4 w 12"/>
                      <a:gd name="T35" fmla="*/ 0 h 12"/>
                      <a:gd name="T36" fmla="*/ 2 w 12"/>
                      <a:gd name="T37" fmla="*/ 0 h 12"/>
                      <a:gd name="T38" fmla="*/ 2 w 12"/>
                      <a:gd name="T39" fmla="*/ 2 h 12"/>
                      <a:gd name="T40" fmla="*/ 2 w 12"/>
                      <a:gd name="T41" fmla="*/ 0 h 12"/>
                      <a:gd name="T42" fmla="*/ 0 w 12"/>
                      <a:gd name="T43" fmla="*/ 0 h 12"/>
                      <a:gd name="T44" fmla="*/ 0 w 12"/>
                      <a:gd name="T45" fmla="*/ 0 h 12"/>
                      <a:gd name="T46" fmla="*/ 0 w 12"/>
                      <a:gd name="T47" fmla="*/ 2 h 12"/>
                      <a:gd name="T48" fmla="*/ 2 w 12"/>
                      <a:gd name="T49" fmla="*/ 2 h 12"/>
                      <a:gd name="T50" fmla="*/ 0 w 12"/>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2"/>
                      <a:gd name="T80" fmla="*/ 12 w 12"/>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2">
                        <a:moveTo>
                          <a:pt x="0" y="0"/>
                        </a:moveTo>
                        <a:lnTo>
                          <a:pt x="2" y="2"/>
                        </a:lnTo>
                        <a:lnTo>
                          <a:pt x="6" y="2"/>
                        </a:lnTo>
                        <a:lnTo>
                          <a:pt x="8" y="4"/>
                        </a:lnTo>
                        <a:lnTo>
                          <a:pt x="10" y="6"/>
                        </a:lnTo>
                        <a:lnTo>
                          <a:pt x="10" y="8"/>
                        </a:lnTo>
                        <a:lnTo>
                          <a:pt x="10" y="10"/>
                        </a:lnTo>
                        <a:lnTo>
                          <a:pt x="10" y="12"/>
                        </a:lnTo>
                        <a:lnTo>
                          <a:pt x="12" y="12"/>
                        </a:lnTo>
                        <a:lnTo>
                          <a:pt x="12" y="10"/>
                        </a:lnTo>
                        <a:lnTo>
                          <a:pt x="12" y="8"/>
                        </a:lnTo>
                        <a:lnTo>
                          <a:pt x="12" y="4"/>
                        </a:lnTo>
                        <a:lnTo>
                          <a:pt x="10" y="2"/>
                        </a:lnTo>
                        <a:lnTo>
                          <a:pt x="8" y="2"/>
                        </a:lnTo>
                        <a:lnTo>
                          <a:pt x="6" y="0"/>
                        </a:lnTo>
                        <a:lnTo>
                          <a:pt x="4" y="0"/>
                        </a:lnTo>
                        <a:lnTo>
                          <a:pt x="2" y="0"/>
                        </a:lnTo>
                        <a:lnTo>
                          <a:pt x="2" y="2"/>
                        </a:lnTo>
                        <a:lnTo>
                          <a:pt x="2" y="0"/>
                        </a:lnTo>
                        <a:lnTo>
                          <a:pt x="0" y="0"/>
                        </a:ln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1172" name="Freeform 1293"/>
                  <p:cNvSpPr>
                    <a:spLocks/>
                  </p:cNvSpPr>
                  <p:nvPr/>
                </p:nvSpPr>
                <p:spPr bwMode="auto">
                  <a:xfrm>
                    <a:off x="4578" y="2176"/>
                    <a:ext cx="12" cy="16"/>
                  </a:xfrm>
                  <a:custGeom>
                    <a:avLst/>
                    <a:gdLst>
                      <a:gd name="T0" fmla="*/ 0 w 12"/>
                      <a:gd name="T1" fmla="*/ 0 h 16"/>
                      <a:gd name="T2" fmla="*/ 0 w 12"/>
                      <a:gd name="T3" fmla="*/ 2 h 16"/>
                      <a:gd name="T4" fmla="*/ 2 w 12"/>
                      <a:gd name="T5" fmla="*/ 4 h 16"/>
                      <a:gd name="T6" fmla="*/ 4 w 12"/>
                      <a:gd name="T7" fmla="*/ 4 h 16"/>
                      <a:gd name="T8" fmla="*/ 6 w 12"/>
                      <a:gd name="T9" fmla="*/ 6 h 16"/>
                      <a:gd name="T10" fmla="*/ 8 w 12"/>
                      <a:gd name="T11" fmla="*/ 8 h 16"/>
                      <a:gd name="T12" fmla="*/ 10 w 12"/>
                      <a:gd name="T13" fmla="*/ 10 h 16"/>
                      <a:gd name="T14" fmla="*/ 10 w 12"/>
                      <a:gd name="T15" fmla="*/ 12 h 16"/>
                      <a:gd name="T16" fmla="*/ 10 w 12"/>
                      <a:gd name="T17" fmla="*/ 14 h 16"/>
                      <a:gd name="T18" fmla="*/ 8 w 12"/>
                      <a:gd name="T19" fmla="*/ 16 h 16"/>
                      <a:gd name="T20" fmla="*/ 10 w 12"/>
                      <a:gd name="T21" fmla="*/ 16 h 16"/>
                      <a:gd name="T22" fmla="*/ 12 w 12"/>
                      <a:gd name="T23" fmla="*/ 14 h 16"/>
                      <a:gd name="T24" fmla="*/ 12 w 12"/>
                      <a:gd name="T25" fmla="*/ 12 h 16"/>
                      <a:gd name="T26" fmla="*/ 12 w 12"/>
                      <a:gd name="T27" fmla="*/ 10 h 16"/>
                      <a:gd name="T28" fmla="*/ 12 w 12"/>
                      <a:gd name="T29" fmla="*/ 6 h 16"/>
                      <a:gd name="T30" fmla="*/ 8 w 12"/>
                      <a:gd name="T31" fmla="*/ 4 h 16"/>
                      <a:gd name="T32" fmla="*/ 6 w 12"/>
                      <a:gd name="T33" fmla="*/ 2 h 16"/>
                      <a:gd name="T34" fmla="*/ 4 w 12"/>
                      <a:gd name="T35" fmla="*/ 0 h 16"/>
                      <a:gd name="T36" fmla="*/ 2 w 12"/>
                      <a:gd name="T37" fmla="*/ 0 h 16"/>
                      <a:gd name="T38" fmla="*/ 2 w 12"/>
                      <a:gd name="T39" fmla="*/ 2 h 16"/>
                      <a:gd name="T40" fmla="*/ 2 w 12"/>
                      <a:gd name="T41" fmla="*/ 0 h 16"/>
                      <a:gd name="T42" fmla="*/ 0 w 12"/>
                      <a:gd name="T43" fmla="*/ 0 h 16"/>
                      <a:gd name="T44" fmla="*/ 0 w 12"/>
                      <a:gd name="T45" fmla="*/ 0 h 16"/>
                      <a:gd name="T46" fmla="*/ 0 w 12"/>
                      <a:gd name="T47" fmla="*/ 2 h 16"/>
                      <a:gd name="T48" fmla="*/ 0 w 12"/>
                      <a:gd name="T49" fmla="*/ 2 h 16"/>
                      <a:gd name="T50" fmla="*/ 0 w 12"/>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6"/>
                      <a:gd name="T80" fmla="*/ 12 w 12"/>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6">
                        <a:moveTo>
                          <a:pt x="0" y="0"/>
                        </a:moveTo>
                        <a:lnTo>
                          <a:pt x="0" y="2"/>
                        </a:lnTo>
                        <a:lnTo>
                          <a:pt x="2" y="4"/>
                        </a:lnTo>
                        <a:lnTo>
                          <a:pt x="4" y="4"/>
                        </a:lnTo>
                        <a:lnTo>
                          <a:pt x="6" y="6"/>
                        </a:lnTo>
                        <a:lnTo>
                          <a:pt x="8" y="8"/>
                        </a:lnTo>
                        <a:lnTo>
                          <a:pt x="10" y="10"/>
                        </a:lnTo>
                        <a:lnTo>
                          <a:pt x="10" y="12"/>
                        </a:lnTo>
                        <a:lnTo>
                          <a:pt x="10" y="14"/>
                        </a:lnTo>
                        <a:lnTo>
                          <a:pt x="8" y="16"/>
                        </a:lnTo>
                        <a:lnTo>
                          <a:pt x="10" y="16"/>
                        </a:lnTo>
                        <a:lnTo>
                          <a:pt x="12" y="14"/>
                        </a:lnTo>
                        <a:lnTo>
                          <a:pt x="12" y="12"/>
                        </a:lnTo>
                        <a:lnTo>
                          <a:pt x="12" y="10"/>
                        </a:lnTo>
                        <a:lnTo>
                          <a:pt x="12" y="6"/>
                        </a:lnTo>
                        <a:lnTo>
                          <a:pt x="8" y="4"/>
                        </a:lnTo>
                        <a:lnTo>
                          <a:pt x="6" y="2"/>
                        </a:lnTo>
                        <a:lnTo>
                          <a:pt x="4" y="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1173" name="Freeform 1294"/>
                  <p:cNvSpPr>
                    <a:spLocks/>
                  </p:cNvSpPr>
                  <p:nvPr/>
                </p:nvSpPr>
                <p:spPr bwMode="auto">
                  <a:xfrm>
                    <a:off x="4566" y="2162"/>
                    <a:ext cx="16" cy="16"/>
                  </a:xfrm>
                  <a:custGeom>
                    <a:avLst/>
                    <a:gdLst>
                      <a:gd name="T0" fmla="*/ 0 w 16"/>
                      <a:gd name="T1" fmla="*/ 2 h 16"/>
                      <a:gd name="T2" fmla="*/ 2 w 16"/>
                      <a:gd name="T3" fmla="*/ 4 h 16"/>
                      <a:gd name="T4" fmla="*/ 4 w 16"/>
                      <a:gd name="T5" fmla="*/ 4 h 16"/>
                      <a:gd name="T6" fmla="*/ 6 w 16"/>
                      <a:gd name="T7" fmla="*/ 4 h 16"/>
                      <a:gd name="T8" fmla="*/ 8 w 16"/>
                      <a:gd name="T9" fmla="*/ 6 h 16"/>
                      <a:gd name="T10" fmla="*/ 10 w 16"/>
                      <a:gd name="T11" fmla="*/ 8 h 16"/>
                      <a:gd name="T12" fmla="*/ 12 w 16"/>
                      <a:gd name="T13" fmla="*/ 10 h 16"/>
                      <a:gd name="T14" fmla="*/ 14 w 16"/>
                      <a:gd name="T15" fmla="*/ 12 h 16"/>
                      <a:gd name="T16" fmla="*/ 14 w 16"/>
                      <a:gd name="T17" fmla="*/ 14 h 16"/>
                      <a:gd name="T18" fmla="*/ 12 w 16"/>
                      <a:gd name="T19" fmla="*/ 16 h 16"/>
                      <a:gd name="T20" fmla="*/ 14 w 16"/>
                      <a:gd name="T21" fmla="*/ 16 h 16"/>
                      <a:gd name="T22" fmla="*/ 16 w 16"/>
                      <a:gd name="T23" fmla="*/ 14 h 16"/>
                      <a:gd name="T24" fmla="*/ 16 w 16"/>
                      <a:gd name="T25" fmla="*/ 10 h 16"/>
                      <a:gd name="T26" fmla="*/ 14 w 16"/>
                      <a:gd name="T27" fmla="*/ 8 h 16"/>
                      <a:gd name="T28" fmla="*/ 12 w 16"/>
                      <a:gd name="T29" fmla="*/ 6 h 16"/>
                      <a:gd name="T30" fmla="*/ 10 w 16"/>
                      <a:gd name="T31" fmla="*/ 2 h 16"/>
                      <a:gd name="T32" fmla="*/ 6 w 16"/>
                      <a:gd name="T33" fmla="*/ 2 h 16"/>
                      <a:gd name="T34" fmla="*/ 4 w 16"/>
                      <a:gd name="T35" fmla="*/ 0 h 16"/>
                      <a:gd name="T36" fmla="*/ 0 w 16"/>
                      <a:gd name="T37" fmla="*/ 2 h 16"/>
                      <a:gd name="T38" fmla="*/ 2 w 16"/>
                      <a:gd name="T39" fmla="*/ 2 h 16"/>
                      <a:gd name="T40" fmla="*/ 0 w 16"/>
                      <a:gd name="T41" fmla="*/ 2 h 16"/>
                      <a:gd name="T42" fmla="*/ 0 w 16"/>
                      <a:gd name="T43" fmla="*/ 2 h 16"/>
                      <a:gd name="T44" fmla="*/ 0 w 16"/>
                      <a:gd name="T45" fmla="*/ 2 h 16"/>
                      <a:gd name="T46" fmla="*/ 0 w 16"/>
                      <a:gd name="T47" fmla="*/ 4 h 16"/>
                      <a:gd name="T48" fmla="*/ 2 w 16"/>
                      <a:gd name="T49" fmla="*/ 4 h 16"/>
                      <a:gd name="T50" fmla="*/ 0 w 16"/>
                      <a:gd name="T51" fmla="*/ 2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
                      <a:gd name="T79" fmla="*/ 0 h 16"/>
                      <a:gd name="T80" fmla="*/ 16 w 16"/>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 h="16">
                        <a:moveTo>
                          <a:pt x="0" y="2"/>
                        </a:moveTo>
                        <a:lnTo>
                          <a:pt x="2" y="4"/>
                        </a:lnTo>
                        <a:lnTo>
                          <a:pt x="4" y="4"/>
                        </a:lnTo>
                        <a:lnTo>
                          <a:pt x="6" y="4"/>
                        </a:lnTo>
                        <a:lnTo>
                          <a:pt x="8" y="6"/>
                        </a:lnTo>
                        <a:lnTo>
                          <a:pt x="10" y="8"/>
                        </a:lnTo>
                        <a:lnTo>
                          <a:pt x="12" y="10"/>
                        </a:lnTo>
                        <a:lnTo>
                          <a:pt x="14" y="12"/>
                        </a:lnTo>
                        <a:lnTo>
                          <a:pt x="14" y="14"/>
                        </a:lnTo>
                        <a:lnTo>
                          <a:pt x="12" y="16"/>
                        </a:lnTo>
                        <a:lnTo>
                          <a:pt x="14" y="16"/>
                        </a:lnTo>
                        <a:lnTo>
                          <a:pt x="16" y="14"/>
                        </a:lnTo>
                        <a:lnTo>
                          <a:pt x="16" y="10"/>
                        </a:lnTo>
                        <a:lnTo>
                          <a:pt x="14" y="8"/>
                        </a:lnTo>
                        <a:lnTo>
                          <a:pt x="12" y="6"/>
                        </a:lnTo>
                        <a:lnTo>
                          <a:pt x="10" y="2"/>
                        </a:lnTo>
                        <a:lnTo>
                          <a:pt x="6" y="2"/>
                        </a:lnTo>
                        <a:lnTo>
                          <a:pt x="4" y="0"/>
                        </a:lnTo>
                        <a:lnTo>
                          <a:pt x="0" y="2"/>
                        </a:lnTo>
                        <a:lnTo>
                          <a:pt x="2" y="2"/>
                        </a:lnTo>
                        <a:lnTo>
                          <a:pt x="0" y="2"/>
                        </a:lnTo>
                        <a:lnTo>
                          <a:pt x="0" y="4"/>
                        </a:lnTo>
                        <a:lnTo>
                          <a:pt x="2" y="4"/>
                        </a:lnTo>
                        <a:lnTo>
                          <a:pt x="0" y="2"/>
                        </a:lnTo>
                        <a:close/>
                      </a:path>
                    </a:pathLst>
                  </a:custGeom>
                  <a:solidFill>
                    <a:srgbClr val="000000"/>
                  </a:solidFill>
                  <a:ln w="9525">
                    <a:noFill/>
                    <a:round/>
                    <a:headEnd/>
                    <a:tailEnd/>
                  </a:ln>
                </p:spPr>
                <p:txBody>
                  <a:bodyPr/>
                  <a:lstStyle/>
                  <a:p>
                    <a:endParaRPr lang="es-AR"/>
                  </a:p>
                </p:txBody>
              </p:sp>
              <p:sp>
                <p:nvSpPr>
                  <p:cNvPr id="71174" name="Freeform 1295"/>
                  <p:cNvSpPr>
                    <a:spLocks/>
                  </p:cNvSpPr>
                  <p:nvPr/>
                </p:nvSpPr>
                <p:spPr bwMode="auto">
                  <a:xfrm>
                    <a:off x="4550" y="2154"/>
                    <a:ext cx="18" cy="10"/>
                  </a:xfrm>
                  <a:custGeom>
                    <a:avLst/>
                    <a:gdLst>
                      <a:gd name="T0" fmla="*/ 2 w 18"/>
                      <a:gd name="T1" fmla="*/ 4 h 10"/>
                      <a:gd name="T2" fmla="*/ 2 w 18"/>
                      <a:gd name="T3" fmla="*/ 4 h 10"/>
                      <a:gd name="T4" fmla="*/ 4 w 18"/>
                      <a:gd name="T5" fmla="*/ 4 h 10"/>
                      <a:gd name="T6" fmla="*/ 6 w 18"/>
                      <a:gd name="T7" fmla="*/ 2 h 10"/>
                      <a:gd name="T8" fmla="*/ 8 w 18"/>
                      <a:gd name="T9" fmla="*/ 2 h 10"/>
                      <a:gd name="T10" fmla="*/ 10 w 18"/>
                      <a:gd name="T11" fmla="*/ 4 h 10"/>
                      <a:gd name="T12" fmla="*/ 10 w 18"/>
                      <a:gd name="T13" fmla="*/ 4 h 10"/>
                      <a:gd name="T14" fmla="*/ 12 w 18"/>
                      <a:gd name="T15" fmla="*/ 6 h 10"/>
                      <a:gd name="T16" fmla="*/ 14 w 18"/>
                      <a:gd name="T17" fmla="*/ 8 h 10"/>
                      <a:gd name="T18" fmla="*/ 16 w 18"/>
                      <a:gd name="T19" fmla="*/ 10 h 10"/>
                      <a:gd name="T20" fmla="*/ 18 w 18"/>
                      <a:gd name="T21" fmla="*/ 10 h 10"/>
                      <a:gd name="T22" fmla="*/ 16 w 18"/>
                      <a:gd name="T23" fmla="*/ 8 h 10"/>
                      <a:gd name="T24" fmla="*/ 14 w 18"/>
                      <a:gd name="T25" fmla="*/ 4 h 10"/>
                      <a:gd name="T26" fmla="*/ 12 w 18"/>
                      <a:gd name="T27" fmla="*/ 4 h 10"/>
                      <a:gd name="T28" fmla="*/ 10 w 18"/>
                      <a:gd name="T29" fmla="*/ 2 h 10"/>
                      <a:gd name="T30" fmla="*/ 8 w 18"/>
                      <a:gd name="T31" fmla="*/ 0 h 10"/>
                      <a:gd name="T32" fmla="*/ 6 w 18"/>
                      <a:gd name="T33" fmla="*/ 0 h 10"/>
                      <a:gd name="T34" fmla="*/ 2 w 18"/>
                      <a:gd name="T35" fmla="*/ 0 h 10"/>
                      <a:gd name="T36" fmla="*/ 0 w 18"/>
                      <a:gd name="T37" fmla="*/ 2 h 10"/>
                      <a:gd name="T38" fmla="*/ 2 w 18"/>
                      <a:gd name="T39" fmla="*/ 2 h 10"/>
                      <a:gd name="T40" fmla="*/ 0 w 18"/>
                      <a:gd name="T41" fmla="*/ 2 h 10"/>
                      <a:gd name="T42" fmla="*/ 0 w 18"/>
                      <a:gd name="T43" fmla="*/ 4 h 10"/>
                      <a:gd name="T44" fmla="*/ 0 w 18"/>
                      <a:gd name="T45" fmla="*/ 4 h 10"/>
                      <a:gd name="T46" fmla="*/ 2 w 18"/>
                      <a:gd name="T47" fmla="*/ 4 h 10"/>
                      <a:gd name="T48" fmla="*/ 2 w 18"/>
                      <a:gd name="T49" fmla="*/ 4 h 10"/>
                      <a:gd name="T50" fmla="*/ 2 w 18"/>
                      <a:gd name="T51" fmla="*/ 4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0"/>
                      <a:gd name="T80" fmla="*/ 18 w 18"/>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0">
                        <a:moveTo>
                          <a:pt x="2" y="4"/>
                        </a:moveTo>
                        <a:lnTo>
                          <a:pt x="2" y="4"/>
                        </a:lnTo>
                        <a:lnTo>
                          <a:pt x="4" y="4"/>
                        </a:lnTo>
                        <a:lnTo>
                          <a:pt x="6" y="2"/>
                        </a:lnTo>
                        <a:lnTo>
                          <a:pt x="8" y="2"/>
                        </a:lnTo>
                        <a:lnTo>
                          <a:pt x="10" y="4"/>
                        </a:lnTo>
                        <a:lnTo>
                          <a:pt x="12" y="6"/>
                        </a:lnTo>
                        <a:lnTo>
                          <a:pt x="14" y="8"/>
                        </a:lnTo>
                        <a:lnTo>
                          <a:pt x="16" y="10"/>
                        </a:lnTo>
                        <a:lnTo>
                          <a:pt x="18" y="10"/>
                        </a:lnTo>
                        <a:lnTo>
                          <a:pt x="16" y="8"/>
                        </a:lnTo>
                        <a:lnTo>
                          <a:pt x="14" y="4"/>
                        </a:lnTo>
                        <a:lnTo>
                          <a:pt x="12" y="4"/>
                        </a:lnTo>
                        <a:lnTo>
                          <a:pt x="10" y="2"/>
                        </a:lnTo>
                        <a:lnTo>
                          <a:pt x="8" y="0"/>
                        </a:lnTo>
                        <a:lnTo>
                          <a:pt x="6" y="0"/>
                        </a:lnTo>
                        <a:lnTo>
                          <a:pt x="2" y="0"/>
                        </a:lnTo>
                        <a:lnTo>
                          <a:pt x="0" y="2"/>
                        </a:lnTo>
                        <a:lnTo>
                          <a:pt x="2" y="2"/>
                        </a:lnTo>
                        <a:lnTo>
                          <a:pt x="0" y="2"/>
                        </a:lnTo>
                        <a:lnTo>
                          <a:pt x="0" y="4"/>
                        </a:lnTo>
                        <a:lnTo>
                          <a:pt x="2" y="4"/>
                        </a:lnTo>
                        <a:close/>
                      </a:path>
                    </a:pathLst>
                  </a:custGeom>
                  <a:solidFill>
                    <a:srgbClr val="000000"/>
                  </a:solidFill>
                  <a:ln w="9525">
                    <a:noFill/>
                    <a:round/>
                    <a:headEnd/>
                    <a:tailEnd/>
                  </a:ln>
                </p:spPr>
                <p:txBody>
                  <a:bodyPr/>
                  <a:lstStyle/>
                  <a:p>
                    <a:endParaRPr lang="es-AR"/>
                  </a:p>
                </p:txBody>
              </p:sp>
              <p:sp>
                <p:nvSpPr>
                  <p:cNvPr id="71175" name="Freeform 1296"/>
                  <p:cNvSpPr>
                    <a:spLocks/>
                  </p:cNvSpPr>
                  <p:nvPr/>
                </p:nvSpPr>
                <p:spPr bwMode="auto">
                  <a:xfrm>
                    <a:off x="4540" y="2156"/>
                    <a:ext cx="10" cy="16"/>
                  </a:xfrm>
                  <a:custGeom>
                    <a:avLst/>
                    <a:gdLst>
                      <a:gd name="T0" fmla="*/ 4 w 10"/>
                      <a:gd name="T1" fmla="*/ 16 h 16"/>
                      <a:gd name="T2" fmla="*/ 4 w 10"/>
                      <a:gd name="T3" fmla="*/ 14 h 16"/>
                      <a:gd name="T4" fmla="*/ 4 w 10"/>
                      <a:gd name="T5" fmla="*/ 14 h 16"/>
                      <a:gd name="T6" fmla="*/ 2 w 10"/>
                      <a:gd name="T7" fmla="*/ 12 h 16"/>
                      <a:gd name="T8" fmla="*/ 2 w 10"/>
                      <a:gd name="T9" fmla="*/ 10 h 16"/>
                      <a:gd name="T10" fmla="*/ 4 w 10"/>
                      <a:gd name="T11" fmla="*/ 8 h 16"/>
                      <a:gd name="T12" fmla="*/ 6 w 10"/>
                      <a:gd name="T13" fmla="*/ 6 h 16"/>
                      <a:gd name="T14" fmla="*/ 6 w 10"/>
                      <a:gd name="T15" fmla="*/ 4 h 16"/>
                      <a:gd name="T16" fmla="*/ 10 w 10"/>
                      <a:gd name="T17" fmla="*/ 4 h 16"/>
                      <a:gd name="T18" fmla="*/ 10 w 10"/>
                      <a:gd name="T19" fmla="*/ 2 h 16"/>
                      <a:gd name="T20" fmla="*/ 10 w 10"/>
                      <a:gd name="T21" fmla="*/ 0 h 16"/>
                      <a:gd name="T22" fmla="*/ 8 w 10"/>
                      <a:gd name="T23" fmla="*/ 0 h 16"/>
                      <a:gd name="T24" fmla="*/ 6 w 10"/>
                      <a:gd name="T25" fmla="*/ 2 h 16"/>
                      <a:gd name="T26" fmla="*/ 4 w 10"/>
                      <a:gd name="T27" fmla="*/ 4 h 16"/>
                      <a:gd name="T28" fmla="*/ 2 w 10"/>
                      <a:gd name="T29" fmla="*/ 8 h 16"/>
                      <a:gd name="T30" fmla="*/ 0 w 10"/>
                      <a:gd name="T31" fmla="*/ 10 h 16"/>
                      <a:gd name="T32" fmla="*/ 0 w 10"/>
                      <a:gd name="T33" fmla="*/ 12 h 16"/>
                      <a:gd name="T34" fmla="*/ 0 w 10"/>
                      <a:gd name="T35" fmla="*/ 14 h 16"/>
                      <a:gd name="T36" fmla="*/ 2 w 10"/>
                      <a:gd name="T37" fmla="*/ 16 h 16"/>
                      <a:gd name="T38" fmla="*/ 2 w 10"/>
                      <a:gd name="T39" fmla="*/ 14 h 16"/>
                      <a:gd name="T40" fmla="*/ 2 w 10"/>
                      <a:gd name="T41" fmla="*/ 16 h 16"/>
                      <a:gd name="T42" fmla="*/ 4 w 10"/>
                      <a:gd name="T43" fmla="*/ 16 h 16"/>
                      <a:gd name="T44" fmla="*/ 4 w 10"/>
                      <a:gd name="T45" fmla="*/ 16 h 16"/>
                      <a:gd name="T46" fmla="*/ 4 w 10"/>
                      <a:gd name="T47" fmla="*/ 16 h 16"/>
                      <a:gd name="T48" fmla="*/ 4 w 10"/>
                      <a:gd name="T49" fmla="*/ 14 h 16"/>
                      <a:gd name="T50" fmla="*/ 4 w 10"/>
                      <a:gd name="T51" fmla="*/ 16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16"/>
                      <a:gd name="T80" fmla="*/ 10 w 10"/>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16">
                        <a:moveTo>
                          <a:pt x="4" y="16"/>
                        </a:moveTo>
                        <a:lnTo>
                          <a:pt x="4" y="14"/>
                        </a:lnTo>
                        <a:lnTo>
                          <a:pt x="2" y="12"/>
                        </a:lnTo>
                        <a:lnTo>
                          <a:pt x="2" y="10"/>
                        </a:lnTo>
                        <a:lnTo>
                          <a:pt x="4" y="8"/>
                        </a:lnTo>
                        <a:lnTo>
                          <a:pt x="6" y="6"/>
                        </a:lnTo>
                        <a:lnTo>
                          <a:pt x="6" y="4"/>
                        </a:lnTo>
                        <a:lnTo>
                          <a:pt x="10" y="4"/>
                        </a:lnTo>
                        <a:lnTo>
                          <a:pt x="10" y="2"/>
                        </a:lnTo>
                        <a:lnTo>
                          <a:pt x="10" y="0"/>
                        </a:lnTo>
                        <a:lnTo>
                          <a:pt x="8" y="0"/>
                        </a:lnTo>
                        <a:lnTo>
                          <a:pt x="6" y="2"/>
                        </a:lnTo>
                        <a:lnTo>
                          <a:pt x="4" y="4"/>
                        </a:lnTo>
                        <a:lnTo>
                          <a:pt x="2" y="8"/>
                        </a:lnTo>
                        <a:lnTo>
                          <a:pt x="0" y="10"/>
                        </a:lnTo>
                        <a:lnTo>
                          <a:pt x="0" y="12"/>
                        </a:lnTo>
                        <a:lnTo>
                          <a:pt x="0" y="14"/>
                        </a:lnTo>
                        <a:lnTo>
                          <a:pt x="2" y="16"/>
                        </a:lnTo>
                        <a:lnTo>
                          <a:pt x="2" y="14"/>
                        </a:lnTo>
                        <a:lnTo>
                          <a:pt x="2" y="16"/>
                        </a:lnTo>
                        <a:lnTo>
                          <a:pt x="4" y="16"/>
                        </a:lnTo>
                        <a:lnTo>
                          <a:pt x="4" y="14"/>
                        </a:lnTo>
                        <a:lnTo>
                          <a:pt x="4" y="16"/>
                        </a:lnTo>
                        <a:close/>
                      </a:path>
                    </a:pathLst>
                  </a:custGeom>
                  <a:solidFill>
                    <a:srgbClr val="000000"/>
                  </a:solidFill>
                  <a:ln w="9525">
                    <a:noFill/>
                    <a:round/>
                    <a:headEnd/>
                    <a:tailEnd/>
                  </a:ln>
                </p:spPr>
                <p:txBody>
                  <a:bodyPr/>
                  <a:lstStyle/>
                  <a:p>
                    <a:endParaRPr lang="es-AR"/>
                  </a:p>
                </p:txBody>
              </p:sp>
              <p:sp>
                <p:nvSpPr>
                  <p:cNvPr id="71176" name="Freeform 1297"/>
                  <p:cNvSpPr>
                    <a:spLocks/>
                  </p:cNvSpPr>
                  <p:nvPr/>
                </p:nvSpPr>
                <p:spPr bwMode="auto">
                  <a:xfrm>
                    <a:off x="4540" y="2172"/>
                    <a:ext cx="6" cy="14"/>
                  </a:xfrm>
                  <a:custGeom>
                    <a:avLst/>
                    <a:gdLst>
                      <a:gd name="T0" fmla="*/ 6 w 6"/>
                      <a:gd name="T1" fmla="*/ 14 h 14"/>
                      <a:gd name="T2" fmla="*/ 6 w 6"/>
                      <a:gd name="T3" fmla="*/ 12 h 14"/>
                      <a:gd name="T4" fmla="*/ 4 w 6"/>
                      <a:gd name="T5" fmla="*/ 12 h 14"/>
                      <a:gd name="T6" fmla="*/ 2 w 6"/>
                      <a:gd name="T7" fmla="*/ 8 h 14"/>
                      <a:gd name="T8" fmla="*/ 2 w 6"/>
                      <a:gd name="T9" fmla="*/ 4 h 14"/>
                      <a:gd name="T10" fmla="*/ 4 w 6"/>
                      <a:gd name="T11" fmla="*/ 0 h 14"/>
                      <a:gd name="T12" fmla="*/ 2 w 6"/>
                      <a:gd name="T13" fmla="*/ 0 h 14"/>
                      <a:gd name="T14" fmla="*/ 0 w 6"/>
                      <a:gd name="T15" fmla="*/ 4 h 14"/>
                      <a:gd name="T16" fmla="*/ 0 w 6"/>
                      <a:gd name="T17" fmla="*/ 8 h 14"/>
                      <a:gd name="T18" fmla="*/ 2 w 6"/>
                      <a:gd name="T19" fmla="*/ 12 h 14"/>
                      <a:gd name="T20" fmla="*/ 6 w 6"/>
                      <a:gd name="T21" fmla="*/ 14 h 14"/>
                      <a:gd name="T22" fmla="*/ 4 w 6"/>
                      <a:gd name="T23" fmla="*/ 12 h 14"/>
                      <a:gd name="T24" fmla="*/ 6 w 6"/>
                      <a:gd name="T25" fmla="*/ 14 h 14"/>
                      <a:gd name="T26" fmla="*/ 6 w 6"/>
                      <a:gd name="T27" fmla="*/ 14 h 14"/>
                      <a:gd name="T28" fmla="*/ 6 w 6"/>
                      <a:gd name="T29" fmla="*/ 14 h 14"/>
                      <a:gd name="T30" fmla="*/ 6 w 6"/>
                      <a:gd name="T31" fmla="*/ 12 h 14"/>
                      <a:gd name="T32" fmla="*/ 6 w 6"/>
                      <a:gd name="T33" fmla="*/ 12 h 14"/>
                      <a:gd name="T34" fmla="*/ 6 w 6"/>
                      <a:gd name="T35" fmla="*/ 14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14"/>
                      <a:gd name="T56" fmla="*/ 6 w 6"/>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14">
                        <a:moveTo>
                          <a:pt x="6" y="14"/>
                        </a:moveTo>
                        <a:lnTo>
                          <a:pt x="6" y="12"/>
                        </a:lnTo>
                        <a:lnTo>
                          <a:pt x="4" y="12"/>
                        </a:lnTo>
                        <a:lnTo>
                          <a:pt x="2" y="8"/>
                        </a:lnTo>
                        <a:lnTo>
                          <a:pt x="2" y="4"/>
                        </a:lnTo>
                        <a:lnTo>
                          <a:pt x="4" y="0"/>
                        </a:lnTo>
                        <a:lnTo>
                          <a:pt x="2" y="0"/>
                        </a:lnTo>
                        <a:lnTo>
                          <a:pt x="0" y="4"/>
                        </a:lnTo>
                        <a:lnTo>
                          <a:pt x="0" y="8"/>
                        </a:lnTo>
                        <a:lnTo>
                          <a:pt x="2" y="12"/>
                        </a:lnTo>
                        <a:lnTo>
                          <a:pt x="6" y="14"/>
                        </a:lnTo>
                        <a:lnTo>
                          <a:pt x="4" y="12"/>
                        </a:lnTo>
                        <a:lnTo>
                          <a:pt x="6" y="14"/>
                        </a:lnTo>
                        <a:lnTo>
                          <a:pt x="6" y="12"/>
                        </a:lnTo>
                        <a:lnTo>
                          <a:pt x="6" y="14"/>
                        </a:lnTo>
                        <a:close/>
                      </a:path>
                    </a:pathLst>
                  </a:custGeom>
                  <a:solidFill>
                    <a:srgbClr val="000000"/>
                  </a:solidFill>
                  <a:ln w="9525">
                    <a:noFill/>
                    <a:round/>
                    <a:headEnd/>
                    <a:tailEnd/>
                  </a:ln>
                </p:spPr>
                <p:txBody>
                  <a:bodyPr/>
                  <a:lstStyle/>
                  <a:p>
                    <a:endParaRPr lang="es-AR"/>
                  </a:p>
                </p:txBody>
              </p:sp>
              <p:sp>
                <p:nvSpPr>
                  <p:cNvPr id="71177" name="Freeform 1298"/>
                  <p:cNvSpPr>
                    <a:spLocks/>
                  </p:cNvSpPr>
                  <p:nvPr/>
                </p:nvSpPr>
                <p:spPr bwMode="auto">
                  <a:xfrm>
                    <a:off x="4540" y="2186"/>
                    <a:ext cx="8" cy="22"/>
                  </a:xfrm>
                  <a:custGeom>
                    <a:avLst/>
                    <a:gdLst>
                      <a:gd name="T0" fmla="*/ 8 w 8"/>
                      <a:gd name="T1" fmla="*/ 22 h 22"/>
                      <a:gd name="T2" fmla="*/ 6 w 8"/>
                      <a:gd name="T3" fmla="*/ 20 h 22"/>
                      <a:gd name="T4" fmla="*/ 4 w 8"/>
                      <a:gd name="T5" fmla="*/ 18 h 22"/>
                      <a:gd name="T6" fmla="*/ 2 w 8"/>
                      <a:gd name="T7" fmla="*/ 12 h 22"/>
                      <a:gd name="T8" fmla="*/ 4 w 8"/>
                      <a:gd name="T9" fmla="*/ 6 h 22"/>
                      <a:gd name="T10" fmla="*/ 6 w 8"/>
                      <a:gd name="T11" fmla="*/ 0 h 22"/>
                      <a:gd name="T12" fmla="*/ 4 w 8"/>
                      <a:gd name="T13" fmla="*/ 0 h 22"/>
                      <a:gd name="T14" fmla="*/ 2 w 8"/>
                      <a:gd name="T15" fmla="*/ 4 h 22"/>
                      <a:gd name="T16" fmla="*/ 0 w 8"/>
                      <a:gd name="T17" fmla="*/ 12 h 22"/>
                      <a:gd name="T18" fmla="*/ 2 w 8"/>
                      <a:gd name="T19" fmla="*/ 18 h 22"/>
                      <a:gd name="T20" fmla="*/ 6 w 8"/>
                      <a:gd name="T21" fmla="*/ 22 h 22"/>
                      <a:gd name="T22" fmla="*/ 6 w 8"/>
                      <a:gd name="T23" fmla="*/ 20 h 22"/>
                      <a:gd name="T24" fmla="*/ 6 w 8"/>
                      <a:gd name="T25" fmla="*/ 22 h 22"/>
                      <a:gd name="T26" fmla="*/ 8 w 8"/>
                      <a:gd name="T27" fmla="*/ 22 h 22"/>
                      <a:gd name="T28" fmla="*/ 8 w 8"/>
                      <a:gd name="T29" fmla="*/ 22 h 22"/>
                      <a:gd name="T30" fmla="*/ 8 w 8"/>
                      <a:gd name="T31" fmla="*/ 20 h 22"/>
                      <a:gd name="T32" fmla="*/ 6 w 8"/>
                      <a:gd name="T33" fmla="*/ 20 h 22"/>
                      <a:gd name="T34" fmla="*/ 8 w 8"/>
                      <a:gd name="T35" fmla="*/ 22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22"/>
                      <a:gd name="T56" fmla="*/ 8 w 8"/>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22">
                        <a:moveTo>
                          <a:pt x="8" y="22"/>
                        </a:moveTo>
                        <a:lnTo>
                          <a:pt x="6" y="20"/>
                        </a:lnTo>
                        <a:lnTo>
                          <a:pt x="4" y="18"/>
                        </a:lnTo>
                        <a:lnTo>
                          <a:pt x="2" y="12"/>
                        </a:lnTo>
                        <a:lnTo>
                          <a:pt x="4" y="6"/>
                        </a:lnTo>
                        <a:lnTo>
                          <a:pt x="6" y="0"/>
                        </a:lnTo>
                        <a:lnTo>
                          <a:pt x="4" y="0"/>
                        </a:lnTo>
                        <a:lnTo>
                          <a:pt x="2" y="4"/>
                        </a:lnTo>
                        <a:lnTo>
                          <a:pt x="0" y="12"/>
                        </a:lnTo>
                        <a:lnTo>
                          <a:pt x="2" y="18"/>
                        </a:lnTo>
                        <a:lnTo>
                          <a:pt x="6" y="22"/>
                        </a:lnTo>
                        <a:lnTo>
                          <a:pt x="6" y="20"/>
                        </a:lnTo>
                        <a:lnTo>
                          <a:pt x="6" y="22"/>
                        </a:lnTo>
                        <a:lnTo>
                          <a:pt x="8" y="22"/>
                        </a:lnTo>
                        <a:lnTo>
                          <a:pt x="8" y="20"/>
                        </a:lnTo>
                        <a:lnTo>
                          <a:pt x="6" y="20"/>
                        </a:lnTo>
                        <a:lnTo>
                          <a:pt x="8" y="22"/>
                        </a:lnTo>
                        <a:close/>
                      </a:path>
                    </a:pathLst>
                  </a:custGeom>
                  <a:solidFill>
                    <a:srgbClr val="000000"/>
                  </a:solidFill>
                  <a:ln w="9525">
                    <a:noFill/>
                    <a:round/>
                    <a:headEnd/>
                    <a:tailEnd/>
                  </a:ln>
                </p:spPr>
                <p:txBody>
                  <a:bodyPr/>
                  <a:lstStyle/>
                  <a:p>
                    <a:endParaRPr lang="es-AR"/>
                  </a:p>
                </p:txBody>
              </p:sp>
              <p:sp>
                <p:nvSpPr>
                  <p:cNvPr id="71178" name="Freeform 1299"/>
                  <p:cNvSpPr>
                    <a:spLocks/>
                  </p:cNvSpPr>
                  <p:nvPr/>
                </p:nvSpPr>
                <p:spPr bwMode="auto">
                  <a:xfrm>
                    <a:off x="4544" y="2206"/>
                    <a:ext cx="8" cy="20"/>
                  </a:xfrm>
                  <a:custGeom>
                    <a:avLst/>
                    <a:gdLst>
                      <a:gd name="T0" fmla="*/ 8 w 8"/>
                      <a:gd name="T1" fmla="*/ 20 h 20"/>
                      <a:gd name="T2" fmla="*/ 6 w 8"/>
                      <a:gd name="T3" fmla="*/ 18 h 20"/>
                      <a:gd name="T4" fmla="*/ 6 w 8"/>
                      <a:gd name="T5" fmla="*/ 18 h 20"/>
                      <a:gd name="T6" fmla="*/ 4 w 8"/>
                      <a:gd name="T7" fmla="*/ 16 h 20"/>
                      <a:gd name="T8" fmla="*/ 2 w 8"/>
                      <a:gd name="T9" fmla="*/ 14 h 20"/>
                      <a:gd name="T10" fmla="*/ 2 w 8"/>
                      <a:gd name="T11" fmla="*/ 12 h 20"/>
                      <a:gd name="T12" fmla="*/ 2 w 8"/>
                      <a:gd name="T13" fmla="*/ 8 h 20"/>
                      <a:gd name="T14" fmla="*/ 2 w 8"/>
                      <a:gd name="T15" fmla="*/ 6 h 20"/>
                      <a:gd name="T16" fmla="*/ 2 w 8"/>
                      <a:gd name="T17" fmla="*/ 4 h 20"/>
                      <a:gd name="T18" fmla="*/ 4 w 8"/>
                      <a:gd name="T19" fmla="*/ 2 h 20"/>
                      <a:gd name="T20" fmla="*/ 2 w 8"/>
                      <a:gd name="T21" fmla="*/ 0 h 20"/>
                      <a:gd name="T22" fmla="*/ 0 w 8"/>
                      <a:gd name="T23" fmla="*/ 2 h 20"/>
                      <a:gd name="T24" fmla="*/ 0 w 8"/>
                      <a:gd name="T25" fmla="*/ 6 h 20"/>
                      <a:gd name="T26" fmla="*/ 0 w 8"/>
                      <a:gd name="T27" fmla="*/ 8 h 20"/>
                      <a:gd name="T28" fmla="*/ 0 w 8"/>
                      <a:gd name="T29" fmla="*/ 12 h 20"/>
                      <a:gd name="T30" fmla="*/ 0 w 8"/>
                      <a:gd name="T31" fmla="*/ 16 h 20"/>
                      <a:gd name="T32" fmla="*/ 2 w 8"/>
                      <a:gd name="T33" fmla="*/ 18 h 20"/>
                      <a:gd name="T34" fmla="*/ 4 w 8"/>
                      <a:gd name="T35" fmla="*/ 20 h 20"/>
                      <a:gd name="T36" fmla="*/ 6 w 8"/>
                      <a:gd name="T37" fmla="*/ 20 h 20"/>
                      <a:gd name="T38" fmla="*/ 6 w 8"/>
                      <a:gd name="T39" fmla="*/ 18 h 20"/>
                      <a:gd name="T40" fmla="*/ 6 w 8"/>
                      <a:gd name="T41" fmla="*/ 20 h 20"/>
                      <a:gd name="T42" fmla="*/ 8 w 8"/>
                      <a:gd name="T43" fmla="*/ 20 h 20"/>
                      <a:gd name="T44" fmla="*/ 8 w 8"/>
                      <a:gd name="T45" fmla="*/ 20 h 20"/>
                      <a:gd name="T46" fmla="*/ 8 w 8"/>
                      <a:gd name="T47" fmla="*/ 18 h 20"/>
                      <a:gd name="T48" fmla="*/ 6 w 8"/>
                      <a:gd name="T49" fmla="*/ 18 h 20"/>
                      <a:gd name="T50" fmla="*/ 8 w 8"/>
                      <a:gd name="T51" fmla="*/ 2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20"/>
                      <a:gd name="T80" fmla="*/ 8 w 8"/>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20">
                        <a:moveTo>
                          <a:pt x="8" y="20"/>
                        </a:moveTo>
                        <a:lnTo>
                          <a:pt x="6" y="18"/>
                        </a:lnTo>
                        <a:lnTo>
                          <a:pt x="4" y="16"/>
                        </a:lnTo>
                        <a:lnTo>
                          <a:pt x="2" y="14"/>
                        </a:lnTo>
                        <a:lnTo>
                          <a:pt x="2" y="12"/>
                        </a:lnTo>
                        <a:lnTo>
                          <a:pt x="2" y="8"/>
                        </a:lnTo>
                        <a:lnTo>
                          <a:pt x="2" y="6"/>
                        </a:lnTo>
                        <a:lnTo>
                          <a:pt x="2" y="4"/>
                        </a:lnTo>
                        <a:lnTo>
                          <a:pt x="4" y="2"/>
                        </a:lnTo>
                        <a:lnTo>
                          <a:pt x="2" y="0"/>
                        </a:lnTo>
                        <a:lnTo>
                          <a:pt x="0" y="2"/>
                        </a:lnTo>
                        <a:lnTo>
                          <a:pt x="0" y="6"/>
                        </a:lnTo>
                        <a:lnTo>
                          <a:pt x="0" y="8"/>
                        </a:lnTo>
                        <a:lnTo>
                          <a:pt x="0" y="12"/>
                        </a:lnTo>
                        <a:lnTo>
                          <a:pt x="0" y="16"/>
                        </a:lnTo>
                        <a:lnTo>
                          <a:pt x="2" y="18"/>
                        </a:lnTo>
                        <a:lnTo>
                          <a:pt x="4" y="20"/>
                        </a:lnTo>
                        <a:lnTo>
                          <a:pt x="6" y="20"/>
                        </a:lnTo>
                        <a:lnTo>
                          <a:pt x="6" y="18"/>
                        </a:lnTo>
                        <a:lnTo>
                          <a:pt x="6" y="20"/>
                        </a:lnTo>
                        <a:lnTo>
                          <a:pt x="8" y="20"/>
                        </a:lnTo>
                        <a:lnTo>
                          <a:pt x="8" y="18"/>
                        </a:lnTo>
                        <a:lnTo>
                          <a:pt x="6" y="18"/>
                        </a:lnTo>
                        <a:lnTo>
                          <a:pt x="8" y="20"/>
                        </a:lnTo>
                        <a:close/>
                      </a:path>
                    </a:pathLst>
                  </a:custGeom>
                  <a:solidFill>
                    <a:srgbClr val="000000"/>
                  </a:solidFill>
                  <a:ln w="9525">
                    <a:noFill/>
                    <a:round/>
                    <a:headEnd/>
                    <a:tailEnd/>
                  </a:ln>
                </p:spPr>
                <p:txBody>
                  <a:bodyPr/>
                  <a:lstStyle/>
                  <a:p>
                    <a:endParaRPr lang="es-AR"/>
                  </a:p>
                </p:txBody>
              </p:sp>
              <p:sp>
                <p:nvSpPr>
                  <p:cNvPr id="71179" name="Freeform 1300"/>
                  <p:cNvSpPr>
                    <a:spLocks/>
                  </p:cNvSpPr>
                  <p:nvPr/>
                </p:nvSpPr>
                <p:spPr bwMode="auto">
                  <a:xfrm>
                    <a:off x="4546" y="2226"/>
                    <a:ext cx="8" cy="18"/>
                  </a:xfrm>
                  <a:custGeom>
                    <a:avLst/>
                    <a:gdLst>
                      <a:gd name="T0" fmla="*/ 8 w 8"/>
                      <a:gd name="T1" fmla="*/ 18 h 18"/>
                      <a:gd name="T2" fmla="*/ 8 w 8"/>
                      <a:gd name="T3" fmla="*/ 16 h 18"/>
                      <a:gd name="T4" fmla="*/ 4 w 8"/>
                      <a:gd name="T5" fmla="*/ 14 h 18"/>
                      <a:gd name="T6" fmla="*/ 2 w 8"/>
                      <a:gd name="T7" fmla="*/ 10 h 18"/>
                      <a:gd name="T8" fmla="*/ 2 w 8"/>
                      <a:gd name="T9" fmla="*/ 6 h 18"/>
                      <a:gd name="T10" fmla="*/ 6 w 8"/>
                      <a:gd name="T11" fmla="*/ 0 h 18"/>
                      <a:gd name="T12" fmla="*/ 4 w 8"/>
                      <a:gd name="T13" fmla="*/ 0 h 18"/>
                      <a:gd name="T14" fmla="*/ 0 w 8"/>
                      <a:gd name="T15" fmla="*/ 6 h 18"/>
                      <a:gd name="T16" fmla="*/ 0 w 8"/>
                      <a:gd name="T17" fmla="*/ 10 h 18"/>
                      <a:gd name="T18" fmla="*/ 2 w 8"/>
                      <a:gd name="T19" fmla="*/ 16 h 18"/>
                      <a:gd name="T20" fmla="*/ 8 w 8"/>
                      <a:gd name="T21" fmla="*/ 18 h 18"/>
                      <a:gd name="T22" fmla="*/ 6 w 8"/>
                      <a:gd name="T23" fmla="*/ 18 h 18"/>
                      <a:gd name="T24" fmla="*/ 8 w 8"/>
                      <a:gd name="T25" fmla="*/ 18 h 18"/>
                      <a:gd name="T26" fmla="*/ 8 w 8"/>
                      <a:gd name="T27" fmla="*/ 18 h 18"/>
                      <a:gd name="T28" fmla="*/ 8 w 8"/>
                      <a:gd name="T29" fmla="*/ 18 h 18"/>
                      <a:gd name="T30" fmla="*/ 8 w 8"/>
                      <a:gd name="T31" fmla="*/ 16 h 18"/>
                      <a:gd name="T32" fmla="*/ 8 w 8"/>
                      <a:gd name="T33" fmla="*/ 16 h 18"/>
                      <a:gd name="T34" fmla="*/ 8 w 8"/>
                      <a:gd name="T35" fmla="*/ 1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18"/>
                      <a:gd name="T56" fmla="*/ 8 w 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18">
                        <a:moveTo>
                          <a:pt x="8" y="18"/>
                        </a:moveTo>
                        <a:lnTo>
                          <a:pt x="8" y="16"/>
                        </a:lnTo>
                        <a:lnTo>
                          <a:pt x="4" y="14"/>
                        </a:lnTo>
                        <a:lnTo>
                          <a:pt x="2" y="10"/>
                        </a:lnTo>
                        <a:lnTo>
                          <a:pt x="2" y="6"/>
                        </a:lnTo>
                        <a:lnTo>
                          <a:pt x="6" y="0"/>
                        </a:lnTo>
                        <a:lnTo>
                          <a:pt x="4" y="0"/>
                        </a:lnTo>
                        <a:lnTo>
                          <a:pt x="0" y="6"/>
                        </a:lnTo>
                        <a:lnTo>
                          <a:pt x="0" y="10"/>
                        </a:lnTo>
                        <a:lnTo>
                          <a:pt x="2" y="16"/>
                        </a:lnTo>
                        <a:lnTo>
                          <a:pt x="8" y="18"/>
                        </a:lnTo>
                        <a:lnTo>
                          <a:pt x="6" y="18"/>
                        </a:lnTo>
                        <a:lnTo>
                          <a:pt x="8" y="18"/>
                        </a:lnTo>
                        <a:lnTo>
                          <a:pt x="8" y="16"/>
                        </a:lnTo>
                        <a:lnTo>
                          <a:pt x="8" y="18"/>
                        </a:lnTo>
                        <a:close/>
                      </a:path>
                    </a:pathLst>
                  </a:custGeom>
                  <a:solidFill>
                    <a:srgbClr val="000000"/>
                  </a:solidFill>
                  <a:ln w="9525">
                    <a:noFill/>
                    <a:round/>
                    <a:headEnd/>
                    <a:tailEnd/>
                  </a:ln>
                </p:spPr>
                <p:txBody>
                  <a:bodyPr/>
                  <a:lstStyle/>
                  <a:p>
                    <a:endParaRPr lang="es-AR"/>
                  </a:p>
                </p:txBody>
              </p:sp>
              <p:sp>
                <p:nvSpPr>
                  <p:cNvPr id="71180" name="Freeform 1301"/>
                  <p:cNvSpPr>
                    <a:spLocks/>
                  </p:cNvSpPr>
                  <p:nvPr/>
                </p:nvSpPr>
                <p:spPr bwMode="auto">
                  <a:xfrm>
                    <a:off x="4550" y="2244"/>
                    <a:ext cx="6" cy="20"/>
                  </a:xfrm>
                  <a:custGeom>
                    <a:avLst/>
                    <a:gdLst>
                      <a:gd name="T0" fmla="*/ 6 w 6"/>
                      <a:gd name="T1" fmla="*/ 18 h 20"/>
                      <a:gd name="T2" fmla="*/ 6 w 6"/>
                      <a:gd name="T3" fmla="*/ 18 h 20"/>
                      <a:gd name="T4" fmla="*/ 4 w 6"/>
                      <a:gd name="T5" fmla="*/ 16 h 20"/>
                      <a:gd name="T6" fmla="*/ 2 w 6"/>
                      <a:gd name="T7" fmla="*/ 12 h 20"/>
                      <a:gd name="T8" fmla="*/ 2 w 6"/>
                      <a:gd name="T9" fmla="*/ 6 h 20"/>
                      <a:gd name="T10" fmla="*/ 4 w 6"/>
                      <a:gd name="T11" fmla="*/ 2 h 20"/>
                      <a:gd name="T12" fmla="*/ 2 w 6"/>
                      <a:gd name="T13" fmla="*/ 0 h 20"/>
                      <a:gd name="T14" fmla="*/ 0 w 6"/>
                      <a:gd name="T15" fmla="*/ 6 h 20"/>
                      <a:gd name="T16" fmla="*/ 0 w 6"/>
                      <a:gd name="T17" fmla="*/ 12 h 20"/>
                      <a:gd name="T18" fmla="*/ 2 w 6"/>
                      <a:gd name="T19" fmla="*/ 18 h 20"/>
                      <a:gd name="T20" fmla="*/ 4 w 6"/>
                      <a:gd name="T21" fmla="*/ 20 h 20"/>
                      <a:gd name="T22" fmla="*/ 6 w 6"/>
                      <a:gd name="T23" fmla="*/ 20 h 20"/>
                      <a:gd name="T24" fmla="*/ 6 w 6"/>
                      <a:gd name="T25" fmla="*/ 20 h 20"/>
                      <a:gd name="T26" fmla="*/ 6 w 6"/>
                      <a:gd name="T27" fmla="*/ 18 h 20"/>
                      <a:gd name="T28" fmla="*/ 6 w 6"/>
                      <a:gd name="T29" fmla="*/ 18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20"/>
                      <a:gd name="T47" fmla="*/ 6 w 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20">
                        <a:moveTo>
                          <a:pt x="6" y="18"/>
                        </a:moveTo>
                        <a:lnTo>
                          <a:pt x="6" y="18"/>
                        </a:lnTo>
                        <a:lnTo>
                          <a:pt x="4" y="16"/>
                        </a:lnTo>
                        <a:lnTo>
                          <a:pt x="2" y="12"/>
                        </a:lnTo>
                        <a:lnTo>
                          <a:pt x="2" y="6"/>
                        </a:lnTo>
                        <a:lnTo>
                          <a:pt x="4" y="2"/>
                        </a:lnTo>
                        <a:lnTo>
                          <a:pt x="2" y="0"/>
                        </a:lnTo>
                        <a:lnTo>
                          <a:pt x="0" y="6"/>
                        </a:lnTo>
                        <a:lnTo>
                          <a:pt x="0" y="12"/>
                        </a:lnTo>
                        <a:lnTo>
                          <a:pt x="2" y="18"/>
                        </a:lnTo>
                        <a:lnTo>
                          <a:pt x="4" y="20"/>
                        </a:lnTo>
                        <a:lnTo>
                          <a:pt x="6" y="20"/>
                        </a:lnTo>
                        <a:lnTo>
                          <a:pt x="6" y="18"/>
                        </a:lnTo>
                        <a:close/>
                      </a:path>
                    </a:pathLst>
                  </a:custGeom>
                  <a:solidFill>
                    <a:srgbClr val="000000"/>
                  </a:solidFill>
                  <a:ln w="9525">
                    <a:noFill/>
                    <a:round/>
                    <a:headEnd/>
                    <a:tailEnd/>
                  </a:ln>
                </p:spPr>
                <p:txBody>
                  <a:bodyPr/>
                  <a:lstStyle/>
                  <a:p>
                    <a:endParaRPr lang="es-AR"/>
                  </a:p>
                </p:txBody>
              </p:sp>
              <p:sp>
                <p:nvSpPr>
                  <p:cNvPr id="71181" name="Freeform 1302"/>
                  <p:cNvSpPr>
                    <a:spLocks/>
                  </p:cNvSpPr>
                  <p:nvPr/>
                </p:nvSpPr>
                <p:spPr bwMode="auto">
                  <a:xfrm>
                    <a:off x="4552" y="2230"/>
                    <a:ext cx="8" cy="10"/>
                  </a:xfrm>
                  <a:custGeom>
                    <a:avLst/>
                    <a:gdLst>
                      <a:gd name="T0" fmla="*/ 2 w 8"/>
                      <a:gd name="T1" fmla="*/ 0 h 10"/>
                      <a:gd name="T2" fmla="*/ 0 w 8"/>
                      <a:gd name="T3" fmla="*/ 2 h 10"/>
                      <a:gd name="T4" fmla="*/ 0 w 8"/>
                      <a:gd name="T5" fmla="*/ 4 h 10"/>
                      <a:gd name="T6" fmla="*/ 0 w 8"/>
                      <a:gd name="T7" fmla="*/ 8 h 10"/>
                      <a:gd name="T8" fmla="*/ 2 w 8"/>
                      <a:gd name="T9" fmla="*/ 10 h 10"/>
                      <a:gd name="T10" fmla="*/ 4 w 8"/>
                      <a:gd name="T11" fmla="*/ 10 h 10"/>
                      <a:gd name="T12" fmla="*/ 6 w 8"/>
                      <a:gd name="T13" fmla="*/ 10 h 10"/>
                      <a:gd name="T14" fmla="*/ 8 w 8"/>
                      <a:gd name="T15" fmla="*/ 8 h 10"/>
                      <a:gd name="T16" fmla="*/ 8 w 8"/>
                      <a:gd name="T17" fmla="*/ 6 h 10"/>
                      <a:gd name="T18" fmla="*/ 8 w 8"/>
                      <a:gd name="T19" fmla="*/ 2 h 10"/>
                      <a:gd name="T20" fmla="*/ 6 w 8"/>
                      <a:gd name="T21" fmla="*/ 0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8"/>
                        </a:lnTo>
                        <a:lnTo>
                          <a:pt x="2" y="10"/>
                        </a:lnTo>
                        <a:lnTo>
                          <a:pt x="4" y="10"/>
                        </a:lnTo>
                        <a:lnTo>
                          <a:pt x="6" y="10"/>
                        </a:lnTo>
                        <a:lnTo>
                          <a:pt x="8" y="8"/>
                        </a:lnTo>
                        <a:lnTo>
                          <a:pt x="8" y="6"/>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1182" name="Freeform 1303"/>
                  <p:cNvSpPr>
                    <a:spLocks/>
                  </p:cNvSpPr>
                  <p:nvPr/>
                </p:nvSpPr>
                <p:spPr bwMode="auto">
                  <a:xfrm>
                    <a:off x="4568" y="2168"/>
                    <a:ext cx="10" cy="10"/>
                  </a:xfrm>
                  <a:custGeom>
                    <a:avLst/>
                    <a:gdLst>
                      <a:gd name="T0" fmla="*/ 0 w 10"/>
                      <a:gd name="T1" fmla="*/ 2 h 10"/>
                      <a:gd name="T2" fmla="*/ 0 w 10"/>
                      <a:gd name="T3" fmla="*/ 0 h 10"/>
                      <a:gd name="T4" fmla="*/ 2 w 10"/>
                      <a:gd name="T5" fmla="*/ 0 h 10"/>
                      <a:gd name="T6" fmla="*/ 4 w 10"/>
                      <a:gd name="T7" fmla="*/ 0 h 10"/>
                      <a:gd name="T8" fmla="*/ 6 w 10"/>
                      <a:gd name="T9" fmla="*/ 0 h 10"/>
                      <a:gd name="T10" fmla="*/ 6 w 10"/>
                      <a:gd name="T11" fmla="*/ 2 h 10"/>
                      <a:gd name="T12" fmla="*/ 8 w 10"/>
                      <a:gd name="T13" fmla="*/ 2 h 10"/>
                      <a:gd name="T14" fmla="*/ 10 w 10"/>
                      <a:gd name="T15" fmla="*/ 4 h 10"/>
                      <a:gd name="T16" fmla="*/ 10 w 10"/>
                      <a:gd name="T17" fmla="*/ 6 h 10"/>
                      <a:gd name="T18" fmla="*/ 8 w 10"/>
                      <a:gd name="T19" fmla="*/ 8 h 10"/>
                      <a:gd name="T20" fmla="*/ 8 w 10"/>
                      <a:gd name="T21" fmla="*/ 10 h 10"/>
                      <a:gd name="T22" fmla="*/ 6 w 10"/>
                      <a:gd name="T23" fmla="*/ 10 h 10"/>
                      <a:gd name="T24" fmla="*/ 4 w 10"/>
                      <a:gd name="T25" fmla="*/ 8 h 10"/>
                      <a:gd name="T26" fmla="*/ 4 w 10"/>
                      <a:gd name="T27" fmla="*/ 6 h 10"/>
                      <a:gd name="T28" fmla="*/ 2 w 10"/>
                      <a:gd name="T29" fmla="*/ 4 h 10"/>
                      <a:gd name="T30" fmla="*/ 0 w 10"/>
                      <a:gd name="T31" fmla="*/ 4 h 10"/>
                      <a:gd name="T32" fmla="*/ 0 w 10"/>
                      <a:gd name="T33" fmla="*/ 2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2"/>
                        </a:moveTo>
                        <a:lnTo>
                          <a:pt x="0" y="0"/>
                        </a:lnTo>
                        <a:lnTo>
                          <a:pt x="2" y="0"/>
                        </a:lnTo>
                        <a:lnTo>
                          <a:pt x="4" y="0"/>
                        </a:lnTo>
                        <a:lnTo>
                          <a:pt x="6" y="0"/>
                        </a:lnTo>
                        <a:lnTo>
                          <a:pt x="6" y="2"/>
                        </a:lnTo>
                        <a:lnTo>
                          <a:pt x="8" y="2"/>
                        </a:lnTo>
                        <a:lnTo>
                          <a:pt x="10" y="4"/>
                        </a:lnTo>
                        <a:lnTo>
                          <a:pt x="10" y="6"/>
                        </a:lnTo>
                        <a:lnTo>
                          <a:pt x="8" y="8"/>
                        </a:lnTo>
                        <a:lnTo>
                          <a:pt x="8" y="10"/>
                        </a:lnTo>
                        <a:lnTo>
                          <a:pt x="6" y="10"/>
                        </a:lnTo>
                        <a:lnTo>
                          <a:pt x="4" y="8"/>
                        </a:lnTo>
                        <a:lnTo>
                          <a:pt x="4" y="6"/>
                        </a:lnTo>
                        <a:lnTo>
                          <a:pt x="2" y="4"/>
                        </a:lnTo>
                        <a:lnTo>
                          <a:pt x="0" y="4"/>
                        </a:lnTo>
                        <a:lnTo>
                          <a:pt x="0" y="2"/>
                        </a:lnTo>
                        <a:close/>
                      </a:path>
                    </a:pathLst>
                  </a:custGeom>
                  <a:solidFill>
                    <a:srgbClr val="FFEA33"/>
                  </a:solidFill>
                  <a:ln w="9525">
                    <a:noFill/>
                    <a:round/>
                    <a:headEnd/>
                    <a:tailEnd/>
                  </a:ln>
                </p:spPr>
                <p:txBody>
                  <a:bodyPr/>
                  <a:lstStyle/>
                  <a:p>
                    <a:endParaRPr lang="es-AR"/>
                  </a:p>
                </p:txBody>
              </p:sp>
              <p:sp>
                <p:nvSpPr>
                  <p:cNvPr id="71183" name="Freeform 1304"/>
                  <p:cNvSpPr>
                    <a:spLocks/>
                  </p:cNvSpPr>
                  <p:nvPr/>
                </p:nvSpPr>
                <p:spPr bwMode="auto">
                  <a:xfrm>
                    <a:off x="4574" y="2180"/>
                    <a:ext cx="12" cy="12"/>
                  </a:xfrm>
                  <a:custGeom>
                    <a:avLst/>
                    <a:gdLst>
                      <a:gd name="T0" fmla="*/ 0 w 12"/>
                      <a:gd name="T1" fmla="*/ 2 h 12"/>
                      <a:gd name="T2" fmla="*/ 2 w 12"/>
                      <a:gd name="T3" fmla="*/ 0 h 12"/>
                      <a:gd name="T4" fmla="*/ 6 w 12"/>
                      <a:gd name="T5" fmla="*/ 0 h 12"/>
                      <a:gd name="T6" fmla="*/ 8 w 12"/>
                      <a:gd name="T7" fmla="*/ 2 h 12"/>
                      <a:gd name="T8" fmla="*/ 10 w 12"/>
                      <a:gd name="T9" fmla="*/ 2 h 12"/>
                      <a:gd name="T10" fmla="*/ 12 w 12"/>
                      <a:gd name="T11" fmla="*/ 4 h 12"/>
                      <a:gd name="T12" fmla="*/ 12 w 12"/>
                      <a:gd name="T13" fmla="*/ 8 h 12"/>
                      <a:gd name="T14" fmla="*/ 12 w 12"/>
                      <a:gd name="T15" fmla="*/ 10 h 12"/>
                      <a:gd name="T16" fmla="*/ 12 w 12"/>
                      <a:gd name="T17" fmla="*/ 12 h 12"/>
                      <a:gd name="T18" fmla="*/ 10 w 12"/>
                      <a:gd name="T19" fmla="*/ 12 h 12"/>
                      <a:gd name="T20" fmla="*/ 8 w 12"/>
                      <a:gd name="T21" fmla="*/ 12 h 12"/>
                      <a:gd name="T22" fmla="*/ 6 w 12"/>
                      <a:gd name="T23" fmla="*/ 10 h 12"/>
                      <a:gd name="T24" fmla="*/ 6 w 12"/>
                      <a:gd name="T25" fmla="*/ 8 h 12"/>
                      <a:gd name="T26" fmla="*/ 4 w 12"/>
                      <a:gd name="T27" fmla="*/ 6 h 12"/>
                      <a:gd name="T28" fmla="*/ 4 w 12"/>
                      <a:gd name="T29" fmla="*/ 4 h 12"/>
                      <a:gd name="T30" fmla="*/ 2 w 12"/>
                      <a:gd name="T31" fmla="*/ 4 h 12"/>
                      <a:gd name="T32" fmla="*/ 0 w 12"/>
                      <a:gd name="T33" fmla="*/ 2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0" y="2"/>
                        </a:moveTo>
                        <a:lnTo>
                          <a:pt x="2" y="0"/>
                        </a:lnTo>
                        <a:lnTo>
                          <a:pt x="6" y="0"/>
                        </a:lnTo>
                        <a:lnTo>
                          <a:pt x="8" y="2"/>
                        </a:lnTo>
                        <a:lnTo>
                          <a:pt x="10" y="2"/>
                        </a:lnTo>
                        <a:lnTo>
                          <a:pt x="12" y="4"/>
                        </a:lnTo>
                        <a:lnTo>
                          <a:pt x="12" y="8"/>
                        </a:lnTo>
                        <a:lnTo>
                          <a:pt x="12" y="10"/>
                        </a:lnTo>
                        <a:lnTo>
                          <a:pt x="12" y="12"/>
                        </a:lnTo>
                        <a:lnTo>
                          <a:pt x="10" y="12"/>
                        </a:lnTo>
                        <a:lnTo>
                          <a:pt x="8" y="12"/>
                        </a:lnTo>
                        <a:lnTo>
                          <a:pt x="6" y="10"/>
                        </a:lnTo>
                        <a:lnTo>
                          <a:pt x="6" y="8"/>
                        </a:lnTo>
                        <a:lnTo>
                          <a:pt x="4" y="6"/>
                        </a:lnTo>
                        <a:lnTo>
                          <a:pt x="4" y="4"/>
                        </a:lnTo>
                        <a:lnTo>
                          <a:pt x="2" y="4"/>
                        </a:lnTo>
                        <a:lnTo>
                          <a:pt x="0" y="2"/>
                        </a:lnTo>
                        <a:close/>
                      </a:path>
                    </a:pathLst>
                  </a:custGeom>
                  <a:solidFill>
                    <a:srgbClr val="FFEA33"/>
                  </a:solidFill>
                  <a:ln w="9525">
                    <a:noFill/>
                    <a:round/>
                    <a:headEnd/>
                    <a:tailEnd/>
                  </a:ln>
                </p:spPr>
                <p:txBody>
                  <a:bodyPr/>
                  <a:lstStyle/>
                  <a:p>
                    <a:endParaRPr lang="es-AR"/>
                  </a:p>
                </p:txBody>
              </p:sp>
              <p:sp>
                <p:nvSpPr>
                  <p:cNvPr id="71184" name="Freeform 1305"/>
                  <p:cNvSpPr>
                    <a:spLocks/>
                  </p:cNvSpPr>
                  <p:nvPr/>
                </p:nvSpPr>
                <p:spPr bwMode="auto">
                  <a:xfrm>
                    <a:off x="4582" y="2194"/>
                    <a:ext cx="12" cy="14"/>
                  </a:xfrm>
                  <a:custGeom>
                    <a:avLst/>
                    <a:gdLst>
                      <a:gd name="T0" fmla="*/ 2 w 12"/>
                      <a:gd name="T1" fmla="*/ 0 h 14"/>
                      <a:gd name="T2" fmla="*/ 4 w 12"/>
                      <a:gd name="T3" fmla="*/ 0 h 14"/>
                      <a:gd name="T4" fmla="*/ 6 w 12"/>
                      <a:gd name="T5" fmla="*/ 2 h 14"/>
                      <a:gd name="T6" fmla="*/ 8 w 12"/>
                      <a:gd name="T7" fmla="*/ 2 h 14"/>
                      <a:gd name="T8" fmla="*/ 10 w 12"/>
                      <a:gd name="T9" fmla="*/ 4 h 14"/>
                      <a:gd name="T10" fmla="*/ 12 w 12"/>
                      <a:gd name="T11" fmla="*/ 6 h 14"/>
                      <a:gd name="T12" fmla="*/ 12 w 12"/>
                      <a:gd name="T13" fmla="*/ 8 h 14"/>
                      <a:gd name="T14" fmla="*/ 12 w 12"/>
                      <a:gd name="T15" fmla="*/ 10 h 14"/>
                      <a:gd name="T16" fmla="*/ 10 w 12"/>
                      <a:gd name="T17" fmla="*/ 12 h 14"/>
                      <a:gd name="T18" fmla="*/ 8 w 12"/>
                      <a:gd name="T19" fmla="*/ 14 h 14"/>
                      <a:gd name="T20" fmla="*/ 6 w 12"/>
                      <a:gd name="T21" fmla="*/ 14 h 14"/>
                      <a:gd name="T22" fmla="*/ 4 w 12"/>
                      <a:gd name="T23" fmla="*/ 14 h 14"/>
                      <a:gd name="T24" fmla="*/ 4 w 12"/>
                      <a:gd name="T25" fmla="*/ 12 h 14"/>
                      <a:gd name="T26" fmla="*/ 4 w 12"/>
                      <a:gd name="T27" fmla="*/ 10 h 14"/>
                      <a:gd name="T28" fmla="*/ 2 w 12"/>
                      <a:gd name="T29" fmla="*/ 8 h 14"/>
                      <a:gd name="T30" fmla="*/ 0 w 12"/>
                      <a:gd name="T31" fmla="*/ 6 h 14"/>
                      <a:gd name="T32" fmla="*/ 0 w 12"/>
                      <a:gd name="T33" fmla="*/ 6 h 14"/>
                      <a:gd name="T34" fmla="*/ 0 w 12"/>
                      <a:gd name="T35" fmla="*/ 4 h 14"/>
                      <a:gd name="T36" fmla="*/ 0 w 12"/>
                      <a:gd name="T37" fmla="*/ 2 h 14"/>
                      <a:gd name="T38" fmla="*/ 0 w 12"/>
                      <a:gd name="T39" fmla="*/ 0 h 14"/>
                      <a:gd name="T40" fmla="*/ 2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2" y="0"/>
                        </a:moveTo>
                        <a:lnTo>
                          <a:pt x="4" y="0"/>
                        </a:lnTo>
                        <a:lnTo>
                          <a:pt x="6" y="2"/>
                        </a:lnTo>
                        <a:lnTo>
                          <a:pt x="8" y="2"/>
                        </a:lnTo>
                        <a:lnTo>
                          <a:pt x="10" y="4"/>
                        </a:lnTo>
                        <a:lnTo>
                          <a:pt x="12" y="6"/>
                        </a:lnTo>
                        <a:lnTo>
                          <a:pt x="12" y="8"/>
                        </a:lnTo>
                        <a:lnTo>
                          <a:pt x="12" y="10"/>
                        </a:lnTo>
                        <a:lnTo>
                          <a:pt x="10" y="12"/>
                        </a:lnTo>
                        <a:lnTo>
                          <a:pt x="8" y="14"/>
                        </a:lnTo>
                        <a:lnTo>
                          <a:pt x="6" y="14"/>
                        </a:lnTo>
                        <a:lnTo>
                          <a:pt x="4" y="14"/>
                        </a:lnTo>
                        <a:lnTo>
                          <a:pt x="4" y="12"/>
                        </a:lnTo>
                        <a:lnTo>
                          <a:pt x="4" y="10"/>
                        </a:lnTo>
                        <a:lnTo>
                          <a:pt x="2" y="8"/>
                        </a:lnTo>
                        <a:lnTo>
                          <a:pt x="0" y="6"/>
                        </a:lnTo>
                        <a:lnTo>
                          <a:pt x="0" y="4"/>
                        </a:lnTo>
                        <a:lnTo>
                          <a:pt x="0" y="2"/>
                        </a:lnTo>
                        <a:lnTo>
                          <a:pt x="0" y="0"/>
                        </a:lnTo>
                        <a:lnTo>
                          <a:pt x="2" y="0"/>
                        </a:lnTo>
                        <a:close/>
                      </a:path>
                    </a:pathLst>
                  </a:custGeom>
                  <a:solidFill>
                    <a:srgbClr val="FFEA33"/>
                  </a:solidFill>
                  <a:ln w="9525">
                    <a:noFill/>
                    <a:round/>
                    <a:headEnd/>
                    <a:tailEnd/>
                  </a:ln>
                </p:spPr>
                <p:txBody>
                  <a:bodyPr/>
                  <a:lstStyle/>
                  <a:p>
                    <a:endParaRPr lang="es-AR"/>
                  </a:p>
                </p:txBody>
              </p:sp>
              <p:sp>
                <p:nvSpPr>
                  <p:cNvPr id="71185" name="Freeform 1306"/>
                  <p:cNvSpPr>
                    <a:spLocks/>
                  </p:cNvSpPr>
                  <p:nvPr/>
                </p:nvSpPr>
                <p:spPr bwMode="auto">
                  <a:xfrm>
                    <a:off x="4588" y="2210"/>
                    <a:ext cx="16" cy="16"/>
                  </a:xfrm>
                  <a:custGeom>
                    <a:avLst/>
                    <a:gdLst>
                      <a:gd name="T0" fmla="*/ 0 w 16"/>
                      <a:gd name="T1" fmla="*/ 2 h 16"/>
                      <a:gd name="T2" fmla="*/ 2 w 16"/>
                      <a:gd name="T3" fmla="*/ 2 h 16"/>
                      <a:gd name="T4" fmla="*/ 4 w 16"/>
                      <a:gd name="T5" fmla="*/ 0 h 16"/>
                      <a:gd name="T6" fmla="*/ 4 w 16"/>
                      <a:gd name="T7" fmla="*/ 0 h 16"/>
                      <a:gd name="T8" fmla="*/ 8 w 16"/>
                      <a:gd name="T9" fmla="*/ 0 h 16"/>
                      <a:gd name="T10" fmla="*/ 10 w 16"/>
                      <a:gd name="T11" fmla="*/ 0 h 16"/>
                      <a:gd name="T12" fmla="*/ 12 w 16"/>
                      <a:gd name="T13" fmla="*/ 0 h 16"/>
                      <a:gd name="T14" fmla="*/ 12 w 16"/>
                      <a:gd name="T15" fmla="*/ 2 h 16"/>
                      <a:gd name="T16" fmla="*/ 14 w 16"/>
                      <a:gd name="T17" fmla="*/ 4 h 16"/>
                      <a:gd name="T18" fmla="*/ 16 w 16"/>
                      <a:gd name="T19" fmla="*/ 8 h 16"/>
                      <a:gd name="T20" fmla="*/ 16 w 16"/>
                      <a:gd name="T21" fmla="*/ 12 h 16"/>
                      <a:gd name="T22" fmla="*/ 14 w 16"/>
                      <a:gd name="T23" fmla="*/ 14 h 16"/>
                      <a:gd name="T24" fmla="*/ 10 w 16"/>
                      <a:gd name="T25" fmla="*/ 16 h 16"/>
                      <a:gd name="T26" fmla="*/ 8 w 16"/>
                      <a:gd name="T27" fmla="*/ 16 h 16"/>
                      <a:gd name="T28" fmla="*/ 6 w 16"/>
                      <a:gd name="T29" fmla="*/ 14 h 16"/>
                      <a:gd name="T30" fmla="*/ 4 w 16"/>
                      <a:gd name="T31" fmla="*/ 12 h 16"/>
                      <a:gd name="T32" fmla="*/ 4 w 16"/>
                      <a:gd name="T33" fmla="*/ 12 h 16"/>
                      <a:gd name="T34" fmla="*/ 4 w 16"/>
                      <a:gd name="T35" fmla="*/ 10 h 16"/>
                      <a:gd name="T36" fmla="*/ 4 w 16"/>
                      <a:gd name="T37" fmla="*/ 6 h 16"/>
                      <a:gd name="T38" fmla="*/ 2 w 16"/>
                      <a:gd name="T39" fmla="*/ 4 h 16"/>
                      <a:gd name="T40" fmla="*/ 0 w 16"/>
                      <a:gd name="T41" fmla="*/ 2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6"/>
                      <a:gd name="T65" fmla="*/ 16 w 16"/>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6">
                        <a:moveTo>
                          <a:pt x="0" y="2"/>
                        </a:moveTo>
                        <a:lnTo>
                          <a:pt x="2" y="2"/>
                        </a:lnTo>
                        <a:lnTo>
                          <a:pt x="4" y="0"/>
                        </a:lnTo>
                        <a:lnTo>
                          <a:pt x="8" y="0"/>
                        </a:lnTo>
                        <a:lnTo>
                          <a:pt x="10" y="0"/>
                        </a:lnTo>
                        <a:lnTo>
                          <a:pt x="12" y="0"/>
                        </a:lnTo>
                        <a:lnTo>
                          <a:pt x="12" y="2"/>
                        </a:lnTo>
                        <a:lnTo>
                          <a:pt x="14" y="4"/>
                        </a:lnTo>
                        <a:lnTo>
                          <a:pt x="16" y="8"/>
                        </a:lnTo>
                        <a:lnTo>
                          <a:pt x="16" y="12"/>
                        </a:lnTo>
                        <a:lnTo>
                          <a:pt x="14" y="14"/>
                        </a:lnTo>
                        <a:lnTo>
                          <a:pt x="10" y="16"/>
                        </a:lnTo>
                        <a:lnTo>
                          <a:pt x="8" y="16"/>
                        </a:lnTo>
                        <a:lnTo>
                          <a:pt x="6" y="14"/>
                        </a:lnTo>
                        <a:lnTo>
                          <a:pt x="4" y="12"/>
                        </a:lnTo>
                        <a:lnTo>
                          <a:pt x="4" y="10"/>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1186" name="Freeform 1307"/>
                  <p:cNvSpPr>
                    <a:spLocks/>
                  </p:cNvSpPr>
                  <p:nvPr/>
                </p:nvSpPr>
                <p:spPr bwMode="auto">
                  <a:xfrm>
                    <a:off x="4598" y="2230"/>
                    <a:ext cx="14" cy="16"/>
                  </a:xfrm>
                  <a:custGeom>
                    <a:avLst/>
                    <a:gdLst>
                      <a:gd name="T0" fmla="*/ 6 w 14"/>
                      <a:gd name="T1" fmla="*/ 0 h 16"/>
                      <a:gd name="T2" fmla="*/ 8 w 14"/>
                      <a:gd name="T3" fmla="*/ 0 h 16"/>
                      <a:gd name="T4" fmla="*/ 10 w 14"/>
                      <a:gd name="T5" fmla="*/ 0 h 16"/>
                      <a:gd name="T6" fmla="*/ 12 w 14"/>
                      <a:gd name="T7" fmla="*/ 2 h 16"/>
                      <a:gd name="T8" fmla="*/ 14 w 14"/>
                      <a:gd name="T9" fmla="*/ 4 h 16"/>
                      <a:gd name="T10" fmla="*/ 14 w 14"/>
                      <a:gd name="T11" fmla="*/ 6 h 16"/>
                      <a:gd name="T12" fmla="*/ 14 w 14"/>
                      <a:gd name="T13" fmla="*/ 8 h 16"/>
                      <a:gd name="T14" fmla="*/ 14 w 14"/>
                      <a:gd name="T15" fmla="*/ 10 h 16"/>
                      <a:gd name="T16" fmla="*/ 14 w 14"/>
                      <a:gd name="T17" fmla="*/ 14 h 16"/>
                      <a:gd name="T18" fmla="*/ 12 w 14"/>
                      <a:gd name="T19" fmla="*/ 16 h 16"/>
                      <a:gd name="T20" fmla="*/ 10 w 14"/>
                      <a:gd name="T21" fmla="*/ 16 h 16"/>
                      <a:gd name="T22" fmla="*/ 8 w 14"/>
                      <a:gd name="T23" fmla="*/ 16 h 16"/>
                      <a:gd name="T24" fmla="*/ 6 w 14"/>
                      <a:gd name="T25" fmla="*/ 16 h 16"/>
                      <a:gd name="T26" fmla="*/ 6 w 14"/>
                      <a:gd name="T27" fmla="*/ 14 h 16"/>
                      <a:gd name="T28" fmla="*/ 4 w 14"/>
                      <a:gd name="T29" fmla="*/ 10 h 16"/>
                      <a:gd name="T30" fmla="*/ 2 w 14"/>
                      <a:gd name="T31" fmla="*/ 8 h 16"/>
                      <a:gd name="T32" fmla="*/ 0 w 14"/>
                      <a:gd name="T33" fmla="*/ 4 h 16"/>
                      <a:gd name="T34" fmla="*/ 0 w 14"/>
                      <a:gd name="T35" fmla="*/ 2 h 16"/>
                      <a:gd name="T36" fmla="*/ 0 w 14"/>
                      <a:gd name="T37" fmla="*/ 2 h 16"/>
                      <a:gd name="T38" fmla="*/ 2 w 14"/>
                      <a:gd name="T39" fmla="*/ 0 h 16"/>
                      <a:gd name="T40" fmla="*/ 6 w 14"/>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6"/>
                      <a:gd name="T65" fmla="*/ 14 w 14"/>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6">
                        <a:moveTo>
                          <a:pt x="6" y="0"/>
                        </a:moveTo>
                        <a:lnTo>
                          <a:pt x="8" y="0"/>
                        </a:lnTo>
                        <a:lnTo>
                          <a:pt x="10" y="0"/>
                        </a:lnTo>
                        <a:lnTo>
                          <a:pt x="12" y="2"/>
                        </a:lnTo>
                        <a:lnTo>
                          <a:pt x="14" y="4"/>
                        </a:lnTo>
                        <a:lnTo>
                          <a:pt x="14" y="6"/>
                        </a:lnTo>
                        <a:lnTo>
                          <a:pt x="14" y="8"/>
                        </a:lnTo>
                        <a:lnTo>
                          <a:pt x="14" y="10"/>
                        </a:lnTo>
                        <a:lnTo>
                          <a:pt x="14" y="14"/>
                        </a:lnTo>
                        <a:lnTo>
                          <a:pt x="12" y="16"/>
                        </a:lnTo>
                        <a:lnTo>
                          <a:pt x="10" y="16"/>
                        </a:lnTo>
                        <a:lnTo>
                          <a:pt x="8" y="16"/>
                        </a:lnTo>
                        <a:lnTo>
                          <a:pt x="6" y="16"/>
                        </a:lnTo>
                        <a:lnTo>
                          <a:pt x="6" y="14"/>
                        </a:lnTo>
                        <a:lnTo>
                          <a:pt x="4" y="10"/>
                        </a:lnTo>
                        <a:lnTo>
                          <a:pt x="2" y="8"/>
                        </a:lnTo>
                        <a:lnTo>
                          <a:pt x="0" y="4"/>
                        </a:lnTo>
                        <a:lnTo>
                          <a:pt x="0" y="2"/>
                        </a:lnTo>
                        <a:lnTo>
                          <a:pt x="2" y="0"/>
                        </a:lnTo>
                        <a:lnTo>
                          <a:pt x="6" y="0"/>
                        </a:lnTo>
                        <a:close/>
                      </a:path>
                    </a:pathLst>
                  </a:custGeom>
                  <a:solidFill>
                    <a:srgbClr val="FFEA33"/>
                  </a:solidFill>
                  <a:ln w="9525">
                    <a:noFill/>
                    <a:round/>
                    <a:headEnd/>
                    <a:tailEnd/>
                  </a:ln>
                </p:spPr>
                <p:txBody>
                  <a:bodyPr/>
                  <a:lstStyle/>
                  <a:p>
                    <a:endParaRPr lang="es-AR"/>
                  </a:p>
                </p:txBody>
              </p:sp>
              <p:sp>
                <p:nvSpPr>
                  <p:cNvPr id="71187" name="Freeform 1308"/>
                  <p:cNvSpPr>
                    <a:spLocks/>
                  </p:cNvSpPr>
                  <p:nvPr/>
                </p:nvSpPr>
                <p:spPr bwMode="auto">
                  <a:xfrm>
                    <a:off x="4610" y="2248"/>
                    <a:ext cx="4" cy="16"/>
                  </a:xfrm>
                  <a:custGeom>
                    <a:avLst/>
                    <a:gdLst>
                      <a:gd name="T0" fmla="*/ 0 w 4"/>
                      <a:gd name="T1" fmla="*/ 4 h 16"/>
                      <a:gd name="T2" fmla="*/ 2 w 4"/>
                      <a:gd name="T3" fmla="*/ 8 h 16"/>
                      <a:gd name="T4" fmla="*/ 2 w 4"/>
                      <a:gd name="T5" fmla="*/ 10 h 16"/>
                      <a:gd name="T6" fmla="*/ 4 w 4"/>
                      <a:gd name="T7" fmla="*/ 14 h 16"/>
                      <a:gd name="T8" fmla="*/ 4 w 4"/>
                      <a:gd name="T9" fmla="*/ 16 h 16"/>
                      <a:gd name="T10" fmla="*/ 4 w 4"/>
                      <a:gd name="T11" fmla="*/ 16 h 16"/>
                      <a:gd name="T12" fmla="*/ 4 w 4"/>
                      <a:gd name="T13" fmla="*/ 16 h 16"/>
                      <a:gd name="T14" fmla="*/ 4 w 4"/>
                      <a:gd name="T15" fmla="*/ 14 h 16"/>
                      <a:gd name="T16" fmla="*/ 4 w 4"/>
                      <a:gd name="T17" fmla="*/ 12 h 16"/>
                      <a:gd name="T18" fmla="*/ 4 w 4"/>
                      <a:gd name="T19" fmla="*/ 8 h 16"/>
                      <a:gd name="T20" fmla="*/ 4 w 4"/>
                      <a:gd name="T21" fmla="*/ 6 h 16"/>
                      <a:gd name="T22" fmla="*/ 4 w 4"/>
                      <a:gd name="T23" fmla="*/ 2 h 16"/>
                      <a:gd name="T24" fmla="*/ 4 w 4"/>
                      <a:gd name="T25" fmla="*/ 0 h 16"/>
                      <a:gd name="T26" fmla="*/ 4 w 4"/>
                      <a:gd name="T27" fmla="*/ 0 h 16"/>
                      <a:gd name="T28" fmla="*/ 2 w 4"/>
                      <a:gd name="T29" fmla="*/ 0 h 16"/>
                      <a:gd name="T30" fmla="*/ 0 w 4"/>
                      <a:gd name="T31" fmla="*/ 2 h 16"/>
                      <a:gd name="T32" fmla="*/ 0 w 4"/>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16"/>
                      <a:gd name="T53" fmla="*/ 4 w 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16">
                        <a:moveTo>
                          <a:pt x="0" y="4"/>
                        </a:moveTo>
                        <a:lnTo>
                          <a:pt x="2" y="8"/>
                        </a:lnTo>
                        <a:lnTo>
                          <a:pt x="2" y="10"/>
                        </a:lnTo>
                        <a:lnTo>
                          <a:pt x="4" y="14"/>
                        </a:lnTo>
                        <a:lnTo>
                          <a:pt x="4" y="16"/>
                        </a:lnTo>
                        <a:lnTo>
                          <a:pt x="4" y="14"/>
                        </a:lnTo>
                        <a:lnTo>
                          <a:pt x="4" y="12"/>
                        </a:lnTo>
                        <a:lnTo>
                          <a:pt x="4" y="8"/>
                        </a:lnTo>
                        <a:lnTo>
                          <a:pt x="4" y="6"/>
                        </a:lnTo>
                        <a:lnTo>
                          <a:pt x="4" y="2"/>
                        </a:lnTo>
                        <a:lnTo>
                          <a:pt x="4" y="0"/>
                        </a:lnTo>
                        <a:lnTo>
                          <a:pt x="2" y="0"/>
                        </a:lnTo>
                        <a:lnTo>
                          <a:pt x="0" y="2"/>
                        </a:lnTo>
                        <a:lnTo>
                          <a:pt x="0" y="4"/>
                        </a:lnTo>
                        <a:close/>
                      </a:path>
                    </a:pathLst>
                  </a:custGeom>
                  <a:solidFill>
                    <a:srgbClr val="FFEA33"/>
                  </a:solidFill>
                  <a:ln w="9525">
                    <a:noFill/>
                    <a:round/>
                    <a:headEnd/>
                    <a:tailEnd/>
                  </a:ln>
                </p:spPr>
                <p:txBody>
                  <a:bodyPr/>
                  <a:lstStyle/>
                  <a:p>
                    <a:endParaRPr lang="es-AR"/>
                  </a:p>
                </p:txBody>
              </p:sp>
              <p:sp>
                <p:nvSpPr>
                  <p:cNvPr id="71188" name="Freeform 1309"/>
                  <p:cNvSpPr>
                    <a:spLocks/>
                  </p:cNvSpPr>
                  <p:nvPr/>
                </p:nvSpPr>
                <p:spPr bwMode="auto">
                  <a:xfrm>
                    <a:off x="4594" y="2254"/>
                    <a:ext cx="16" cy="20"/>
                  </a:xfrm>
                  <a:custGeom>
                    <a:avLst/>
                    <a:gdLst>
                      <a:gd name="T0" fmla="*/ 0 w 16"/>
                      <a:gd name="T1" fmla="*/ 6 h 20"/>
                      <a:gd name="T2" fmla="*/ 0 w 16"/>
                      <a:gd name="T3" fmla="*/ 4 h 20"/>
                      <a:gd name="T4" fmla="*/ 0 w 16"/>
                      <a:gd name="T5" fmla="*/ 2 h 20"/>
                      <a:gd name="T6" fmla="*/ 2 w 16"/>
                      <a:gd name="T7" fmla="*/ 2 h 20"/>
                      <a:gd name="T8" fmla="*/ 4 w 16"/>
                      <a:gd name="T9" fmla="*/ 0 h 20"/>
                      <a:gd name="T10" fmla="*/ 6 w 16"/>
                      <a:gd name="T11" fmla="*/ 0 h 20"/>
                      <a:gd name="T12" fmla="*/ 6 w 16"/>
                      <a:gd name="T13" fmla="*/ 0 h 20"/>
                      <a:gd name="T14" fmla="*/ 8 w 16"/>
                      <a:gd name="T15" fmla="*/ 0 h 20"/>
                      <a:gd name="T16" fmla="*/ 10 w 16"/>
                      <a:gd name="T17" fmla="*/ 0 h 20"/>
                      <a:gd name="T18" fmla="*/ 12 w 16"/>
                      <a:gd name="T19" fmla="*/ 4 h 20"/>
                      <a:gd name="T20" fmla="*/ 14 w 16"/>
                      <a:gd name="T21" fmla="*/ 6 h 20"/>
                      <a:gd name="T22" fmla="*/ 16 w 16"/>
                      <a:gd name="T23" fmla="*/ 10 h 20"/>
                      <a:gd name="T24" fmla="*/ 16 w 16"/>
                      <a:gd name="T25" fmla="*/ 14 h 20"/>
                      <a:gd name="T26" fmla="*/ 16 w 16"/>
                      <a:gd name="T27" fmla="*/ 14 h 20"/>
                      <a:gd name="T28" fmla="*/ 16 w 16"/>
                      <a:gd name="T29" fmla="*/ 16 h 20"/>
                      <a:gd name="T30" fmla="*/ 14 w 16"/>
                      <a:gd name="T31" fmla="*/ 18 h 20"/>
                      <a:gd name="T32" fmla="*/ 12 w 16"/>
                      <a:gd name="T33" fmla="*/ 18 h 20"/>
                      <a:gd name="T34" fmla="*/ 10 w 16"/>
                      <a:gd name="T35" fmla="*/ 20 h 20"/>
                      <a:gd name="T36" fmla="*/ 8 w 16"/>
                      <a:gd name="T37" fmla="*/ 20 h 20"/>
                      <a:gd name="T38" fmla="*/ 6 w 16"/>
                      <a:gd name="T39" fmla="*/ 20 h 20"/>
                      <a:gd name="T40" fmla="*/ 4 w 16"/>
                      <a:gd name="T41" fmla="*/ 20 h 20"/>
                      <a:gd name="T42" fmla="*/ 2 w 16"/>
                      <a:gd name="T43" fmla="*/ 16 h 20"/>
                      <a:gd name="T44" fmla="*/ 0 w 16"/>
                      <a:gd name="T45" fmla="*/ 12 h 20"/>
                      <a:gd name="T46" fmla="*/ 0 w 16"/>
                      <a:gd name="T47" fmla="*/ 10 h 20"/>
                      <a:gd name="T48" fmla="*/ 0 w 16"/>
                      <a:gd name="T49" fmla="*/ 6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20"/>
                      <a:gd name="T77" fmla="*/ 16 w 16"/>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20">
                        <a:moveTo>
                          <a:pt x="0" y="6"/>
                        </a:moveTo>
                        <a:lnTo>
                          <a:pt x="0" y="4"/>
                        </a:lnTo>
                        <a:lnTo>
                          <a:pt x="0" y="2"/>
                        </a:lnTo>
                        <a:lnTo>
                          <a:pt x="2" y="2"/>
                        </a:lnTo>
                        <a:lnTo>
                          <a:pt x="4" y="0"/>
                        </a:lnTo>
                        <a:lnTo>
                          <a:pt x="6" y="0"/>
                        </a:lnTo>
                        <a:lnTo>
                          <a:pt x="8" y="0"/>
                        </a:lnTo>
                        <a:lnTo>
                          <a:pt x="10" y="0"/>
                        </a:lnTo>
                        <a:lnTo>
                          <a:pt x="12" y="4"/>
                        </a:lnTo>
                        <a:lnTo>
                          <a:pt x="14" y="6"/>
                        </a:lnTo>
                        <a:lnTo>
                          <a:pt x="16" y="10"/>
                        </a:lnTo>
                        <a:lnTo>
                          <a:pt x="16" y="14"/>
                        </a:lnTo>
                        <a:lnTo>
                          <a:pt x="16" y="16"/>
                        </a:lnTo>
                        <a:lnTo>
                          <a:pt x="14" y="18"/>
                        </a:lnTo>
                        <a:lnTo>
                          <a:pt x="12" y="18"/>
                        </a:lnTo>
                        <a:lnTo>
                          <a:pt x="10" y="20"/>
                        </a:lnTo>
                        <a:lnTo>
                          <a:pt x="8" y="20"/>
                        </a:lnTo>
                        <a:lnTo>
                          <a:pt x="6" y="20"/>
                        </a:lnTo>
                        <a:lnTo>
                          <a:pt x="4" y="20"/>
                        </a:lnTo>
                        <a:lnTo>
                          <a:pt x="2" y="16"/>
                        </a:lnTo>
                        <a:lnTo>
                          <a:pt x="0" y="12"/>
                        </a:lnTo>
                        <a:lnTo>
                          <a:pt x="0" y="10"/>
                        </a:lnTo>
                        <a:lnTo>
                          <a:pt x="0" y="6"/>
                        </a:lnTo>
                        <a:close/>
                      </a:path>
                    </a:pathLst>
                  </a:custGeom>
                  <a:solidFill>
                    <a:srgbClr val="FFEA33"/>
                  </a:solidFill>
                  <a:ln w="9525">
                    <a:noFill/>
                    <a:round/>
                    <a:headEnd/>
                    <a:tailEnd/>
                  </a:ln>
                </p:spPr>
                <p:txBody>
                  <a:bodyPr/>
                  <a:lstStyle/>
                  <a:p>
                    <a:endParaRPr lang="es-AR"/>
                  </a:p>
                </p:txBody>
              </p:sp>
              <p:sp>
                <p:nvSpPr>
                  <p:cNvPr id="71189" name="Freeform 1310"/>
                  <p:cNvSpPr>
                    <a:spLocks/>
                  </p:cNvSpPr>
                  <p:nvPr/>
                </p:nvSpPr>
                <p:spPr bwMode="auto">
                  <a:xfrm>
                    <a:off x="4600" y="2276"/>
                    <a:ext cx="16" cy="12"/>
                  </a:xfrm>
                  <a:custGeom>
                    <a:avLst/>
                    <a:gdLst>
                      <a:gd name="T0" fmla="*/ 0 w 16"/>
                      <a:gd name="T1" fmla="*/ 2 h 12"/>
                      <a:gd name="T2" fmla="*/ 4 w 16"/>
                      <a:gd name="T3" fmla="*/ 2 h 12"/>
                      <a:gd name="T4" fmla="*/ 6 w 16"/>
                      <a:gd name="T5" fmla="*/ 0 h 12"/>
                      <a:gd name="T6" fmla="*/ 8 w 16"/>
                      <a:gd name="T7" fmla="*/ 0 h 12"/>
                      <a:gd name="T8" fmla="*/ 8 w 16"/>
                      <a:gd name="T9" fmla="*/ 0 h 12"/>
                      <a:gd name="T10" fmla="*/ 14 w 16"/>
                      <a:gd name="T11" fmla="*/ 2 h 12"/>
                      <a:gd name="T12" fmla="*/ 16 w 16"/>
                      <a:gd name="T13" fmla="*/ 4 h 12"/>
                      <a:gd name="T14" fmla="*/ 16 w 16"/>
                      <a:gd name="T15" fmla="*/ 8 h 12"/>
                      <a:gd name="T16" fmla="*/ 14 w 16"/>
                      <a:gd name="T17" fmla="*/ 10 h 12"/>
                      <a:gd name="T18" fmla="*/ 14 w 16"/>
                      <a:gd name="T19" fmla="*/ 12 h 12"/>
                      <a:gd name="T20" fmla="*/ 12 w 16"/>
                      <a:gd name="T21" fmla="*/ 12 h 12"/>
                      <a:gd name="T22" fmla="*/ 10 w 16"/>
                      <a:gd name="T23" fmla="*/ 12 h 12"/>
                      <a:gd name="T24" fmla="*/ 8 w 16"/>
                      <a:gd name="T25" fmla="*/ 12 h 12"/>
                      <a:gd name="T26" fmla="*/ 8 w 16"/>
                      <a:gd name="T27" fmla="*/ 12 h 12"/>
                      <a:gd name="T28" fmla="*/ 6 w 16"/>
                      <a:gd name="T29" fmla="*/ 10 h 12"/>
                      <a:gd name="T30" fmla="*/ 4 w 16"/>
                      <a:gd name="T31" fmla="*/ 10 h 12"/>
                      <a:gd name="T32" fmla="*/ 2 w 16"/>
                      <a:gd name="T33" fmla="*/ 8 h 12"/>
                      <a:gd name="T34" fmla="*/ 2 w 16"/>
                      <a:gd name="T35" fmla="*/ 8 h 12"/>
                      <a:gd name="T36" fmla="*/ 0 w 16"/>
                      <a:gd name="T37" fmla="*/ 6 h 12"/>
                      <a:gd name="T38" fmla="*/ 0 w 16"/>
                      <a:gd name="T39" fmla="*/ 4 h 12"/>
                      <a:gd name="T40" fmla="*/ 0 w 16"/>
                      <a:gd name="T41" fmla="*/ 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2"/>
                      <a:gd name="T65" fmla="*/ 16 w 1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2">
                        <a:moveTo>
                          <a:pt x="0" y="2"/>
                        </a:moveTo>
                        <a:lnTo>
                          <a:pt x="4" y="2"/>
                        </a:lnTo>
                        <a:lnTo>
                          <a:pt x="6" y="0"/>
                        </a:lnTo>
                        <a:lnTo>
                          <a:pt x="8" y="0"/>
                        </a:lnTo>
                        <a:lnTo>
                          <a:pt x="14" y="2"/>
                        </a:lnTo>
                        <a:lnTo>
                          <a:pt x="16" y="4"/>
                        </a:lnTo>
                        <a:lnTo>
                          <a:pt x="16" y="8"/>
                        </a:lnTo>
                        <a:lnTo>
                          <a:pt x="14" y="10"/>
                        </a:lnTo>
                        <a:lnTo>
                          <a:pt x="14" y="12"/>
                        </a:lnTo>
                        <a:lnTo>
                          <a:pt x="12" y="12"/>
                        </a:lnTo>
                        <a:lnTo>
                          <a:pt x="10" y="12"/>
                        </a:lnTo>
                        <a:lnTo>
                          <a:pt x="8" y="12"/>
                        </a:lnTo>
                        <a:lnTo>
                          <a:pt x="6" y="10"/>
                        </a:lnTo>
                        <a:lnTo>
                          <a:pt x="4" y="10"/>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1190" name="Freeform 1311"/>
                  <p:cNvSpPr>
                    <a:spLocks/>
                  </p:cNvSpPr>
                  <p:nvPr/>
                </p:nvSpPr>
                <p:spPr bwMode="auto">
                  <a:xfrm>
                    <a:off x="4576" y="2260"/>
                    <a:ext cx="16" cy="16"/>
                  </a:xfrm>
                  <a:custGeom>
                    <a:avLst/>
                    <a:gdLst>
                      <a:gd name="T0" fmla="*/ 10 w 16"/>
                      <a:gd name="T1" fmla="*/ 0 h 16"/>
                      <a:gd name="T2" fmla="*/ 8 w 16"/>
                      <a:gd name="T3" fmla="*/ 0 h 16"/>
                      <a:gd name="T4" fmla="*/ 8 w 16"/>
                      <a:gd name="T5" fmla="*/ 0 h 16"/>
                      <a:gd name="T6" fmla="*/ 6 w 16"/>
                      <a:gd name="T7" fmla="*/ 0 h 16"/>
                      <a:gd name="T8" fmla="*/ 4 w 16"/>
                      <a:gd name="T9" fmla="*/ 0 h 16"/>
                      <a:gd name="T10" fmla="*/ 4 w 16"/>
                      <a:gd name="T11" fmla="*/ 2 h 16"/>
                      <a:gd name="T12" fmla="*/ 2 w 16"/>
                      <a:gd name="T13" fmla="*/ 2 h 16"/>
                      <a:gd name="T14" fmla="*/ 0 w 16"/>
                      <a:gd name="T15" fmla="*/ 2 h 16"/>
                      <a:gd name="T16" fmla="*/ 0 w 16"/>
                      <a:gd name="T17" fmla="*/ 4 h 16"/>
                      <a:gd name="T18" fmla="*/ 0 w 16"/>
                      <a:gd name="T19" fmla="*/ 6 h 16"/>
                      <a:gd name="T20" fmla="*/ 0 w 16"/>
                      <a:gd name="T21" fmla="*/ 8 h 16"/>
                      <a:gd name="T22" fmla="*/ 2 w 16"/>
                      <a:gd name="T23" fmla="*/ 10 h 16"/>
                      <a:gd name="T24" fmla="*/ 2 w 16"/>
                      <a:gd name="T25" fmla="*/ 10 h 16"/>
                      <a:gd name="T26" fmla="*/ 2 w 16"/>
                      <a:gd name="T27" fmla="*/ 10 h 16"/>
                      <a:gd name="T28" fmla="*/ 4 w 16"/>
                      <a:gd name="T29" fmla="*/ 12 h 16"/>
                      <a:gd name="T30" fmla="*/ 6 w 16"/>
                      <a:gd name="T31" fmla="*/ 12 h 16"/>
                      <a:gd name="T32" fmla="*/ 8 w 16"/>
                      <a:gd name="T33" fmla="*/ 14 h 16"/>
                      <a:gd name="T34" fmla="*/ 10 w 16"/>
                      <a:gd name="T35" fmla="*/ 14 h 16"/>
                      <a:gd name="T36" fmla="*/ 12 w 16"/>
                      <a:gd name="T37" fmla="*/ 16 h 16"/>
                      <a:gd name="T38" fmla="*/ 14 w 16"/>
                      <a:gd name="T39" fmla="*/ 16 h 16"/>
                      <a:gd name="T40" fmla="*/ 14 w 16"/>
                      <a:gd name="T41" fmla="*/ 16 h 16"/>
                      <a:gd name="T42" fmla="*/ 16 w 16"/>
                      <a:gd name="T43" fmla="*/ 16 h 16"/>
                      <a:gd name="T44" fmla="*/ 16 w 16"/>
                      <a:gd name="T45" fmla="*/ 16 h 16"/>
                      <a:gd name="T46" fmla="*/ 16 w 16"/>
                      <a:gd name="T47" fmla="*/ 14 h 16"/>
                      <a:gd name="T48" fmla="*/ 16 w 16"/>
                      <a:gd name="T49" fmla="*/ 12 h 16"/>
                      <a:gd name="T50" fmla="*/ 16 w 16"/>
                      <a:gd name="T51" fmla="*/ 10 h 16"/>
                      <a:gd name="T52" fmla="*/ 16 w 16"/>
                      <a:gd name="T53" fmla="*/ 6 h 16"/>
                      <a:gd name="T54" fmla="*/ 12 w 16"/>
                      <a:gd name="T55" fmla="*/ 2 h 16"/>
                      <a:gd name="T56" fmla="*/ 10 w 16"/>
                      <a:gd name="T57" fmla="*/ 0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
                      <a:gd name="T88" fmla="*/ 0 h 16"/>
                      <a:gd name="T89" fmla="*/ 16 w 16"/>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 h="16">
                        <a:moveTo>
                          <a:pt x="10" y="0"/>
                        </a:moveTo>
                        <a:lnTo>
                          <a:pt x="8" y="0"/>
                        </a:lnTo>
                        <a:lnTo>
                          <a:pt x="6" y="0"/>
                        </a:lnTo>
                        <a:lnTo>
                          <a:pt x="4" y="0"/>
                        </a:lnTo>
                        <a:lnTo>
                          <a:pt x="4" y="2"/>
                        </a:lnTo>
                        <a:lnTo>
                          <a:pt x="2" y="2"/>
                        </a:lnTo>
                        <a:lnTo>
                          <a:pt x="0" y="2"/>
                        </a:lnTo>
                        <a:lnTo>
                          <a:pt x="0" y="4"/>
                        </a:lnTo>
                        <a:lnTo>
                          <a:pt x="0" y="6"/>
                        </a:lnTo>
                        <a:lnTo>
                          <a:pt x="0" y="8"/>
                        </a:lnTo>
                        <a:lnTo>
                          <a:pt x="2" y="10"/>
                        </a:lnTo>
                        <a:lnTo>
                          <a:pt x="4" y="12"/>
                        </a:lnTo>
                        <a:lnTo>
                          <a:pt x="6" y="12"/>
                        </a:lnTo>
                        <a:lnTo>
                          <a:pt x="8" y="14"/>
                        </a:lnTo>
                        <a:lnTo>
                          <a:pt x="10" y="14"/>
                        </a:lnTo>
                        <a:lnTo>
                          <a:pt x="12" y="16"/>
                        </a:lnTo>
                        <a:lnTo>
                          <a:pt x="14" y="16"/>
                        </a:lnTo>
                        <a:lnTo>
                          <a:pt x="16" y="16"/>
                        </a:lnTo>
                        <a:lnTo>
                          <a:pt x="16" y="14"/>
                        </a:lnTo>
                        <a:lnTo>
                          <a:pt x="16" y="12"/>
                        </a:lnTo>
                        <a:lnTo>
                          <a:pt x="16" y="10"/>
                        </a:lnTo>
                        <a:lnTo>
                          <a:pt x="16" y="6"/>
                        </a:lnTo>
                        <a:lnTo>
                          <a:pt x="12" y="2"/>
                        </a:lnTo>
                        <a:lnTo>
                          <a:pt x="10" y="0"/>
                        </a:lnTo>
                        <a:close/>
                      </a:path>
                    </a:pathLst>
                  </a:custGeom>
                  <a:solidFill>
                    <a:srgbClr val="FFEA33"/>
                  </a:solidFill>
                  <a:ln w="9525">
                    <a:noFill/>
                    <a:round/>
                    <a:headEnd/>
                    <a:tailEnd/>
                  </a:ln>
                </p:spPr>
                <p:txBody>
                  <a:bodyPr/>
                  <a:lstStyle/>
                  <a:p>
                    <a:endParaRPr lang="es-AR"/>
                  </a:p>
                </p:txBody>
              </p:sp>
              <p:sp>
                <p:nvSpPr>
                  <p:cNvPr id="71191" name="Freeform 1312"/>
                  <p:cNvSpPr>
                    <a:spLocks/>
                  </p:cNvSpPr>
                  <p:nvPr/>
                </p:nvSpPr>
                <p:spPr bwMode="auto">
                  <a:xfrm>
                    <a:off x="4554" y="2158"/>
                    <a:ext cx="8" cy="12"/>
                  </a:xfrm>
                  <a:custGeom>
                    <a:avLst/>
                    <a:gdLst>
                      <a:gd name="T0" fmla="*/ 0 w 8"/>
                      <a:gd name="T1" fmla="*/ 6 h 12"/>
                      <a:gd name="T2" fmla="*/ 0 w 8"/>
                      <a:gd name="T3" fmla="*/ 2 h 12"/>
                      <a:gd name="T4" fmla="*/ 0 w 8"/>
                      <a:gd name="T5" fmla="*/ 0 h 12"/>
                      <a:gd name="T6" fmla="*/ 2 w 8"/>
                      <a:gd name="T7" fmla="*/ 0 h 12"/>
                      <a:gd name="T8" fmla="*/ 4 w 8"/>
                      <a:gd name="T9" fmla="*/ 0 h 12"/>
                      <a:gd name="T10" fmla="*/ 6 w 8"/>
                      <a:gd name="T11" fmla="*/ 2 h 12"/>
                      <a:gd name="T12" fmla="*/ 8 w 8"/>
                      <a:gd name="T13" fmla="*/ 6 h 12"/>
                      <a:gd name="T14" fmla="*/ 8 w 8"/>
                      <a:gd name="T15" fmla="*/ 8 h 12"/>
                      <a:gd name="T16" fmla="*/ 8 w 8"/>
                      <a:gd name="T17" fmla="*/ 10 h 12"/>
                      <a:gd name="T18" fmla="*/ 6 w 8"/>
                      <a:gd name="T19" fmla="*/ 12 h 12"/>
                      <a:gd name="T20" fmla="*/ 4 w 8"/>
                      <a:gd name="T21" fmla="*/ 12 h 12"/>
                      <a:gd name="T22" fmla="*/ 2 w 8"/>
                      <a:gd name="T23" fmla="*/ 12 h 12"/>
                      <a:gd name="T24" fmla="*/ 2 w 8"/>
                      <a:gd name="T25" fmla="*/ 10 h 12"/>
                      <a:gd name="T26" fmla="*/ 0 w 8"/>
                      <a:gd name="T27" fmla="*/ 10 h 12"/>
                      <a:gd name="T28" fmla="*/ 0 w 8"/>
                      <a:gd name="T29" fmla="*/ 8 h 12"/>
                      <a:gd name="T30" fmla="*/ 0 w 8"/>
                      <a:gd name="T31" fmla="*/ 6 h 12"/>
                      <a:gd name="T32" fmla="*/ 0 w 8"/>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2"/>
                      <a:gd name="T53" fmla="*/ 8 w 8"/>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2">
                        <a:moveTo>
                          <a:pt x="0" y="6"/>
                        </a:moveTo>
                        <a:lnTo>
                          <a:pt x="0" y="2"/>
                        </a:lnTo>
                        <a:lnTo>
                          <a:pt x="0" y="0"/>
                        </a:lnTo>
                        <a:lnTo>
                          <a:pt x="2" y="0"/>
                        </a:lnTo>
                        <a:lnTo>
                          <a:pt x="4" y="0"/>
                        </a:lnTo>
                        <a:lnTo>
                          <a:pt x="6" y="2"/>
                        </a:lnTo>
                        <a:lnTo>
                          <a:pt x="8" y="6"/>
                        </a:lnTo>
                        <a:lnTo>
                          <a:pt x="8" y="8"/>
                        </a:lnTo>
                        <a:lnTo>
                          <a:pt x="8" y="10"/>
                        </a:lnTo>
                        <a:lnTo>
                          <a:pt x="6" y="12"/>
                        </a:lnTo>
                        <a:lnTo>
                          <a:pt x="4" y="12"/>
                        </a:lnTo>
                        <a:lnTo>
                          <a:pt x="2" y="12"/>
                        </a:lnTo>
                        <a:lnTo>
                          <a:pt x="2" y="10"/>
                        </a:lnTo>
                        <a:lnTo>
                          <a:pt x="0" y="10"/>
                        </a:lnTo>
                        <a:lnTo>
                          <a:pt x="0" y="8"/>
                        </a:lnTo>
                        <a:lnTo>
                          <a:pt x="0" y="6"/>
                        </a:lnTo>
                        <a:close/>
                      </a:path>
                    </a:pathLst>
                  </a:custGeom>
                  <a:solidFill>
                    <a:srgbClr val="FFEA33"/>
                  </a:solidFill>
                  <a:ln w="9525">
                    <a:noFill/>
                    <a:round/>
                    <a:headEnd/>
                    <a:tailEnd/>
                  </a:ln>
                </p:spPr>
                <p:txBody>
                  <a:bodyPr/>
                  <a:lstStyle/>
                  <a:p>
                    <a:endParaRPr lang="es-AR"/>
                  </a:p>
                </p:txBody>
              </p:sp>
              <p:sp>
                <p:nvSpPr>
                  <p:cNvPr id="71192" name="Freeform 1313"/>
                  <p:cNvSpPr>
                    <a:spLocks/>
                  </p:cNvSpPr>
                  <p:nvPr/>
                </p:nvSpPr>
                <p:spPr bwMode="auto">
                  <a:xfrm>
                    <a:off x="4544" y="2162"/>
                    <a:ext cx="8" cy="10"/>
                  </a:xfrm>
                  <a:custGeom>
                    <a:avLst/>
                    <a:gdLst>
                      <a:gd name="T0" fmla="*/ 2 w 8"/>
                      <a:gd name="T1" fmla="*/ 0 h 10"/>
                      <a:gd name="T2" fmla="*/ 0 w 8"/>
                      <a:gd name="T3" fmla="*/ 2 h 10"/>
                      <a:gd name="T4" fmla="*/ 0 w 8"/>
                      <a:gd name="T5" fmla="*/ 4 h 10"/>
                      <a:gd name="T6" fmla="*/ 0 w 8"/>
                      <a:gd name="T7" fmla="*/ 6 h 10"/>
                      <a:gd name="T8" fmla="*/ 0 w 8"/>
                      <a:gd name="T9" fmla="*/ 8 h 10"/>
                      <a:gd name="T10" fmla="*/ 2 w 8"/>
                      <a:gd name="T11" fmla="*/ 8 h 10"/>
                      <a:gd name="T12" fmla="*/ 4 w 8"/>
                      <a:gd name="T13" fmla="*/ 10 h 10"/>
                      <a:gd name="T14" fmla="*/ 6 w 8"/>
                      <a:gd name="T15" fmla="*/ 10 h 10"/>
                      <a:gd name="T16" fmla="*/ 8 w 8"/>
                      <a:gd name="T17" fmla="*/ 8 h 10"/>
                      <a:gd name="T18" fmla="*/ 8 w 8"/>
                      <a:gd name="T19" fmla="*/ 6 h 10"/>
                      <a:gd name="T20" fmla="*/ 6 w 8"/>
                      <a:gd name="T21" fmla="*/ 2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6"/>
                        </a:lnTo>
                        <a:lnTo>
                          <a:pt x="0" y="8"/>
                        </a:lnTo>
                        <a:lnTo>
                          <a:pt x="2" y="8"/>
                        </a:lnTo>
                        <a:lnTo>
                          <a:pt x="4" y="10"/>
                        </a:lnTo>
                        <a:lnTo>
                          <a:pt x="6" y="10"/>
                        </a:lnTo>
                        <a:lnTo>
                          <a:pt x="8" y="8"/>
                        </a:lnTo>
                        <a:lnTo>
                          <a:pt x="8" y="6"/>
                        </a:lnTo>
                        <a:lnTo>
                          <a:pt x="6" y="2"/>
                        </a:lnTo>
                        <a:lnTo>
                          <a:pt x="4" y="0"/>
                        </a:lnTo>
                        <a:lnTo>
                          <a:pt x="2" y="0"/>
                        </a:lnTo>
                        <a:close/>
                      </a:path>
                    </a:pathLst>
                  </a:custGeom>
                  <a:solidFill>
                    <a:srgbClr val="FFEA33"/>
                  </a:solidFill>
                  <a:ln w="9525">
                    <a:noFill/>
                    <a:round/>
                    <a:headEnd/>
                    <a:tailEnd/>
                  </a:ln>
                </p:spPr>
                <p:txBody>
                  <a:bodyPr/>
                  <a:lstStyle/>
                  <a:p>
                    <a:endParaRPr lang="es-AR"/>
                  </a:p>
                </p:txBody>
              </p:sp>
              <p:sp>
                <p:nvSpPr>
                  <p:cNvPr id="71193" name="Freeform 1314"/>
                  <p:cNvSpPr>
                    <a:spLocks/>
                  </p:cNvSpPr>
                  <p:nvPr/>
                </p:nvSpPr>
                <p:spPr bwMode="auto">
                  <a:xfrm>
                    <a:off x="4544" y="2174"/>
                    <a:ext cx="12" cy="12"/>
                  </a:xfrm>
                  <a:custGeom>
                    <a:avLst/>
                    <a:gdLst>
                      <a:gd name="T0" fmla="*/ 6 w 12"/>
                      <a:gd name="T1" fmla="*/ 0 h 12"/>
                      <a:gd name="T2" fmla="*/ 4 w 12"/>
                      <a:gd name="T3" fmla="*/ 0 h 12"/>
                      <a:gd name="T4" fmla="*/ 2 w 12"/>
                      <a:gd name="T5" fmla="*/ 0 h 12"/>
                      <a:gd name="T6" fmla="*/ 2 w 12"/>
                      <a:gd name="T7" fmla="*/ 0 h 12"/>
                      <a:gd name="T8" fmla="*/ 0 w 12"/>
                      <a:gd name="T9" fmla="*/ 2 h 12"/>
                      <a:gd name="T10" fmla="*/ 0 w 12"/>
                      <a:gd name="T11" fmla="*/ 4 h 12"/>
                      <a:gd name="T12" fmla="*/ 0 w 12"/>
                      <a:gd name="T13" fmla="*/ 6 h 12"/>
                      <a:gd name="T14" fmla="*/ 0 w 12"/>
                      <a:gd name="T15" fmla="*/ 8 h 12"/>
                      <a:gd name="T16" fmla="*/ 4 w 12"/>
                      <a:gd name="T17" fmla="*/ 10 h 12"/>
                      <a:gd name="T18" fmla="*/ 6 w 12"/>
                      <a:gd name="T19" fmla="*/ 12 h 12"/>
                      <a:gd name="T20" fmla="*/ 8 w 12"/>
                      <a:gd name="T21" fmla="*/ 12 h 12"/>
                      <a:gd name="T22" fmla="*/ 10 w 12"/>
                      <a:gd name="T23" fmla="*/ 12 h 12"/>
                      <a:gd name="T24" fmla="*/ 10 w 12"/>
                      <a:gd name="T25" fmla="*/ 12 h 12"/>
                      <a:gd name="T26" fmla="*/ 12 w 12"/>
                      <a:gd name="T27" fmla="*/ 10 h 12"/>
                      <a:gd name="T28" fmla="*/ 12 w 12"/>
                      <a:gd name="T29" fmla="*/ 10 h 12"/>
                      <a:gd name="T30" fmla="*/ 12 w 12"/>
                      <a:gd name="T31" fmla="*/ 8 h 12"/>
                      <a:gd name="T32" fmla="*/ 10 w 12"/>
                      <a:gd name="T33" fmla="*/ 6 h 12"/>
                      <a:gd name="T34" fmla="*/ 10 w 12"/>
                      <a:gd name="T35" fmla="*/ 4 h 12"/>
                      <a:gd name="T36" fmla="*/ 10 w 12"/>
                      <a:gd name="T37" fmla="*/ 2 h 12"/>
                      <a:gd name="T38" fmla="*/ 8 w 12"/>
                      <a:gd name="T39" fmla="*/ 0 h 12"/>
                      <a:gd name="T40" fmla="*/ 6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6" y="0"/>
                        </a:moveTo>
                        <a:lnTo>
                          <a:pt x="4" y="0"/>
                        </a:lnTo>
                        <a:lnTo>
                          <a:pt x="2" y="0"/>
                        </a:lnTo>
                        <a:lnTo>
                          <a:pt x="0" y="2"/>
                        </a:lnTo>
                        <a:lnTo>
                          <a:pt x="0" y="4"/>
                        </a:lnTo>
                        <a:lnTo>
                          <a:pt x="0" y="6"/>
                        </a:lnTo>
                        <a:lnTo>
                          <a:pt x="0" y="8"/>
                        </a:lnTo>
                        <a:lnTo>
                          <a:pt x="4" y="10"/>
                        </a:lnTo>
                        <a:lnTo>
                          <a:pt x="6" y="12"/>
                        </a:lnTo>
                        <a:lnTo>
                          <a:pt x="8" y="12"/>
                        </a:lnTo>
                        <a:lnTo>
                          <a:pt x="10" y="12"/>
                        </a:lnTo>
                        <a:lnTo>
                          <a:pt x="12" y="10"/>
                        </a:lnTo>
                        <a:lnTo>
                          <a:pt x="12" y="8"/>
                        </a:lnTo>
                        <a:lnTo>
                          <a:pt x="10" y="6"/>
                        </a:lnTo>
                        <a:lnTo>
                          <a:pt x="10" y="4"/>
                        </a:lnTo>
                        <a:lnTo>
                          <a:pt x="10" y="2"/>
                        </a:lnTo>
                        <a:lnTo>
                          <a:pt x="8" y="0"/>
                        </a:lnTo>
                        <a:lnTo>
                          <a:pt x="6" y="0"/>
                        </a:lnTo>
                        <a:close/>
                      </a:path>
                    </a:pathLst>
                  </a:custGeom>
                  <a:solidFill>
                    <a:srgbClr val="FFEA33"/>
                  </a:solidFill>
                  <a:ln w="9525">
                    <a:noFill/>
                    <a:round/>
                    <a:headEnd/>
                    <a:tailEnd/>
                  </a:ln>
                </p:spPr>
                <p:txBody>
                  <a:bodyPr/>
                  <a:lstStyle/>
                  <a:p>
                    <a:endParaRPr lang="es-AR"/>
                  </a:p>
                </p:txBody>
              </p:sp>
              <p:sp>
                <p:nvSpPr>
                  <p:cNvPr id="71194" name="Freeform 1315"/>
                  <p:cNvSpPr>
                    <a:spLocks/>
                  </p:cNvSpPr>
                  <p:nvPr/>
                </p:nvSpPr>
                <p:spPr bwMode="auto">
                  <a:xfrm>
                    <a:off x="4558" y="2170"/>
                    <a:ext cx="10" cy="10"/>
                  </a:xfrm>
                  <a:custGeom>
                    <a:avLst/>
                    <a:gdLst>
                      <a:gd name="T0" fmla="*/ 0 w 10"/>
                      <a:gd name="T1" fmla="*/ 4 h 10"/>
                      <a:gd name="T2" fmla="*/ 2 w 10"/>
                      <a:gd name="T3" fmla="*/ 2 h 10"/>
                      <a:gd name="T4" fmla="*/ 4 w 10"/>
                      <a:gd name="T5" fmla="*/ 2 h 10"/>
                      <a:gd name="T6" fmla="*/ 6 w 10"/>
                      <a:gd name="T7" fmla="*/ 0 h 10"/>
                      <a:gd name="T8" fmla="*/ 6 w 10"/>
                      <a:gd name="T9" fmla="*/ 0 h 10"/>
                      <a:gd name="T10" fmla="*/ 8 w 10"/>
                      <a:gd name="T11" fmla="*/ 2 h 10"/>
                      <a:gd name="T12" fmla="*/ 10 w 10"/>
                      <a:gd name="T13" fmla="*/ 6 h 10"/>
                      <a:gd name="T14" fmla="*/ 10 w 10"/>
                      <a:gd name="T15" fmla="*/ 8 h 10"/>
                      <a:gd name="T16" fmla="*/ 10 w 10"/>
                      <a:gd name="T17" fmla="*/ 10 h 10"/>
                      <a:gd name="T18" fmla="*/ 8 w 10"/>
                      <a:gd name="T19" fmla="*/ 10 h 10"/>
                      <a:gd name="T20" fmla="*/ 6 w 10"/>
                      <a:gd name="T21" fmla="*/ 10 h 10"/>
                      <a:gd name="T22" fmla="*/ 4 w 10"/>
                      <a:gd name="T23" fmla="*/ 10 h 10"/>
                      <a:gd name="T24" fmla="*/ 2 w 10"/>
                      <a:gd name="T25" fmla="*/ 10 h 10"/>
                      <a:gd name="T26" fmla="*/ 0 w 10"/>
                      <a:gd name="T27" fmla="*/ 8 h 10"/>
                      <a:gd name="T28" fmla="*/ 0 w 10"/>
                      <a:gd name="T29" fmla="*/ 8 h 10"/>
                      <a:gd name="T30" fmla="*/ 0 w 10"/>
                      <a:gd name="T31" fmla="*/ 6 h 10"/>
                      <a:gd name="T32" fmla="*/ 0 w 10"/>
                      <a:gd name="T33" fmla="*/ 4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4"/>
                        </a:moveTo>
                        <a:lnTo>
                          <a:pt x="2" y="2"/>
                        </a:lnTo>
                        <a:lnTo>
                          <a:pt x="4" y="2"/>
                        </a:lnTo>
                        <a:lnTo>
                          <a:pt x="6" y="0"/>
                        </a:lnTo>
                        <a:lnTo>
                          <a:pt x="8" y="2"/>
                        </a:lnTo>
                        <a:lnTo>
                          <a:pt x="10" y="6"/>
                        </a:lnTo>
                        <a:lnTo>
                          <a:pt x="10" y="8"/>
                        </a:lnTo>
                        <a:lnTo>
                          <a:pt x="10" y="10"/>
                        </a:lnTo>
                        <a:lnTo>
                          <a:pt x="8" y="10"/>
                        </a:lnTo>
                        <a:lnTo>
                          <a:pt x="6" y="10"/>
                        </a:lnTo>
                        <a:lnTo>
                          <a:pt x="4" y="10"/>
                        </a:lnTo>
                        <a:lnTo>
                          <a:pt x="2" y="10"/>
                        </a:lnTo>
                        <a:lnTo>
                          <a:pt x="0" y="8"/>
                        </a:lnTo>
                        <a:lnTo>
                          <a:pt x="0" y="6"/>
                        </a:lnTo>
                        <a:lnTo>
                          <a:pt x="0" y="4"/>
                        </a:lnTo>
                        <a:close/>
                      </a:path>
                    </a:pathLst>
                  </a:custGeom>
                  <a:solidFill>
                    <a:srgbClr val="FFEA33"/>
                  </a:solidFill>
                  <a:ln w="9525">
                    <a:noFill/>
                    <a:round/>
                    <a:headEnd/>
                    <a:tailEnd/>
                  </a:ln>
                </p:spPr>
                <p:txBody>
                  <a:bodyPr/>
                  <a:lstStyle/>
                  <a:p>
                    <a:endParaRPr lang="es-AR"/>
                  </a:p>
                </p:txBody>
              </p:sp>
              <p:sp>
                <p:nvSpPr>
                  <p:cNvPr id="71195" name="Freeform 1316"/>
                  <p:cNvSpPr>
                    <a:spLocks/>
                  </p:cNvSpPr>
                  <p:nvPr/>
                </p:nvSpPr>
                <p:spPr bwMode="auto">
                  <a:xfrm>
                    <a:off x="4544" y="2192"/>
                    <a:ext cx="4" cy="12"/>
                  </a:xfrm>
                  <a:custGeom>
                    <a:avLst/>
                    <a:gdLst>
                      <a:gd name="T0" fmla="*/ 4 w 4"/>
                      <a:gd name="T1" fmla="*/ 0 h 12"/>
                      <a:gd name="T2" fmla="*/ 2 w 4"/>
                      <a:gd name="T3" fmla="*/ 0 h 12"/>
                      <a:gd name="T4" fmla="*/ 0 w 4"/>
                      <a:gd name="T5" fmla="*/ 2 h 12"/>
                      <a:gd name="T6" fmla="*/ 0 w 4"/>
                      <a:gd name="T7" fmla="*/ 6 h 12"/>
                      <a:gd name="T8" fmla="*/ 0 w 4"/>
                      <a:gd name="T9" fmla="*/ 8 h 12"/>
                      <a:gd name="T10" fmla="*/ 0 w 4"/>
                      <a:gd name="T11" fmla="*/ 10 h 12"/>
                      <a:gd name="T12" fmla="*/ 2 w 4"/>
                      <a:gd name="T13" fmla="*/ 12 h 12"/>
                      <a:gd name="T14" fmla="*/ 4 w 4"/>
                      <a:gd name="T15" fmla="*/ 12 h 12"/>
                      <a:gd name="T16" fmla="*/ 4 w 4"/>
                      <a:gd name="T17" fmla="*/ 12 h 12"/>
                      <a:gd name="T18" fmla="*/ 4 w 4"/>
                      <a:gd name="T19" fmla="*/ 10 h 12"/>
                      <a:gd name="T20" fmla="*/ 4 w 4"/>
                      <a:gd name="T21" fmla="*/ 4 h 12"/>
                      <a:gd name="T22" fmla="*/ 2 w 4"/>
                      <a:gd name="T23" fmla="*/ 0 h 12"/>
                      <a:gd name="T24" fmla="*/ 4 w 4"/>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2"/>
                      <a:gd name="T41" fmla="*/ 4 w 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2">
                        <a:moveTo>
                          <a:pt x="4" y="0"/>
                        </a:moveTo>
                        <a:lnTo>
                          <a:pt x="2" y="0"/>
                        </a:lnTo>
                        <a:lnTo>
                          <a:pt x="0" y="2"/>
                        </a:lnTo>
                        <a:lnTo>
                          <a:pt x="0" y="6"/>
                        </a:lnTo>
                        <a:lnTo>
                          <a:pt x="0" y="8"/>
                        </a:lnTo>
                        <a:lnTo>
                          <a:pt x="0" y="10"/>
                        </a:lnTo>
                        <a:lnTo>
                          <a:pt x="2" y="12"/>
                        </a:lnTo>
                        <a:lnTo>
                          <a:pt x="4" y="12"/>
                        </a:lnTo>
                        <a:lnTo>
                          <a:pt x="4" y="10"/>
                        </a:lnTo>
                        <a:lnTo>
                          <a:pt x="4" y="4"/>
                        </a:lnTo>
                        <a:lnTo>
                          <a:pt x="2" y="0"/>
                        </a:lnTo>
                        <a:lnTo>
                          <a:pt x="4" y="0"/>
                        </a:lnTo>
                        <a:close/>
                      </a:path>
                    </a:pathLst>
                  </a:custGeom>
                  <a:solidFill>
                    <a:srgbClr val="FFEA33"/>
                  </a:solidFill>
                  <a:ln w="9525">
                    <a:noFill/>
                    <a:round/>
                    <a:headEnd/>
                    <a:tailEnd/>
                  </a:ln>
                </p:spPr>
                <p:txBody>
                  <a:bodyPr/>
                  <a:lstStyle/>
                  <a:p>
                    <a:endParaRPr lang="es-AR"/>
                  </a:p>
                </p:txBody>
              </p:sp>
              <p:sp>
                <p:nvSpPr>
                  <p:cNvPr id="71196" name="Freeform 1317"/>
                  <p:cNvSpPr>
                    <a:spLocks/>
                  </p:cNvSpPr>
                  <p:nvPr/>
                </p:nvSpPr>
                <p:spPr bwMode="auto">
                  <a:xfrm>
                    <a:off x="4548" y="2210"/>
                    <a:ext cx="8" cy="12"/>
                  </a:xfrm>
                  <a:custGeom>
                    <a:avLst/>
                    <a:gdLst>
                      <a:gd name="T0" fmla="*/ 0 w 8"/>
                      <a:gd name="T1" fmla="*/ 0 h 12"/>
                      <a:gd name="T2" fmla="*/ 0 w 8"/>
                      <a:gd name="T3" fmla="*/ 2 h 12"/>
                      <a:gd name="T4" fmla="*/ 0 w 8"/>
                      <a:gd name="T5" fmla="*/ 6 h 12"/>
                      <a:gd name="T6" fmla="*/ 0 w 8"/>
                      <a:gd name="T7" fmla="*/ 10 h 12"/>
                      <a:gd name="T8" fmla="*/ 4 w 8"/>
                      <a:gd name="T9" fmla="*/ 12 h 12"/>
                      <a:gd name="T10" fmla="*/ 6 w 8"/>
                      <a:gd name="T11" fmla="*/ 12 h 12"/>
                      <a:gd name="T12" fmla="*/ 8 w 8"/>
                      <a:gd name="T13" fmla="*/ 12 h 12"/>
                      <a:gd name="T14" fmla="*/ 8 w 8"/>
                      <a:gd name="T15" fmla="*/ 12 h 12"/>
                      <a:gd name="T16" fmla="*/ 8 w 8"/>
                      <a:gd name="T17" fmla="*/ 10 h 12"/>
                      <a:gd name="T18" fmla="*/ 6 w 8"/>
                      <a:gd name="T19" fmla="*/ 6 h 12"/>
                      <a:gd name="T20" fmla="*/ 4 w 8"/>
                      <a:gd name="T21" fmla="*/ 4 h 12"/>
                      <a:gd name="T22" fmla="*/ 4 w 8"/>
                      <a:gd name="T23" fmla="*/ 2 h 12"/>
                      <a:gd name="T24" fmla="*/ 0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0" y="0"/>
                        </a:moveTo>
                        <a:lnTo>
                          <a:pt x="0" y="2"/>
                        </a:lnTo>
                        <a:lnTo>
                          <a:pt x="0" y="6"/>
                        </a:lnTo>
                        <a:lnTo>
                          <a:pt x="0" y="10"/>
                        </a:lnTo>
                        <a:lnTo>
                          <a:pt x="4" y="12"/>
                        </a:lnTo>
                        <a:lnTo>
                          <a:pt x="6" y="12"/>
                        </a:lnTo>
                        <a:lnTo>
                          <a:pt x="8" y="12"/>
                        </a:lnTo>
                        <a:lnTo>
                          <a:pt x="8" y="10"/>
                        </a:lnTo>
                        <a:lnTo>
                          <a:pt x="6" y="6"/>
                        </a:lnTo>
                        <a:lnTo>
                          <a:pt x="4" y="4"/>
                        </a:lnTo>
                        <a:lnTo>
                          <a:pt x="4" y="2"/>
                        </a:lnTo>
                        <a:lnTo>
                          <a:pt x="0" y="0"/>
                        </a:lnTo>
                        <a:close/>
                      </a:path>
                    </a:pathLst>
                  </a:custGeom>
                  <a:solidFill>
                    <a:srgbClr val="FFEA33"/>
                  </a:solidFill>
                  <a:ln w="9525">
                    <a:noFill/>
                    <a:round/>
                    <a:headEnd/>
                    <a:tailEnd/>
                  </a:ln>
                </p:spPr>
                <p:txBody>
                  <a:bodyPr/>
                  <a:lstStyle/>
                  <a:p>
                    <a:endParaRPr lang="es-AR"/>
                  </a:p>
                </p:txBody>
              </p:sp>
              <p:sp>
                <p:nvSpPr>
                  <p:cNvPr id="71197" name="Freeform 1318"/>
                  <p:cNvSpPr>
                    <a:spLocks/>
                  </p:cNvSpPr>
                  <p:nvPr/>
                </p:nvSpPr>
                <p:spPr bwMode="auto">
                  <a:xfrm>
                    <a:off x="4556" y="2246"/>
                    <a:ext cx="10" cy="16"/>
                  </a:xfrm>
                  <a:custGeom>
                    <a:avLst/>
                    <a:gdLst>
                      <a:gd name="T0" fmla="*/ 2 w 10"/>
                      <a:gd name="T1" fmla="*/ 0 h 16"/>
                      <a:gd name="T2" fmla="*/ 0 w 10"/>
                      <a:gd name="T3" fmla="*/ 4 h 16"/>
                      <a:gd name="T4" fmla="*/ 0 w 10"/>
                      <a:gd name="T5" fmla="*/ 10 h 16"/>
                      <a:gd name="T6" fmla="*/ 2 w 10"/>
                      <a:gd name="T7" fmla="*/ 14 h 16"/>
                      <a:gd name="T8" fmla="*/ 6 w 10"/>
                      <a:gd name="T9" fmla="*/ 16 h 16"/>
                      <a:gd name="T10" fmla="*/ 8 w 10"/>
                      <a:gd name="T11" fmla="*/ 16 h 16"/>
                      <a:gd name="T12" fmla="*/ 10 w 10"/>
                      <a:gd name="T13" fmla="*/ 14 h 16"/>
                      <a:gd name="T14" fmla="*/ 10 w 10"/>
                      <a:gd name="T15" fmla="*/ 12 h 16"/>
                      <a:gd name="T16" fmla="*/ 10 w 10"/>
                      <a:gd name="T17" fmla="*/ 10 h 16"/>
                      <a:gd name="T18" fmla="*/ 10 w 10"/>
                      <a:gd name="T19" fmla="*/ 8 h 16"/>
                      <a:gd name="T20" fmla="*/ 10 w 10"/>
                      <a:gd name="T21" fmla="*/ 6 h 16"/>
                      <a:gd name="T22" fmla="*/ 10 w 10"/>
                      <a:gd name="T23" fmla="*/ 4 h 16"/>
                      <a:gd name="T24" fmla="*/ 8 w 10"/>
                      <a:gd name="T25" fmla="*/ 2 h 16"/>
                      <a:gd name="T26" fmla="*/ 6 w 10"/>
                      <a:gd name="T27" fmla="*/ 0 h 16"/>
                      <a:gd name="T28" fmla="*/ 6 w 10"/>
                      <a:gd name="T29" fmla="*/ 0 h 16"/>
                      <a:gd name="T30" fmla="*/ 4 w 10"/>
                      <a:gd name="T31" fmla="*/ 0 h 16"/>
                      <a:gd name="T32" fmla="*/ 2 w 10"/>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6"/>
                      <a:gd name="T53" fmla="*/ 10 w 1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6">
                        <a:moveTo>
                          <a:pt x="2" y="0"/>
                        </a:moveTo>
                        <a:lnTo>
                          <a:pt x="0" y="4"/>
                        </a:lnTo>
                        <a:lnTo>
                          <a:pt x="0" y="10"/>
                        </a:lnTo>
                        <a:lnTo>
                          <a:pt x="2" y="14"/>
                        </a:lnTo>
                        <a:lnTo>
                          <a:pt x="6" y="16"/>
                        </a:lnTo>
                        <a:lnTo>
                          <a:pt x="8" y="16"/>
                        </a:lnTo>
                        <a:lnTo>
                          <a:pt x="10" y="14"/>
                        </a:lnTo>
                        <a:lnTo>
                          <a:pt x="10" y="12"/>
                        </a:lnTo>
                        <a:lnTo>
                          <a:pt x="10" y="10"/>
                        </a:lnTo>
                        <a:lnTo>
                          <a:pt x="10" y="8"/>
                        </a:lnTo>
                        <a:lnTo>
                          <a:pt x="10" y="6"/>
                        </a:lnTo>
                        <a:lnTo>
                          <a:pt x="10" y="4"/>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1198" name="Freeform 1319"/>
                  <p:cNvSpPr>
                    <a:spLocks/>
                  </p:cNvSpPr>
                  <p:nvPr/>
                </p:nvSpPr>
                <p:spPr bwMode="auto">
                  <a:xfrm>
                    <a:off x="4550" y="2190"/>
                    <a:ext cx="12" cy="12"/>
                  </a:xfrm>
                  <a:custGeom>
                    <a:avLst/>
                    <a:gdLst>
                      <a:gd name="T0" fmla="*/ 8 w 12"/>
                      <a:gd name="T1" fmla="*/ 0 h 12"/>
                      <a:gd name="T2" fmla="*/ 6 w 12"/>
                      <a:gd name="T3" fmla="*/ 0 h 12"/>
                      <a:gd name="T4" fmla="*/ 4 w 12"/>
                      <a:gd name="T5" fmla="*/ 0 h 12"/>
                      <a:gd name="T6" fmla="*/ 2 w 12"/>
                      <a:gd name="T7" fmla="*/ 0 h 12"/>
                      <a:gd name="T8" fmla="*/ 0 w 12"/>
                      <a:gd name="T9" fmla="*/ 2 h 12"/>
                      <a:gd name="T10" fmla="*/ 0 w 12"/>
                      <a:gd name="T11" fmla="*/ 4 h 12"/>
                      <a:gd name="T12" fmla="*/ 0 w 12"/>
                      <a:gd name="T13" fmla="*/ 8 h 12"/>
                      <a:gd name="T14" fmla="*/ 0 w 12"/>
                      <a:gd name="T15" fmla="*/ 12 h 12"/>
                      <a:gd name="T16" fmla="*/ 4 w 12"/>
                      <a:gd name="T17" fmla="*/ 12 h 12"/>
                      <a:gd name="T18" fmla="*/ 4 w 12"/>
                      <a:gd name="T19" fmla="*/ 12 h 12"/>
                      <a:gd name="T20" fmla="*/ 6 w 12"/>
                      <a:gd name="T21" fmla="*/ 12 h 12"/>
                      <a:gd name="T22" fmla="*/ 8 w 12"/>
                      <a:gd name="T23" fmla="*/ 12 h 12"/>
                      <a:gd name="T24" fmla="*/ 8 w 12"/>
                      <a:gd name="T25" fmla="*/ 12 h 12"/>
                      <a:gd name="T26" fmla="*/ 10 w 12"/>
                      <a:gd name="T27" fmla="*/ 10 h 12"/>
                      <a:gd name="T28" fmla="*/ 12 w 12"/>
                      <a:gd name="T29" fmla="*/ 10 h 12"/>
                      <a:gd name="T30" fmla="*/ 12 w 12"/>
                      <a:gd name="T31" fmla="*/ 8 h 12"/>
                      <a:gd name="T32" fmla="*/ 12 w 12"/>
                      <a:gd name="T33" fmla="*/ 8 h 12"/>
                      <a:gd name="T34" fmla="*/ 12 w 12"/>
                      <a:gd name="T35" fmla="*/ 6 h 12"/>
                      <a:gd name="T36" fmla="*/ 10 w 12"/>
                      <a:gd name="T37" fmla="*/ 2 h 12"/>
                      <a:gd name="T38" fmla="*/ 10 w 12"/>
                      <a:gd name="T39" fmla="*/ 0 h 12"/>
                      <a:gd name="T40" fmla="*/ 8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8" y="0"/>
                        </a:moveTo>
                        <a:lnTo>
                          <a:pt x="6" y="0"/>
                        </a:lnTo>
                        <a:lnTo>
                          <a:pt x="4" y="0"/>
                        </a:lnTo>
                        <a:lnTo>
                          <a:pt x="2" y="0"/>
                        </a:lnTo>
                        <a:lnTo>
                          <a:pt x="0" y="2"/>
                        </a:lnTo>
                        <a:lnTo>
                          <a:pt x="0" y="4"/>
                        </a:lnTo>
                        <a:lnTo>
                          <a:pt x="0" y="8"/>
                        </a:lnTo>
                        <a:lnTo>
                          <a:pt x="0" y="12"/>
                        </a:lnTo>
                        <a:lnTo>
                          <a:pt x="4" y="12"/>
                        </a:lnTo>
                        <a:lnTo>
                          <a:pt x="6" y="12"/>
                        </a:lnTo>
                        <a:lnTo>
                          <a:pt x="8" y="12"/>
                        </a:lnTo>
                        <a:lnTo>
                          <a:pt x="10" y="10"/>
                        </a:lnTo>
                        <a:lnTo>
                          <a:pt x="12" y="10"/>
                        </a:lnTo>
                        <a:lnTo>
                          <a:pt x="12" y="8"/>
                        </a:lnTo>
                        <a:lnTo>
                          <a:pt x="12" y="6"/>
                        </a:lnTo>
                        <a:lnTo>
                          <a:pt x="10" y="2"/>
                        </a:lnTo>
                        <a:lnTo>
                          <a:pt x="10" y="0"/>
                        </a:lnTo>
                        <a:lnTo>
                          <a:pt x="8" y="0"/>
                        </a:lnTo>
                        <a:close/>
                      </a:path>
                    </a:pathLst>
                  </a:custGeom>
                  <a:solidFill>
                    <a:srgbClr val="FFEA33"/>
                  </a:solidFill>
                  <a:ln w="9525">
                    <a:noFill/>
                    <a:round/>
                    <a:headEnd/>
                    <a:tailEnd/>
                  </a:ln>
                </p:spPr>
                <p:txBody>
                  <a:bodyPr/>
                  <a:lstStyle/>
                  <a:p>
                    <a:endParaRPr lang="es-AR"/>
                  </a:p>
                </p:txBody>
              </p:sp>
              <p:sp>
                <p:nvSpPr>
                  <p:cNvPr id="71199" name="Freeform 1320"/>
                  <p:cNvSpPr>
                    <a:spLocks/>
                  </p:cNvSpPr>
                  <p:nvPr/>
                </p:nvSpPr>
                <p:spPr bwMode="auto">
                  <a:xfrm>
                    <a:off x="4556" y="2204"/>
                    <a:ext cx="12" cy="14"/>
                  </a:xfrm>
                  <a:custGeom>
                    <a:avLst/>
                    <a:gdLst>
                      <a:gd name="T0" fmla="*/ 0 w 12"/>
                      <a:gd name="T1" fmla="*/ 4 h 14"/>
                      <a:gd name="T2" fmla="*/ 0 w 12"/>
                      <a:gd name="T3" fmla="*/ 6 h 14"/>
                      <a:gd name="T4" fmla="*/ 0 w 12"/>
                      <a:gd name="T5" fmla="*/ 12 h 14"/>
                      <a:gd name="T6" fmla="*/ 2 w 12"/>
                      <a:gd name="T7" fmla="*/ 14 h 14"/>
                      <a:gd name="T8" fmla="*/ 6 w 12"/>
                      <a:gd name="T9" fmla="*/ 14 h 14"/>
                      <a:gd name="T10" fmla="*/ 8 w 12"/>
                      <a:gd name="T11" fmla="*/ 14 h 14"/>
                      <a:gd name="T12" fmla="*/ 10 w 12"/>
                      <a:gd name="T13" fmla="*/ 12 h 14"/>
                      <a:gd name="T14" fmla="*/ 12 w 12"/>
                      <a:gd name="T15" fmla="*/ 10 h 14"/>
                      <a:gd name="T16" fmla="*/ 12 w 12"/>
                      <a:gd name="T17" fmla="*/ 8 h 14"/>
                      <a:gd name="T18" fmla="*/ 12 w 12"/>
                      <a:gd name="T19" fmla="*/ 6 h 14"/>
                      <a:gd name="T20" fmla="*/ 12 w 12"/>
                      <a:gd name="T21" fmla="*/ 4 h 14"/>
                      <a:gd name="T22" fmla="*/ 10 w 12"/>
                      <a:gd name="T23" fmla="*/ 2 h 14"/>
                      <a:gd name="T24" fmla="*/ 10 w 12"/>
                      <a:gd name="T25" fmla="*/ 2 h 14"/>
                      <a:gd name="T26" fmla="*/ 8 w 12"/>
                      <a:gd name="T27" fmla="*/ 0 h 14"/>
                      <a:gd name="T28" fmla="*/ 6 w 12"/>
                      <a:gd name="T29" fmla="*/ 0 h 14"/>
                      <a:gd name="T30" fmla="*/ 4 w 12"/>
                      <a:gd name="T31" fmla="*/ 0 h 14"/>
                      <a:gd name="T32" fmla="*/ 0 w 12"/>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4"/>
                      <a:gd name="T53" fmla="*/ 12 w 12"/>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4">
                        <a:moveTo>
                          <a:pt x="0" y="4"/>
                        </a:moveTo>
                        <a:lnTo>
                          <a:pt x="0" y="6"/>
                        </a:lnTo>
                        <a:lnTo>
                          <a:pt x="0" y="12"/>
                        </a:lnTo>
                        <a:lnTo>
                          <a:pt x="2" y="14"/>
                        </a:lnTo>
                        <a:lnTo>
                          <a:pt x="6" y="14"/>
                        </a:lnTo>
                        <a:lnTo>
                          <a:pt x="8" y="14"/>
                        </a:lnTo>
                        <a:lnTo>
                          <a:pt x="10" y="12"/>
                        </a:lnTo>
                        <a:lnTo>
                          <a:pt x="12" y="10"/>
                        </a:lnTo>
                        <a:lnTo>
                          <a:pt x="12" y="8"/>
                        </a:lnTo>
                        <a:lnTo>
                          <a:pt x="12" y="6"/>
                        </a:lnTo>
                        <a:lnTo>
                          <a:pt x="12" y="4"/>
                        </a:lnTo>
                        <a:lnTo>
                          <a:pt x="10" y="2"/>
                        </a:lnTo>
                        <a:lnTo>
                          <a:pt x="8" y="0"/>
                        </a:lnTo>
                        <a:lnTo>
                          <a:pt x="6" y="0"/>
                        </a:lnTo>
                        <a:lnTo>
                          <a:pt x="4" y="0"/>
                        </a:lnTo>
                        <a:lnTo>
                          <a:pt x="0" y="4"/>
                        </a:lnTo>
                        <a:close/>
                      </a:path>
                    </a:pathLst>
                  </a:custGeom>
                  <a:solidFill>
                    <a:srgbClr val="FFEA33"/>
                  </a:solidFill>
                  <a:ln w="9525">
                    <a:noFill/>
                    <a:round/>
                    <a:headEnd/>
                    <a:tailEnd/>
                  </a:ln>
                </p:spPr>
                <p:txBody>
                  <a:bodyPr/>
                  <a:lstStyle/>
                  <a:p>
                    <a:endParaRPr lang="es-AR"/>
                  </a:p>
                </p:txBody>
              </p:sp>
              <p:sp>
                <p:nvSpPr>
                  <p:cNvPr id="71200" name="Freeform 1321"/>
                  <p:cNvSpPr>
                    <a:spLocks/>
                  </p:cNvSpPr>
                  <p:nvPr/>
                </p:nvSpPr>
                <p:spPr bwMode="auto">
                  <a:xfrm>
                    <a:off x="4562" y="2222"/>
                    <a:ext cx="12" cy="16"/>
                  </a:xfrm>
                  <a:custGeom>
                    <a:avLst/>
                    <a:gdLst>
                      <a:gd name="T0" fmla="*/ 0 w 12"/>
                      <a:gd name="T1" fmla="*/ 4 h 16"/>
                      <a:gd name="T2" fmla="*/ 2 w 12"/>
                      <a:gd name="T3" fmla="*/ 2 h 16"/>
                      <a:gd name="T4" fmla="*/ 2 w 12"/>
                      <a:gd name="T5" fmla="*/ 0 h 16"/>
                      <a:gd name="T6" fmla="*/ 4 w 12"/>
                      <a:gd name="T7" fmla="*/ 0 h 16"/>
                      <a:gd name="T8" fmla="*/ 6 w 12"/>
                      <a:gd name="T9" fmla="*/ 0 h 16"/>
                      <a:gd name="T10" fmla="*/ 8 w 12"/>
                      <a:gd name="T11" fmla="*/ 0 h 16"/>
                      <a:gd name="T12" fmla="*/ 8 w 12"/>
                      <a:gd name="T13" fmla="*/ 2 h 16"/>
                      <a:gd name="T14" fmla="*/ 10 w 12"/>
                      <a:gd name="T15" fmla="*/ 4 h 16"/>
                      <a:gd name="T16" fmla="*/ 12 w 12"/>
                      <a:gd name="T17" fmla="*/ 6 h 16"/>
                      <a:gd name="T18" fmla="*/ 12 w 12"/>
                      <a:gd name="T19" fmla="*/ 10 h 16"/>
                      <a:gd name="T20" fmla="*/ 12 w 12"/>
                      <a:gd name="T21" fmla="*/ 12 h 16"/>
                      <a:gd name="T22" fmla="*/ 10 w 12"/>
                      <a:gd name="T23" fmla="*/ 14 h 16"/>
                      <a:gd name="T24" fmla="*/ 6 w 12"/>
                      <a:gd name="T25" fmla="*/ 16 h 16"/>
                      <a:gd name="T26" fmla="*/ 4 w 12"/>
                      <a:gd name="T27" fmla="*/ 14 h 16"/>
                      <a:gd name="T28" fmla="*/ 0 w 12"/>
                      <a:gd name="T29" fmla="*/ 12 h 16"/>
                      <a:gd name="T30" fmla="*/ 0 w 12"/>
                      <a:gd name="T31" fmla="*/ 8 h 16"/>
                      <a:gd name="T32" fmla="*/ 0 w 12"/>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6"/>
                      <a:gd name="T53" fmla="*/ 12 w 1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6">
                        <a:moveTo>
                          <a:pt x="0" y="4"/>
                        </a:moveTo>
                        <a:lnTo>
                          <a:pt x="2" y="2"/>
                        </a:lnTo>
                        <a:lnTo>
                          <a:pt x="2" y="0"/>
                        </a:lnTo>
                        <a:lnTo>
                          <a:pt x="4" y="0"/>
                        </a:lnTo>
                        <a:lnTo>
                          <a:pt x="6" y="0"/>
                        </a:lnTo>
                        <a:lnTo>
                          <a:pt x="8" y="0"/>
                        </a:lnTo>
                        <a:lnTo>
                          <a:pt x="8" y="2"/>
                        </a:lnTo>
                        <a:lnTo>
                          <a:pt x="10" y="4"/>
                        </a:lnTo>
                        <a:lnTo>
                          <a:pt x="12" y="6"/>
                        </a:lnTo>
                        <a:lnTo>
                          <a:pt x="12" y="10"/>
                        </a:lnTo>
                        <a:lnTo>
                          <a:pt x="12" y="12"/>
                        </a:lnTo>
                        <a:lnTo>
                          <a:pt x="10" y="14"/>
                        </a:lnTo>
                        <a:lnTo>
                          <a:pt x="6" y="16"/>
                        </a:lnTo>
                        <a:lnTo>
                          <a:pt x="4" y="14"/>
                        </a:lnTo>
                        <a:lnTo>
                          <a:pt x="0" y="12"/>
                        </a:lnTo>
                        <a:lnTo>
                          <a:pt x="0" y="8"/>
                        </a:lnTo>
                        <a:lnTo>
                          <a:pt x="0" y="4"/>
                        </a:lnTo>
                        <a:close/>
                      </a:path>
                    </a:pathLst>
                  </a:custGeom>
                  <a:solidFill>
                    <a:srgbClr val="FFEA33"/>
                  </a:solidFill>
                  <a:ln w="9525">
                    <a:noFill/>
                    <a:round/>
                    <a:headEnd/>
                    <a:tailEnd/>
                  </a:ln>
                </p:spPr>
                <p:txBody>
                  <a:bodyPr/>
                  <a:lstStyle/>
                  <a:p>
                    <a:endParaRPr lang="es-AR"/>
                  </a:p>
                </p:txBody>
              </p:sp>
              <p:sp>
                <p:nvSpPr>
                  <p:cNvPr id="71201" name="Freeform 1322"/>
                  <p:cNvSpPr>
                    <a:spLocks/>
                  </p:cNvSpPr>
                  <p:nvPr/>
                </p:nvSpPr>
                <p:spPr bwMode="auto">
                  <a:xfrm>
                    <a:off x="4568" y="2240"/>
                    <a:ext cx="16" cy="18"/>
                  </a:xfrm>
                  <a:custGeom>
                    <a:avLst/>
                    <a:gdLst>
                      <a:gd name="T0" fmla="*/ 0 w 16"/>
                      <a:gd name="T1" fmla="*/ 8 h 18"/>
                      <a:gd name="T2" fmla="*/ 0 w 16"/>
                      <a:gd name="T3" fmla="*/ 6 h 18"/>
                      <a:gd name="T4" fmla="*/ 2 w 16"/>
                      <a:gd name="T5" fmla="*/ 4 h 18"/>
                      <a:gd name="T6" fmla="*/ 2 w 16"/>
                      <a:gd name="T7" fmla="*/ 2 h 18"/>
                      <a:gd name="T8" fmla="*/ 4 w 16"/>
                      <a:gd name="T9" fmla="*/ 2 h 18"/>
                      <a:gd name="T10" fmla="*/ 6 w 16"/>
                      <a:gd name="T11" fmla="*/ 0 h 18"/>
                      <a:gd name="T12" fmla="*/ 8 w 16"/>
                      <a:gd name="T13" fmla="*/ 0 h 18"/>
                      <a:gd name="T14" fmla="*/ 10 w 16"/>
                      <a:gd name="T15" fmla="*/ 0 h 18"/>
                      <a:gd name="T16" fmla="*/ 12 w 16"/>
                      <a:gd name="T17" fmla="*/ 2 h 18"/>
                      <a:gd name="T18" fmla="*/ 12 w 16"/>
                      <a:gd name="T19" fmla="*/ 4 h 18"/>
                      <a:gd name="T20" fmla="*/ 14 w 16"/>
                      <a:gd name="T21" fmla="*/ 6 h 18"/>
                      <a:gd name="T22" fmla="*/ 14 w 16"/>
                      <a:gd name="T23" fmla="*/ 8 h 18"/>
                      <a:gd name="T24" fmla="*/ 16 w 16"/>
                      <a:gd name="T25" fmla="*/ 10 h 18"/>
                      <a:gd name="T26" fmla="*/ 16 w 16"/>
                      <a:gd name="T27" fmla="*/ 12 h 18"/>
                      <a:gd name="T28" fmla="*/ 16 w 16"/>
                      <a:gd name="T29" fmla="*/ 14 h 18"/>
                      <a:gd name="T30" fmla="*/ 14 w 16"/>
                      <a:gd name="T31" fmla="*/ 14 h 18"/>
                      <a:gd name="T32" fmla="*/ 14 w 16"/>
                      <a:gd name="T33" fmla="*/ 16 h 18"/>
                      <a:gd name="T34" fmla="*/ 12 w 16"/>
                      <a:gd name="T35" fmla="*/ 18 h 18"/>
                      <a:gd name="T36" fmla="*/ 10 w 16"/>
                      <a:gd name="T37" fmla="*/ 18 h 18"/>
                      <a:gd name="T38" fmla="*/ 8 w 16"/>
                      <a:gd name="T39" fmla="*/ 18 h 18"/>
                      <a:gd name="T40" fmla="*/ 8 w 16"/>
                      <a:gd name="T41" fmla="*/ 18 h 18"/>
                      <a:gd name="T42" fmla="*/ 4 w 16"/>
                      <a:gd name="T43" fmla="*/ 16 h 18"/>
                      <a:gd name="T44" fmla="*/ 2 w 16"/>
                      <a:gd name="T45" fmla="*/ 14 h 18"/>
                      <a:gd name="T46" fmla="*/ 2 w 16"/>
                      <a:gd name="T47" fmla="*/ 10 h 18"/>
                      <a:gd name="T48" fmla="*/ 0 w 16"/>
                      <a:gd name="T49" fmla="*/ 8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8"/>
                      <a:gd name="T77" fmla="*/ 16 w 1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8">
                        <a:moveTo>
                          <a:pt x="0" y="8"/>
                        </a:moveTo>
                        <a:lnTo>
                          <a:pt x="0" y="6"/>
                        </a:lnTo>
                        <a:lnTo>
                          <a:pt x="2" y="4"/>
                        </a:lnTo>
                        <a:lnTo>
                          <a:pt x="2" y="2"/>
                        </a:lnTo>
                        <a:lnTo>
                          <a:pt x="4" y="2"/>
                        </a:lnTo>
                        <a:lnTo>
                          <a:pt x="6" y="0"/>
                        </a:lnTo>
                        <a:lnTo>
                          <a:pt x="8" y="0"/>
                        </a:lnTo>
                        <a:lnTo>
                          <a:pt x="10" y="0"/>
                        </a:lnTo>
                        <a:lnTo>
                          <a:pt x="12" y="2"/>
                        </a:lnTo>
                        <a:lnTo>
                          <a:pt x="12" y="4"/>
                        </a:lnTo>
                        <a:lnTo>
                          <a:pt x="14" y="6"/>
                        </a:lnTo>
                        <a:lnTo>
                          <a:pt x="14" y="8"/>
                        </a:lnTo>
                        <a:lnTo>
                          <a:pt x="16" y="10"/>
                        </a:lnTo>
                        <a:lnTo>
                          <a:pt x="16" y="12"/>
                        </a:lnTo>
                        <a:lnTo>
                          <a:pt x="16" y="14"/>
                        </a:lnTo>
                        <a:lnTo>
                          <a:pt x="14" y="14"/>
                        </a:lnTo>
                        <a:lnTo>
                          <a:pt x="14" y="16"/>
                        </a:lnTo>
                        <a:lnTo>
                          <a:pt x="12" y="18"/>
                        </a:lnTo>
                        <a:lnTo>
                          <a:pt x="10" y="18"/>
                        </a:lnTo>
                        <a:lnTo>
                          <a:pt x="8" y="18"/>
                        </a:lnTo>
                        <a:lnTo>
                          <a:pt x="4" y="16"/>
                        </a:lnTo>
                        <a:lnTo>
                          <a:pt x="2" y="14"/>
                        </a:lnTo>
                        <a:lnTo>
                          <a:pt x="2" y="10"/>
                        </a:lnTo>
                        <a:lnTo>
                          <a:pt x="0" y="8"/>
                        </a:lnTo>
                        <a:close/>
                      </a:path>
                    </a:pathLst>
                  </a:custGeom>
                  <a:solidFill>
                    <a:srgbClr val="FFEA33"/>
                  </a:solidFill>
                  <a:ln w="9525">
                    <a:noFill/>
                    <a:round/>
                    <a:headEnd/>
                    <a:tailEnd/>
                  </a:ln>
                </p:spPr>
                <p:txBody>
                  <a:bodyPr/>
                  <a:lstStyle/>
                  <a:p>
                    <a:endParaRPr lang="es-AR"/>
                  </a:p>
                </p:txBody>
              </p:sp>
              <p:sp>
                <p:nvSpPr>
                  <p:cNvPr id="71202" name="Freeform 1323"/>
                  <p:cNvSpPr>
                    <a:spLocks/>
                  </p:cNvSpPr>
                  <p:nvPr/>
                </p:nvSpPr>
                <p:spPr bwMode="auto">
                  <a:xfrm>
                    <a:off x="4584" y="2236"/>
                    <a:ext cx="16" cy="16"/>
                  </a:xfrm>
                  <a:custGeom>
                    <a:avLst/>
                    <a:gdLst>
                      <a:gd name="T0" fmla="*/ 0 w 16"/>
                      <a:gd name="T1" fmla="*/ 2 h 16"/>
                      <a:gd name="T2" fmla="*/ 2 w 16"/>
                      <a:gd name="T3" fmla="*/ 2 h 16"/>
                      <a:gd name="T4" fmla="*/ 4 w 16"/>
                      <a:gd name="T5" fmla="*/ 0 h 16"/>
                      <a:gd name="T6" fmla="*/ 6 w 16"/>
                      <a:gd name="T7" fmla="*/ 0 h 16"/>
                      <a:gd name="T8" fmla="*/ 8 w 16"/>
                      <a:gd name="T9" fmla="*/ 0 h 16"/>
                      <a:gd name="T10" fmla="*/ 10 w 16"/>
                      <a:gd name="T11" fmla="*/ 0 h 16"/>
                      <a:gd name="T12" fmla="*/ 14 w 16"/>
                      <a:gd name="T13" fmla="*/ 4 h 16"/>
                      <a:gd name="T14" fmla="*/ 16 w 16"/>
                      <a:gd name="T15" fmla="*/ 8 h 16"/>
                      <a:gd name="T16" fmla="*/ 16 w 16"/>
                      <a:gd name="T17" fmla="*/ 12 h 16"/>
                      <a:gd name="T18" fmla="*/ 16 w 16"/>
                      <a:gd name="T19" fmla="*/ 14 h 16"/>
                      <a:gd name="T20" fmla="*/ 14 w 16"/>
                      <a:gd name="T21" fmla="*/ 14 h 16"/>
                      <a:gd name="T22" fmla="*/ 12 w 16"/>
                      <a:gd name="T23" fmla="*/ 16 h 16"/>
                      <a:gd name="T24" fmla="*/ 10 w 16"/>
                      <a:gd name="T25" fmla="*/ 16 h 16"/>
                      <a:gd name="T26" fmla="*/ 10 w 16"/>
                      <a:gd name="T27" fmla="*/ 16 h 16"/>
                      <a:gd name="T28" fmla="*/ 8 w 16"/>
                      <a:gd name="T29" fmla="*/ 16 h 16"/>
                      <a:gd name="T30" fmla="*/ 6 w 16"/>
                      <a:gd name="T31" fmla="*/ 16 h 16"/>
                      <a:gd name="T32" fmla="*/ 4 w 16"/>
                      <a:gd name="T33" fmla="*/ 16 h 16"/>
                      <a:gd name="T34" fmla="*/ 4 w 16"/>
                      <a:gd name="T35" fmla="*/ 14 h 16"/>
                      <a:gd name="T36" fmla="*/ 2 w 16"/>
                      <a:gd name="T37" fmla="*/ 12 h 16"/>
                      <a:gd name="T38" fmla="*/ 2 w 16"/>
                      <a:gd name="T39" fmla="*/ 8 h 16"/>
                      <a:gd name="T40" fmla="*/ 0 w 16"/>
                      <a:gd name="T41" fmla="*/ 6 h 16"/>
                      <a:gd name="T42" fmla="*/ 0 w 16"/>
                      <a:gd name="T43" fmla="*/ 6 h 16"/>
                      <a:gd name="T44" fmla="*/ 0 w 16"/>
                      <a:gd name="T45" fmla="*/ 4 h 16"/>
                      <a:gd name="T46" fmla="*/ 0 w 16"/>
                      <a:gd name="T47" fmla="*/ 4 h 16"/>
                      <a:gd name="T48" fmla="*/ 0 w 16"/>
                      <a:gd name="T49" fmla="*/ 2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2"/>
                        </a:moveTo>
                        <a:lnTo>
                          <a:pt x="2" y="2"/>
                        </a:lnTo>
                        <a:lnTo>
                          <a:pt x="4" y="0"/>
                        </a:lnTo>
                        <a:lnTo>
                          <a:pt x="6" y="0"/>
                        </a:lnTo>
                        <a:lnTo>
                          <a:pt x="8" y="0"/>
                        </a:lnTo>
                        <a:lnTo>
                          <a:pt x="10" y="0"/>
                        </a:lnTo>
                        <a:lnTo>
                          <a:pt x="14" y="4"/>
                        </a:lnTo>
                        <a:lnTo>
                          <a:pt x="16" y="8"/>
                        </a:lnTo>
                        <a:lnTo>
                          <a:pt x="16" y="12"/>
                        </a:lnTo>
                        <a:lnTo>
                          <a:pt x="16" y="14"/>
                        </a:lnTo>
                        <a:lnTo>
                          <a:pt x="14" y="14"/>
                        </a:lnTo>
                        <a:lnTo>
                          <a:pt x="12" y="16"/>
                        </a:lnTo>
                        <a:lnTo>
                          <a:pt x="10" y="16"/>
                        </a:lnTo>
                        <a:lnTo>
                          <a:pt x="8" y="16"/>
                        </a:lnTo>
                        <a:lnTo>
                          <a:pt x="6" y="16"/>
                        </a:lnTo>
                        <a:lnTo>
                          <a:pt x="4" y="16"/>
                        </a:lnTo>
                        <a:lnTo>
                          <a:pt x="4" y="14"/>
                        </a:lnTo>
                        <a:lnTo>
                          <a:pt x="2" y="12"/>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1203" name="Freeform 1324"/>
                  <p:cNvSpPr>
                    <a:spLocks/>
                  </p:cNvSpPr>
                  <p:nvPr/>
                </p:nvSpPr>
                <p:spPr bwMode="auto">
                  <a:xfrm>
                    <a:off x="4574" y="2216"/>
                    <a:ext cx="16" cy="16"/>
                  </a:xfrm>
                  <a:custGeom>
                    <a:avLst/>
                    <a:gdLst>
                      <a:gd name="T0" fmla="*/ 0 w 16"/>
                      <a:gd name="T1" fmla="*/ 4 h 16"/>
                      <a:gd name="T2" fmla="*/ 0 w 16"/>
                      <a:gd name="T3" fmla="*/ 4 h 16"/>
                      <a:gd name="T4" fmla="*/ 2 w 16"/>
                      <a:gd name="T5" fmla="*/ 2 h 16"/>
                      <a:gd name="T6" fmla="*/ 4 w 16"/>
                      <a:gd name="T7" fmla="*/ 2 h 16"/>
                      <a:gd name="T8" fmla="*/ 4 w 16"/>
                      <a:gd name="T9" fmla="*/ 0 h 16"/>
                      <a:gd name="T10" fmla="*/ 6 w 16"/>
                      <a:gd name="T11" fmla="*/ 0 h 16"/>
                      <a:gd name="T12" fmla="*/ 8 w 16"/>
                      <a:gd name="T13" fmla="*/ 0 h 16"/>
                      <a:gd name="T14" fmla="*/ 10 w 16"/>
                      <a:gd name="T15" fmla="*/ 0 h 16"/>
                      <a:gd name="T16" fmla="*/ 12 w 16"/>
                      <a:gd name="T17" fmla="*/ 0 h 16"/>
                      <a:gd name="T18" fmla="*/ 14 w 16"/>
                      <a:gd name="T19" fmla="*/ 2 h 16"/>
                      <a:gd name="T20" fmla="*/ 16 w 16"/>
                      <a:gd name="T21" fmla="*/ 6 h 16"/>
                      <a:gd name="T22" fmla="*/ 16 w 16"/>
                      <a:gd name="T23" fmla="*/ 8 h 16"/>
                      <a:gd name="T24" fmla="*/ 16 w 16"/>
                      <a:gd name="T25" fmla="*/ 12 h 16"/>
                      <a:gd name="T26" fmla="*/ 16 w 16"/>
                      <a:gd name="T27" fmla="*/ 12 h 16"/>
                      <a:gd name="T28" fmla="*/ 14 w 16"/>
                      <a:gd name="T29" fmla="*/ 14 h 16"/>
                      <a:gd name="T30" fmla="*/ 14 w 16"/>
                      <a:gd name="T31" fmla="*/ 14 h 16"/>
                      <a:gd name="T32" fmla="*/ 12 w 16"/>
                      <a:gd name="T33" fmla="*/ 16 h 16"/>
                      <a:gd name="T34" fmla="*/ 10 w 16"/>
                      <a:gd name="T35" fmla="*/ 16 h 16"/>
                      <a:gd name="T36" fmla="*/ 8 w 16"/>
                      <a:gd name="T37" fmla="*/ 16 h 16"/>
                      <a:gd name="T38" fmla="*/ 8 w 16"/>
                      <a:gd name="T39" fmla="*/ 16 h 16"/>
                      <a:gd name="T40" fmla="*/ 6 w 16"/>
                      <a:gd name="T41" fmla="*/ 16 h 16"/>
                      <a:gd name="T42" fmla="*/ 4 w 16"/>
                      <a:gd name="T43" fmla="*/ 14 h 16"/>
                      <a:gd name="T44" fmla="*/ 4 w 16"/>
                      <a:gd name="T45" fmla="*/ 10 h 16"/>
                      <a:gd name="T46" fmla="*/ 2 w 16"/>
                      <a:gd name="T47" fmla="*/ 6 h 16"/>
                      <a:gd name="T48" fmla="*/ 0 w 16"/>
                      <a:gd name="T49" fmla="*/ 4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4"/>
                        </a:moveTo>
                        <a:lnTo>
                          <a:pt x="0" y="4"/>
                        </a:lnTo>
                        <a:lnTo>
                          <a:pt x="2" y="2"/>
                        </a:lnTo>
                        <a:lnTo>
                          <a:pt x="4" y="2"/>
                        </a:lnTo>
                        <a:lnTo>
                          <a:pt x="4" y="0"/>
                        </a:lnTo>
                        <a:lnTo>
                          <a:pt x="6" y="0"/>
                        </a:lnTo>
                        <a:lnTo>
                          <a:pt x="8" y="0"/>
                        </a:lnTo>
                        <a:lnTo>
                          <a:pt x="10" y="0"/>
                        </a:lnTo>
                        <a:lnTo>
                          <a:pt x="12" y="0"/>
                        </a:lnTo>
                        <a:lnTo>
                          <a:pt x="14" y="2"/>
                        </a:lnTo>
                        <a:lnTo>
                          <a:pt x="16" y="6"/>
                        </a:lnTo>
                        <a:lnTo>
                          <a:pt x="16" y="8"/>
                        </a:lnTo>
                        <a:lnTo>
                          <a:pt x="16" y="12"/>
                        </a:lnTo>
                        <a:lnTo>
                          <a:pt x="14" y="14"/>
                        </a:lnTo>
                        <a:lnTo>
                          <a:pt x="12" y="16"/>
                        </a:lnTo>
                        <a:lnTo>
                          <a:pt x="10" y="16"/>
                        </a:lnTo>
                        <a:lnTo>
                          <a:pt x="8" y="16"/>
                        </a:lnTo>
                        <a:lnTo>
                          <a:pt x="6" y="16"/>
                        </a:lnTo>
                        <a:lnTo>
                          <a:pt x="4" y="14"/>
                        </a:lnTo>
                        <a:lnTo>
                          <a:pt x="4" y="10"/>
                        </a:lnTo>
                        <a:lnTo>
                          <a:pt x="2" y="6"/>
                        </a:lnTo>
                        <a:lnTo>
                          <a:pt x="0" y="4"/>
                        </a:lnTo>
                        <a:close/>
                      </a:path>
                    </a:pathLst>
                  </a:custGeom>
                  <a:solidFill>
                    <a:srgbClr val="FFEA33"/>
                  </a:solidFill>
                  <a:ln w="9525">
                    <a:noFill/>
                    <a:round/>
                    <a:headEnd/>
                    <a:tailEnd/>
                  </a:ln>
                </p:spPr>
                <p:txBody>
                  <a:bodyPr/>
                  <a:lstStyle/>
                  <a:p>
                    <a:endParaRPr lang="es-AR"/>
                  </a:p>
                </p:txBody>
              </p:sp>
              <p:sp>
                <p:nvSpPr>
                  <p:cNvPr id="71204" name="Freeform 1325"/>
                  <p:cNvSpPr>
                    <a:spLocks/>
                  </p:cNvSpPr>
                  <p:nvPr/>
                </p:nvSpPr>
                <p:spPr bwMode="auto">
                  <a:xfrm>
                    <a:off x="4568" y="2200"/>
                    <a:ext cx="14" cy="14"/>
                  </a:xfrm>
                  <a:custGeom>
                    <a:avLst/>
                    <a:gdLst>
                      <a:gd name="T0" fmla="*/ 0 w 14"/>
                      <a:gd name="T1" fmla="*/ 2 h 14"/>
                      <a:gd name="T2" fmla="*/ 2 w 14"/>
                      <a:gd name="T3" fmla="*/ 0 h 14"/>
                      <a:gd name="T4" fmla="*/ 4 w 14"/>
                      <a:gd name="T5" fmla="*/ 0 h 14"/>
                      <a:gd name="T6" fmla="*/ 6 w 14"/>
                      <a:gd name="T7" fmla="*/ 0 h 14"/>
                      <a:gd name="T8" fmla="*/ 8 w 14"/>
                      <a:gd name="T9" fmla="*/ 0 h 14"/>
                      <a:gd name="T10" fmla="*/ 10 w 14"/>
                      <a:gd name="T11" fmla="*/ 2 h 14"/>
                      <a:gd name="T12" fmla="*/ 12 w 14"/>
                      <a:gd name="T13" fmla="*/ 4 h 14"/>
                      <a:gd name="T14" fmla="*/ 14 w 14"/>
                      <a:gd name="T15" fmla="*/ 6 h 14"/>
                      <a:gd name="T16" fmla="*/ 14 w 14"/>
                      <a:gd name="T17" fmla="*/ 10 h 14"/>
                      <a:gd name="T18" fmla="*/ 14 w 14"/>
                      <a:gd name="T19" fmla="*/ 10 h 14"/>
                      <a:gd name="T20" fmla="*/ 14 w 14"/>
                      <a:gd name="T21" fmla="*/ 12 h 14"/>
                      <a:gd name="T22" fmla="*/ 12 w 14"/>
                      <a:gd name="T23" fmla="*/ 12 h 14"/>
                      <a:gd name="T24" fmla="*/ 10 w 14"/>
                      <a:gd name="T25" fmla="*/ 12 h 14"/>
                      <a:gd name="T26" fmla="*/ 10 w 14"/>
                      <a:gd name="T27" fmla="*/ 14 h 14"/>
                      <a:gd name="T28" fmla="*/ 8 w 14"/>
                      <a:gd name="T29" fmla="*/ 14 h 14"/>
                      <a:gd name="T30" fmla="*/ 6 w 14"/>
                      <a:gd name="T31" fmla="*/ 14 h 14"/>
                      <a:gd name="T32" fmla="*/ 4 w 14"/>
                      <a:gd name="T33" fmla="*/ 14 h 14"/>
                      <a:gd name="T34" fmla="*/ 4 w 14"/>
                      <a:gd name="T35" fmla="*/ 12 h 14"/>
                      <a:gd name="T36" fmla="*/ 4 w 14"/>
                      <a:gd name="T37" fmla="*/ 6 h 14"/>
                      <a:gd name="T38" fmla="*/ 2 w 14"/>
                      <a:gd name="T39" fmla="*/ 4 h 14"/>
                      <a:gd name="T40" fmla="*/ 0 w 14"/>
                      <a:gd name="T41" fmla="*/ 2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0" y="2"/>
                        </a:moveTo>
                        <a:lnTo>
                          <a:pt x="2" y="0"/>
                        </a:lnTo>
                        <a:lnTo>
                          <a:pt x="4" y="0"/>
                        </a:lnTo>
                        <a:lnTo>
                          <a:pt x="6" y="0"/>
                        </a:lnTo>
                        <a:lnTo>
                          <a:pt x="8" y="0"/>
                        </a:lnTo>
                        <a:lnTo>
                          <a:pt x="10" y="2"/>
                        </a:lnTo>
                        <a:lnTo>
                          <a:pt x="12" y="4"/>
                        </a:lnTo>
                        <a:lnTo>
                          <a:pt x="14" y="6"/>
                        </a:lnTo>
                        <a:lnTo>
                          <a:pt x="14" y="10"/>
                        </a:lnTo>
                        <a:lnTo>
                          <a:pt x="14" y="12"/>
                        </a:lnTo>
                        <a:lnTo>
                          <a:pt x="12" y="12"/>
                        </a:lnTo>
                        <a:lnTo>
                          <a:pt x="10" y="12"/>
                        </a:lnTo>
                        <a:lnTo>
                          <a:pt x="10" y="14"/>
                        </a:lnTo>
                        <a:lnTo>
                          <a:pt x="8" y="14"/>
                        </a:lnTo>
                        <a:lnTo>
                          <a:pt x="6" y="14"/>
                        </a:lnTo>
                        <a:lnTo>
                          <a:pt x="4" y="14"/>
                        </a:lnTo>
                        <a:lnTo>
                          <a:pt x="4" y="12"/>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1205" name="Freeform 1326"/>
                  <p:cNvSpPr>
                    <a:spLocks/>
                  </p:cNvSpPr>
                  <p:nvPr/>
                </p:nvSpPr>
                <p:spPr bwMode="auto">
                  <a:xfrm>
                    <a:off x="4562" y="2184"/>
                    <a:ext cx="14" cy="14"/>
                  </a:xfrm>
                  <a:custGeom>
                    <a:avLst/>
                    <a:gdLst>
                      <a:gd name="T0" fmla="*/ 4 w 14"/>
                      <a:gd name="T1" fmla="*/ 14 h 14"/>
                      <a:gd name="T2" fmla="*/ 4 w 14"/>
                      <a:gd name="T3" fmla="*/ 12 h 14"/>
                      <a:gd name="T4" fmla="*/ 4 w 14"/>
                      <a:gd name="T5" fmla="*/ 8 h 14"/>
                      <a:gd name="T6" fmla="*/ 2 w 14"/>
                      <a:gd name="T7" fmla="*/ 4 h 14"/>
                      <a:gd name="T8" fmla="*/ 0 w 14"/>
                      <a:gd name="T9" fmla="*/ 2 h 14"/>
                      <a:gd name="T10" fmla="*/ 2 w 14"/>
                      <a:gd name="T11" fmla="*/ 2 h 14"/>
                      <a:gd name="T12" fmla="*/ 4 w 14"/>
                      <a:gd name="T13" fmla="*/ 0 h 14"/>
                      <a:gd name="T14" fmla="*/ 6 w 14"/>
                      <a:gd name="T15" fmla="*/ 0 h 14"/>
                      <a:gd name="T16" fmla="*/ 8 w 14"/>
                      <a:gd name="T17" fmla="*/ 0 h 14"/>
                      <a:gd name="T18" fmla="*/ 10 w 14"/>
                      <a:gd name="T19" fmla="*/ 0 h 14"/>
                      <a:gd name="T20" fmla="*/ 14 w 14"/>
                      <a:gd name="T21" fmla="*/ 4 h 14"/>
                      <a:gd name="T22" fmla="*/ 14 w 14"/>
                      <a:gd name="T23" fmla="*/ 8 h 14"/>
                      <a:gd name="T24" fmla="*/ 14 w 14"/>
                      <a:gd name="T25" fmla="*/ 10 h 14"/>
                      <a:gd name="T26" fmla="*/ 14 w 14"/>
                      <a:gd name="T27" fmla="*/ 12 h 14"/>
                      <a:gd name="T28" fmla="*/ 14 w 14"/>
                      <a:gd name="T29" fmla="*/ 12 h 14"/>
                      <a:gd name="T30" fmla="*/ 12 w 14"/>
                      <a:gd name="T31" fmla="*/ 12 h 14"/>
                      <a:gd name="T32" fmla="*/ 10 w 14"/>
                      <a:gd name="T33" fmla="*/ 12 h 14"/>
                      <a:gd name="T34" fmla="*/ 8 w 14"/>
                      <a:gd name="T35" fmla="*/ 12 h 14"/>
                      <a:gd name="T36" fmla="*/ 8 w 14"/>
                      <a:gd name="T37" fmla="*/ 14 h 14"/>
                      <a:gd name="T38" fmla="*/ 6 w 14"/>
                      <a:gd name="T39" fmla="*/ 14 h 14"/>
                      <a:gd name="T40" fmla="*/ 4 w 14"/>
                      <a:gd name="T41" fmla="*/ 14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4" y="14"/>
                        </a:moveTo>
                        <a:lnTo>
                          <a:pt x="4" y="12"/>
                        </a:lnTo>
                        <a:lnTo>
                          <a:pt x="4" y="8"/>
                        </a:lnTo>
                        <a:lnTo>
                          <a:pt x="2" y="4"/>
                        </a:lnTo>
                        <a:lnTo>
                          <a:pt x="0" y="2"/>
                        </a:lnTo>
                        <a:lnTo>
                          <a:pt x="2" y="2"/>
                        </a:lnTo>
                        <a:lnTo>
                          <a:pt x="4" y="0"/>
                        </a:lnTo>
                        <a:lnTo>
                          <a:pt x="6" y="0"/>
                        </a:lnTo>
                        <a:lnTo>
                          <a:pt x="8" y="0"/>
                        </a:lnTo>
                        <a:lnTo>
                          <a:pt x="10" y="0"/>
                        </a:lnTo>
                        <a:lnTo>
                          <a:pt x="14" y="4"/>
                        </a:lnTo>
                        <a:lnTo>
                          <a:pt x="14" y="8"/>
                        </a:lnTo>
                        <a:lnTo>
                          <a:pt x="14" y="10"/>
                        </a:lnTo>
                        <a:lnTo>
                          <a:pt x="14" y="12"/>
                        </a:lnTo>
                        <a:lnTo>
                          <a:pt x="12" y="12"/>
                        </a:lnTo>
                        <a:lnTo>
                          <a:pt x="10" y="12"/>
                        </a:lnTo>
                        <a:lnTo>
                          <a:pt x="8" y="12"/>
                        </a:lnTo>
                        <a:lnTo>
                          <a:pt x="8" y="14"/>
                        </a:lnTo>
                        <a:lnTo>
                          <a:pt x="6" y="14"/>
                        </a:lnTo>
                        <a:lnTo>
                          <a:pt x="4" y="14"/>
                        </a:lnTo>
                        <a:close/>
                      </a:path>
                    </a:pathLst>
                  </a:custGeom>
                  <a:solidFill>
                    <a:srgbClr val="FFEA33"/>
                  </a:solidFill>
                  <a:ln w="9525">
                    <a:noFill/>
                    <a:round/>
                    <a:headEnd/>
                    <a:tailEnd/>
                  </a:ln>
                </p:spPr>
                <p:txBody>
                  <a:bodyPr/>
                  <a:lstStyle/>
                  <a:p>
                    <a:endParaRPr lang="es-AR"/>
                  </a:p>
                </p:txBody>
              </p:sp>
              <p:sp>
                <p:nvSpPr>
                  <p:cNvPr id="71206" name="Freeform 1327"/>
                  <p:cNvSpPr>
                    <a:spLocks/>
                  </p:cNvSpPr>
                  <p:nvPr/>
                </p:nvSpPr>
                <p:spPr bwMode="auto">
                  <a:xfrm>
                    <a:off x="4548" y="2230"/>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1207" name="Freeform 1328"/>
                  <p:cNvSpPr>
                    <a:spLocks/>
                  </p:cNvSpPr>
                  <p:nvPr/>
                </p:nvSpPr>
                <p:spPr bwMode="auto">
                  <a:xfrm>
                    <a:off x="4508" y="2190"/>
                    <a:ext cx="42" cy="40"/>
                  </a:xfrm>
                  <a:custGeom>
                    <a:avLst/>
                    <a:gdLst>
                      <a:gd name="T0" fmla="*/ 0 w 42"/>
                      <a:gd name="T1" fmla="*/ 2 h 40"/>
                      <a:gd name="T2" fmla="*/ 2 w 42"/>
                      <a:gd name="T3" fmla="*/ 4 h 40"/>
                      <a:gd name="T4" fmla="*/ 8 w 42"/>
                      <a:gd name="T5" fmla="*/ 8 h 40"/>
                      <a:gd name="T6" fmla="*/ 16 w 42"/>
                      <a:gd name="T7" fmla="*/ 12 h 40"/>
                      <a:gd name="T8" fmla="*/ 22 w 42"/>
                      <a:gd name="T9" fmla="*/ 18 h 40"/>
                      <a:gd name="T10" fmla="*/ 28 w 42"/>
                      <a:gd name="T11" fmla="*/ 26 h 40"/>
                      <a:gd name="T12" fmla="*/ 34 w 42"/>
                      <a:gd name="T13" fmla="*/ 32 h 40"/>
                      <a:gd name="T14" fmla="*/ 38 w 42"/>
                      <a:gd name="T15" fmla="*/ 36 h 40"/>
                      <a:gd name="T16" fmla="*/ 40 w 42"/>
                      <a:gd name="T17" fmla="*/ 40 h 40"/>
                      <a:gd name="T18" fmla="*/ 42 w 42"/>
                      <a:gd name="T19" fmla="*/ 38 h 40"/>
                      <a:gd name="T20" fmla="*/ 40 w 42"/>
                      <a:gd name="T21" fmla="*/ 36 h 40"/>
                      <a:gd name="T22" fmla="*/ 36 w 42"/>
                      <a:gd name="T23" fmla="*/ 30 h 40"/>
                      <a:gd name="T24" fmla="*/ 30 w 42"/>
                      <a:gd name="T25" fmla="*/ 24 h 40"/>
                      <a:gd name="T26" fmla="*/ 24 w 42"/>
                      <a:gd name="T27" fmla="*/ 16 h 40"/>
                      <a:gd name="T28" fmla="*/ 16 w 42"/>
                      <a:gd name="T29" fmla="*/ 10 h 40"/>
                      <a:gd name="T30" fmla="*/ 10 w 42"/>
                      <a:gd name="T31" fmla="*/ 4 h 40"/>
                      <a:gd name="T32" fmla="*/ 4 w 42"/>
                      <a:gd name="T33" fmla="*/ 2 h 40"/>
                      <a:gd name="T34" fmla="*/ 0 w 42"/>
                      <a:gd name="T35" fmla="*/ 0 h 40"/>
                      <a:gd name="T36" fmla="*/ 0 w 42"/>
                      <a:gd name="T37" fmla="*/ 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40"/>
                      <a:gd name="T59" fmla="*/ 42 w 42"/>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40">
                        <a:moveTo>
                          <a:pt x="0" y="2"/>
                        </a:moveTo>
                        <a:lnTo>
                          <a:pt x="2" y="4"/>
                        </a:lnTo>
                        <a:lnTo>
                          <a:pt x="8" y="8"/>
                        </a:lnTo>
                        <a:lnTo>
                          <a:pt x="16" y="12"/>
                        </a:lnTo>
                        <a:lnTo>
                          <a:pt x="22" y="18"/>
                        </a:lnTo>
                        <a:lnTo>
                          <a:pt x="28" y="26"/>
                        </a:lnTo>
                        <a:lnTo>
                          <a:pt x="34" y="32"/>
                        </a:lnTo>
                        <a:lnTo>
                          <a:pt x="38" y="36"/>
                        </a:lnTo>
                        <a:lnTo>
                          <a:pt x="40" y="40"/>
                        </a:lnTo>
                        <a:lnTo>
                          <a:pt x="42" y="38"/>
                        </a:lnTo>
                        <a:lnTo>
                          <a:pt x="40" y="36"/>
                        </a:lnTo>
                        <a:lnTo>
                          <a:pt x="36" y="30"/>
                        </a:lnTo>
                        <a:lnTo>
                          <a:pt x="30" y="24"/>
                        </a:lnTo>
                        <a:lnTo>
                          <a:pt x="24" y="16"/>
                        </a:lnTo>
                        <a:lnTo>
                          <a:pt x="16" y="10"/>
                        </a:lnTo>
                        <a:lnTo>
                          <a:pt x="10" y="4"/>
                        </a:lnTo>
                        <a:lnTo>
                          <a:pt x="4" y="2"/>
                        </a:lnTo>
                        <a:lnTo>
                          <a:pt x="0" y="0"/>
                        </a:lnTo>
                        <a:lnTo>
                          <a:pt x="0" y="2"/>
                        </a:lnTo>
                        <a:close/>
                      </a:path>
                    </a:pathLst>
                  </a:custGeom>
                  <a:solidFill>
                    <a:srgbClr val="000000"/>
                  </a:solidFill>
                  <a:ln w="9525">
                    <a:noFill/>
                    <a:round/>
                    <a:headEnd/>
                    <a:tailEnd/>
                  </a:ln>
                </p:spPr>
                <p:txBody>
                  <a:bodyPr/>
                  <a:lstStyle/>
                  <a:p>
                    <a:endParaRPr lang="es-AR"/>
                  </a:p>
                </p:txBody>
              </p:sp>
              <p:sp>
                <p:nvSpPr>
                  <p:cNvPr id="71208" name="Freeform 1329"/>
                  <p:cNvSpPr>
                    <a:spLocks/>
                  </p:cNvSpPr>
                  <p:nvPr/>
                </p:nvSpPr>
                <p:spPr bwMode="auto">
                  <a:xfrm>
                    <a:off x="4506" y="2190"/>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1209" name="Freeform 1330"/>
                  <p:cNvSpPr>
                    <a:spLocks/>
                  </p:cNvSpPr>
                  <p:nvPr/>
                </p:nvSpPr>
                <p:spPr bwMode="auto">
                  <a:xfrm>
                    <a:off x="4496" y="221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210" name="Freeform 1331"/>
                  <p:cNvSpPr>
                    <a:spLocks/>
                  </p:cNvSpPr>
                  <p:nvPr/>
                </p:nvSpPr>
                <p:spPr bwMode="auto">
                  <a:xfrm>
                    <a:off x="4496" y="2210"/>
                    <a:ext cx="24" cy="10"/>
                  </a:xfrm>
                  <a:custGeom>
                    <a:avLst/>
                    <a:gdLst>
                      <a:gd name="T0" fmla="*/ 24 w 24"/>
                      <a:gd name="T1" fmla="*/ 8 h 10"/>
                      <a:gd name="T2" fmla="*/ 20 w 24"/>
                      <a:gd name="T3" fmla="*/ 6 h 10"/>
                      <a:gd name="T4" fmla="*/ 18 w 24"/>
                      <a:gd name="T5" fmla="*/ 4 h 10"/>
                      <a:gd name="T6" fmla="*/ 14 w 24"/>
                      <a:gd name="T7" fmla="*/ 2 h 10"/>
                      <a:gd name="T8" fmla="*/ 10 w 24"/>
                      <a:gd name="T9" fmla="*/ 0 h 10"/>
                      <a:gd name="T10" fmla="*/ 6 w 24"/>
                      <a:gd name="T11" fmla="*/ 0 h 10"/>
                      <a:gd name="T12" fmla="*/ 4 w 24"/>
                      <a:gd name="T13" fmla="*/ 0 h 10"/>
                      <a:gd name="T14" fmla="*/ 2 w 24"/>
                      <a:gd name="T15" fmla="*/ 2 h 10"/>
                      <a:gd name="T16" fmla="*/ 0 w 24"/>
                      <a:gd name="T17" fmla="*/ 4 h 10"/>
                      <a:gd name="T18" fmla="*/ 2 w 24"/>
                      <a:gd name="T19" fmla="*/ 4 h 10"/>
                      <a:gd name="T20" fmla="*/ 2 w 24"/>
                      <a:gd name="T21" fmla="*/ 4 h 10"/>
                      <a:gd name="T22" fmla="*/ 4 w 24"/>
                      <a:gd name="T23" fmla="*/ 2 h 10"/>
                      <a:gd name="T24" fmla="*/ 6 w 24"/>
                      <a:gd name="T25" fmla="*/ 4 h 10"/>
                      <a:gd name="T26" fmla="*/ 10 w 24"/>
                      <a:gd name="T27" fmla="*/ 4 h 10"/>
                      <a:gd name="T28" fmla="*/ 12 w 24"/>
                      <a:gd name="T29" fmla="*/ 4 h 10"/>
                      <a:gd name="T30" fmla="*/ 16 w 24"/>
                      <a:gd name="T31" fmla="*/ 6 h 10"/>
                      <a:gd name="T32" fmla="*/ 20 w 24"/>
                      <a:gd name="T33" fmla="*/ 8 h 10"/>
                      <a:gd name="T34" fmla="*/ 22 w 24"/>
                      <a:gd name="T35" fmla="*/ 10 h 10"/>
                      <a:gd name="T36" fmla="*/ 24 w 24"/>
                      <a:gd name="T37" fmla="*/ 8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0"/>
                      <a:gd name="T59" fmla="*/ 24 w 2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0">
                        <a:moveTo>
                          <a:pt x="24" y="8"/>
                        </a:moveTo>
                        <a:lnTo>
                          <a:pt x="20" y="6"/>
                        </a:lnTo>
                        <a:lnTo>
                          <a:pt x="18" y="4"/>
                        </a:lnTo>
                        <a:lnTo>
                          <a:pt x="14" y="2"/>
                        </a:lnTo>
                        <a:lnTo>
                          <a:pt x="10" y="0"/>
                        </a:lnTo>
                        <a:lnTo>
                          <a:pt x="6" y="0"/>
                        </a:lnTo>
                        <a:lnTo>
                          <a:pt x="4" y="0"/>
                        </a:lnTo>
                        <a:lnTo>
                          <a:pt x="2" y="2"/>
                        </a:lnTo>
                        <a:lnTo>
                          <a:pt x="0" y="4"/>
                        </a:lnTo>
                        <a:lnTo>
                          <a:pt x="2" y="4"/>
                        </a:lnTo>
                        <a:lnTo>
                          <a:pt x="4" y="2"/>
                        </a:lnTo>
                        <a:lnTo>
                          <a:pt x="6" y="4"/>
                        </a:lnTo>
                        <a:lnTo>
                          <a:pt x="10" y="4"/>
                        </a:lnTo>
                        <a:lnTo>
                          <a:pt x="12" y="4"/>
                        </a:lnTo>
                        <a:lnTo>
                          <a:pt x="16" y="6"/>
                        </a:lnTo>
                        <a:lnTo>
                          <a:pt x="20" y="8"/>
                        </a:lnTo>
                        <a:lnTo>
                          <a:pt x="22" y="10"/>
                        </a:lnTo>
                        <a:lnTo>
                          <a:pt x="24" y="8"/>
                        </a:lnTo>
                        <a:close/>
                      </a:path>
                    </a:pathLst>
                  </a:custGeom>
                  <a:solidFill>
                    <a:srgbClr val="000000"/>
                  </a:solidFill>
                  <a:ln w="9525">
                    <a:noFill/>
                    <a:round/>
                    <a:headEnd/>
                    <a:tailEnd/>
                  </a:ln>
                </p:spPr>
                <p:txBody>
                  <a:bodyPr/>
                  <a:lstStyle/>
                  <a:p>
                    <a:endParaRPr lang="es-AR"/>
                  </a:p>
                </p:txBody>
              </p:sp>
              <p:sp>
                <p:nvSpPr>
                  <p:cNvPr id="71211" name="Freeform 1332"/>
                  <p:cNvSpPr>
                    <a:spLocks/>
                  </p:cNvSpPr>
                  <p:nvPr/>
                </p:nvSpPr>
                <p:spPr bwMode="auto">
                  <a:xfrm>
                    <a:off x="4518" y="2218"/>
                    <a:ext cx="2" cy="2"/>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0" y="2"/>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1212" name="Freeform 1333"/>
                  <p:cNvSpPr>
                    <a:spLocks/>
                  </p:cNvSpPr>
                  <p:nvPr/>
                </p:nvSpPr>
                <p:spPr bwMode="auto">
                  <a:xfrm>
                    <a:off x="4692" y="2400"/>
                    <a:ext cx="2" cy="2"/>
                  </a:xfrm>
                  <a:custGeom>
                    <a:avLst/>
                    <a:gdLst>
                      <a:gd name="T0" fmla="*/ 0 w 2"/>
                      <a:gd name="T1" fmla="*/ 0 h 2"/>
                      <a:gd name="T2" fmla="*/ 0 w 2"/>
                      <a:gd name="T3" fmla="*/ 2 h 2"/>
                      <a:gd name="T4" fmla="*/ 2 w 2"/>
                      <a:gd name="T5" fmla="*/ 2 h 2"/>
                      <a:gd name="T6" fmla="*/ 2 w 2"/>
                      <a:gd name="T7" fmla="*/ 0 h 2"/>
                      <a:gd name="T8" fmla="*/ 2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1213" name="Freeform 1334"/>
                  <p:cNvSpPr>
                    <a:spLocks/>
                  </p:cNvSpPr>
                  <p:nvPr/>
                </p:nvSpPr>
                <p:spPr bwMode="auto">
                  <a:xfrm>
                    <a:off x="4616" y="2296"/>
                    <a:ext cx="78" cy="104"/>
                  </a:xfrm>
                  <a:custGeom>
                    <a:avLst/>
                    <a:gdLst>
                      <a:gd name="T0" fmla="*/ 0 w 78"/>
                      <a:gd name="T1" fmla="*/ 2 h 104"/>
                      <a:gd name="T2" fmla="*/ 0 w 78"/>
                      <a:gd name="T3" fmla="*/ 2 h 104"/>
                      <a:gd name="T4" fmla="*/ 4 w 78"/>
                      <a:gd name="T5" fmla="*/ 6 h 104"/>
                      <a:gd name="T6" fmla="*/ 10 w 78"/>
                      <a:gd name="T7" fmla="*/ 12 h 104"/>
                      <a:gd name="T8" fmla="*/ 16 w 78"/>
                      <a:gd name="T9" fmla="*/ 18 h 104"/>
                      <a:gd name="T10" fmla="*/ 20 w 78"/>
                      <a:gd name="T11" fmla="*/ 24 h 104"/>
                      <a:gd name="T12" fmla="*/ 26 w 78"/>
                      <a:gd name="T13" fmla="*/ 32 h 104"/>
                      <a:gd name="T14" fmla="*/ 32 w 78"/>
                      <a:gd name="T15" fmla="*/ 38 h 104"/>
                      <a:gd name="T16" fmla="*/ 38 w 78"/>
                      <a:gd name="T17" fmla="*/ 46 h 104"/>
                      <a:gd name="T18" fmla="*/ 44 w 78"/>
                      <a:gd name="T19" fmla="*/ 54 h 104"/>
                      <a:gd name="T20" fmla="*/ 50 w 78"/>
                      <a:gd name="T21" fmla="*/ 60 h 104"/>
                      <a:gd name="T22" fmla="*/ 54 w 78"/>
                      <a:gd name="T23" fmla="*/ 68 h 104"/>
                      <a:gd name="T24" fmla="*/ 60 w 78"/>
                      <a:gd name="T25" fmla="*/ 76 h 104"/>
                      <a:gd name="T26" fmla="*/ 64 w 78"/>
                      <a:gd name="T27" fmla="*/ 82 h 104"/>
                      <a:gd name="T28" fmla="*/ 68 w 78"/>
                      <a:gd name="T29" fmla="*/ 88 h 104"/>
                      <a:gd name="T30" fmla="*/ 72 w 78"/>
                      <a:gd name="T31" fmla="*/ 94 h 104"/>
                      <a:gd name="T32" fmla="*/ 74 w 78"/>
                      <a:gd name="T33" fmla="*/ 100 h 104"/>
                      <a:gd name="T34" fmla="*/ 76 w 78"/>
                      <a:gd name="T35" fmla="*/ 104 h 104"/>
                      <a:gd name="T36" fmla="*/ 78 w 78"/>
                      <a:gd name="T37" fmla="*/ 104 h 104"/>
                      <a:gd name="T38" fmla="*/ 76 w 78"/>
                      <a:gd name="T39" fmla="*/ 100 h 104"/>
                      <a:gd name="T40" fmla="*/ 74 w 78"/>
                      <a:gd name="T41" fmla="*/ 94 h 104"/>
                      <a:gd name="T42" fmla="*/ 70 w 78"/>
                      <a:gd name="T43" fmla="*/ 88 h 104"/>
                      <a:gd name="T44" fmla="*/ 66 w 78"/>
                      <a:gd name="T45" fmla="*/ 82 h 104"/>
                      <a:gd name="T46" fmla="*/ 62 w 78"/>
                      <a:gd name="T47" fmla="*/ 74 h 104"/>
                      <a:gd name="T48" fmla="*/ 58 w 78"/>
                      <a:gd name="T49" fmla="*/ 66 h 104"/>
                      <a:gd name="T50" fmla="*/ 52 w 78"/>
                      <a:gd name="T51" fmla="*/ 60 h 104"/>
                      <a:gd name="T52" fmla="*/ 46 w 78"/>
                      <a:gd name="T53" fmla="*/ 52 h 104"/>
                      <a:gd name="T54" fmla="*/ 40 w 78"/>
                      <a:gd name="T55" fmla="*/ 44 h 104"/>
                      <a:gd name="T56" fmla="*/ 34 w 78"/>
                      <a:gd name="T57" fmla="*/ 36 h 104"/>
                      <a:gd name="T58" fmla="*/ 28 w 78"/>
                      <a:gd name="T59" fmla="*/ 30 h 104"/>
                      <a:gd name="T60" fmla="*/ 22 w 78"/>
                      <a:gd name="T61" fmla="*/ 22 h 104"/>
                      <a:gd name="T62" fmla="*/ 18 w 78"/>
                      <a:gd name="T63" fmla="*/ 16 h 104"/>
                      <a:gd name="T64" fmla="*/ 12 w 78"/>
                      <a:gd name="T65" fmla="*/ 10 h 104"/>
                      <a:gd name="T66" fmla="*/ 6 w 78"/>
                      <a:gd name="T67" fmla="*/ 4 h 104"/>
                      <a:gd name="T68" fmla="*/ 2 w 78"/>
                      <a:gd name="T69" fmla="*/ 0 h 104"/>
                      <a:gd name="T70" fmla="*/ 0 w 78"/>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
                      <a:gd name="T109" fmla="*/ 0 h 104"/>
                      <a:gd name="T110" fmla="*/ 78 w 78"/>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 h="104">
                        <a:moveTo>
                          <a:pt x="0" y="2"/>
                        </a:moveTo>
                        <a:lnTo>
                          <a:pt x="0" y="2"/>
                        </a:lnTo>
                        <a:lnTo>
                          <a:pt x="4" y="6"/>
                        </a:lnTo>
                        <a:lnTo>
                          <a:pt x="10" y="12"/>
                        </a:lnTo>
                        <a:lnTo>
                          <a:pt x="16" y="18"/>
                        </a:lnTo>
                        <a:lnTo>
                          <a:pt x="20" y="24"/>
                        </a:lnTo>
                        <a:lnTo>
                          <a:pt x="26" y="32"/>
                        </a:lnTo>
                        <a:lnTo>
                          <a:pt x="32" y="38"/>
                        </a:lnTo>
                        <a:lnTo>
                          <a:pt x="38" y="46"/>
                        </a:lnTo>
                        <a:lnTo>
                          <a:pt x="44" y="54"/>
                        </a:lnTo>
                        <a:lnTo>
                          <a:pt x="50" y="60"/>
                        </a:lnTo>
                        <a:lnTo>
                          <a:pt x="54" y="68"/>
                        </a:lnTo>
                        <a:lnTo>
                          <a:pt x="60" y="76"/>
                        </a:lnTo>
                        <a:lnTo>
                          <a:pt x="64" y="82"/>
                        </a:lnTo>
                        <a:lnTo>
                          <a:pt x="68" y="88"/>
                        </a:lnTo>
                        <a:lnTo>
                          <a:pt x="72" y="94"/>
                        </a:lnTo>
                        <a:lnTo>
                          <a:pt x="74" y="100"/>
                        </a:lnTo>
                        <a:lnTo>
                          <a:pt x="76" y="104"/>
                        </a:lnTo>
                        <a:lnTo>
                          <a:pt x="78" y="104"/>
                        </a:lnTo>
                        <a:lnTo>
                          <a:pt x="76" y="100"/>
                        </a:lnTo>
                        <a:lnTo>
                          <a:pt x="74" y="94"/>
                        </a:lnTo>
                        <a:lnTo>
                          <a:pt x="70" y="88"/>
                        </a:lnTo>
                        <a:lnTo>
                          <a:pt x="66" y="82"/>
                        </a:lnTo>
                        <a:lnTo>
                          <a:pt x="62" y="74"/>
                        </a:lnTo>
                        <a:lnTo>
                          <a:pt x="58" y="66"/>
                        </a:lnTo>
                        <a:lnTo>
                          <a:pt x="52" y="60"/>
                        </a:lnTo>
                        <a:lnTo>
                          <a:pt x="46" y="52"/>
                        </a:lnTo>
                        <a:lnTo>
                          <a:pt x="40" y="44"/>
                        </a:lnTo>
                        <a:lnTo>
                          <a:pt x="34" y="36"/>
                        </a:lnTo>
                        <a:lnTo>
                          <a:pt x="28" y="30"/>
                        </a:lnTo>
                        <a:lnTo>
                          <a:pt x="22" y="22"/>
                        </a:lnTo>
                        <a:lnTo>
                          <a:pt x="18" y="16"/>
                        </a:lnTo>
                        <a:lnTo>
                          <a:pt x="12" y="10"/>
                        </a:lnTo>
                        <a:lnTo>
                          <a:pt x="6" y="4"/>
                        </a:lnTo>
                        <a:lnTo>
                          <a:pt x="2" y="0"/>
                        </a:lnTo>
                        <a:lnTo>
                          <a:pt x="0" y="2"/>
                        </a:lnTo>
                        <a:close/>
                      </a:path>
                    </a:pathLst>
                  </a:custGeom>
                  <a:solidFill>
                    <a:srgbClr val="000000"/>
                  </a:solidFill>
                  <a:ln w="9525">
                    <a:noFill/>
                    <a:round/>
                    <a:headEnd/>
                    <a:tailEnd/>
                  </a:ln>
                </p:spPr>
                <p:txBody>
                  <a:bodyPr/>
                  <a:lstStyle/>
                  <a:p>
                    <a:endParaRPr lang="es-AR"/>
                  </a:p>
                </p:txBody>
              </p:sp>
              <p:sp>
                <p:nvSpPr>
                  <p:cNvPr id="71214" name="Freeform 1335"/>
                  <p:cNvSpPr>
                    <a:spLocks/>
                  </p:cNvSpPr>
                  <p:nvPr/>
                </p:nvSpPr>
                <p:spPr bwMode="auto">
                  <a:xfrm>
                    <a:off x="4556" y="2262"/>
                    <a:ext cx="60" cy="34"/>
                  </a:xfrm>
                  <a:custGeom>
                    <a:avLst/>
                    <a:gdLst>
                      <a:gd name="T0" fmla="*/ 0 w 60"/>
                      <a:gd name="T1" fmla="*/ 0 h 34"/>
                      <a:gd name="T2" fmla="*/ 0 w 60"/>
                      <a:gd name="T3" fmla="*/ 2 h 34"/>
                      <a:gd name="T4" fmla="*/ 4 w 60"/>
                      <a:gd name="T5" fmla="*/ 2 h 34"/>
                      <a:gd name="T6" fmla="*/ 8 w 60"/>
                      <a:gd name="T7" fmla="*/ 4 h 34"/>
                      <a:gd name="T8" fmla="*/ 12 w 60"/>
                      <a:gd name="T9" fmla="*/ 4 h 34"/>
                      <a:gd name="T10" fmla="*/ 14 w 60"/>
                      <a:gd name="T11" fmla="*/ 6 h 34"/>
                      <a:gd name="T12" fmla="*/ 18 w 60"/>
                      <a:gd name="T13" fmla="*/ 8 h 34"/>
                      <a:gd name="T14" fmla="*/ 22 w 60"/>
                      <a:gd name="T15" fmla="*/ 8 h 34"/>
                      <a:gd name="T16" fmla="*/ 24 w 60"/>
                      <a:gd name="T17" fmla="*/ 10 h 34"/>
                      <a:gd name="T18" fmla="*/ 28 w 60"/>
                      <a:gd name="T19" fmla="*/ 12 h 34"/>
                      <a:gd name="T20" fmla="*/ 32 w 60"/>
                      <a:gd name="T21" fmla="*/ 14 h 34"/>
                      <a:gd name="T22" fmla="*/ 36 w 60"/>
                      <a:gd name="T23" fmla="*/ 16 h 34"/>
                      <a:gd name="T24" fmla="*/ 40 w 60"/>
                      <a:gd name="T25" fmla="*/ 18 h 34"/>
                      <a:gd name="T26" fmla="*/ 42 w 60"/>
                      <a:gd name="T27" fmla="*/ 20 h 34"/>
                      <a:gd name="T28" fmla="*/ 46 w 60"/>
                      <a:gd name="T29" fmla="*/ 24 h 34"/>
                      <a:gd name="T30" fmla="*/ 50 w 60"/>
                      <a:gd name="T31" fmla="*/ 26 h 34"/>
                      <a:gd name="T32" fmla="*/ 54 w 60"/>
                      <a:gd name="T33" fmla="*/ 30 h 34"/>
                      <a:gd name="T34" fmla="*/ 60 w 60"/>
                      <a:gd name="T35" fmla="*/ 34 h 34"/>
                      <a:gd name="T36" fmla="*/ 60 w 60"/>
                      <a:gd name="T37" fmla="*/ 34 h 34"/>
                      <a:gd name="T38" fmla="*/ 56 w 60"/>
                      <a:gd name="T39" fmla="*/ 30 h 34"/>
                      <a:gd name="T40" fmla="*/ 52 w 60"/>
                      <a:gd name="T41" fmla="*/ 26 h 34"/>
                      <a:gd name="T42" fmla="*/ 48 w 60"/>
                      <a:gd name="T43" fmla="*/ 22 h 34"/>
                      <a:gd name="T44" fmla="*/ 44 w 60"/>
                      <a:gd name="T45" fmla="*/ 18 h 34"/>
                      <a:gd name="T46" fmla="*/ 40 w 60"/>
                      <a:gd name="T47" fmla="*/ 16 h 34"/>
                      <a:gd name="T48" fmla="*/ 36 w 60"/>
                      <a:gd name="T49" fmla="*/ 14 h 34"/>
                      <a:gd name="T50" fmla="*/ 32 w 60"/>
                      <a:gd name="T51" fmla="*/ 12 h 34"/>
                      <a:gd name="T52" fmla="*/ 30 w 60"/>
                      <a:gd name="T53" fmla="*/ 10 h 34"/>
                      <a:gd name="T54" fmla="*/ 26 w 60"/>
                      <a:gd name="T55" fmla="*/ 8 h 34"/>
                      <a:gd name="T56" fmla="*/ 22 w 60"/>
                      <a:gd name="T57" fmla="*/ 6 h 34"/>
                      <a:gd name="T58" fmla="*/ 18 w 60"/>
                      <a:gd name="T59" fmla="*/ 4 h 34"/>
                      <a:gd name="T60" fmla="*/ 16 w 60"/>
                      <a:gd name="T61" fmla="*/ 4 h 34"/>
                      <a:gd name="T62" fmla="*/ 12 w 60"/>
                      <a:gd name="T63" fmla="*/ 2 h 34"/>
                      <a:gd name="T64" fmla="*/ 8 w 60"/>
                      <a:gd name="T65" fmla="*/ 2 h 34"/>
                      <a:gd name="T66" fmla="*/ 4 w 60"/>
                      <a:gd name="T67" fmla="*/ 0 h 34"/>
                      <a:gd name="T68" fmla="*/ 2 w 60"/>
                      <a:gd name="T69" fmla="*/ 0 h 34"/>
                      <a:gd name="T70" fmla="*/ 2 w 60"/>
                      <a:gd name="T71" fmla="*/ 0 h 34"/>
                      <a:gd name="T72" fmla="*/ 2 w 60"/>
                      <a:gd name="T73" fmla="*/ 0 h 34"/>
                      <a:gd name="T74" fmla="*/ 0 w 60"/>
                      <a:gd name="T75" fmla="*/ 0 h 34"/>
                      <a:gd name="T76" fmla="*/ 0 w 60"/>
                      <a:gd name="T77" fmla="*/ 0 h 34"/>
                      <a:gd name="T78" fmla="*/ 0 w 60"/>
                      <a:gd name="T79" fmla="*/ 0 h 34"/>
                      <a:gd name="T80" fmla="*/ 0 w 60"/>
                      <a:gd name="T81" fmla="*/ 2 h 34"/>
                      <a:gd name="T82" fmla="*/ 0 w 60"/>
                      <a:gd name="T83" fmla="*/ 0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34"/>
                      <a:gd name="T128" fmla="*/ 60 w 60"/>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34">
                        <a:moveTo>
                          <a:pt x="0" y="0"/>
                        </a:moveTo>
                        <a:lnTo>
                          <a:pt x="0" y="2"/>
                        </a:lnTo>
                        <a:lnTo>
                          <a:pt x="4" y="2"/>
                        </a:lnTo>
                        <a:lnTo>
                          <a:pt x="8" y="4"/>
                        </a:lnTo>
                        <a:lnTo>
                          <a:pt x="12" y="4"/>
                        </a:lnTo>
                        <a:lnTo>
                          <a:pt x="14" y="6"/>
                        </a:lnTo>
                        <a:lnTo>
                          <a:pt x="18" y="8"/>
                        </a:lnTo>
                        <a:lnTo>
                          <a:pt x="22" y="8"/>
                        </a:lnTo>
                        <a:lnTo>
                          <a:pt x="24" y="10"/>
                        </a:lnTo>
                        <a:lnTo>
                          <a:pt x="28" y="12"/>
                        </a:lnTo>
                        <a:lnTo>
                          <a:pt x="32" y="14"/>
                        </a:lnTo>
                        <a:lnTo>
                          <a:pt x="36" y="16"/>
                        </a:lnTo>
                        <a:lnTo>
                          <a:pt x="40" y="18"/>
                        </a:lnTo>
                        <a:lnTo>
                          <a:pt x="42" y="20"/>
                        </a:lnTo>
                        <a:lnTo>
                          <a:pt x="46" y="24"/>
                        </a:lnTo>
                        <a:lnTo>
                          <a:pt x="50" y="26"/>
                        </a:lnTo>
                        <a:lnTo>
                          <a:pt x="54" y="30"/>
                        </a:lnTo>
                        <a:lnTo>
                          <a:pt x="60" y="34"/>
                        </a:lnTo>
                        <a:lnTo>
                          <a:pt x="56" y="30"/>
                        </a:lnTo>
                        <a:lnTo>
                          <a:pt x="52" y="26"/>
                        </a:lnTo>
                        <a:lnTo>
                          <a:pt x="48" y="22"/>
                        </a:lnTo>
                        <a:lnTo>
                          <a:pt x="44" y="18"/>
                        </a:lnTo>
                        <a:lnTo>
                          <a:pt x="40" y="16"/>
                        </a:lnTo>
                        <a:lnTo>
                          <a:pt x="36" y="14"/>
                        </a:lnTo>
                        <a:lnTo>
                          <a:pt x="32" y="12"/>
                        </a:lnTo>
                        <a:lnTo>
                          <a:pt x="30" y="10"/>
                        </a:lnTo>
                        <a:lnTo>
                          <a:pt x="26" y="8"/>
                        </a:lnTo>
                        <a:lnTo>
                          <a:pt x="22" y="6"/>
                        </a:lnTo>
                        <a:lnTo>
                          <a:pt x="18" y="4"/>
                        </a:lnTo>
                        <a:lnTo>
                          <a:pt x="16" y="4"/>
                        </a:lnTo>
                        <a:lnTo>
                          <a:pt x="12" y="2"/>
                        </a:lnTo>
                        <a:lnTo>
                          <a:pt x="8" y="2"/>
                        </a:lnTo>
                        <a:lnTo>
                          <a:pt x="4" y="0"/>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1215" name="Freeform 1336"/>
                  <p:cNvSpPr>
                    <a:spLocks/>
                  </p:cNvSpPr>
                  <p:nvPr/>
                </p:nvSpPr>
                <p:spPr bwMode="auto">
                  <a:xfrm>
                    <a:off x="4544" y="2260"/>
                    <a:ext cx="14" cy="2"/>
                  </a:xfrm>
                  <a:custGeom>
                    <a:avLst/>
                    <a:gdLst>
                      <a:gd name="T0" fmla="*/ 0 w 14"/>
                      <a:gd name="T1" fmla="*/ 0 h 2"/>
                      <a:gd name="T2" fmla="*/ 0 w 14"/>
                      <a:gd name="T3" fmla="*/ 0 h 2"/>
                      <a:gd name="T4" fmla="*/ 2 w 14"/>
                      <a:gd name="T5" fmla="*/ 2 h 2"/>
                      <a:gd name="T6" fmla="*/ 4 w 14"/>
                      <a:gd name="T7" fmla="*/ 2 h 2"/>
                      <a:gd name="T8" fmla="*/ 6 w 14"/>
                      <a:gd name="T9" fmla="*/ 2 h 2"/>
                      <a:gd name="T10" fmla="*/ 8 w 14"/>
                      <a:gd name="T11" fmla="*/ 2 h 2"/>
                      <a:gd name="T12" fmla="*/ 10 w 14"/>
                      <a:gd name="T13" fmla="*/ 2 h 2"/>
                      <a:gd name="T14" fmla="*/ 12 w 14"/>
                      <a:gd name="T15" fmla="*/ 2 h 2"/>
                      <a:gd name="T16" fmla="*/ 12 w 14"/>
                      <a:gd name="T17" fmla="*/ 2 h 2"/>
                      <a:gd name="T18" fmla="*/ 12 w 14"/>
                      <a:gd name="T19" fmla="*/ 2 h 2"/>
                      <a:gd name="T20" fmla="*/ 14 w 14"/>
                      <a:gd name="T21" fmla="*/ 2 h 2"/>
                      <a:gd name="T22" fmla="*/ 12 w 14"/>
                      <a:gd name="T23" fmla="*/ 0 h 2"/>
                      <a:gd name="T24" fmla="*/ 12 w 14"/>
                      <a:gd name="T25" fmla="*/ 0 h 2"/>
                      <a:gd name="T26" fmla="*/ 10 w 14"/>
                      <a:gd name="T27" fmla="*/ 0 h 2"/>
                      <a:gd name="T28" fmla="*/ 8 w 14"/>
                      <a:gd name="T29" fmla="*/ 0 h 2"/>
                      <a:gd name="T30" fmla="*/ 6 w 14"/>
                      <a:gd name="T31" fmla="*/ 0 h 2"/>
                      <a:gd name="T32" fmla="*/ 4 w 14"/>
                      <a:gd name="T33" fmla="*/ 0 h 2"/>
                      <a:gd name="T34" fmla="*/ 2 w 14"/>
                      <a:gd name="T35" fmla="*/ 0 h 2"/>
                      <a:gd name="T36" fmla="*/ 0 w 14"/>
                      <a:gd name="T37" fmla="*/ 0 h 2"/>
                      <a:gd name="T38" fmla="*/ 0 w 14"/>
                      <a:gd name="T39" fmla="*/ 0 h 2"/>
                      <a:gd name="T40" fmla="*/ 0 w 14"/>
                      <a:gd name="T41" fmla="*/ 0 h 2"/>
                      <a:gd name="T42" fmla="*/ 0 w 14"/>
                      <a:gd name="T43" fmla="*/ 0 h 2"/>
                      <a:gd name="T44" fmla="*/ 0 w 14"/>
                      <a:gd name="T45" fmla="*/ 0 h 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2"/>
                      <a:gd name="T71" fmla="*/ 14 w 14"/>
                      <a:gd name="T72" fmla="*/ 2 h 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2">
                        <a:moveTo>
                          <a:pt x="0" y="0"/>
                        </a:moveTo>
                        <a:lnTo>
                          <a:pt x="0" y="0"/>
                        </a:lnTo>
                        <a:lnTo>
                          <a:pt x="2" y="2"/>
                        </a:lnTo>
                        <a:lnTo>
                          <a:pt x="4" y="2"/>
                        </a:lnTo>
                        <a:lnTo>
                          <a:pt x="6" y="2"/>
                        </a:lnTo>
                        <a:lnTo>
                          <a:pt x="8" y="2"/>
                        </a:lnTo>
                        <a:lnTo>
                          <a:pt x="10" y="2"/>
                        </a:lnTo>
                        <a:lnTo>
                          <a:pt x="12" y="2"/>
                        </a:lnTo>
                        <a:lnTo>
                          <a:pt x="14" y="2"/>
                        </a:lnTo>
                        <a:lnTo>
                          <a:pt x="12" y="0"/>
                        </a:lnTo>
                        <a:lnTo>
                          <a:pt x="10" y="0"/>
                        </a:lnTo>
                        <a:lnTo>
                          <a:pt x="8" y="0"/>
                        </a:lnTo>
                        <a:lnTo>
                          <a:pt x="6" y="0"/>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1216" name="Freeform 1337"/>
                  <p:cNvSpPr>
                    <a:spLocks/>
                  </p:cNvSpPr>
                  <p:nvPr/>
                </p:nvSpPr>
                <p:spPr bwMode="auto">
                  <a:xfrm>
                    <a:off x="4528" y="2260"/>
                    <a:ext cx="16" cy="20"/>
                  </a:xfrm>
                  <a:custGeom>
                    <a:avLst/>
                    <a:gdLst>
                      <a:gd name="T0" fmla="*/ 2 w 16"/>
                      <a:gd name="T1" fmla="*/ 20 h 20"/>
                      <a:gd name="T2" fmla="*/ 4 w 16"/>
                      <a:gd name="T3" fmla="*/ 18 h 20"/>
                      <a:gd name="T4" fmla="*/ 4 w 16"/>
                      <a:gd name="T5" fmla="*/ 14 h 20"/>
                      <a:gd name="T6" fmla="*/ 6 w 16"/>
                      <a:gd name="T7" fmla="*/ 12 h 20"/>
                      <a:gd name="T8" fmla="*/ 6 w 16"/>
                      <a:gd name="T9" fmla="*/ 8 h 20"/>
                      <a:gd name="T10" fmla="*/ 8 w 16"/>
                      <a:gd name="T11" fmla="*/ 6 h 20"/>
                      <a:gd name="T12" fmla="*/ 10 w 16"/>
                      <a:gd name="T13" fmla="*/ 4 h 20"/>
                      <a:gd name="T14" fmla="*/ 12 w 16"/>
                      <a:gd name="T15" fmla="*/ 2 h 20"/>
                      <a:gd name="T16" fmla="*/ 16 w 16"/>
                      <a:gd name="T17" fmla="*/ 2 h 20"/>
                      <a:gd name="T18" fmla="*/ 16 w 16"/>
                      <a:gd name="T19" fmla="*/ 0 h 20"/>
                      <a:gd name="T20" fmla="*/ 12 w 16"/>
                      <a:gd name="T21" fmla="*/ 0 h 20"/>
                      <a:gd name="T22" fmla="*/ 8 w 16"/>
                      <a:gd name="T23" fmla="*/ 2 h 20"/>
                      <a:gd name="T24" fmla="*/ 6 w 16"/>
                      <a:gd name="T25" fmla="*/ 4 h 20"/>
                      <a:gd name="T26" fmla="*/ 4 w 16"/>
                      <a:gd name="T27" fmla="*/ 8 h 20"/>
                      <a:gd name="T28" fmla="*/ 4 w 16"/>
                      <a:gd name="T29" fmla="*/ 10 h 20"/>
                      <a:gd name="T30" fmla="*/ 2 w 16"/>
                      <a:gd name="T31" fmla="*/ 14 h 20"/>
                      <a:gd name="T32" fmla="*/ 0 w 16"/>
                      <a:gd name="T33" fmla="*/ 16 h 20"/>
                      <a:gd name="T34" fmla="*/ 0 w 16"/>
                      <a:gd name="T35" fmla="*/ 18 h 20"/>
                      <a:gd name="T36" fmla="*/ 2 w 16"/>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0"/>
                      <a:gd name="T59" fmla="*/ 16 w 1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0">
                        <a:moveTo>
                          <a:pt x="2" y="20"/>
                        </a:moveTo>
                        <a:lnTo>
                          <a:pt x="4" y="18"/>
                        </a:lnTo>
                        <a:lnTo>
                          <a:pt x="4" y="14"/>
                        </a:lnTo>
                        <a:lnTo>
                          <a:pt x="6" y="12"/>
                        </a:lnTo>
                        <a:lnTo>
                          <a:pt x="6" y="8"/>
                        </a:lnTo>
                        <a:lnTo>
                          <a:pt x="8" y="6"/>
                        </a:lnTo>
                        <a:lnTo>
                          <a:pt x="10" y="4"/>
                        </a:lnTo>
                        <a:lnTo>
                          <a:pt x="12" y="2"/>
                        </a:lnTo>
                        <a:lnTo>
                          <a:pt x="16" y="2"/>
                        </a:lnTo>
                        <a:lnTo>
                          <a:pt x="16" y="0"/>
                        </a:lnTo>
                        <a:lnTo>
                          <a:pt x="12" y="0"/>
                        </a:lnTo>
                        <a:lnTo>
                          <a:pt x="8" y="2"/>
                        </a:lnTo>
                        <a:lnTo>
                          <a:pt x="6" y="4"/>
                        </a:lnTo>
                        <a:lnTo>
                          <a:pt x="4" y="8"/>
                        </a:lnTo>
                        <a:lnTo>
                          <a:pt x="4" y="10"/>
                        </a:lnTo>
                        <a:lnTo>
                          <a:pt x="2" y="14"/>
                        </a:lnTo>
                        <a:lnTo>
                          <a:pt x="0" y="16"/>
                        </a:lnTo>
                        <a:lnTo>
                          <a:pt x="0" y="18"/>
                        </a:lnTo>
                        <a:lnTo>
                          <a:pt x="2" y="20"/>
                        </a:lnTo>
                        <a:close/>
                      </a:path>
                    </a:pathLst>
                  </a:custGeom>
                  <a:solidFill>
                    <a:srgbClr val="000000"/>
                  </a:solidFill>
                  <a:ln w="9525">
                    <a:noFill/>
                    <a:round/>
                    <a:headEnd/>
                    <a:tailEnd/>
                  </a:ln>
                </p:spPr>
                <p:txBody>
                  <a:bodyPr/>
                  <a:lstStyle/>
                  <a:p>
                    <a:endParaRPr lang="es-AR"/>
                  </a:p>
                </p:txBody>
              </p:sp>
              <p:sp>
                <p:nvSpPr>
                  <p:cNvPr id="71217" name="Freeform 1338"/>
                  <p:cNvSpPr>
                    <a:spLocks/>
                  </p:cNvSpPr>
                  <p:nvPr/>
                </p:nvSpPr>
                <p:spPr bwMode="auto">
                  <a:xfrm>
                    <a:off x="4528" y="2278"/>
                    <a:ext cx="2" cy="2"/>
                  </a:xfrm>
                  <a:custGeom>
                    <a:avLst/>
                    <a:gdLst>
                      <a:gd name="T0" fmla="*/ 0 w 2"/>
                      <a:gd name="T1" fmla="*/ 0 h 2"/>
                      <a:gd name="T2" fmla="*/ 0 w 2"/>
                      <a:gd name="T3" fmla="*/ 2 h 2"/>
                      <a:gd name="T4" fmla="*/ 0 w 2"/>
                      <a:gd name="T5" fmla="*/ 2 h 2"/>
                      <a:gd name="T6" fmla="*/ 2 w 2"/>
                      <a:gd name="T7" fmla="*/ 2 h 2"/>
                      <a:gd name="T8" fmla="*/ 2 w 2"/>
                      <a:gd name="T9" fmla="*/ 2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1218" name="Freeform 1339"/>
                  <p:cNvSpPr>
                    <a:spLocks/>
                  </p:cNvSpPr>
                  <p:nvPr/>
                </p:nvSpPr>
                <p:spPr bwMode="auto">
                  <a:xfrm>
                    <a:off x="4524" y="2260"/>
                    <a:ext cx="2" cy="1"/>
                  </a:xfrm>
                  <a:custGeom>
                    <a:avLst/>
                    <a:gdLst>
                      <a:gd name="T0" fmla="*/ 2 w 2"/>
                      <a:gd name="T1" fmla="*/ 0 h 1"/>
                      <a:gd name="T2" fmla="*/ 2 w 2"/>
                      <a:gd name="T3" fmla="*/ 0 h 1"/>
                      <a:gd name="T4" fmla="*/ 2 w 2"/>
                      <a:gd name="T5" fmla="*/ 0 h 1"/>
                      <a:gd name="T6" fmla="*/ 0 w 2"/>
                      <a:gd name="T7" fmla="*/ 0 h 1"/>
                      <a:gd name="T8" fmla="*/ 0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2" y="0"/>
                        </a:lnTo>
                        <a:close/>
                      </a:path>
                    </a:pathLst>
                  </a:custGeom>
                  <a:solidFill>
                    <a:srgbClr val="000000"/>
                  </a:solidFill>
                  <a:ln w="9525">
                    <a:noFill/>
                    <a:round/>
                    <a:headEnd/>
                    <a:tailEnd/>
                  </a:ln>
                </p:spPr>
                <p:txBody>
                  <a:bodyPr/>
                  <a:lstStyle/>
                  <a:p>
                    <a:endParaRPr lang="es-AR"/>
                  </a:p>
                </p:txBody>
              </p:sp>
              <p:sp>
                <p:nvSpPr>
                  <p:cNvPr id="71219" name="Freeform 1340"/>
                  <p:cNvSpPr>
                    <a:spLocks/>
                  </p:cNvSpPr>
                  <p:nvPr/>
                </p:nvSpPr>
                <p:spPr bwMode="auto">
                  <a:xfrm>
                    <a:off x="4506" y="2260"/>
                    <a:ext cx="18" cy="42"/>
                  </a:xfrm>
                  <a:custGeom>
                    <a:avLst/>
                    <a:gdLst>
                      <a:gd name="T0" fmla="*/ 2 w 18"/>
                      <a:gd name="T1" fmla="*/ 42 h 42"/>
                      <a:gd name="T2" fmla="*/ 2 w 18"/>
                      <a:gd name="T3" fmla="*/ 38 h 42"/>
                      <a:gd name="T4" fmla="*/ 4 w 18"/>
                      <a:gd name="T5" fmla="*/ 34 h 42"/>
                      <a:gd name="T6" fmla="*/ 6 w 18"/>
                      <a:gd name="T7" fmla="*/ 28 h 42"/>
                      <a:gd name="T8" fmla="*/ 8 w 18"/>
                      <a:gd name="T9" fmla="*/ 20 h 42"/>
                      <a:gd name="T10" fmla="*/ 12 w 18"/>
                      <a:gd name="T11" fmla="*/ 14 h 42"/>
                      <a:gd name="T12" fmla="*/ 14 w 18"/>
                      <a:gd name="T13" fmla="*/ 10 h 42"/>
                      <a:gd name="T14" fmla="*/ 16 w 18"/>
                      <a:gd name="T15" fmla="*/ 4 h 42"/>
                      <a:gd name="T16" fmla="*/ 18 w 18"/>
                      <a:gd name="T17" fmla="*/ 0 h 42"/>
                      <a:gd name="T18" fmla="*/ 18 w 18"/>
                      <a:gd name="T19" fmla="*/ 0 h 42"/>
                      <a:gd name="T20" fmla="*/ 14 w 18"/>
                      <a:gd name="T21" fmla="*/ 2 h 42"/>
                      <a:gd name="T22" fmla="*/ 12 w 18"/>
                      <a:gd name="T23" fmla="*/ 8 h 42"/>
                      <a:gd name="T24" fmla="*/ 8 w 18"/>
                      <a:gd name="T25" fmla="*/ 14 h 42"/>
                      <a:gd name="T26" fmla="*/ 6 w 18"/>
                      <a:gd name="T27" fmla="*/ 20 h 42"/>
                      <a:gd name="T28" fmla="*/ 4 w 18"/>
                      <a:gd name="T29" fmla="*/ 26 h 42"/>
                      <a:gd name="T30" fmla="*/ 2 w 18"/>
                      <a:gd name="T31" fmla="*/ 32 h 42"/>
                      <a:gd name="T32" fmla="*/ 0 w 18"/>
                      <a:gd name="T33" fmla="*/ 38 h 42"/>
                      <a:gd name="T34" fmla="*/ 0 w 18"/>
                      <a:gd name="T35" fmla="*/ 42 h 42"/>
                      <a:gd name="T36" fmla="*/ 2 w 18"/>
                      <a:gd name="T37" fmla="*/ 42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2"/>
                      <a:gd name="T59" fmla="*/ 18 w 18"/>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2">
                        <a:moveTo>
                          <a:pt x="2" y="42"/>
                        </a:moveTo>
                        <a:lnTo>
                          <a:pt x="2" y="38"/>
                        </a:lnTo>
                        <a:lnTo>
                          <a:pt x="4" y="34"/>
                        </a:lnTo>
                        <a:lnTo>
                          <a:pt x="6" y="28"/>
                        </a:lnTo>
                        <a:lnTo>
                          <a:pt x="8" y="20"/>
                        </a:lnTo>
                        <a:lnTo>
                          <a:pt x="12" y="14"/>
                        </a:lnTo>
                        <a:lnTo>
                          <a:pt x="14" y="10"/>
                        </a:lnTo>
                        <a:lnTo>
                          <a:pt x="16" y="4"/>
                        </a:lnTo>
                        <a:lnTo>
                          <a:pt x="18" y="0"/>
                        </a:lnTo>
                        <a:lnTo>
                          <a:pt x="14" y="2"/>
                        </a:lnTo>
                        <a:lnTo>
                          <a:pt x="12" y="8"/>
                        </a:lnTo>
                        <a:lnTo>
                          <a:pt x="8" y="14"/>
                        </a:lnTo>
                        <a:lnTo>
                          <a:pt x="6" y="20"/>
                        </a:lnTo>
                        <a:lnTo>
                          <a:pt x="4" y="26"/>
                        </a:lnTo>
                        <a:lnTo>
                          <a:pt x="2" y="32"/>
                        </a:lnTo>
                        <a:lnTo>
                          <a:pt x="0" y="38"/>
                        </a:lnTo>
                        <a:lnTo>
                          <a:pt x="0" y="42"/>
                        </a:lnTo>
                        <a:lnTo>
                          <a:pt x="2" y="42"/>
                        </a:lnTo>
                        <a:close/>
                      </a:path>
                    </a:pathLst>
                  </a:custGeom>
                  <a:solidFill>
                    <a:srgbClr val="000000"/>
                  </a:solidFill>
                  <a:ln w="9525">
                    <a:noFill/>
                    <a:round/>
                    <a:headEnd/>
                    <a:tailEnd/>
                  </a:ln>
                </p:spPr>
                <p:txBody>
                  <a:bodyPr/>
                  <a:lstStyle/>
                  <a:p>
                    <a:endParaRPr lang="es-AR"/>
                  </a:p>
                </p:txBody>
              </p:sp>
              <p:sp>
                <p:nvSpPr>
                  <p:cNvPr id="71220" name="Freeform 1341"/>
                  <p:cNvSpPr>
                    <a:spLocks/>
                  </p:cNvSpPr>
                  <p:nvPr/>
                </p:nvSpPr>
                <p:spPr bwMode="auto">
                  <a:xfrm>
                    <a:off x="4506" y="2304"/>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1221" name="Freeform 1342"/>
                  <p:cNvSpPr>
                    <a:spLocks/>
                  </p:cNvSpPr>
                  <p:nvPr/>
                </p:nvSpPr>
                <p:spPr bwMode="auto">
                  <a:xfrm>
                    <a:off x="4620" y="2302"/>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1222" name="Freeform 1343"/>
                  <p:cNvSpPr>
                    <a:spLocks/>
                  </p:cNvSpPr>
                  <p:nvPr/>
                </p:nvSpPr>
                <p:spPr bwMode="auto">
                  <a:xfrm>
                    <a:off x="4616" y="2254"/>
                    <a:ext cx="6" cy="46"/>
                  </a:xfrm>
                  <a:custGeom>
                    <a:avLst/>
                    <a:gdLst>
                      <a:gd name="T0" fmla="*/ 0 w 6"/>
                      <a:gd name="T1" fmla="*/ 0 h 46"/>
                      <a:gd name="T2" fmla="*/ 0 w 6"/>
                      <a:gd name="T3" fmla="*/ 0 h 46"/>
                      <a:gd name="T4" fmla="*/ 0 w 6"/>
                      <a:gd name="T5" fmla="*/ 8 h 46"/>
                      <a:gd name="T6" fmla="*/ 0 w 6"/>
                      <a:gd name="T7" fmla="*/ 20 h 46"/>
                      <a:gd name="T8" fmla="*/ 0 w 6"/>
                      <a:gd name="T9" fmla="*/ 36 h 46"/>
                      <a:gd name="T10" fmla="*/ 4 w 6"/>
                      <a:gd name="T11" fmla="*/ 46 h 46"/>
                      <a:gd name="T12" fmla="*/ 6 w 6"/>
                      <a:gd name="T13" fmla="*/ 46 h 46"/>
                      <a:gd name="T14" fmla="*/ 4 w 6"/>
                      <a:gd name="T15" fmla="*/ 36 h 46"/>
                      <a:gd name="T16" fmla="*/ 2 w 6"/>
                      <a:gd name="T17" fmla="*/ 20 h 46"/>
                      <a:gd name="T18" fmla="*/ 2 w 6"/>
                      <a:gd name="T19" fmla="*/ 8 h 46"/>
                      <a:gd name="T20" fmla="*/ 2 w 6"/>
                      <a:gd name="T21" fmla="*/ 0 h 46"/>
                      <a:gd name="T22" fmla="*/ 0 w 6"/>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6"/>
                      <a:gd name="T38" fmla="*/ 6 w 6"/>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6">
                        <a:moveTo>
                          <a:pt x="0" y="0"/>
                        </a:moveTo>
                        <a:lnTo>
                          <a:pt x="0" y="0"/>
                        </a:lnTo>
                        <a:lnTo>
                          <a:pt x="0" y="8"/>
                        </a:lnTo>
                        <a:lnTo>
                          <a:pt x="0" y="20"/>
                        </a:lnTo>
                        <a:lnTo>
                          <a:pt x="0" y="36"/>
                        </a:lnTo>
                        <a:lnTo>
                          <a:pt x="4" y="46"/>
                        </a:lnTo>
                        <a:lnTo>
                          <a:pt x="6" y="46"/>
                        </a:lnTo>
                        <a:lnTo>
                          <a:pt x="4" y="36"/>
                        </a:lnTo>
                        <a:lnTo>
                          <a:pt x="2" y="20"/>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1223" name="Freeform 1344"/>
                  <p:cNvSpPr>
                    <a:spLocks/>
                  </p:cNvSpPr>
                  <p:nvPr/>
                </p:nvSpPr>
                <p:spPr bwMode="auto">
                  <a:xfrm>
                    <a:off x="4614" y="2218"/>
                    <a:ext cx="4" cy="34"/>
                  </a:xfrm>
                  <a:custGeom>
                    <a:avLst/>
                    <a:gdLst>
                      <a:gd name="T0" fmla="*/ 0 w 4"/>
                      <a:gd name="T1" fmla="*/ 0 h 34"/>
                      <a:gd name="T2" fmla="*/ 0 w 4"/>
                      <a:gd name="T3" fmla="*/ 0 h 34"/>
                      <a:gd name="T4" fmla="*/ 0 w 4"/>
                      <a:gd name="T5" fmla="*/ 8 h 34"/>
                      <a:gd name="T6" fmla="*/ 0 w 4"/>
                      <a:gd name="T7" fmla="*/ 18 h 34"/>
                      <a:gd name="T8" fmla="*/ 0 w 4"/>
                      <a:gd name="T9" fmla="*/ 28 h 34"/>
                      <a:gd name="T10" fmla="*/ 0 w 4"/>
                      <a:gd name="T11" fmla="*/ 34 h 34"/>
                      <a:gd name="T12" fmla="*/ 4 w 4"/>
                      <a:gd name="T13" fmla="*/ 34 h 34"/>
                      <a:gd name="T14" fmla="*/ 4 w 4"/>
                      <a:gd name="T15" fmla="*/ 28 h 34"/>
                      <a:gd name="T16" fmla="*/ 4 w 4"/>
                      <a:gd name="T17" fmla="*/ 18 h 34"/>
                      <a:gd name="T18" fmla="*/ 2 w 4"/>
                      <a:gd name="T19" fmla="*/ 8 h 34"/>
                      <a:gd name="T20" fmla="*/ 2 w 4"/>
                      <a:gd name="T21" fmla="*/ 0 h 34"/>
                      <a:gd name="T22" fmla="*/ 0 w 4"/>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4"/>
                      <a:gd name="T38" fmla="*/ 4 w 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4">
                        <a:moveTo>
                          <a:pt x="0" y="0"/>
                        </a:moveTo>
                        <a:lnTo>
                          <a:pt x="0" y="0"/>
                        </a:lnTo>
                        <a:lnTo>
                          <a:pt x="0" y="8"/>
                        </a:lnTo>
                        <a:lnTo>
                          <a:pt x="0" y="18"/>
                        </a:lnTo>
                        <a:lnTo>
                          <a:pt x="0" y="28"/>
                        </a:lnTo>
                        <a:lnTo>
                          <a:pt x="0" y="34"/>
                        </a:lnTo>
                        <a:lnTo>
                          <a:pt x="4" y="34"/>
                        </a:lnTo>
                        <a:lnTo>
                          <a:pt x="4" y="28"/>
                        </a:lnTo>
                        <a:lnTo>
                          <a:pt x="4" y="18"/>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1224" name="Freeform 1345"/>
                  <p:cNvSpPr>
                    <a:spLocks/>
                  </p:cNvSpPr>
                  <p:nvPr/>
                </p:nvSpPr>
                <p:spPr bwMode="auto">
                  <a:xfrm>
                    <a:off x="4612" y="2156"/>
                    <a:ext cx="8" cy="62"/>
                  </a:xfrm>
                  <a:custGeom>
                    <a:avLst/>
                    <a:gdLst>
                      <a:gd name="T0" fmla="*/ 6 w 8"/>
                      <a:gd name="T1" fmla="*/ 0 h 62"/>
                      <a:gd name="T2" fmla="*/ 6 w 8"/>
                      <a:gd name="T3" fmla="*/ 0 h 62"/>
                      <a:gd name="T4" fmla="*/ 2 w 8"/>
                      <a:gd name="T5" fmla="*/ 14 h 62"/>
                      <a:gd name="T6" fmla="*/ 0 w 8"/>
                      <a:gd name="T7" fmla="*/ 32 h 62"/>
                      <a:gd name="T8" fmla="*/ 0 w 8"/>
                      <a:gd name="T9" fmla="*/ 50 h 62"/>
                      <a:gd name="T10" fmla="*/ 2 w 8"/>
                      <a:gd name="T11" fmla="*/ 62 h 62"/>
                      <a:gd name="T12" fmla="*/ 4 w 8"/>
                      <a:gd name="T13" fmla="*/ 62 h 62"/>
                      <a:gd name="T14" fmla="*/ 2 w 8"/>
                      <a:gd name="T15" fmla="*/ 50 h 62"/>
                      <a:gd name="T16" fmla="*/ 2 w 8"/>
                      <a:gd name="T17" fmla="*/ 32 h 62"/>
                      <a:gd name="T18" fmla="*/ 4 w 8"/>
                      <a:gd name="T19" fmla="*/ 14 h 62"/>
                      <a:gd name="T20" fmla="*/ 8 w 8"/>
                      <a:gd name="T21" fmla="*/ 2 h 62"/>
                      <a:gd name="T22" fmla="*/ 6 w 8"/>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2"/>
                      <a:gd name="T38" fmla="*/ 8 w 8"/>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2">
                        <a:moveTo>
                          <a:pt x="6" y="0"/>
                        </a:moveTo>
                        <a:lnTo>
                          <a:pt x="6" y="0"/>
                        </a:lnTo>
                        <a:lnTo>
                          <a:pt x="2" y="14"/>
                        </a:lnTo>
                        <a:lnTo>
                          <a:pt x="0" y="32"/>
                        </a:lnTo>
                        <a:lnTo>
                          <a:pt x="0" y="50"/>
                        </a:lnTo>
                        <a:lnTo>
                          <a:pt x="2" y="62"/>
                        </a:lnTo>
                        <a:lnTo>
                          <a:pt x="4" y="62"/>
                        </a:lnTo>
                        <a:lnTo>
                          <a:pt x="2" y="50"/>
                        </a:lnTo>
                        <a:lnTo>
                          <a:pt x="2" y="32"/>
                        </a:lnTo>
                        <a:lnTo>
                          <a:pt x="4" y="14"/>
                        </a:lnTo>
                        <a:lnTo>
                          <a:pt x="8" y="2"/>
                        </a:lnTo>
                        <a:lnTo>
                          <a:pt x="6" y="0"/>
                        </a:lnTo>
                        <a:close/>
                      </a:path>
                    </a:pathLst>
                  </a:custGeom>
                  <a:solidFill>
                    <a:srgbClr val="000000"/>
                  </a:solidFill>
                  <a:ln w="9525">
                    <a:noFill/>
                    <a:round/>
                    <a:headEnd/>
                    <a:tailEnd/>
                  </a:ln>
                </p:spPr>
                <p:txBody>
                  <a:bodyPr/>
                  <a:lstStyle/>
                  <a:p>
                    <a:endParaRPr lang="es-AR"/>
                  </a:p>
                </p:txBody>
              </p:sp>
              <p:sp>
                <p:nvSpPr>
                  <p:cNvPr id="71225" name="Freeform 1346"/>
                  <p:cNvSpPr>
                    <a:spLocks/>
                  </p:cNvSpPr>
                  <p:nvPr/>
                </p:nvSpPr>
                <p:spPr bwMode="auto">
                  <a:xfrm>
                    <a:off x="4620" y="2138"/>
                    <a:ext cx="24" cy="18"/>
                  </a:xfrm>
                  <a:custGeom>
                    <a:avLst/>
                    <a:gdLst>
                      <a:gd name="T0" fmla="*/ 24 w 24"/>
                      <a:gd name="T1" fmla="*/ 0 h 18"/>
                      <a:gd name="T2" fmla="*/ 24 w 24"/>
                      <a:gd name="T3" fmla="*/ 0 h 18"/>
                      <a:gd name="T4" fmla="*/ 22 w 24"/>
                      <a:gd name="T5" fmla="*/ 0 h 18"/>
                      <a:gd name="T6" fmla="*/ 18 w 24"/>
                      <a:gd name="T7" fmla="*/ 0 h 18"/>
                      <a:gd name="T8" fmla="*/ 14 w 24"/>
                      <a:gd name="T9" fmla="*/ 2 h 18"/>
                      <a:gd name="T10" fmla="*/ 12 w 24"/>
                      <a:gd name="T11" fmla="*/ 2 h 18"/>
                      <a:gd name="T12" fmla="*/ 8 w 24"/>
                      <a:gd name="T13" fmla="*/ 6 h 18"/>
                      <a:gd name="T14" fmla="*/ 6 w 24"/>
                      <a:gd name="T15" fmla="*/ 8 h 18"/>
                      <a:gd name="T16" fmla="*/ 2 w 24"/>
                      <a:gd name="T17" fmla="*/ 12 h 18"/>
                      <a:gd name="T18" fmla="*/ 0 w 24"/>
                      <a:gd name="T19" fmla="*/ 18 h 18"/>
                      <a:gd name="T20" fmla="*/ 2 w 24"/>
                      <a:gd name="T21" fmla="*/ 18 h 18"/>
                      <a:gd name="T22" fmla="*/ 4 w 24"/>
                      <a:gd name="T23" fmla="*/ 14 h 18"/>
                      <a:gd name="T24" fmla="*/ 8 w 24"/>
                      <a:gd name="T25" fmla="*/ 10 h 18"/>
                      <a:gd name="T26" fmla="*/ 10 w 24"/>
                      <a:gd name="T27" fmla="*/ 8 h 18"/>
                      <a:gd name="T28" fmla="*/ 12 w 24"/>
                      <a:gd name="T29" fmla="*/ 6 h 18"/>
                      <a:gd name="T30" fmla="*/ 16 w 24"/>
                      <a:gd name="T31" fmla="*/ 4 h 18"/>
                      <a:gd name="T32" fmla="*/ 18 w 24"/>
                      <a:gd name="T33" fmla="*/ 2 h 18"/>
                      <a:gd name="T34" fmla="*/ 22 w 24"/>
                      <a:gd name="T35" fmla="*/ 2 h 18"/>
                      <a:gd name="T36" fmla="*/ 24 w 24"/>
                      <a:gd name="T37" fmla="*/ 2 h 18"/>
                      <a:gd name="T38" fmla="*/ 24 w 24"/>
                      <a:gd name="T39" fmla="*/ 2 h 18"/>
                      <a:gd name="T40" fmla="*/ 24 w 24"/>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8"/>
                      <a:gd name="T65" fmla="*/ 24 w 2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8">
                        <a:moveTo>
                          <a:pt x="24" y="0"/>
                        </a:moveTo>
                        <a:lnTo>
                          <a:pt x="24" y="0"/>
                        </a:lnTo>
                        <a:lnTo>
                          <a:pt x="22" y="0"/>
                        </a:lnTo>
                        <a:lnTo>
                          <a:pt x="18" y="0"/>
                        </a:lnTo>
                        <a:lnTo>
                          <a:pt x="14" y="2"/>
                        </a:lnTo>
                        <a:lnTo>
                          <a:pt x="12" y="2"/>
                        </a:lnTo>
                        <a:lnTo>
                          <a:pt x="8" y="6"/>
                        </a:lnTo>
                        <a:lnTo>
                          <a:pt x="6" y="8"/>
                        </a:lnTo>
                        <a:lnTo>
                          <a:pt x="2" y="12"/>
                        </a:lnTo>
                        <a:lnTo>
                          <a:pt x="0" y="18"/>
                        </a:lnTo>
                        <a:lnTo>
                          <a:pt x="2" y="18"/>
                        </a:lnTo>
                        <a:lnTo>
                          <a:pt x="4" y="14"/>
                        </a:lnTo>
                        <a:lnTo>
                          <a:pt x="8" y="10"/>
                        </a:lnTo>
                        <a:lnTo>
                          <a:pt x="10" y="8"/>
                        </a:lnTo>
                        <a:lnTo>
                          <a:pt x="12" y="6"/>
                        </a:lnTo>
                        <a:lnTo>
                          <a:pt x="16" y="4"/>
                        </a:lnTo>
                        <a:lnTo>
                          <a:pt x="18" y="2"/>
                        </a:lnTo>
                        <a:lnTo>
                          <a:pt x="22" y="2"/>
                        </a:lnTo>
                        <a:lnTo>
                          <a:pt x="24" y="2"/>
                        </a:lnTo>
                        <a:lnTo>
                          <a:pt x="24" y="0"/>
                        </a:lnTo>
                        <a:close/>
                      </a:path>
                    </a:pathLst>
                  </a:custGeom>
                  <a:solidFill>
                    <a:srgbClr val="000000"/>
                  </a:solidFill>
                  <a:ln w="9525">
                    <a:noFill/>
                    <a:round/>
                    <a:headEnd/>
                    <a:tailEnd/>
                  </a:ln>
                </p:spPr>
                <p:txBody>
                  <a:bodyPr/>
                  <a:lstStyle/>
                  <a:p>
                    <a:endParaRPr lang="es-AR"/>
                  </a:p>
                </p:txBody>
              </p:sp>
              <p:sp>
                <p:nvSpPr>
                  <p:cNvPr id="71226" name="Freeform 1347"/>
                  <p:cNvSpPr>
                    <a:spLocks/>
                  </p:cNvSpPr>
                  <p:nvPr/>
                </p:nvSpPr>
                <p:spPr bwMode="auto">
                  <a:xfrm>
                    <a:off x="4646" y="2140"/>
                    <a:ext cx="14" cy="10"/>
                  </a:xfrm>
                  <a:custGeom>
                    <a:avLst/>
                    <a:gdLst>
                      <a:gd name="T0" fmla="*/ 14 w 14"/>
                      <a:gd name="T1" fmla="*/ 10 h 10"/>
                      <a:gd name="T2" fmla="*/ 14 w 14"/>
                      <a:gd name="T3" fmla="*/ 8 h 10"/>
                      <a:gd name="T4" fmla="*/ 14 w 14"/>
                      <a:gd name="T5" fmla="*/ 6 h 10"/>
                      <a:gd name="T6" fmla="*/ 12 w 14"/>
                      <a:gd name="T7" fmla="*/ 4 h 10"/>
                      <a:gd name="T8" fmla="*/ 10 w 14"/>
                      <a:gd name="T9" fmla="*/ 2 h 10"/>
                      <a:gd name="T10" fmla="*/ 8 w 14"/>
                      <a:gd name="T11" fmla="*/ 2 h 10"/>
                      <a:gd name="T12" fmla="*/ 6 w 14"/>
                      <a:gd name="T13" fmla="*/ 0 h 10"/>
                      <a:gd name="T14" fmla="*/ 2 w 14"/>
                      <a:gd name="T15" fmla="*/ 0 h 10"/>
                      <a:gd name="T16" fmla="*/ 0 w 14"/>
                      <a:gd name="T17" fmla="*/ 0 h 10"/>
                      <a:gd name="T18" fmla="*/ 0 w 14"/>
                      <a:gd name="T19" fmla="*/ 2 h 10"/>
                      <a:gd name="T20" fmla="*/ 2 w 14"/>
                      <a:gd name="T21" fmla="*/ 2 h 10"/>
                      <a:gd name="T22" fmla="*/ 6 w 14"/>
                      <a:gd name="T23" fmla="*/ 4 h 10"/>
                      <a:gd name="T24" fmla="*/ 8 w 14"/>
                      <a:gd name="T25" fmla="*/ 4 h 10"/>
                      <a:gd name="T26" fmla="*/ 10 w 14"/>
                      <a:gd name="T27" fmla="*/ 6 h 10"/>
                      <a:gd name="T28" fmla="*/ 10 w 14"/>
                      <a:gd name="T29" fmla="*/ 6 h 10"/>
                      <a:gd name="T30" fmla="*/ 12 w 14"/>
                      <a:gd name="T31" fmla="*/ 8 h 10"/>
                      <a:gd name="T32" fmla="*/ 12 w 14"/>
                      <a:gd name="T33" fmla="*/ 8 h 10"/>
                      <a:gd name="T34" fmla="*/ 12 w 14"/>
                      <a:gd name="T35" fmla="*/ 10 h 10"/>
                      <a:gd name="T36" fmla="*/ 14 w 14"/>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0"/>
                      <a:gd name="T59" fmla="*/ 14 w 1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0">
                        <a:moveTo>
                          <a:pt x="14" y="10"/>
                        </a:moveTo>
                        <a:lnTo>
                          <a:pt x="14" y="8"/>
                        </a:lnTo>
                        <a:lnTo>
                          <a:pt x="14" y="6"/>
                        </a:lnTo>
                        <a:lnTo>
                          <a:pt x="12" y="4"/>
                        </a:lnTo>
                        <a:lnTo>
                          <a:pt x="10" y="2"/>
                        </a:lnTo>
                        <a:lnTo>
                          <a:pt x="8" y="2"/>
                        </a:lnTo>
                        <a:lnTo>
                          <a:pt x="6" y="0"/>
                        </a:lnTo>
                        <a:lnTo>
                          <a:pt x="2" y="0"/>
                        </a:lnTo>
                        <a:lnTo>
                          <a:pt x="0" y="0"/>
                        </a:lnTo>
                        <a:lnTo>
                          <a:pt x="0" y="2"/>
                        </a:lnTo>
                        <a:lnTo>
                          <a:pt x="2" y="2"/>
                        </a:lnTo>
                        <a:lnTo>
                          <a:pt x="6" y="4"/>
                        </a:lnTo>
                        <a:lnTo>
                          <a:pt x="8" y="4"/>
                        </a:lnTo>
                        <a:lnTo>
                          <a:pt x="10" y="6"/>
                        </a:lnTo>
                        <a:lnTo>
                          <a:pt x="12" y="8"/>
                        </a:lnTo>
                        <a:lnTo>
                          <a:pt x="12" y="10"/>
                        </a:lnTo>
                        <a:lnTo>
                          <a:pt x="14" y="10"/>
                        </a:lnTo>
                        <a:close/>
                      </a:path>
                    </a:pathLst>
                  </a:custGeom>
                  <a:solidFill>
                    <a:srgbClr val="000000"/>
                  </a:solidFill>
                  <a:ln w="9525">
                    <a:noFill/>
                    <a:round/>
                    <a:headEnd/>
                    <a:tailEnd/>
                  </a:ln>
                </p:spPr>
                <p:txBody>
                  <a:bodyPr/>
                  <a:lstStyle/>
                  <a:p>
                    <a:endParaRPr lang="es-AR"/>
                  </a:p>
                </p:txBody>
              </p:sp>
              <p:sp>
                <p:nvSpPr>
                  <p:cNvPr id="71227" name="Freeform 1348"/>
                  <p:cNvSpPr>
                    <a:spLocks/>
                  </p:cNvSpPr>
                  <p:nvPr/>
                </p:nvSpPr>
                <p:spPr bwMode="auto">
                  <a:xfrm>
                    <a:off x="4660" y="215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228" name="Freeform 1349"/>
                  <p:cNvSpPr>
                    <a:spLocks/>
                  </p:cNvSpPr>
                  <p:nvPr/>
                </p:nvSpPr>
                <p:spPr bwMode="auto">
                  <a:xfrm>
                    <a:off x="4662" y="2140"/>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1229" name="Freeform 1350"/>
                  <p:cNvSpPr>
                    <a:spLocks/>
                  </p:cNvSpPr>
                  <p:nvPr/>
                </p:nvSpPr>
                <p:spPr bwMode="auto">
                  <a:xfrm>
                    <a:off x="4624" y="2132"/>
                    <a:ext cx="38" cy="10"/>
                  </a:xfrm>
                  <a:custGeom>
                    <a:avLst/>
                    <a:gdLst>
                      <a:gd name="T0" fmla="*/ 2 w 38"/>
                      <a:gd name="T1" fmla="*/ 8 h 10"/>
                      <a:gd name="T2" fmla="*/ 2 w 38"/>
                      <a:gd name="T3" fmla="*/ 8 h 10"/>
                      <a:gd name="T4" fmla="*/ 4 w 38"/>
                      <a:gd name="T5" fmla="*/ 4 h 10"/>
                      <a:gd name="T6" fmla="*/ 8 w 38"/>
                      <a:gd name="T7" fmla="*/ 4 h 10"/>
                      <a:gd name="T8" fmla="*/ 12 w 38"/>
                      <a:gd name="T9" fmla="*/ 2 h 10"/>
                      <a:gd name="T10" fmla="*/ 18 w 38"/>
                      <a:gd name="T11" fmla="*/ 2 h 10"/>
                      <a:gd name="T12" fmla="*/ 24 w 38"/>
                      <a:gd name="T13" fmla="*/ 4 h 10"/>
                      <a:gd name="T14" fmla="*/ 30 w 38"/>
                      <a:gd name="T15" fmla="*/ 6 h 10"/>
                      <a:gd name="T16" fmla="*/ 34 w 38"/>
                      <a:gd name="T17" fmla="*/ 8 h 10"/>
                      <a:gd name="T18" fmla="*/ 38 w 38"/>
                      <a:gd name="T19" fmla="*/ 10 h 10"/>
                      <a:gd name="T20" fmla="*/ 38 w 38"/>
                      <a:gd name="T21" fmla="*/ 8 h 10"/>
                      <a:gd name="T22" fmla="*/ 36 w 38"/>
                      <a:gd name="T23" fmla="*/ 6 h 10"/>
                      <a:gd name="T24" fmla="*/ 30 w 38"/>
                      <a:gd name="T25" fmla="*/ 4 h 10"/>
                      <a:gd name="T26" fmla="*/ 24 w 38"/>
                      <a:gd name="T27" fmla="*/ 2 h 10"/>
                      <a:gd name="T28" fmla="*/ 18 w 38"/>
                      <a:gd name="T29" fmla="*/ 0 h 10"/>
                      <a:gd name="T30" fmla="*/ 12 w 38"/>
                      <a:gd name="T31" fmla="*/ 0 h 10"/>
                      <a:gd name="T32" fmla="*/ 6 w 38"/>
                      <a:gd name="T33" fmla="*/ 0 h 10"/>
                      <a:gd name="T34" fmla="*/ 2 w 38"/>
                      <a:gd name="T35" fmla="*/ 4 h 10"/>
                      <a:gd name="T36" fmla="*/ 0 w 38"/>
                      <a:gd name="T37" fmla="*/ 8 h 10"/>
                      <a:gd name="T38" fmla="*/ 0 w 38"/>
                      <a:gd name="T39" fmla="*/ 8 h 10"/>
                      <a:gd name="T40" fmla="*/ 2 w 38"/>
                      <a:gd name="T41" fmla="*/ 8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0"/>
                      <a:gd name="T65" fmla="*/ 38 w 3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0">
                        <a:moveTo>
                          <a:pt x="2" y="8"/>
                        </a:moveTo>
                        <a:lnTo>
                          <a:pt x="2" y="8"/>
                        </a:lnTo>
                        <a:lnTo>
                          <a:pt x="4" y="4"/>
                        </a:lnTo>
                        <a:lnTo>
                          <a:pt x="8" y="4"/>
                        </a:lnTo>
                        <a:lnTo>
                          <a:pt x="12" y="2"/>
                        </a:lnTo>
                        <a:lnTo>
                          <a:pt x="18" y="2"/>
                        </a:lnTo>
                        <a:lnTo>
                          <a:pt x="24" y="4"/>
                        </a:lnTo>
                        <a:lnTo>
                          <a:pt x="30" y="6"/>
                        </a:lnTo>
                        <a:lnTo>
                          <a:pt x="34" y="8"/>
                        </a:lnTo>
                        <a:lnTo>
                          <a:pt x="38" y="10"/>
                        </a:lnTo>
                        <a:lnTo>
                          <a:pt x="38" y="8"/>
                        </a:lnTo>
                        <a:lnTo>
                          <a:pt x="36" y="6"/>
                        </a:lnTo>
                        <a:lnTo>
                          <a:pt x="30" y="4"/>
                        </a:lnTo>
                        <a:lnTo>
                          <a:pt x="24" y="2"/>
                        </a:lnTo>
                        <a:lnTo>
                          <a:pt x="18" y="0"/>
                        </a:lnTo>
                        <a:lnTo>
                          <a:pt x="12" y="0"/>
                        </a:lnTo>
                        <a:lnTo>
                          <a:pt x="6" y="0"/>
                        </a:lnTo>
                        <a:lnTo>
                          <a:pt x="2" y="4"/>
                        </a:lnTo>
                        <a:lnTo>
                          <a:pt x="0" y="8"/>
                        </a:lnTo>
                        <a:lnTo>
                          <a:pt x="2" y="8"/>
                        </a:lnTo>
                        <a:close/>
                      </a:path>
                    </a:pathLst>
                  </a:custGeom>
                  <a:solidFill>
                    <a:srgbClr val="000000"/>
                  </a:solidFill>
                  <a:ln w="9525">
                    <a:noFill/>
                    <a:round/>
                    <a:headEnd/>
                    <a:tailEnd/>
                  </a:ln>
                </p:spPr>
                <p:txBody>
                  <a:bodyPr/>
                  <a:lstStyle/>
                  <a:p>
                    <a:endParaRPr lang="es-AR"/>
                  </a:p>
                </p:txBody>
              </p:sp>
              <p:sp>
                <p:nvSpPr>
                  <p:cNvPr id="71230" name="Freeform 1351"/>
                  <p:cNvSpPr>
                    <a:spLocks/>
                  </p:cNvSpPr>
                  <p:nvPr/>
                </p:nvSpPr>
                <p:spPr bwMode="auto">
                  <a:xfrm>
                    <a:off x="4610" y="2140"/>
                    <a:ext cx="16" cy="26"/>
                  </a:xfrm>
                  <a:custGeom>
                    <a:avLst/>
                    <a:gdLst>
                      <a:gd name="T0" fmla="*/ 2 w 16"/>
                      <a:gd name="T1" fmla="*/ 26 h 26"/>
                      <a:gd name="T2" fmla="*/ 2 w 16"/>
                      <a:gd name="T3" fmla="*/ 26 h 26"/>
                      <a:gd name="T4" fmla="*/ 4 w 16"/>
                      <a:gd name="T5" fmla="*/ 24 h 26"/>
                      <a:gd name="T6" fmla="*/ 4 w 16"/>
                      <a:gd name="T7" fmla="*/ 22 h 26"/>
                      <a:gd name="T8" fmla="*/ 6 w 16"/>
                      <a:gd name="T9" fmla="*/ 18 h 26"/>
                      <a:gd name="T10" fmla="*/ 8 w 16"/>
                      <a:gd name="T11" fmla="*/ 16 h 26"/>
                      <a:gd name="T12" fmla="*/ 10 w 16"/>
                      <a:gd name="T13" fmla="*/ 12 h 26"/>
                      <a:gd name="T14" fmla="*/ 12 w 16"/>
                      <a:gd name="T15" fmla="*/ 8 h 26"/>
                      <a:gd name="T16" fmla="*/ 14 w 16"/>
                      <a:gd name="T17" fmla="*/ 4 h 26"/>
                      <a:gd name="T18" fmla="*/ 16 w 16"/>
                      <a:gd name="T19" fmla="*/ 0 h 26"/>
                      <a:gd name="T20" fmla="*/ 14 w 16"/>
                      <a:gd name="T21" fmla="*/ 0 h 26"/>
                      <a:gd name="T22" fmla="*/ 12 w 16"/>
                      <a:gd name="T23" fmla="*/ 4 h 26"/>
                      <a:gd name="T24" fmla="*/ 10 w 16"/>
                      <a:gd name="T25" fmla="*/ 8 h 26"/>
                      <a:gd name="T26" fmla="*/ 8 w 16"/>
                      <a:gd name="T27" fmla="*/ 12 h 26"/>
                      <a:gd name="T28" fmla="*/ 6 w 16"/>
                      <a:gd name="T29" fmla="*/ 14 h 26"/>
                      <a:gd name="T30" fmla="*/ 4 w 16"/>
                      <a:gd name="T31" fmla="*/ 18 h 26"/>
                      <a:gd name="T32" fmla="*/ 2 w 16"/>
                      <a:gd name="T33" fmla="*/ 20 h 26"/>
                      <a:gd name="T34" fmla="*/ 2 w 16"/>
                      <a:gd name="T35" fmla="*/ 22 h 26"/>
                      <a:gd name="T36" fmla="*/ 0 w 16"/>
                      <a:gd name="T37" fmla="*/ 24 h 26"/>
                      <a:gd name="T38" fmla="*/ 2 w 16"/>
                      <a:gd name="T39" fmla="*/ 26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26"/>
                      <a:gd name="T62" fmla="*/ 16 w 16"/>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26">
                        <a:moveTo>
                          <a:pt x="2" y="26"/>
                        </a:moveTo>
                        <a:lnTo>
                          <a:pt x="2" y="26"/>
                        </a:lnTo>
                        <a:lnTo>
                          <a:pt x="4" y="24"/>
                        </a:lnTo>
                        <a:lnTo>
                          <a:pt x="4" y="22"/>
                        </a:lnTo>
                        <a:lnTo>
                          <a:pt x="6" y="18"/>
                        </a:lnTo>
                        <a:lnTo>
                          <a:pt x="8" y="16"/>
                        </a:lnTo>
                        <a:lnTo>
                          <a:pt x="10" y="12"/>
                        </a:lnTo>
                        <a:lnTo>
                          <a:pt x="12" y="8"/>
                        </a:lnTo>
                        <a:lnTo>
                          <a:pt x="14" y="4"/>
                        </a:lnTo>
                        <a:lnTo>
                          <a:pt x="16" y="0"/>
                        </a:lnTo>
                        <a:lnTo>
                          <a:pt x="14" y="0"/>
                        </a:lnTo>
                        <a:lnTo>
                          <a:pt x="12" y="4"/>
                        </a:lnTo>
                        <a:lnTo>
                          <a:pt x="10" y="8"/>
                        </a:lnTo>
                        <a:lnTo>
                          <a:pt x="8" y="12"/>
                        </a:lnTo>
                        <a:lnTo>
                          <a:pt x="6" y="14"/>
                        </a:lnTo>
                        <a:lnTo>
                          <a:pt x="4" y="18"/>
                        </a:lnTo>
                        <a:lnTo>
                          <a:pt x="2" y="20"/>
                        </a:lnTo>
                        <a:lnTo>
                          <a:pt x="2" y="22"/>
                        </a:lnTo>
                        <a:lnTo>
                          <a:pt x="0" y="24"/>
                        </a:lnTo>
                        <a:lnTo>
                          <a:pt x="2" y="26"/>
                        </a:lnTo>
                        <a:close/>
                      </a:path>
                    </a:pathLst>
                  </a:custGeom>
                  <a:solidFill>
                    <a:srgbClr val="000000"/>
                  </a:solidFill>
                  <a:ln w="9525">
                    <a:noFill/>
                    <a:round/>
                    <a:headEnd/>
                    <a:tailEnd/>
                  </a:ln>
                </p:spPr>
                <p:txBody>
                  <a:bodyPr/>
                  <a:lstStyle/>
                  <a:p>
                    <a:endParaRPr lang="es-AR"/>
                  </a:p>
                </p:txBody>
              </p:sp>
              <p:sp>
                <p:nvSpPr>
                  <p:cNvPr id="71231" name="Freeform 1352"/>
                  <p:cNvSpPr>
                    <a:spLocks/>
                  </p:cNvSpPr>
                  <p:nvPr/>
                </p:nvSpPr>
                <p:spPr bwMode="auto">
                  <a:xfrm>
                    <a:off x="4604" y="2166"/>
                    <a:ext cx="8" cy="50"/>
                  </a:xfrm>
                  <a:custGeom>
                    <a:avLst/>
                    <a:gdLst>
                      <a:gd name="T0" fmla="*/ 2 w 8"/>
                      <a:gd name="T1" fmla="*/ 50 h 50"/>
                      <a:gd name="T2" fmla="*/ 2 w 8"/>
                      <a:gd name="T3" fmla="*/ 36 h 50"/>
                      <a:gd name="T4" fmla="*/ 2 w 8"/>
                      <a:gd name="T5" fmla="*/ 20 h 50"/>
                      <a:gd name="T6" fmla="*/ 6 w 8"/>
                      <a:gd name="T7" fmla="*/ 8 h 50"/>
                      <a:gd name="T8" fmla="*/ 8 w 8"/>
                      <a:gd name="T9" fmla="*/ 0 h 50"/>
                      <a:gd name="T10" fmla="*/ 6 w 8"/>
                      <a:gd name="T11" fmla="*/ 0 h 50"/>
                      <a:gd name="T12" fmla="*/ 2 w 8"/>
                      <a:gd name="T13" fmla="*/ 8 h 50"/>
                      <a:gd name="T14" fmla="*/ 0 w 8"/>
                      <a:gd name="T15" fmla="*/ 20 h 50"/>
                      <a:gd name="T16" fmla="*/ 0 w 8"/>
                      <a:gd name="T17" fmla="*/ 36 h 50"/>
                      <a:gd name="T18" fmla="*/ 0 w 8"/>
                      <a:gd name="T19" fmla="*/ 50 h 50"/>
                      <a:gd name="T20" fmla="*/ 2 w 8"/>
                      <a:gd name="T21" fmla="*/ 5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50"/>
                      <a:gd name="T35" fmla="*/ 8 w 8"/>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50">
                        <a:moveTo>
                          <a:pt x="2" y="50"/>
                        </a:moveTo>
                        <a:lnTo>
                          <a:pt x="2" y="36"/>
                        </a:lnTo>
                        <a:lnTo>
                          <a:pt x="2" y="20"/>
                        </a:lnTo>
                        <a:lnTo>
                          <a:pt x="6" y="8"/>
                        </a:lnTo>
                        <a:lnTo>
                          <a:pt x="8" y="0"/>
                        </a:lnTo>
                        <a:lnTo>
                          <a:pt x="6" y="0"/>
                        </a:lnTo>
                        <a:lnTo>
                          <a:pt x="2" y="8"/>
                        </a:lnTo>
                        <a:lnTo>
                          <a:pt x="0" y="20"/>
                        </a:lnTo>
                        <a:lnTo>
                          <a:pt x="0" y="36"/>
                        </a:lnTo>
                        <a:lnTo>
                          <a:pt x="0" y="50"/>
                        </a:lnTo>
                        <a:lnTo>
                          <a:pt x="2" y="50"/>
                        </a:lnTo>
                        <a:close/>
                      </a:path>
                    </a:pathLst>
                  </a:custGeom>
                  <a:solidFill>
                    <a:srgbClr val="000000"/>
                  </a:solidFill>
                  <a:ln w="9525">
                    <a:noFill/>
                    <a:round/>
                    <a:headEnd/>
                    <a:tailEnd/>
                  </a:ln>
                </p:spPr>
                <p:txBody>
                  <a:bodyPr/>
                  <a:lstStyle/>
                  <a:p>
                    <a:endParaRPr lang="es-AR"/>
                  </a:p>
                </p:txBody>
              </p:sp>
              <p:sp>
                <p:nvSpPr>
                  <p:cNvPr id="71232" name="Freeform 1353"/>
                  <p:cNvSpPr>
                    <a:spLocks/>
                  </p:cNvSpPr>
                  <p:nvPr/>
                </p:nvSpPr>
                <p:spPr bwMode="auto">
                  <a:xfrm>
                    <a:off x="4606" y="2216"/>
                    <a:ext cx="1" cy="2"/>
                  </a:xfrm>
                  <a:custGeom>
                    <a:avLst/>
                    <a:gdLst>
                      <a:gd name="T0" fmla="*/ 0 w 1"/>
                      <a:gd name="T1" fmla="*/ 0 h 2"/>
                      <a:gd name="T2" fmla="*/ 0 w 1"/>
                      <a:gd name="T3" fmla="*/ 2 h 2"/>
                      <a:gd name="T4" fmla="*/ 0 w 1"/>
                      <a:gd name="T5" fmla="*/ 2 h 2"/>
                      <a:gd name="T6" fmla="*/ 0 w 1"/>
                      <a:gd name="T7" fmla="*/ 2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lnTo>
                          <a:pt x="0" y="0"/>
                        </a:lnTo>
                        <a:close/>
                      </a:path>
                    </a:pathLst>
                  </a:custGeom>
                  <a:solidFill>
                    <a:srgbClr val="000000"/>
                  </a:solidFill>
                  <a:ln w="9525">
                    <a:noFill/>
                    <a:round/>
                    <a:headEnd/>
                    <a:tailEnd/>
                  </a:ln>
                </p:spPr>
                <p:txBody>
                  <a:bodyPr/>
                  <a:lstStyle/>
                  <a:p>
                    <a:endParaRPr lang="es-AR"/>
                  </a:p>
                </p:txBody>
              </p:sp>
              <p:sp>
                <p:nvSpPr>
                  <p:cNvPr id="71233" name="Freeform 1354"/>
                  <p:cNvSpPr>
                    <a:spLocks/>
                  </p:cNvSpPr>
                  <p:nvPr/>
                </p:nvSpPr>
                <p:spPr bwMode="auto">
                  <a:xfrm>
                    <a:off x="4648" y="2334"/>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1234" name="Freeform 1355"/>
                  <p:cNvSpPr>
                    <a:spLocks/>
                  </p:cNvSpPr>
                  <p:nvPr/>
                </p:nvSpPr>
                <p:spPr bwMode="auto">
                  <a:xfrm>
                    <a:off x="4630" y="2278"/>
                    <a:ext cx="20" cy="56"/>
                  </a:xfrm>
                  <a:custGeom>
                    <a:avLst/>
                    <a:gdLst>
                      <a:gd name="T0" fmla="*/ 0 w 20"/>
                      <a:gd name="T1" fmla="*/ 2 h 56"/>
                      <a:gd name="T2" fmla="*/ 0 w 20"/>
                      <a:gd name="T3" fmla="*/ 2 h 56"/>
                      <a:gd name="T4" fmla="*/ 2 w 20"/>
                      <a:gd name="T5" fmla="*/ 6 h 56"/>
                      <a:gd name="T6" fmla="*/ 4 w 20"/>
                      <a:gd name="T7" fmla="*/ 12 h 56"/>
                      <a:gd name="T8" fmla="*/ 8 w 20"/>
                      <a:gd name="T9" fmla="*/ 18 h 56"/>
                      <a:gd name="T10" fmla="*/ 10 w 20"/>
                      <a:gd name="T11" fmla="*/ 28 h 56"/>
                      <a:gd name="T12" fmla="*/ 14 w 20"/>
                      <a:gd name="T13" fmla="*/ 36 h 56"/>
                      <a:gd name="T14" fmla="*/ 16 w 20"/>
                      <a:gd name="T15" fmla="*/ 44 h 56"/>
                      <a:gd name="T16" fmla="*/ 18 w 20"/>
                      <a:gd name="T17" fmla="*/ 50 h 56"/>
                      <a:gd name="T18" fmla="*/ 18 w 20"/>
                      <a:gd name="T19" fmla="*/ 56 h 56"/>
                      <a:gd name="T20" fmla="*/ 20 w 20"/>
                      <a:gd name="T21" fmla="*/ 56 h 56"/>
                      <a:gd name="T22" fmla="*/ 20 w 20"/>
                      <a:gd name="T23" fmla="*/ 50 h 56"/>
                      <a:gd name="T24" fmla="*/ 18 w 20"/>
                      <a:gd name="T25" fmla="*/ 44 h 56"/>
                      <a:gd name="T26" fmla="*/ 16 w 20"/>
                      <a:gd name="T27" fmla="*/ 36 h 56"/>
                      <a:gd name="T28" fmla="*/ 14 w 20"/>
                      <a:gd name="T29" fmla="*/ 26 h 56"/>
                      <a:gd name="T30" fmla="*/ 10 w 20"/>
                      <a:gd name="T31" fmla="*/ 18 h 56"/>
                      <a:gd name="T32" fmla="*/ 8 w 20"/>
                      <a:gd name="T33" fmla="*/ 10 h 56"/>
                      <a:gd name="T34" fmla="*/ 4 w 20"/>
                      <a:gd name="T35" fmla="*/ 4 h 56"/>
                      <a:gd name="T36" fmla="*/ 2 w 20"/>
                      <a:gd name="T37" fmla="*/ 0 h 56"/>
                      <a:gd name="T38" fmla="*/ 0 w 20"/>
                      <a:gd name="T39" fmla="*/ 2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56"/>
                      <a:gd name="T62" fmla="*/ 20 w 20"/>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56">
                        <a:moveTo>
                          <a:pt x="0" y="2"/>
                        </a:moveTo>
                        <a:lnTo>
                          <a:pt x="0" y="2"/>
                        </a:lnTo>
                        <a:lnTo>
                          <a:pt x="2" y="6"/>
                        </a:lnTo>
                        <a:lnTo>
                          <a:pt x="4" y="12"/>
                        </a:lnTo>
                        <a:lnTo>
                          <a:pt x="8" y="18"/>
                        </a:lnTo>
                        <a:lnTo>
                          <a:pt x="10" y="28"/>
                        </a:lnTo>
                        <a:lnTo>
                          <a:pt x="14" y="36"/>
                        </a:lnTo>
                        <a:lnTo>
                          <a:pt x="16" y="44"/>
                        </a:lnTo>
                        <a:lnTo>
                          <a:pt x="18" y="50"/>
                        </a:lnTo>
                        <a:lnTo>
                          <a:pt x="18" y="56"/>
                        </a:lnTo>
                        <a:lnTo>
                          <a:pt x="20" y="56"/>
                        </a:lnTo>
                        <a:lnTo>
                          <a:pt x="20" y="50"/>
                        </a:lnTo>
                        <a:lnTo>
                          <a:pt x="18" y="44"/>
                        </a:lnTo>
                        <a:lnTo>
                          <a:pt x="16" y="36"/>
                        </a:lnTo>
                        <a:lnTo>
                          <a:pt x="14" y="26"/>
                        </a:lnTo>
                        <a:lnTo>
                          <a:pt x="10" y="18"/>
                        </a:lnTo>
                        <a:lnTo>
                          <a:pt x="8" y="10"/>
                        </a:lnTo>
                        <a:lnTo>
                          <a:pt x="4" y="4"/>
                        </a:lnTo>
                        <a:lnTo>
                          <a:pt x="2" y="0"/>
                        </a:lnTo>
                        <a:lnTo>
                          <a:pt x="0" y="2"/>
                        </a:lnTo>
                        <a:close/>
                      </a:path>
                    </a:pathLst>
                  </a:custGeom>
                  <a:solidFill>
                    <a:srgbClr val="000000"/>
                  </a:solidFill>
                  <a:ln w="9525">
                    <a:noFill/>
                    <a:round/>
                    <a:headEnd/>
                    <a:tailEnd/>
                  </a:ln>
                </p:spPr>
                <p:txBody>
                  <a:bodyPr/>
                  <a:lstStyle/>
                  <a:p>
                    <a:endParaRPr lang="es-AR"/>
                  </a:p>
                </p:txBody>
              </p:sp>
              <p:sp>
                <p:nvSpPr>
                  <p:cNvPr id="71235" name="Freeform 1356"/>
                  <p:cNvSpPr>
                    <a:spLocks/>
                  </p:cNvSpPr>
                  <p:nvPr/>
                </p:nvSpPr>
                <p:spPr bwMode="auto">
                  <a:xfrm>
                    <a:off x="4620" y="2246"/>
                    <a:ext cx="12" cy="32"/>
                  </a:xfrm>
                  <a:custGeom>
                    <a:avLst/>
                    <a:gdLst>
                      <a:gd name="T0" fmla="*/ 0 w 12"/>
                      <a:gd name="T1" fmla="*/ 0 h 32"/>
                      <a:gd name="T2" fmla="*/ 0 w 12"/>
                      <a:gd name="T3" fmla="*/ 0 h 32"/>
                      <a:gd name="T4" fmla="*/ 0 w 12"/>
                      <a:gd name="T5" fmla="*/ 4 h 32"/>
                      <a:gd name="T6" fmla="*/ 2 w 12"/>
                      <a:gd name="T7" fmla="*/ 8 h 32"/>
                      <a:gd name="T8" fmla="*/ 2 w 12"/>
                      <a:gd name="T9" fmla="*/ 12 h 32"/>
                      <a:gd name="T10" fmla="*/ 4 w 12"/>
                      <a:gd name="T11" fmla="*/ 16 h 32"/>
                      <a:gd name="T12" fmla="*/ 4 w 12"/>
                      <a:gd name="T13" fmla="*/ 20 h 32"/>
                      <a:gd name="T14" fmla="*/ 6 w 12"/>
                      <a:gd name="T15" fmla="*/ 26 h 32"/>
                      <a:gd name="T16" fmla="*/ 8 w 12"/>
                      <a:gd name="T17" fmla="*/ 30 h 32"/>
                      <a:gd name="T18" fmla="*/ 10 w 12"/>
                      <a:gd name="T19" fmla="*/ 32 h 32"/>
                      <a:gd name="T20" fmla="*/ 12 w 12"/>
                      <a:gd name="T21" fmla="*/ 32 h 32"/>
                      <a:gd name="T22" fmla="*/ 10 w 12"/>
                      <a:gd name="T23" fmla="*/ 28 h 32"/>
                      <a:gd name="T24" fmla="*/ 10 w 12"/>
                      <a:gd name="T25" fmla="*/ 24 h 32"/>
                      <a:gd name="T26" fmla="*/ 8 w 12"/>
                      <a:gd name="T27" fmla="*/ 20 h 32"/>
                      <a:gd name="T28" fmla="*/ 6 w 12"/>
                      <a:gd name="T29" fmla="*/ 16 h 32"/>
                      <a:gd name="T30" fmla="*/ 4 w 12"/>
                      <a:gd name="T31" fmla="*/ 12 h 32"/>
                      <a:gd name="T32" fmla="*/ 4 w 12"/>
                      <a:gd name="T33" fmla="*/ 8 h 32"/>
                      <a:gd name="T34" fmla="*/ 2 w 12"/>
                      <a:gd name="T35" fmla="*/ 4 h 32"/>
                      <a:gd name="T36" fmla="*/ 2 w 12"/>
                      <a:gd name="T37" fmla="*/ 0 h 32"/>
                      <a:gd name="T38" fmla="*/ 0 w 1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32"/>
                      <a:gd name="T62" fmla="*/ 12 w 1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32">
                        <a:moveTo>
                          <a:pt x="0" y="0"/>
                        </a:moveTo>
                        <a:lnTo>
                          <a:pt x="0" y="0"/>
                        </a:lnTo>
                        <a:lnTo>
                          <a:pt x="0" y="4"/>
                        </a:lnTo>
                        <a:lnTo>
                          <a:pt x="2" y="8"/>
                        </a:lnTo>
                        <a:lnTo>
                          <a:pt x="2" y="12"/>
                        </a:lnTo>
                        <a:lnTo>
                          <a:pt x="4" y="16"/>
                        </a:lnTo>
                        <a:lnTo>
                          <a:pt x="4" y="20"/>
                        </a:lnTo>
                        <a:lnTo>
                          <a:pt x="6" y="26"/>
                        </a:lnTo>
                        <a:lnTo>
                          <a:pt x="8" y="30"/>
                        </a:lnTo>
                        <a:lnTo>
                          <a:pt x="10" y="32"/>
                        </a:lnTo>
                        <a:lnTo>
                          <a:pt x="12" y="32"/>
                        </a:lnTo>
                        <a:lnTo>
                          <a:pt x="10" y="28"/>
                        </a:lnTo>
                        <a:lnTo>
                          <a:pt x="10" y="24"/>
                        </a:lnTo>
                        <a:lnTo>
                          <a:pt x="8" y="20"/>
                        </a:lnTo>
                        <a:lnTo>
                          <a:pt x="6" y="16"/>
                        </a:lnTo>
                        <a:lnTo>
                          <a:pt x="4" y="12"/>
                        </a:lnTo>
                        <a:lnTo>
                          <a:pt x="4"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1236" name="Freeform 1357"/>
                  <p:cNvSpPr>
                    <a:spLocks/>
                  </p:cNvSpPr>
                  <p:nvPr/>
                </p:nvSpPr>
                <p:spPr bwMode="auto">
                  <a:xfrm>
                    <a:off x="4620" y="2212"/>
                    <a:ext cx="2" cy="34"/>
                  </a:xfrm>
                  <a:custGeom>
                    <a:avLst/>
                    <a:gdLst>
                      <a:gd name="T0" fmla="*/ 0 w 2"/>
                      <a:gd name="T1" fmla="*/ 0 h 34"/>
                      <a:gd name="T2" fmla="*/ 0 w 2"/>
                      <a:gd name="T3" fmla="*/ 6 h 34"/>
                      <a:gd name="T4" fmla="*/ 0 w 2"/>
                      <a:gd name="T5" fmla="*/ 16 h 34"/>
                      <a:gd name="T6" fmla="*/ 0 w 2"/>
                      <a:gd name="T7" fmla="*/ 26 h 34"/>
                      <a:gd name="T8" fmla="*/ 0 w 2"/>
                      <a:gd name="T9" fmla="*/ 34 h 34"/>
                      <a:gd name="T10" fmla="*/ 2 w 2"/>
                      <a:gd name="T11" fmla="*/ 34 h 34"/>
                      <a:gd name="T12" fmla="*/ 2 w 2"/>
                      <a:gd name="T13" fmla="*/ 26 h 34"/>
                      <a:gd name="T14" fmla="*/ 2 w 2"/>
                      <a:gd name="T15" fmla="*/ 16 h 34"/>
                      <a:gd name="T16" fmla="*/ 2 w 2"/>
                      <a:gd name="T17" fmla="*/ 6 h 34"/>
                      <a:gd name="T18" fmla="*/ 2 w 2"/>
                      <a:gd name="T19" fmla="*/ 0 h 34"/>
                      <a:gd name="T20" fmla="*/ 0 w 2"/>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4"/>
                      <a:gd name="T35" fmla="*/ 2 w 2"/>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4">
                        <a:moveTo>
                          <a:pt x="0" y="0"/>
                        </a:moveTo>
                        <a:lnTo>
                          <a:pt x="0" y="6"/>
                        </a:lnTo>
                        <a:lnTo>
                          <a:pt x="0" y="16"/>
                        </a:lnTo>
                        <a:lnTo>
                          <a:pt x="0" y="26"/>
                        </a:lnTo>
                        <a:lnTo>
                          <a:pt x="0" y="34"/>
                        </a:lnTo>
                        <a:lnTo>
                          <a:pt x="2" y="34"/>
                        </a:lnTo>
                        <a:lnTo>
                          <a:pt x="2" y="26"/>
                        </a:lnTo>
                        <a:lnTo>
                          <a:pt x="2" y="16"/>
                        </a:lnTo>
                        <a:lnTo>
                          <a:pt x="2" y="6"/>
                        </a:lnTo>
                        <a:lnTo>
                          <a:pt x="2" y="0"/>
                        </a:lnTo>
                        <a:lnTo>
                          <a:pt x="0" y="0"/>
                        </a:lnTo>
                        <a:close/>
                      </a:path>
                    </a:pathLst>
                  </a:custGeom>
                  <a:solidFill>
                    <a:srgbClr val="000000"/>
                  </a:solidFill>
                  <a:ln w="9525">
                    <a:noFill/>
                    <a:round/>
                    <a:headEnd/>
                    <a:tailEnd/>
                  </a:ln>
                </p:spPr>
                <p:txBody>
                  <a:bodyPr/>
                  <a:lstStyle/>
                  <a:p>
                    <a:endParaRPr lang="es-AR"/>
                  </a:p>
                </p:txBody>
              </p:sp>
              <p:sp>
                <p:nvSpPr>
                  <p:cNvPr id="71237" name="Freeform 1358"/>
                  <p:cNvSpPr>
                    <a:spLocks/>
                  </p:cNvSpPr>
                  <p:nvPr/>
                </p:nvSpPr>
                <p:spPr bwMode="auto">
                  <a:xfrm>
                    <a:off x="4620" y="2210"/>
                    <a:ext cx="2" cy="2"/>
                  </a:xfrm>
                  <a:custGeom>
                    <a:avLst/>
                    <a:gdLst>
                      <a:gd name="T0" fmla="*/ 2 w 2"/>
                      <a:gd name="T1" fmla="*/ 2 h 2"/>
                      <a:gd name="T2" fmla="*/ 2 w 2"/>
                      <a:gd name="T3" fmla="*/ 0 h 2"/>
                      <a:gd name="T4" fmla="*/ 2 w 2"/>
                      <a:gd name="T5" fmla="*/ 0 h 2"/>
                      <a:gd name="T6" fmla="*/ 0 w 2"/>
                      <a:gd name="T7" fmla="*/ 0 h 2"/>
                      <a:gd name="T8" fmla="*/ 0 w 2"/>
                      <a:gd name="T9" fmla="*/ 2 h 2"/>
                      <a:gd name="T10" fmla="*/ 2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1238" name="Freeform 1359"/>
                  <p:cNvSpPr>
                    <a:spLocks/>
                  </p:cNvSpPr>
                  <p:nvPr/>
                </p:nvSpPr>
                <p:spPr bwMode="auto">
                  <a:xfrm>
                    <a:off x="4690" y="24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239" name="Freeform 1360"/>
                  <p:cNvSpPr>
                    <a:spLocks/>
                  </p:cNvSpPr>
                  <p:nvPr/>
                </p:nvSpPr>
                <p:spPr bwMode="auto">
                  <a:xfrm>
                    <a:off x="4642" y="2354"/>
                    <a:ext cx="48" cy="62"/>
                  </a:xfrm>
                  <a:custGeom>
                    <a:avLst/>
                    <a:gdLst>
                      <a:gd name="T0" fmla="*/ 0 w 48"/>
                      <a:gd name="T1" fmla="*/ 0 h 62"/>
                      <a:gd name="T2" fmla="*/ 0 w 48"/>
                      <a:gd name="T3" fmla="*/ 0 h 62"/>
                      <a:gd name="T4" fmla="*/ 2 w 48"/>
                      <a:gd name="T5" fmla="*/ 6 h 62"/>
                      <a:gd name="T6" fmla="*/ 6 w 48"/>
                      <a:gd name="T7" fmla="*/ 14 h 62"/>
                      <a:gd name="T8" fmla="*/ 12 w 48"/>
                      <a:gd name="T9" fmla="*/ 22 h 62"/>
                      <a:gd name="T10" fmla="*/ 18 w 48"/>
                      <a:gd name="T11" fmla="*/ 32 h 62"/>
                      <a:gd name="T12" fmla="*/ 24 w 48"/>
                      <a:gd name="T13" fmla="*/ 40 h 62"/>
                      <a:gd name="T14" fmla="*/ 32 w 48"/>
                      <a:gd name="T15" fmla="*/ 48 h 62"/>
                      <a:gd name="T16" fmla="*/ 40 w 48"/>
                      <a:gd name="T17" fmla="*/ 56 h 62"/>
                      <a:gd name="T18" fmla="*/ 46 w 48"/>
                      <a:gd name="T19" fmla="*/ 62 h 62"/>
                      <a:gd name="T20" fmla="*/ 48 w 48"/>
                      <a:gd name="T21" fmla="*/ 60 h 62"/>
                      <a:gd name="T22" fmla="*/ 42 w 48"/>
                      <a:gd name="T23" fmla="*/ 54 h 62"/>
                      <a:gd name="T24" fmla="*/ 34 w 48"/>
                      <a:gd name="T25" fmla="*/ 46 h 62"/>
                      <a:gd name="T26" fmla="*/ 26 w 48"/>
                      <a:gd name="T27" fmla="*/ 38 h 62"/>
                      <a:gd name="T28" fmla="*/ 20 w 48"/>
                      <a:gd name="T29" fmla="*/ 30 h 62"/>
                      <a:gd name="T30" fmla="*/ 14 w 48"/>
                      <a:gd name="T31" fmla="*/ 22 h 62"/>
                      <a:gd name="T32" fmla="*/ 8 w 48"/>
                      <a:gd name="T33" fmla="*/ 14 h 62"/>
                      <a:gd name="T34" fmla="*/ 4 w 48"/>
                      <a:gd name="T35" fmla="*/ 6 h 62"/>
                      <a:gd name="T36" fmla="*/ 2 w 48"/>
                      <a:gd name="T37" fmla="*/ 0 h 62"/>
                      <a:gd name="T38" fmla="*/ 0 w 48"/>
                      <a:gd name="T39" fmla="*/ 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2"/>
                      <a:gd name="T62" fmla="*/ 48 w 48"/>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2">
                        <a:moveTo>
                          <a:pt x="0" y="0"/>
                        </a:moveTo>
                        <a:lnTo>
                          <a:pt x="0" y="0"/>
                        </a:lnTo>
                        <a:lnTo>
                          <a:pt x="2" y="6"/>
                        </a:lnTo>
                        <a:lnTo>
                          <a:pt x="6" y="14"/>
                        </a:lnTo>
                        <a:lnTo>
                          <a:pt x="12" y="22"/>
                        </a:lnTo>
                        <a:lnTo>
                          <a:pt x="18" y="32"/>
                        </a:lnTo>
                        <a:lnTo>
                          <a:pt x="24" y="40"/>
                        </a:lnTo>
                        <a:lnTo>
                          <a:pt x="32" y="48"/>
                        </a:lnTo>
                        <a:lnTo>
                          <a:pt x="40" y="56"/>
                        </a:lnTo>
                        <a:lnTo>
                          <a:pt x="46" y="62"/>
                        </a:lnTo>
                        <a:lnTo>
                          <a:pt x="48" y="60"/>
                        </a:lnTo>
                        <a:lnTo>
                          <a:pt x="42" y="54"/>
                        </a:lnTo>
                        <a:lnTo>
                          <a:pt x="34" y="46"/>
                        </a:lnTo>
                        <a:lnTo>
                          <a:pt x="26" y="38"/>
                        </a:lnTo>
                        <a:lnTo>
                          <a:pt x="20" y="30"/>
                        </a:lnTo>
                        <a:lnTo>
                          <a:pt x="14" y="22"/>
                        </a:lnTo>
                        <a:lnTo>
                          <a:pt x="8" y="14"/>
                        </a:lnTo>
                        <a:lnTo>
                          <a:pt x="4" y="6"/>
                        </a:lnTo>
                        <a:lnTo>
                          <a:pt x="2" y="0"/>
                        </a:lnTo>
                        <a:lnTo>
                          <a:pt x="0" y="0"/>
                        </a:lnTo>
                        <a:close/>
                      </a:path>
                    </a:pathLst>
                  </a:custGeom>
                  <a:solidFill>
                    <a:srgbClr val="000000"/>
                  </a:solidFill>
                  <a:ln w="9525">
                    <a:noFill/>
                    <a:round/>
                    <a:headEnd/>
                    <a:tailEnd/>
                  </a:ln>
                </p:spPr>
                <p:txBody>
                  <a:bodyPr/>
                  <a:lstStyle/>
                  <a:p>
                    <a:endParaRPr lang="es-AR"/>
                  </a:p>
                </p:txBody>
              </p:sp>
              <p:sp>
                <p:nvSpPr>
                  <p:cNvPr id="71240" name="Freeform 1361"/>
                  <p:cNvSpPr>
                    <a:spLocks/>
                  </p:cNvSpPr>
                  <p:nvPr/>
                </p:nvSpPr>
                <p:spPr bwMode="auto">
                  <a:xfrm>
                    <a:off x="4554" y="2270"/>
                    <a:ext cx="90" cy="84"/>
                  </a:xfrm>
                  <a:custGeom>
                    <a:avLst/>
                    <a:gdLst>
                      <a:gd name="T0" fmla="*/ 0 w 90"/>
                      <a:gd name="T1" fmla="*/ 2 h 84"/>
                      <a:gd name="T2" fmla="*/ 4 w 90"/>
                      <a:gd name="T3" fmla="*/ 2 h 84"/>
                      <a:gd name="T4" fmla="*/ 10 w 90"/>
                      <a:gd name="T5" fmla="*/ 6 h 84"/>
                      <a:gd name="T6" fmla="*/ 16 w 90"/>
                      <a:gd name="T7" fmla="*/ 8 h 84"/>
                      <a:gd name="T8" fmla="*/ 22 w 90"/>
                      <a:gd name="T9" fmla="*/ 12 h 84"/>
                      <a:gd name="T10" fmla="*/ 30 w 90"/>
                      <a:gd name="T11" fmla="*/ 16 h 84"/>
                      <a:gd name="T12" fmla="*/ 36 w 90"/>
                      <a:gd name="T13" fmla="*/ 22 h 84"/>
                      <a:gd name="T14" fmla="*/ 44 w 90"/>
                      <a:gd name="T15" fmla="*/ 28 h 84"/>
                      <a:gd name="T16" fmla="*/ 50 w 90"/>
                      <a:gd name="T17" fmla="*/ 34 h 84"/>
                      <a:gd name="T18" fmla="*/ 56 w 90"/>
                      <a:gd name="T19" fmla="*/ 40 h 84"/>
                      <a:gd name="T20" fmla="*/ 62 w 90"/>
                      <a:gd name="T21" fmla="*/ 46 h 84"/>
                      <a:gd name="T22" fmla="*/ 68 w 90"/>
                      <a:gd name="T23" fmla="*/ 52 h 84"/>
                      <a:gd name="T24" fmla="*/ 74 w 90"/>
                      <a:gd name="T25" fmla="*/ 60 h 84"/>
                      <a:gd name="T26" fmla="*/ 78 w 90"/>
                      <a:gd name="T27" fmla="*/ 66 h 84"/>
                      <a:gd name="T28" fmla="*/ 82 w 90"/>
                      <a:gd name="T29" fmla="*/ 72 h 84"/>
                      <a:gd name="T30" fmla="*/ 86 w 90"/>
                      <a:gd name="T31" fmla="*/ 78 h 84"/>
                      <a:gd name="T32" fmla="*/ 88 w 90"/>
                      <a:gd name="T33" fmla="*/ 84 h 84"/>
                      <a:gd name="T34" fmla="*/ 90 w 90"/>
                      <a:gd name="T35" fmla="*/ 84 h 84"/>
                      <a:gd name="T36" fmla="*/ 88 w 90"/>
                      <a:gd name="T37" fmla="*/ 78 h 84"/>
                      <a:gd name="T38" fmla="*/ 84 w 90"/>
                      <a:gd name="T39" fmla="*/ 72 h 84"/>
                      <a:gd name="T40" fmla="*/ 80 w 90"/>
                      <a:gd name="T41" fmla="*/ 64 h 84"/>
                      <a:gd name="T42" fmla="*/ 76 w 90"/>
                      <a:gd name="T43" fmla="*/ 58 h 84"/>
                      <a:gd name="T44" fmla="*/ 70 w 90"/>
                      <a:gd name="T45" fmla="*/ 50 h 84"/>
                      <a:gd name="T46" fmla="*/ 64 w 90"/>
                      <a:gd name="T47" fmla="*/ 44 h 84"/>
                      <a:gd name="T48" fmla="*/ 58 w 90"/>
                      <a:gd name="T49" fmla="*/ 38 h 84"/>
                      <a:gd name="T50" fmla="*/ 52 w 90"/>
                      <a:gd name="T51" fmla="*/ 32 h 84"/>
                      <a:gd name="T52" fmla="*/ 44 w 90"/>
                      <a:gd name="T53" fmla="*/ 26 h 84"/>
                      <a:gd name="T54" fmla="*/ 38 w 90"/>
                      <a:gd name="T55" fmla="*/ 20 h 84"/>
                      <a:gd name="T56" fmla="*/ 32 w 90"/>
                      <a:gd name="T57" fmla="*/ 14 h 84"/>
                      <a:gd name="T58" fmla="*/ 24 w 90"/>
                      <a:gd name="T59" fmla="*/ 10 h 84"/>
                      <a:gd name="T60" fmla="*/ 18 w 90"/>
                      <a:gd name="T61" fmla="*/ 6 h 84"/>
                      <a:gd name="T62" fmla="*/ 12 w 90"/>
                      <a:gd name="T63" fmla="*/ 2 h 84"/>
                      <a:gd name="T64" fmla="*/ 4 w 90"/>
                      <a:gd name="T65" fmla="*/ 0 h 84"/>
                      <a:gd name="T66" fmla="*/ 0 w 90"/>
                      <a:gd name="T67" fmla="*/ 0 h 84"/>
                      <a:gd name="T68" fmla="*/ 0 w 90"/>
                      <a:gd name="T69" fmla="*/ 2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84"/>
                      <a:gd name="T107" fmla="*/ 90 w 90"/>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84">
                        <a:moveTo>
                          <a:pt x="0" y="2"/>
                        </a:moveTo>
                        <a:lnTo>
                          <a:pt x="4" y="2"/>
                        </a:lnTo>
                        <a:lnTo>
                          <a:pt x="10" y="6"/>
                        </a:lnTo>
                        <a:lnTo>
                          <a:pt x="16" y="8"/>
                        </a:lnTo>
                        <a:lnTo>
                          <a:pt x="22" y="12"/>
                        </a:lnTo>
                        <a:lnTo>
                          <a:pt x="30" y="16"/>
                        </a:lnTo>
                        <a:lnTo>
                          <a:pt x="36" y="22"/>
                        </a:lnTo>
                        <a:lnTo>
                          <a:pt x="44" y="28"/>
                        </a:lnTo>
                        <a:lnTo>
                          <a:pt x="50" y="34"/>
                        </a:lnTo>
                        <a:lnTo>
                          <a:pt x="56" y="40"/>
                        </a:lnTo>
                        <a:lnTo>
                          <a:pt x="62" y="46"/>
                        </a:lnTo>
                        <a:lnTo>
                          <a:pt x="68" y="52"/>
                        </a:lnTo>
                        <a:lnTo>
                          <a:pt x="74" y="60"/>
                        </a:lnTo>
                        <a:lnTo>
                          <a:pt x="78" y="66"/>
                        </a:lnTo>
                        <a:lnTo>
                          <a:pt x="82" y="72"/>
                        </a:lnTo>
                        <a:lnTo>
                          <a:pt x="86" y="78"/>
                        </a:lnTo>
                        <a:lnTo>
                          <a:pt x="88" y="84"/>
                        </a:lnTo>
                        <a:lnTo>
                          <a:pt x="90" y="84"/>
                        </a:lnTo>
                        <a:lnTo>
                          <a:pt x="88" y="78"/>
                        </a:lnTo>
                        <a:lnTo>
                          <a:pt x="84" y="72"/>
                        </a:lnTo>
                        <a:lnTo>
                          <a:pt x="80" y="64"/>
                        </a:lnTo>
                        <a:lnTo>
                          <a:pt x="76" y="58"/>
                        </a:lnTo>
                        <a:lnTo>
                          <a:pt x="70" y="50"/>
                        </a:lnTo>
                        <a:lnTo>
                          <a:pt x="64" y="44"/>
                        </a:lnTo>
                        <a:lnTo>
                          <a:pt x="58" y="38"/>
                        </a:lnTo>
                        <a:lnTo>
                          <a:pt x="52" y="32"/>
                        </a:lnTo>
                        <a:lnTo>
                          <a:pt x="44" y="26"/>
                        </a:lnTo>
                        <a:lnTo>
                          <a:pt x="38" y="20"/>
                        </a:lnTo>
                        <a:lnTo>
                          <a:pt x="32" y="14"/>
                        </a:lnTo>
                        <a:lnTo>
                          <a:pt x="24" y="10"/>
                        </a:lnTo>
                        <a:lnTo>
                          <a:pt x="18" y="6"/>
                        </a:lnTo>
                        <a:lnTo>
                          <a:pt x="12"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1241" name="Freeform 1362"/>
                  <p:cNvSpPr>
                    <a:spLocks/>
                  </p:cNvSpPr>
                  <p:nvPr/>
                </p:nvSpPr>
                <p:spPr bwMode="auto">
                  <a:xfrm>
                    <a:off x="4552" y="227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242" name="Freeform 1363"/>
                  <p:cNvSpPr>
                    <a:spLocks/>
                  </p:cNvSpPr>
                  <p:nvPr/>
                </p:nvSpPr>
                <p:spPr bwMode="auto">
                  <a:xfrm>
                    <a:off x="4686" y="2424"/>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1243" name="Freeform 1364"/>
                  <p:cNvSpPr>
                    <a:spLocks/>
                  </p:cNvSpPr>
                  <p:nvPr/>
                </p:nvSpPr>
                <p:spPr bwMode="auto">
                  <a:xfrm>
                    <a:off x="4628" y="2360"/>
                    <a:ext cx="56" cy="66"/>
                  </a:xfrm>
                  <a:custGeom>
                    <a:avLst/>
                    <a:gdLst>
                      <a:gd name="T0" fmla="*/ 0 w 56"/>
                      <a:gd name="T1" fmla="*/ 0 h 66"/>
                      <a:gd name="T2" fmla="*/ 0 w 56"/>
                      <a:gd name="T3" fmla="*/ 0 h 66"/>
                      <a:gd name="T4" fmla="*/ 2 w 56"/>
                      <a:gd name="T5" fmla="*/ 6 h 66"/>
                      <a:gd name="T6" fmla="*/ 6 w 56"/>
                      <a:gd name="T7" fmla="*/ 12 h 66"/>
                      <a:gd name="T8" fmla="*/ 8 w 56"/>
                      <a:gd name="T9" fmla="*/ 16 h 66"/>
                      <a:gd name="T10" fmla="*/ 10 w 56"/>
                      <a:gd name="T11" fmla="*/ 22 h 66"/>
                      <a:gd name="T12" fmla="*/ 14 w 56"/>
                      <a:gd name="T13" fmla="*/ 28 h 66"/>
                      <a:gd name="T14" fmla="*/ 18 w 56"/>
                      <a:gd name="T15" fmla="*/ 34 h 66"/>
                      <a:gd name="T16" fmla="*/ 20 w 56"/>
                      <a:gd name="T17" fmla="*/ 38 h 66"/>
                      <a:gd name="T18" fmla="*/ 24 w 56"/>
                      <a:gd name="T19" fmla="*/ 42 h 66"/>
                      <a:gd name="T20" fmla="*/ 28 w 56"/>
                      <a:gd name="T21" fmla="*/ 48 h 66"/>
                      <a:gd name="T22" fmla="*/ 32 w 56"/>
                      <a:gd name="T23" fmla="*/ 52 h 66"/>
                      <a:gd name="T24" fmla="*/ 36 w 56"/>
                      <a:gd name="T25" fmla="*/ 56 h 66"/>
                      <a:gd name="T26" fmla="*/ 40 w 56"/>
                      <a:gd name="T27" fmla="*/ 58 h 66"/>
                      <a:gd name="T28" fmla="*/ 44 w 56"/>
                      <a:gd name="T29" fmla="*/ 62 h 66"/>
                      <a:gd name="T30" fmla="*/ 48 w 56"/>
                      <a:gd name="T31" fmla="*/ 64 h 66"/>
                      <a:gd name="T32" fmla="*/ 52 w 56"/>
                      <a:gd name="T33" fmla="*/ 66 h 66"/>
                      <a:gd name="T34" fmla="*/ 56 w 56"/>
                      <a:gd name="T35" fmla="*/ 66 h 66"/>
                      <a:gd name="T36" fmla="*/ 56 w 56"/>
                      <a:gd name="T37" fmla="*/ 64 h 66"/>
                      <a:gd name="T38" fmla="*/ 54 w 56"/>
                      <a:gd name="T39" fmla="*/ 64 h 66"/>
                      <a:gd name="T40" fmla="*/ 50 w 56"/>
                      <a:gd name="T41" fmla="*/ 62 h 66"/>
                      <a:gd name="T42" fmla="*/ 46 w 56"/>
                      <a:gd name="T43" fmla="*/ 60 h 66"/>
                      <a:gd name="T44" fmla="*/ 42 w 56"/>
                      <a:gd name="T45" fmla="*/ 58 h 66"/>
                      <a:gd name="T46" fmla="*/ 38 w 56"/>
                      <a:gd name="T47" fmla="*/ 54 h 66"/>
                      <a:gd name="T48" fmla="*/ 34 w 56"/>
                      <a:gd name="T49" fmla="*/ 50 h 66"/>
                      <a:gd name="T50" fmla="*/ 30 w 56"/>
                      <a:gd name="T51" fmla="*/ 46 h 66"/>
                      <a:gd name="T52" fmla="*/ 26 w 56"/>
                      <a:gd name="T53" fmla="*/ 42 h 66"/>
                      <a:gd name="T54" fmla="*/ 24 w 56"/>
                      <a:gd name="T55" fmla="*/ 36 h 66"/>
                      <a:gd name="T56" fmla="*/ 20 w 56"/>
                      <a:gd name="T57" fmla="*/ 32 h 66"/>
                      <a:gd name="T58" fmla="*/ 16 w 56"/>
                      <a:gd name="T59" fmla="*/ 26 h 66"/>
                      <a:gd name="T60" fmla="*/ 14 w 56"/>
                      <a:gd name="T61" fmla="*/ 22 h 66"/>
                      <a:gd name="T62" fmla="*/ 10 w 56"/>
                      <a:gd name="T63" fmla="*/ 16 h 66"/>
                      <a:gd name="T64" fmla="*/ 8 w 56"/>
                      <a:gd name="T65" fmla="*/ 10 h 66"/>
                      <a:gd name="T66" fmla="*/ 6 w 56"/>
                      <a:gd name="T67" fmla="*/ 4 h 66"/>
                      <a:gd name="T68" fmla="*/ 2 w 56"/>
                      <a:gd name="T69" fmla="*/ 0 h 66"/>
                      <a:gd name="T70" fmla="*/ 0 w 56"/>
                      <a:gd name="T71" fmla="*/ 0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66"/>
                      <a:gd name="T110" fmla="*/ 56 w 56"/>
                      <a:gd name="T111" fmla="*/ 66 h 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66">
                        <a:moveTo>
                          <a:pt x="0" y="0"/>
                        </a:moveTo>
                        <a:lnTo>
                          <a:pt x="0" y="0"/>
                        </a:lnTo>
                        <a:lnTo>
                          <a:pt x="2" y="6"/>
                        </a:lnTo>
                        <a:lnTo>
                          <a:pt x="6" y="12"/>
                        </a:lnTo>
                        <a:lnTo>
                          <a:pt x="8" y="16"/>
                        </a:lnTo>
                        <a:lnTo>
                          <a:pt x="10" y="22"/>
                        </a:lnTo>
                        <a:lnTo>
                          <a:pt x="14" y="28"/>
                        </a:lnTo>
                        <a:lnTo>
                          <a:pt x="18" y="34"/>
                        </a:lnTo>
                        <a:lnTo>
                          <a:pt x="20" y="38"/>
                        </a:lnTo>
                        <a:lnTo>
                          <a:pt x="24" y="42"/>
                        </a:lnTo>
                        <a:lnTo>
                          <a:pt x="28" y="48"/>
                        </a:lnTo>
                        <a:lnTo>
                          <a:pt x="32" y="52"/>
                        </a:lnTo>
                        <a:lnTo>
                          <a:pt x="36" y="56"/>
                        </a:lnTo>
                        <a:lnTo>
                          <a:pt x="40" y="58"/>
                        </a:lnTo>
                        <a:lnTo>
                          <a:pt x="44" y="62"/>
                        </a:lnTo>
                        <a:lnTo>
                          <a:pt x="48" y="64"/>
                        </a:lnTo>
                        <a:lnTo>
                          <a:pt x="52" y="66"/>
                        </a:lnTo>
                        <a:lnTo>
                          <a:pt x="56" y="66"/>
                        </a:lnTo>
                        <a:lnTo>
                          <a:pt x="56" y="64"/>
                        </a:lnTo>
                        <a:lnTo>
                          <a:pt x="54" y="64"/>
                        </a:lnTo>
                        <a:lnTo>
                          <a:pt x="50" y="62"/>
                        </a:lnTo>
                        <a:lnTo>
                          <a:pt x="46" y="60"/>
                        </a:lnTo>
                        <a:lnTo>
                          <a:pt x="42" y="58"/>
                        </a:lnTo>
                        <a:lnTo>
                          <a:pt x="38" y="54"/>
                        </a:lnTo>
                        <a:lnTo>
                          <a:pt x="34" y="50"/>
                        </a:lnTo>
                        <a:lnTo>
                          <a:pt x="30" y="46"/>
                        </a:lnTo>
                        <a:lnTo>
                          <a:pt x="26" y="42"/>
                        </a:lnTo>
                        <a:lnTo>
                          <a:pt x="24" y="36"/>
                        </a:lnTo>
                        <a:lnTo>
                          <a:pt x="20" y="32"/>
                        </a:lnTo>
                        <a:lnTo>
                          <a:pt x="16" y="26"/>
                        </a:lnTo>
                        <a:lnTo>
                          <a:pt x="14" y="22"/>
                        </a:lnTo>
                        <a:lnTo>
                          <a:pt x="10" y="16"/>
                        </a:lnTo>
                        <a:lnTo>
                          <a:pt x="8" y="10"/>
                        </a:lnTo>
                        <a:lnTo>
                          <a:pt x="6" y="4"/>
                        </a:lnTo>
                        <a:lnTo>
                          <a:pt x="2" y="0"/>
                        </a:lnTo>
                        <a:lnTo>
                          <a:pt x="0" y="0"/>
                        </a:lnTo>
                        <a:close/>
                      </a:path>
                    </a:pathLst>
                  </a:custGeom>
                  <a:solidFill>
                    <a:srgbClr val="000000"/>
                  </a:solidFill>
                  <a:ln w="9525">
                    <a:noFill/>
                    <a:round/>
                    <a:headEnd/>
                    <a:tailEnd/>
                  </a:ln>
                </p:spPr>
                <p:txBody>
                  <a:bodyPr/>
                  <a:lstStyle/>
                  <a:p>
                    <a:endParaRPr lang="es-AR"/>
                  </a:p>
                </p:txBody>
              </p:sp>
              <p:sp>
                <p:nvSpPr>
                  <p:cNvPr id="71244" name="Freeform 1365"/>
                  <p:cNvSpPr>
                    <a:spLocks/>
                  </p:cNvSpPr>
                  <p:nvPr/>
                </p:nvSpPr>
                <p:spPr bwMode="auto">
                  <a:xfrm>
                    <a:off x="4570" y="2284"/>
                    <a:ext cx="60" cy="74"/>
                  </a:xfrm>
                  <a:custGeom>
                    <a:avLst/>
                    <a:gdLst>
                      <a:gd name="T0" fmla="*/ 0 w 60"/>
                      <a:gd name="T1" fmla="*/ 2 h 74"/>
                      <a:gd name="T2" fmla="*/ 2 w 60"/>
                      <a:gd name="T3" fmla="*/ 2 h 74"/>
                      <a:gd name="T4" fmla="*/ 4 w 60"/>
                      <a:gd name="T5" fmla="*/ 4 h 74"/>
                      <a:gd name="T6" fmla="*/ 8 w 60"/>
                      <a:gd name="T7" fmla="*/ 6 h 74"/>
                      <a:gd name="T8" fmla="*/ 12 w 60"/>
                      <a:gd name="T9" fmla="*/ 10 h 74"/>
                      <a:gd name="T10" fmla="*/ 16 w 60"/>
                      <a:gd name="T11" fmla="*/ 14 h 74"/>
                      <a:gd name="T12" fmla="*/ 20 w 60"/>
                      <a:gd name="T13" fmla="*/ 18 h 74"/>
                      <a:gd name="T14" fmla="*/ 24 w 60"/>
                      <a:gd name="T15" fmla="*/ 24 h 74"/>
                      <a:gd name="T16" fmla="*/ 30 w 60"/>
                      <a:gd name="T17" fmla="*/ 28 h 74"/>
                      <a:gd name="T18" fmla="*/ 34 w 60"/>
                      <a:gd name="T19" fmla="*/ 34 h 74"/>
                      <a:gd name="T20" fmla="*/ 38 w 60"/>
                      <a:gd name="T21" fmla="*/ 40 h 74"/>
                      <a:gd name="T22" fmla="*/ 42 w 60"/>
                      <a:gd name="T23" fmla="*/ 46 h 74"/>
                      <a:gd name="T24" fmla="*/ 46 w 60"/>
                      <a:gd name="T25" fmla="*/ 52 h 74"/>
                      <a:gd name="T26" fmla="*/ 50 w 60"/>
                      <a:gd name="T27" fmla="*/ 58 h 74"/>
                      <a:gd name="T28" fmla="*/ 52 w 60"/>
                      <a:gd name="T29" fmla="*/ 64 h 74"/>
                      <a:gd name="T30" fmla="*/ 56 w 60"/>
                      <a:gd name="T31" fmla="*/ 70 h 74"/>
                      <a:gd name="T32" fmla="*/ 58 w 60"/>
                      <a:gd name="T33" fmla="*/ 74 h 74"/>
                      <a:gd name="T34" fmla="*/ 60 w 60"/>
                      <a:gd name="T35" fmla="*/ 74 h 74"/>
                      <a:gd name="T36" fmla="*/ 58 w 60"/>
                      <a:gd name="T37" fmla="*/ 68 h 74"/>
                      <a:gd name="T38" fmla="*/ 56 w 60"/>
                      <a:gd name="T39" fmla="*/ 62 h 74"/>
                      <a:gd name="T40" fmla="*/ 52 w 60"/>
                      <a:gd name="T41" fmla="*/ 56 h 74"/>
                      <a:gd name="T42" fmla="*/ 48 w 60"/>
                      <a:gd name="T43" fmla="*/ 50 h 74"/>
                      <a:gd name="T44" fmla="*/ 44 w 60"/>
                      <a:gd name="T45" fmla="*/ 44 h 74"/>
                      <a:gd name="T46" fmla="*/ 40 w 60"/>
                      <a:gd name="T47" fmla="*/ 38 h 74"/>
                      <a:gd name="T48" fmla="*/ 36 w 60"/>
                      <a:gd name="T49" fmla="*/ 32 h 74"/>
                      <a:gd name="T50" fmla="*/ 32 w 60"/>
                      <a:gd name="T51" fmla="*/ 26 h 74"/>
                      <a:gd name="T52" fmla="*/ 26 w 60"/>
                      <a:gd name="T53" fmla="*/ 22 h 74"/>
                      <a:gd name="T54" fmla="*/ 22 w 60"/>
                      <a:gd name="T55" fmla="*/ 16 h 74"/>
                      <a:gd name="T56" fmla="*/ 18 w 60"/>
                      <a:gd name="T57" fmla="*/ 12 h 74"/>
                      <a:gd name="T58" fmla="*/ 14 w 60"/>
                      <a:gd name="T59" fmla="*/ 8 h 74"/>
                      <a:gd name="T60" fmla="*/ 10 w 60"/>
                      <a:gd name="T61" fmla="*/ 4 h 74"/>
                      <a:gd name="T62" fmla="*/ 6 w 60"/>
                      <a:gd name="T63" fmla="*/ 2 h 74"/>
                      <a:gd name="T64" fmla="*/ 4 w 60"/>
                      <a:gd name="T65" fmla="*/ 0 h 74"/>
                      <a:gd name="T66" fmla="*/ 0 w 60"/>
                      <a:gd name="T67" fmla="*/ 0 h 74"/>
                      <a:gd name="T68" fmla="*/ 0 w 60"/>
                      <a:gd name="T69" fmla="*/ 2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0"/>
                      <a:gd name="T106" fmla="*/ 0 h 74"/>
                      <a:gd name="T107" fmla="*/ 60 w 60"/>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0" h="74">
                        <a:moveTo>
                          <a:pt x="0" y="2"/>
                        </a:moveTo>
                        <a:lnTo>
                          <a:pt x="2" y="2"/>
                        </a:lnTo>
                        <a:lnTo>
                          <a:pt x="4" y="4"/>
                        </a:lnTo>
                        <a:lnTo>
                          <a:pt x="8" y="6"/>
                        </a:lnTo>
                        <a:lnTo>
                          <a:pt x="12" y="10"/>
                        </a:lnTo>
                        <a:lnTo>
                          <a:pt x="16" y="14"/>
                        </a:lnTo>
                        <a:lnTo>
                          <a:pt x="20" y="18"/>
                        </a:lnTo>
                        <a:lnTo>
                          <a:pt x="24" y="24"/>
                        </a:lnTo>
                        <a:lnTo>
                          <a:pt x="30" y="28"/>
                        </a:lnTo>
                        <a:lnTo>
                          <a:pt x="34" y="34"/>
                        </a:lnTo>
                        <a:lnTo>
                          <a:pt x="38" y="40"/>
                        </a:lnTo>
                        <a:lnTo>
                          <a:pt x="42" y="46"/>
                        </a:lnTo>
                        <a:lnTo>
                          <a:pt x="46" y="52"/>
                        </a:lnTo>
                        <a:lnTo>
                          <a:pt x="50" y="58"/>
                        </a:lnTo>
                        <a:lnTo>
                          <a:pt x="52" y="64"/>
                        </a:lnTo>
                        <a:lnTo>
                          <a:pt x="56" y="70"/>
                        </a:lnTo>
                        <a:lnTo>
                          <a:pt x="58" y="74"/>
                        </a:lnTo>
                        <a:lnTo>
                          <a:pt x="60" y="74"/>
                        </a:lnTo>
                        <a:lnTo>
                          <a:pt x="58" y="68"/>
                        </a:lnTo>
                        <a:lnTo>
                          <a:pt x="56" y="62"/>
                        </a:lnTo>
                        <a:lnTo>
                          <a:pt x="52" y="56"/>
                        </a:lnTo>
                        <a:lnTo>
                          <a:pt x="48" y="50"/>
                        </a:lnTo>
                        <a:lnTo>
                          <a:pt x="44" y="44"/>
                        </a:lnTo>
                        <a:lnTo>
                          <a:pt x="40" y="38"/>
                        </a:lnTo>
                        <a:lnTo>
                          <a:pt x="36" y="32"/>
                        </a:lnTo>
                        <a:lnTo>
                          <a:pt x="32" y="26"/>
                        </a:lnTo>
                        <a:lnTo>
                          <a:pt x="26" y="22"/>
                        </a:lnTo>
                        <a:lnTo>
                          <a:pt x="22" y="16"/>
                        </a:lnTo>
                        <a:lnTo>
                          <a:pt x="18" y="12"/>
                        </a:lnTo>
                        <a:lnTo>
                          <a:pt x="14" y="8"/>
                        </a:lnTo>
                        <a:lnTo>
                          <a:pt x="10" y="4"/>
                        </a:lnTo>
                        <a:lnTo>
                          <a:pt x="6"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1245" name="Freeform 1366"/>
                  <p:cNvSpPr>
                    <a:spLocks/>
                  </p:cNvSpPr>
                  <p:nvPr/>
                </p:nvSpPr>
                <p:spPr bwMode="auto">
                  <a:xfrm>
                    <a:off x="4568" y="2284"/>
                    <a:ext cx="2" cy="1"/>
                  </a:xfrm>
                  <a:custGeom>
                    <a:avLst/>
                    <a:gdLst>
                      <a:gd name="T0" fmla="*/ 2 w 2"/>
                      <a:gd name="T1" fmla="*/ 0 h 1"/>
                      <a:gd name="T2" fmla="*/ 0 w 2"/>
                      <a:gd name="T3" fmla="*/ 0 h 1"/>
                      <a:gd name="T4" fmla="*/ 0 w 2"/>
                      <a:gd name="T5" fmla="*/ 0 h 1"/>
                      <a:gd name="T6" fmla="*/ 0 w 2"/>
                      <a:gd name="T7" fmla="*/ 0 h 1"/>
                      <a:gd name="T8" fmla="*/ 2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0" y="0"/>
                        </a:lnTo>
                        <a:lnTo>
                          <a:pt x="2" y="0"/>
                        </a:lnTo>
                        <a:close/>
                      </a:path>
                    </a:pathLst>
                  </a:custGeom>
                  <a:solidFill>
                    <a:srgbClr val="000000"/>
                  </a:solidFill>
                  <a:ln w="9525">
                    <a:noFill/>
                    <a:round/>
                    <a:headEnd/>
                    <a:tailEnd/>
                  </a:ln>
                </p:spPr>
                <p:txBody>
                  <a:bodyPr/>
                  <a:lstStyle/>
                  <a:p>
                    <a:endParaRPr lang="es-AR"/>
                  </a:p>
                </p:txBody>
              </p:sp>
              <p:sp>
                <p:nvSpPr>
                  <p:cNvPr id="71246" name="Freeform 1367"/>
                  <p:cNvSpPr>
                    <a:spLocks/>
                  </p:cNvSpPr>
                  <p:nvPr/>
                </p:nvSpPr>
                <p:spPr bwMode="auto">
                  <a:xfrm>
                    <a:off x="4674" y="24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247" name="Freeform 1368"/>
                  <p:cNvSpPr>
                    <a:spLocks/>
                  </p:cNvSpPr>
                  <p:nvPr/>
                </p:nvSpPr>
                <p:spPr bwMode="auto">
                  <a:xfrm>
                    <a:off x="4636" y="2396"/>
                    <a:ext cx="38" cy="38"/>
                  </a:xfrm>
                  <a:custGeom>
                    <a:avLst/>
                    <a:gdLst>
                      <a:gd name="T0" fmla="*/ 0 w 38"/>
                      <a:gd name="T1" fmla="*/ 0 h 38"/>
                      <a:gd name="T2" fmla="*/ 0 w 38"/>
                      <a:gd name="T3" fmla="*/ 0 h 38"/>
                      <a:gd name="T4" fmla="*/ 0 w 38"/>
                      <a:gd name="T5" fmla="*/ 4 h 38"/>
                      <a:gd name="T6" fmla="*/ 4 w 38"/>
                      <a:gd name="T7" fmla="*/ 10 h 38"/>
                      <a:gd name="T8" fmla="*/ 8 w 38"/>
                      <a:gd name="T9" fmla="*/ 16 h 38"/>
                      <a:gd name="T10" fmla="*/ 12 w 38"/>
                      <a:gd name="T11" fmla="*/ 22 h 38"/>
                      <a:gd name="T12" fmla="*/ 18 w 38"/>
                      <a:gd name="T13" fmla="*/ 28 h 38"/>
                      <a:gd name="T14" fmla="*/ 24 w 38"/>
                      <a:gd name="T15" fmla="*/ 32 h 38"/>
                      <a:gd name="T16" fmla="*/ 30 w 38"/>
                      <a:gd name="T17" fmla="*/ 36 h 38"/>
                      <a:gd name="T18" fmla="*/ 38 w 38"/>
                      <a:gd name="T19" fmla="*/ 38 h 38"/>
                      <a:gd name="T20" fmla="*/ 38 w 38"/>
                      <a:gd name="T21" fmla="*/ 36 h 38"/>
                      <a:gd name="T22" fmla="*/ 32 w 38"/>
                      <a:gd name="T23" fmla="*/ 34 h 38"/>
                      <a:gd name="T24" fmla="*/ 24 w 38"/>
                      <a:gd name="T25" fmla="*/ 30 h 38"/>
                      <a:gd name="T26" fmla="*/ 18 w 38"/>
                      <a:gd name="T27" fmla="*/ 26 h 38"/>
                      <a:gd name="T28" fmla="*/ 14 w 38"/>
                      <a:gd name="T29" fmla="*/ 20 h 38"/>
                      <a:gd name="T30" fmla="*/ 10 w 38"/>
                      <a:gd name="T31" fmla="*/ 16 h 38"/>
                      <a:gd name="T32" fmla="*/ 6 w 38"/>
                      <a:gd name="T33" fmla="*/ 10 h 38"/>
                      <a:gd name="T34" fmla="*/ 4 w 38"/>
                      <a:gd name="T35" fmla="*/ 4 h 38"/>
                      <a:gd name="T36" fmla="*/ 2 w 38"/>
                      <a:gd name="T37" fmla="*/ 0 h 38"/>
                      <a:gd name="T38" fmla="*/ 0 w 38"/>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38"/>
                      <a:gd name="T62" fmla="*/ 38 w 38"/>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38">
                        <a:moveTo>
                          <a:pt x="0" y="0"/>
                        </a:moveTo>
                        <a:lnTo>
                          <a:pt x="0" y="0"/>
                        </a:lnTo>
                        <a:lnTo>
                          <a:pt x="0" y="4"/>
                        </a:lnTo>
                        <a:lnTo>
                          <a:pt x="4" y="10"/>
                        </a:lnTo>
                        <a:lnTo>
                          <a:pt x="8" y="16"/>
                        </a:lnTo>
                        <a:lnTo>
                          <a:pt x="12" y="22"/>
                        </a:lnTo>
                        <a:lnTo>
                          <a:pt x="18" y="28"/>
                        </a:lnTo>
                        <a:lnTo>
                          <a:pt x="24" y="32"/>
                        </a:lnTo>
                        <a:lnTo>
                          <a:pt x="30" y="36"/>
                        </a:lnTo>
                        <a:lnTo>
                          <a:pt x="38" y="38"/>
                        </a:lnTo>
                        <a:lnTo>
                          <a:pt x="38" y="36"/>
                        </a:lnTo>
                        <a:lnTo>
                          <a:pt x="32" y="34"/>
                        </a:lnTo>
                        <a:lnTo>
                          <a:pt x="24" y="30"/>
                        </a:lnTo>
                        <a:lnTo>
                          <a:pt x="18" y="26"/>
                        </a:lnTo>
                        <a:lnTo>
                          <a:pt x="14" y="20"/>
                        </a:lnTo>
                        <a:lnTo>
                          <a:pt x="10" y="16"/>
                        </a:lnTo>
                        <a:lnTo>
                          <a:pt x="6" y="10"/>
                        </a:lnTo>
                        <a:lnTo>
                          <a:pt x="4" y="4"/>
                        </a:lnTo>
                        <a:lnTo>
                          <a:pt x="2" y="0"/>
                        </a:lnTo>
                        <a:lnTo>
                          <a:pt x="0" y="0"/>
                        </a:lnTo>
                        <a:close/>
                      </a:path>
                    </a:pathLst>
                  </a:custGeom>
                  <a:solidFill>
                    <a:srgbClr val="000000"/>
                  </a:solidFill>
                  <a:ln w="9525">
                    <a:noFill/>
                    <a:round/>
                    <a:headEnd/>
                    <a:tailEnd/>
                  </a:ln>
                </p:spPr>
                <p:txBody>
                  <a:bodyPr/>
                  <a:lstStyle/>
                  <a:p>
                    <a:endParaRPr lang="es-AR"/>
                  </a:p>
                </p:txBody>
              </p:sp>
              <p:sp>
                <p:nvSpPr>
                  <p:cNvPr id="71248" name="Freeform 1369"/>
                  <p:cNvSpPr>
                    <a:spLocks/>
                  </p:cNvSpPr>
                  <p:nvPr/>
                </p:nvSpPr>
                <p:spPr bwMode="auto">
                  <a:xfrm>
                    <a:off x="4616" y="2356"/>
                    <a:ext cx="20" cy="38"/>
                  </a:xfrm>
                  <a:custGeom>
                    <a:avLst/>
                    <a:gdLst>
                      <a:gd name="T0" fmla="*/ 0 w 20"/>
                      <a:gd name="T1" fmla="*/ 2 h 38"/>
                      <a:gd name="T2" fmla="*/ 2 w 20"/>
                      <a:gd name="T3" fmla="*/ 4 h 38"/>
                      <a:gd name="T4" fmla="*/ 4 w 20"/>
                      <a:gd name="T5" fmla="*/ 8 h 38"/>
                      <a:gd name="T6" fmla="*/ 6 w 20"/>
                      <a:gd name="T7" fmla="*/ 12 h 38"/>
                      <a:gd name="T8" fmla="*/ 10 w 20"/>
                      <a:gd name="T9" fmla="*/ 18 h 38"/>
                      <a:gd name="T10" fmla="*/ 12 w 20"/>
                      <a:gd name="T11" fmla="*/ 24 h 38"/>
                      <a:gd name="T12" fmla="*/ 14 w 20"/>
                      <a:gd name="T13" fmla="*/ 30 h 38"/>
                      <a:gd name="T14" fmla="*/ 18 w 20"/>
                      <a:gd name="T15" fmla="*/ 34 h 38"/>
                      <a:gd name="T16" fmla="*/ 18 w 20"/>
                      <a:gd name="T17" fmla="*/ 38 h 38"/>
                      <a:gd name="T18" fmla="*/ 20 w 20"/>
                      <a:gd name="T19" fmla="*/ 38 h 38"/>
                      <a:gd name="T20" fmla="*/ 20 w 20"/>
                      <a:gd name="T21" fmla="*/ 34 h 38"/>
                      <a:gd name="T22" fmla="*/ 18 w 20"/>
                      <a:gd name="T23" fmla="*/ 28 h 38"/>
                      <a:gd name="T24" fmla="*/ 14 w 20"/>
                      <a:gd name="T25" fmla="*/ 22 h 38"/>
                      <a:gd name="T26" fmla="*/ 12 w 20"/>
                      <a:gd name="T27" fmla="*/ 16 h 38"/>
                      <a:gd name="T28" fmla="*/ 8 w 20"/>
                      <a:gd name="T29" fmla="*/ 10 h 38"/>
                      <a:gd name="T30" fmla="*/ 6 w 20"/>
                      <a:gd name="T31" fmla="*/ 6 h 38"/>
                      <a:gd name="T32" fmla="*/ 4 w 20"/>
                      <a:gd name="T33" fmla="*/ 2 h 38"/>
                      <a:gd name="T34" fmla="*/ 2 w 20"/>
                      <a:gd name="T35" fmla="*/ 0 h 38"/>
                      <a:gd name="T36" fmla="*/ 0 w 20"/>
                      <a:gd name="T37" fmla="*/ 2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2"/>
                        </a:moveTo>
                        <a:lnTo>
                          <a:pt x="2" y="4"/>
                        </a:lnTo>
                        <a:lnTo>
                          <a:pt x="4" y="8"/>
                        </a:lnTo>
                        <a:lnTo>
                          <a:pt x="6" y="12"/>
                        </a:lnTo>
                        <a:lnTo>
                          <a:pt x="10" y="18"/>
                        </a:lnTo>
                        <a:lnTo>
                          <a:pt x="12" y="24"/>
                        </a:lnTo>
                        <a:lnTo>
                          <a:pt x="14" y="30"/>
                        </a:lnTo>
                        <a:lnTo>
                          <a:pt x="18" y="34"/>
                        </a:lnTo>
                        <a:lnTo>
                          <a:pt x="18" y="38"/>
                        </a:lnTo>
                        <a:lnTo>
                          <a:pt x="20" y="38"/>
                        </a:lnTo>
                        <a:lnTo>
                          <a:pt x="20" y="34"/>
                        </a:lnTo>
                        <a:lnTo>
                          <a:pt x="18" y="28"/>
                        </a:lnTo>
                        <a:lnTo>
                          <a:pt x="14" y="22"/>
                        </a:lnTo>
                        <a:lnTo>
                          <a:pt x="12" y="16"/>
                        </a:lnTo>
                        <a:lnTo>
                          <a:pt x="8" y="10"/>
                        </a:lnTo>
                        <a:lnTo>
                          <a:pt x="6" y="6"/>
                        </a:lnTo>
                        <a:lnTo>
                          <a:pt x="4" y="2"/>
                        </a:lnTo>
                        <a:lnTo>
                          <a:pt x="2" y="0"/>
                        </a:lnTo>
                        <a:lnTo>
                          <a:pt x="0" y="2"/>
                        </a:lnTo>
                        <a:close/>
                      </a:path>
                    </a:pathLst>
                  </a:custGeom>
                  <a:solidFill>
                    <a:srgbClr val="000000"/>
                  </a:solidFill>
                  <a:ln w="9525">
                    <a:noFill/>
                    <a:round/>
                    <a:headEnd/>
                    <a:tailEnd/>
                  </a:ln>
                </p:spPr>
                <p:txBody>
                  <a:bodyPr/>
                  <a:lstStyle/>
                  <a:p>
                    <a:endParaRPr lang="es-AR"/>
                  </a:p>
                </p:txBody>
              </p:sp>
              <p:sp>
                <p:nvSpPr>
                  <p:cNvPr id="71249" name="Freeform 1370"/>
                  <p:cNvSpPr>
                    <a:spLocks/>
                  </p:cNvSpPr>
                  <p:nvPr/>
                </p:nvSpPr>
                <p:spPr bwMode="auto">
                  <a:xfrm>
                    <a:off x="4616" y="2356"/>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grpSp>
            <p:sp>
              <p:nvSpPr>
                <p:cNvPr id="71108" name="Freeform 1371"/>
                <p:cNvSpPr>
                  <a:spLocks/>
                </p:cNvSpPr>
                <p:nvPr/>
              </p:nvSpPr>
              <p:spPr bwMode="auto">
                <a:xfrm>
                  <a:off x="4454" y="3314"/>
                  <a:ext cx="212" cy="428"/>
                </a:xfrm>
                <a:custGeom>
                  <a:avLst/>
                  <a:gdLst>
                    <a:gd name="T0" fmla="*/ 212 w 212"/>
                    <a:gd name="T1" fmla="*/ 0 h 428"/>
                    <a:gd name="T2" fmla="*/ 210 w 212"/>
                    <a:gd name="T3" fmla="*/ 28 h 428"/>
                    <a:gd name="T4" fmla="*/ 208 w 212"/>
                    <a:gd name="T5" fmla="*/ 58 h 428"/>
                    <a:gd name="T6" fmla="*/ 206 w 212"/>
                    <a:gd name="T7" fmla="*/ 86 h 428"/>
                    <a:gd name="T8" fmla="*/ 202 w 212"/>
                    <a:gd name="T9" fmla="*/ 114 h 428"/>
                    <a:gd name="T10" fmla="*/ 200 w 212"/>
                    <a:gd name="T11" fmla="*/ 122 h 428"/>
                    <a:gd name="T12" fmla="*/ 194 w 212"/>
                    <a:gd name="T13" fmla="*/ 128 h 428"/>
                    <a:gd name="T14" fmla="*/ 178 w 212"/>
                    <a:gd name="T15" fmla="*/ 138 h 428"/>
                    <a:gd name="T16" fmla="*/ 158 w 212"/>
                    <a:gd name="T17" fmla="*/ 144 h 428"/>
                    <a:gd name="T18" fmla="*/ 136 w 212"/>
                    <a:gd name="T19" fmla="*/ 150 h 428"/>
                    <a:gd name="T20" fmla="*/ 114 w 212"/>
                    <a:gd name="T21" fmla="*/ 152 h 428"/>
                    <a:gd name="T22" fmla="*/ 92 w 212"/>
                    <a:gd name="T23" fmla="*/ 154 h 428"/>
                    <a:gd name="T24" fmla="*/ 74 w 212"/>
                    <a:gd name="T25" fmla="*/ 156 h 428"/>
                    <a:gd name="T26" fmla="*/ 68 w 212"/>
                    <a:gd name="T27" fmla="*/ 156 h 428"/>
                    <a:gd name="T28" fmla="*/ 64 w 212"/>
                    <a:gd name="T29" fmla="*/ 156 h 428"/>
                    <a:gd name="T30" fmla="*/ 50 w 212"/>
                    <a:gd name="T31" fmla="*/ 180 h 428"/>
                    <a:gd name="T32" fmla="*/ 42 w 212"/>
                    <a:gd name="T33" fmla="*/ 200 h 428"/>
                    <a:gd name="T34" fmla="*/ 36 w 212"/>
                    <a:gd name="T35" fmla="*/ 218 h 428"/>
                    <a:gd name="T36" fmla="*/ 32 w 212"/>
                    <a:gd name="T37" fmla="*/ 236 h 428"/>
                    <a:gd name="T38" fmla="*/ 30 w 212"/>
                    <a:gd name="T39" fmla="*/ 256 h 428"/>
                    <a:gd name="T40" fmla="*/ 28 w 212"/>
                    <a:gd name="T41" fmla="*/ 278 h 428"/>
                    <a:gd name="T42" fmla="*/ 26 w 212"/>
                    <a:gd name="T43" fmla="*/ 304 h 428"/>
                    <a:gd name="T44" fmla="*/ 20 w 212"/>
                    <a:gd name="T45" fmla="*/ 334 h 428"/>
                    <a:gd name="T46" fmla="*/ 16 w 212"/>
                    <a:gd name="T47" fmla="*/ 356 h 428"/>
                    <a:gd name="T48" fmla="*/ 12 w 212"/>
                    <a:gd name="T49" fmla="*/ 372 h 428"/>
                    <a:gd name="T50" fmla="*/ 10 w 212"/>
                    <a:gd name="T51" fmla="*/ 384 h 428"/>
                    <a:gd name="T52" fmla="*/ 6 w 212"/>
                    <a:gd name="T53" fmla="*/ 392 h 428"/>
                    <a:gd name="T54" fmla="*/ 4 w 212"/>
                    <a:gd name="T55" fmla="*/ 398 h 428"/>
                    <a:gd name="T56" fmla="*/ 4 w 212"/>
                    <a:gd name="T57" fmla="*/ 400 h 428"/>
                    <a:gd name="T58" fmla="*/ 2 w 212"/>
                    <a:gd name="T59" fmla="*/ 400 h 428"/>
                    <a:gd name="T60" fmla="*/ 0 w 212"/>
                    <a:gd name="T61" fmla="*/ 396 h 428"/>
                    <a:gd name="T62" fmla="*/ 0 w 212"/>
                    <a:gd name="T63" fmla="*/ 400 h 428"/>
                    <a:gd name="T64" fmla="*/ 0 w 212"/>
                    <a:gd name="T65" fmla="*/ 406 h 428"/>
                    <a:gd name="T66" fmla="*/ 0 w 212"/>
                    <a:gd name="T67" fmla="*/ 414 h 428"/>
                    <a:gd name="T68" fmla="*/ 0 w 212"/>
                    <a:gd name="T69" fmla="*/ 42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428"/>
                    <a:gd name="T107" fmla="*/ 212 w 212"/>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428">
                      <a:moveTo>
                        <a:pt x="212" y="0"/>
                      </a:moveTo>
                      <a:lnTo>
                        <a:pt x="210" y="28"/>
                      </a:lnTo>
                      <a:lnTo>
                        <a:pt x="208" y="58"/>
                      </a:lnTo>
                      <a:lnTo>
                        <a:pt x="206" y="86"/>
                      </a:lnTo>
                      <a:lnTo>
                        <a:pt x="202" y="114"/>
                      </a:lnTo>
                      <a:lnTo>
                        <a:pt x="200" y="122"/>
                      </a:lnTo>
                      <a:lnTo>
                        <a:pt x="194" y="128"/>
                      </a:lnTo>
                      <a:lnTo>
                        <a:pt x="178" y="138"/>
                      </a:lnTo>
                      <a:lnTo>
                        <a:pt x="158" y="144"/>
                      </a:lnTo>
                      <a:lnTo>
                        <a:pt x="136" y="150"/>
                      </a:lnTo>
                      <a:lnTo>
                        <a:pt x="114" y="152"/>
                      </a:lnTo>
                      <a:lnTo>
                        <a:pt x="92" y="154"/>
                      </a:lnTo>
                      <a:lnTo>
                        <a:pt x="74" y="156"/>
                      </a:lnTo>
                      <a:lnTo>
                        <a:pt x="68" y="156"/>
                      </a:lnTo>
                      <a:lnTo>
                        <a:pt x="64" y="156"/>
                      </a:lnTo>
                      <a:lnTo>
                        <a:pt x="50" y="180"/>
                      </a:lnTo>
                      <a:lnTo>
                        <a:pt x="42" y="200"/>
                      </a:lnTo>
                      <a:lnTo>
                        <a:pt x="36" y="218"/>
                      </a:lnTo>
                      <a:lnTo>
                        <a:pt x="32" y="236"/>
                      </a:lnTo>
                      <a:lnTo>
                        <a:pt x="30" y="256"/>
                      </a:lnTo>
                      <a:lnTo>
                        <a:pt x="28" y="278"/>
                      </a:lnTo>
                      <a:lnTo>
                        <a:pt x="26" y="304"/>
                      </a:lnTo>
                      <a:lnTo>
                        <a:pt x="20" y="334"/>
                      </a:lnTo>
                      <a:lnTo>
                        <a:pt x="16" y="356"/>
                      </a:lnTo>
                      <a:lnTo>
                        <a:pt x="12" y="372"/>
                      </a:lnTo>
                      <a:lnTo>
                        <a:pt x="10" y="384"/>
                      </a:lnTo>
                      <a:lnTo>
                        <a:pt x="6" y="392"/>
                      </a:lnTo>
                      <a:lnTo>
                        <a:pt x="4" y="398"/>
                      </a:lnTo>
                      <a:lnTo>
                        <a:pt x="4" y="400"/>
                      </a:lnTo>
                      <a:lnTo>
                        <a:pt x="2" y="400"/>
                      </a:lnTo>
                      <a:lnTo>
                        <a:pt x="0" y="396"/>
                      </a:lnTo>
                      <a:lnTo>
                        <a:pt x="0" y="400"/>
                      </a:lnTo>
                      <a:lnTo>
                        <a:pt x="0" y="406"/>
                      </a:lnTo>
                      <a:lnTo>
                        <a:pt x="0" y="414"/>
                      </a:lnTo>
                      <a:lnTo>
                        <a:pt x="0" y="428"/>
                      </a:lnTo>
                    </a:path>
                  </a:pathLst>
                </a:custGeom>
                <a:noFill/>
                <a:ln w="9525">
                  <a:solidFill>
                    <a:srgbClr val="000000"/>
                  </a:solidFill>
                  <a:round/>
                  <a:headEnd/>
                  <a:tailEnd/>
                </a:ln>
              </p:spPr>
              <p:txBody>
                <a:bodyPr/>
                <a:lstStyle/>
                <a:p>
                  <a:endParaRPr lang="es-AR"/>
                </a:p>
              </p:txBody>
            </p:sp>
            <p:sp>
              <p:nvSpPr>
                <p:cNvPr id="71109" name="Freeform 1372"/>
                <p:cNvSpPr>
                  <a:spLocks/>
                </p:cNvSpPr>
                <p:nvPr/>
              </p:nvSpPr>
              <p:spPr bwMode="auto">
                <a:xfrm>
                  <a:off x="4700" y="3304"/>
                  <a:ext cx="266" cy="448"/>
                </a:xfrm>
                <a:custGeom>
                  <a:avLst/>
                  <a:gdLst>
                    <a:gd name="T0" fmla="*/ 0 w 266"/>
                    <a:gd name="T1" fmla="*/ 0 h 448"/>
                    <a:gd name="T2" fmla="*/ 12 w 266"/>
                    <a:gd name="T3" fmla="*/ 22 h 448"/>
                    <a:gd name="T4" fmla="*/ 22 w 266"/>
                    <a:gd name="T5" fmla="*/ 42 h 448"/>
                    <a:gd name="T6" fmla="*/ 48 w 266"/>
                    <a:gd name="T7" fmla="*/ 78 h 448"/>
                    <a:gd name="T8" fmla="*/ 64 w 266"/>
                    <a:gd name="T9" fmla="*/ 92 h 448"/>
                    <a:gd name="T10" fmla="*/ 82 w 266"/>
                    <a:gd name="T11" fmla="*/ 104 h 448"/>
                    <a:gd name="T12" fmla="*/ 102 w 266"/>
                    <a:gd name="T13" fmla="*/ 114 h 448"/>
                    <a:gd name="T14" fmla="*/ 126 w 266"/>
                    <a:gd name="T15" fmla="*/ 124 h 448"/>
                    <a:gd name="T16" fmla="*/ 138 w 266"/>
                    <a:gd name="T17" fmla="*/ 134 h 448"/>
                    <a:gd name="T18" fmla="*/ 152 w 266"/>
                    <a:gd name="T19" fmla="*/ 142 h 448"/>
                    <a:gd name="T20" fmla="*/ 164 w 266"/>
                    <a:gd name="T21" fmla="*/ 154 h 448"/>
                    <a:gd name="T22" fmla="*/ 168 w 266"/>
                    <a:gd name="T23" fmla="*/ 160 h 448"/>
                    <a:gd name="T24" fmla="*/ 170 w 266"/>
                    <a:gd name="T25" fmla="*/ 166 h 448"/>
                    <a:gd name="T26" fmla="*/ 172 w 266"/>
                    <a:gd name="T27" fmla="*/ 186 h 448"/>
                    <a:gd name="T28" fmla="*/ 172 w 266"/>
                    <a:gd name="T29" fmla="*/ 206 h 448"/>
                    <a:gd name="T30" fmla="*/ 174 w 266"/>
                    <a:gd name="T31" fmla="*/ 224 h 448"/>
                    <a:gd name="T32" fmla="*/ 176 w 266"/>
                    <a:gd name="T33" fmla="*/ 232 h 448"/>
                    <a:gd name="T34" fmla="*/ 180 w 266"/>
                    <a:gd name="T35" fmla="*/ 240 h 448"/>
                    <a:gd name="T36" fmla="*/ 186 w 266"/>
                    <a:gd name="T37" fmla="*/ 248 h 448"/>
                    <a:gd name="T38" fmla="*/ 196 w 266"/>
                    <a:gd name="T39" fmla="*/ 256 h 448"/>
                    <a:gd name="T40" fmla="*/ 218 w 266"/>
                    <a:gd name="T41" fmla="*/ 268 h 448"/>
                    <a:gd name="T42" fmla="*/ 228 w 266"/>
                    <a:gd name="T43" fmla="*/ 274 h 448"/>
                    <a:gd name="T44" fmla="*/ 236 w 266"/>
                    <a:gd name="T45" fmla="*/ 278 h 448"/>
                    <a:gd name="T46" fmla="*/ 242 w 266"/>
                    <a:gd name="T47" fmla="*/ 282 h 448"/>
                    <a:gd name="T48" fmla="*/ 244 w 266"/>
                    <a:gd name="T49" fmla="*/ 282 h 448"/>
                    <a:gd name="T50" fmla="*/ 248 w 266"/>
                    <a:gd name="T51" fmla="*/ 294 h 448"/>
                    <a:gd name="T52" fmla="*/ 250 w 266"/>
                    <a:gd name="T53" fmla="*/ 302 h 448"/>
                    <a:gd name="T54" fmla="*/ 252 w 266"/>
                    <a:gd name="T55" fmla="*/ 308 h 448"/>
                    <a:gd name="T56" fmla="*/ 254 w 266"/>
                    <a:gd name="T57" fmla="*/ 310 h 448"/>
                    <a:gd name="T58" fmla="*/ 254 w 266"/>
                    <a:gd name="T59" fmla="*/ 312 h 448"/>
                    <a:gd name="T60" fmla="*/ 250 w 266"/>
                    <a:gd name="T61" fmla="*/ 314 h 448"/>
                    <a:gd name="T62" fmla="*/ 248 w 266"/>
                    <a:gd name="T63" fmla="*/ 316 h 448"/>
                    <a:gd name="T64" fmla="*/ 248 w 266"/>
                    <a:gd name="T65" fmla="*/ 320 h 448"/>
                    <a:gd name="T66" fmla="*/ 246 w 266"/>
                    <a:gd name="T67" fmla="*/ 326 h 448"/>
                    <a:gd name="T68" fmla="*/ 246 w 266"/>
                    <a:gd name="T69" fmla="*/ 336 h 448"/>
                    <a:gd name="T70" fmla="*/ 244 w 266"/>
                    <a:gd name="T71" fmla="*/ 350 h 448"/>
                    <a:gd name="T72" fmla="*/ 244 w 266"/>
                    <a:gd name="T73" fmla="*/ 366 h 448"/>
                    <a:gd name="T74" fmla="*/ 246 w 266"/>
                    <a:gd name="T75" fmla="*/ 376 h 448"/>
                    <a:gd name="T76" fmla="*/ 248 w 266"/>
                    <a:gd name="T77" fmla="*/ 386 h 448"/>
                    <a:gd name="T78" fmla="*/ 256 w 266"/>
                    <a:gd name="T79" fmla="*/ 408 h 448"/>
                    <a:gd name="T80" fmla="*/ 262 w 266"/>
                    <a:gd name="T81" fmla="*/ 428 h 448"/>
                    <a:gd name="T82" fmla="*/ 266 w 266"/>
                    <a:gd name="T83" fmla="*/ 438 h 448"/>
                    <a:gd name="T84" fmla="*/ 266 w 266"/>
                    <a:gd name="T85" fmla="*/ 448 h 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6"/>
                    <a:gd name="T130" fmla="*/ 0 h 448"/>
                    <a:gd name="T131" fmla="*/ 266 w 266"/>
                    <a:gd name="T132" fmla="*/ 448 h 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6" h="448">
                      <a:moveTo>
                        <a:pt x="0" y="0"/>
                      </a:moveTo>
                      <a:lnTo>
                        <a:pt x="12" y="22"/>
                      </a:lnTo>
                      <a:lnTo>
                        <a:pt x="22" y="42"/>
                      </a:lnTo>
                      <a:lnTo>
                        <a:pt x="48" y="78"/>
                      </a:lnTo>
                      <a:lnTo>
                        <a:pt x="64" y="92"/>
                      </a:lnTo>
                      <a:lnTo>
                        <a:pt x="82" y="104"/>
                      </a:lnTo>
                      <a:lnTo>
                        <a:pt x="102" y="114"/>
                      </a:lnTo>
                      <a:lnTo>
                        <a:pt x="126" y="124"/>
                      </a:lnTo>
                      <a:lnTo>
                        <a:pt x="138" y="134"/>
                      </a:lnTo>
                      <a:lnTo>
                        <a:pt x="152" y="142"/>
                      </a:lnTo>
                      <a:lnTo>
                        <a:pt x="164" y="154"/>
                      </a:lnTo>
                      <a:lnTo>
                        <a:pt x="168" y="160"/>
                      </a:lnTo>
                      <a:lnTo>
                        <a:pt x="170" y="166"/>
                      </a:lnTo>
                      <a:lnTo>
                        <a:pt x="172" y="186"/>
                      </a:lnTo>
                      <a:lnTo>
                        <a:pt x="172" y="206"/>
                      </a:lnTo>
                      <a:lnTo>
                        <a:pt x="174" y="224"/>
                      </a:lnTo>
                      <a:lnTo>
                        <a:pt x="176" y="232"/>
                      </a:lnTo>
                      <a:lnTo>
                        <a:pt x="180" y="240"/>
                      </a:lnTo>
                      <a:lnTo>
                        <a:pt x="186" y="248"/>
                      </a:lnTo>
                      <a:lnTo>
                        <a:pt x="196" y="256"/>
                      </a:lnTo>
                      <a:lnTo>
                        <a:pt x="218" y="268"/>
                      </a:lnTo>
                      <a:lnTo>
                        <a:pt x="228" y="274"/>
                      </a:lnTo>
                      <a:lnTo>
                        <a:pt x="236" y="278"/>
                      </a:lnTo>
                      <a:lnTo>
                        <a:pt x="242" y="282"/>
                      </a:lnTo>
                      <a:lnTo>
                        <a:pt x="244" y="282"/>
                      </a:lnTo>
                      <a:lnTo>
                        <a:pt x="248" y="294"/>
                      </a:lnTo>
                      <a:lnTo>
                        <a:pt x="250" y="302"/>
                      </a:lnTo>
                      <a:lnTo>
                        <a:pt x="252" y="308"/>
                      </a:lnTo>
                      <a:lnTo>
                        <a:pt x="254" y="310"/>
                      </a:lnTo>
                      <a:lnTo>
                        <a:pt x="254" y="312"/>
                      </a:lnTo>
                      <a:lnTo>
                        <a:pt x="250" y="314"/>
                      </a:lnTo>
                      <a:lnTo>
                        <a:pt x="248" y="316"/>
                      </a:lnTo>
                      <a:lnTo>
                        <a:pt x="248" y="320"/>
                      </a:lnTo>
                      <a:lnTo>
                        <a:pt x="246" y="326"/>
                      </a:lnTo>
                      <a:lnTo>
                        <a:pt x="246" y="336"/>
                      </a:lnTo>
                      <a:lnTo>
                        <a:pt x="244" y="350"/>
                      </a:lnTo>
                      <a:lnTo>
                        <a:pt x="244" y="366"/>
                      </a:lnTo>
                      <a:lnTo>
                        <a:pt x="246" y="376"/>
                      </a:lnTo>
                      <a:lnTo>
                        <a:pt x="248" y="386"/>
                      </a:lnTo>
                      <a:lnTo>
                        <a:pt x="256" y="408"/>
                      </a:lnTo>
                      <a:lnTo>
                        <a:pt x="262" y="428"/>
                      </a:lnTo>
                      <a:lnTo>
                        <a:pt x="266" y="438"/>
                      </a:lnTo>
                      <a:lnTo>
                        <a:pt x="266" y="448"/>
                      </a:lnTo>
                    </a:path>
                  </a:pathLst>
                </a:custGeom>
                <a:noFill/>
                <a:ln w="9525">
                  <a:solidFill>
                    <a:srgbClr val="000000"/>
                  </a:solidFill>
                  <a:round/>
                  <a:headEnd/>
                  <a:tailEnd/>
                </a:ln>
              </p:spPr>
              <p:txBody>
                <a:bodyPr/>
                <a:lstStyle/>
                <a:p>
                  <a:endParaRPr lang="es-AR"/>
                </a:p>
              </p:txBody>
            </p:sp>
            <p:sp>
              <p:nvSpPr>
                <p:cNvPr id="71110" name="Freeform 1373"/>
                <p:cNvSpPr>
                  <a:spLocks/>
                </p:cNvSpPr>
                <p:nvPr/>
              </p:nvSpPr>
              <p:spPr bwMode="auto">
                <a:xfrm>
                  <a:off x="4450" y="3284"/>
                  <a:ext cx="206" cy="146"/>
                </a:xfrm>
                <a:custGeom>
                  <a:avLst/>
                  <a:gdLst>
                    <a:gd name="T0" fmla="*/ 206 w 206"/>
                    <a:gd name="T1" fmla="*/ 12 h 146"/>
                    <a:gd name="T2" fmla="*/ 184 w 206"/>
                    <a:gd name="T3" fmla="*/ 6 h 146"/>
                    <a:gd name="T4" fmla="*/ 164 w 206"/>
                    <a:gd name="T5" fmla="*/ 2 h 146"/>
                    <a:gd name="T6" fmla="*/ 128 w 206"/>
                    <a:gd name="T7" fmla="*/ 0 h 146"/>
                    <a:gd name="T8" fmla="*/ 100 w 206"/>
                    <a:gd name="T9" fmla="*/ 4 h 146"/>
                    <a:gd name="T10" fmla="*/ 76 w 206"/>
                    <a:gd name="T11" fmla="*/ 18 h 146"/>
                    <a:gd name="T12" fmla="*/ 56 w 206"/>
                    <a:gd name="T13" fmla="*/ 38 h 146"/>
                    <a:gd name="T14" fmla="*/ 36 w 206"/>
                    <a:gd name="T15" fmla="*/ 66 h 146"/>
                    <a:gd name="T16" fmla="*/ 18 w 206"/>
                    <a:gd name="T17" fmla="*/ 102 h 146"/>
                    <a:gd name="T18" fmla="*/ 0 w 206"/>
                    <a:gd name="T19" fmla="*/ 146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71111" name="Freeform 1374"/>
                <p:cNvSpPr>
                  <a:spLocks/>
                </p:cNvSpPr>
                <p:nvPr/>
              </p:nvSpPr>
              <p:spPr bwMode="auto">
                <a:xfrm>
                  <a:off x="4710" y="3304"/>
                  <a:ext cx="136" cy="92"/>
                </a:xfrm>
                <a:custGeom>
                  <a:avLst/>
                  <a:gdLst>
                    <a:gd name="T0" fmla="*/ 0 w 136"/>
                    <a:gd name="T1" fmla="*/ 0 h 92"/>
                    <a:gd name="T2" fmla="*/ 22 w 136"/>
                    <a:gd name="T3" fmla="*/ 4 h 92"/>
                    <a:gd name="T4" fmla="*/ 38 w 136"/>
                    <a:gd name="T5" fmla="*/ 8 h 92"/>
                    <a:gd name="T6" fmla="*/ 50 w 136"/>
                    <a:gd name="T7" fmla="*/ 12 h 92"/>
                    <a:gd name="T8" fmla="*/ 60 w 136"/>
                    <a:gd name="T9" fmla="*/ 18 h 92"/>
                    <a:gd name="T10" fmla="*/ 68 w 136"/>
                    <a:gd name="T11" fmla="*/ 24 h 92"/>
                    <a:gd name="T12" fmla="*/ 78 w 136"/>
                    <a:gd name="T13" fmla="*/ 32 h 92"/>
                    <a:gd name="T14" fmla="*/ 90 w 136"/>
                    <a:gd name="T15" fmla="*/ 40 h 92"/>
                    <a:gd name="T16" fmla="*/ 106 w 136"/>
                    <a:gd name="T17" fmla="*/ 52 h 92"/>
                    <a:gd name="T18" fmla="*/ 114 w 136"/>
                    <a:gd name="T19" fmla="*/ 62 h 92"/>
                    <a:gd name="T20" fmla="*/ 118 w 136"/>
                    <a:gd name="T21" fmla="*/ 70 h 92"/>
                    <a:gd name="T22" fmla="*/ 122 w 136"/>
                    <a:gd name="T23" fmla="*/ 74 h 92"/>
                    <a:gd name="T24" fmla="*/ 124 w 136"/>
                    <a:gd name="T25" fmla="*/ 78 h 92"/>
                    <a:gd name="T26" fmla="*/ 128 w 136"/>
                    <a:gd name="T27" fmla="*/ 84 h 92"/>
                    <a:gd name="T28" fmla="*/ 130 w 136"/>
                    <a:gd name="T29" fmla="*/ 86 h 92"/>
                    <a:gd name="T30" fmla="*/ 136 w 136"/>
                    <a:gd name="T31" fmla="*/ 92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92"/>
                    <a:gd name="T50" fmla="*/ 136 w 136"/>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92">
                      <a:moveTo>
                        <a:pt x="0" y="0"/>
                      </a:moveTo>
                      <a:lnTo>
                        <a:pt x="22" y="4"/>
                      </a:lnTo>
                      <a:lnTo>
                        <a:pt x="38" y="8"/>
                      </a:lnTo>
                      <a:lnTo>
                        <a:pt x="50" y="12"/>
                      </a:lnTo>
                      <a:lnTo>
                        <a:pt x="60" y="18"/>
                      </a:lnTo>
                      <a:lnTo>
                        <a:pt x="68" y="24"/>
                      </a:lnTo>
                      <a:lnTo>
                        <a:pt x="78" y="32"/>
                      </a:lnTo>
                      <a:lnTo>
                        <a:pt x="90" y="40"/>
                      </a:lnTo>
                      <a:lnTo>
                        <a:pt x="106" y="52"/>
                      </a:lnTo>
                      <a:lnTo>
                        <a:pt x="114" y="62"/>
                      </a:lnTo>
                      <a:lnTo>
                        <a:pt x="118" y="70"/>
                      </a:lnTo>
                      <a:lnTo>
                        <a:pt x="122" y="74"/>
                      </a:lnTo>
                      <a:lnTo>
                        <a:pt x="124" y="78"/>
                      </a:lnTo>
                      <a:lnTo>
                        <a:pt x="128" y="84"/>
                      </a:lnTo>
                      <a:lnTo>
                        <a:pt x="130" y="86"/>
                      </a:lnTo>
                      <a:lnTo>
                        <a:pt x="136" y="92"/>
                      </a:lnTo>
                    </a:path>
                  </a:pathLst>
                </a:custGeom>
                <a:noFill/>
                <a:ln w="9525">
                  <a:solidFill>
                    <a:srgbClr val="000000"/>
                  </a:solidFill>
                  <a:round/>
                  <a:headEnd/>
                  <a:tailEnd/>
                </a:ln>
              </p:spPr>
              <p:txBody>
                <a:bodyPr/>
                <a:lstStyle/>
                <a:p>
                  <a:endParaRPr lang="es-AR"/>
                </a:p>
              </p:txBody>
            </p:sp>
            <p:sp>
              <p:nvSpPr>
                <p:cNvPr id="71112" name="Freeform 1375"/>
                <p:cNvSpPr>
                  <a:spLocks/>
                </p:cNvSpPr>
                <p:nvPr/>
              </p:nvSpPr>
              <p:spPr bwMode="auto">
                <a:xfrm>
                  <a:off x="4542" y="3324"/>
                  <a:ext cx="124" cy="242"/>
                </a:xfrm>
                <a:custGeom>
                  <a:avLst/>
                  <a:gdLst>
                    <a:gd name="T0" fmla="*/ 124 w 124"/>
                    <a:gd name="T1" fmla="*/ 0 h 242"/>
                    <a:gd name="T2" fmla="*/ 110 w 124"/>
                    <a:gd name="T3" fmla="*/ 6 h 242"/>
                    <a:gd name="T4" fmla="*/ 96 w 124"/>
                    <a:gd name="T5" fmla="*/ 14 h 242"/>
                    <a:gd name="T6" fmla="*/ 82 w 124"/>
                    <a:gd name="T7" fmla="*/ 20 h 242"/>
                    <a:gd name="T8" fmla="*/ 70 w 124"/>
                    <a:gd name="T9" fmla="*/ 32 h 242"/>
                    <a:gd name="T10" fmla="*/ 56 w 124"/>
                    <a:gd name="T11" fmla="*/ 56 h 242"/>
                    <a:gd name="T12" fmla="*/ 46 w 124"/>
                    <a:gd name="T13" fmla="*/ 82 h 242"/>
                    <a:gd name="T14" fmla="*/ 38 w 124"/>
                    <a:gd name="T15" fmla="*/ 108 h 242"/>
                    <a:gd name="T16" fmla="*/ 32 w 124"/>
                    <a:gd name="T17" fmla="*/ 136 h 242"/>
                    <a:gd name="T18" fmla="*/ 20 w 124"/>
                    <a:gd name="T19" fmla="*/ 192 h 242"/>
                    <a:gd name="T20" fmla="*/ 12 w 124"/>
                    <a:gd name="T21" fmla="*/ 218 h 242"/>
                    <a:gd name="T22" fmla="*/ 0 w 124"/>
                    <a:gd name="T23" fmla="*/ 242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71113" name="Freeform 1376"/>
                <p:cNvSpPr>
                  <a:spLocks/>
                </p:cNvSpPr>
                <p:nvPr/>
              </p:nvSpPr>
              <p:spPr bwMode="auto">
                <a:xfrm>
                  <a:off x="4742" y="3324"/>
                  <a:ext cx="54" cy="136"/>
                </a:xfrm>
                <a:custGeom>
                  <a:avLst/>
                  <a:gdLst>
                    <a:gd name="T0" fmla="*/ 0 w 54"/>
                    <a:gd name="T1" fmla="*/ 0 h 136"/>
                    <a:gd name="T2" fmla="*/ 22 w 54"/>
                    <a:gd name="T3" fmla="*/ 16 h 136"/>
                    <a:gd name="T4" fmla="*/ 36 w 54"/>
                    <a:gd name="T5" fmla="*/ 30 h 136"/>
                    <a:gd name="T6" fmla="*/ 46 w 54"/>
                    <a:gd name="T7" fmla="*/ 42 h 136"/>
                    <a:gd name="T8" fmla="*/ 50 w 54"/>
                    <a:gd name="T9" fmla="*/ 54 h 136"/>
                    <a:gd name="T10" fmla="*/ 54 w 54"/>
                    <a:gd name="T11" fmla="*/ 68 h 136"/>
                    <a:gd name="T12" fmla="*/ 54 w 54"/>
                    <a:gd name="T13" fmla="*/ 84 h 136"/>
                    <a:gd name="T14" fmla="*/ 52 w 54"/>
                    <a:gd name="T15" fmla="*/ 108 h 136"/>
                    <a:gd name="T16" fmla="*/ 52 w 54"/>
                    <a:gd name="T17" fmla="*/ 120 h 136"/>
                    <a:gd name="T18" fmla="*/ 52 w 54"/>
                    <a:gd name="T19" fmla="*/ 136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36"/>
                    <a:gd name="T32" fmla="*/ 54 w 54"/>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36">
                      <a:moveTo>
                        <a:pt x="0" y="0"/>
                      </a:moveTo>
                      <a:lnTo>
                        <a:pt x="22" y="16"/>
                      </a:lnTo>
                      <a:lnTo>
                        <a:pt x="36" y="30"/>
                      </a:lnTo>
                      <a:lnTo>
                        <a:pt x="46" y="42"/>
                      </a:lnTo>
                      <a:lnTo>
                        <a:pt x="50" y="54"/>
                      </a:lnTo>
                      <a:lnTo>
                        <a:pt x="54" y="68"/>
                      </a:lnTo>
                      <a:lnTo>
                        <a:pt x="54" y="84"/>
                      </a:lnTo>
                      <a:lnTo>
                        <a:pt x="52" y="108"/>
                      </a:lnTo>
                      <a:lnTo>
                        <a:pt x="52" y="120"/>
                      </a:lnTo>
                      <a:lnTo>
                        <a:pt x="52" y="136"/>
                      </a:lnTo>
                    </a:path>
                  </a:pathLst>
                </a:custGeom>
                <a:noFill/>
                <a:ln w="9525">
                  <a:solidFill>
                    <a:srgbClr val="000000"/>
                  </a:solidFill>
                  <a:round/>
                  <a:headEnd/>
                  <a:tailEnd/>
                </a:ln>
              </p:spPr>
              <p:txBody>
                <a:bodyPr/>
                <a:lstStyle/>
                <a:p>
                  <a:endParaRPr lang="es-AR"/>
                </a:p>
              </p:txBody>
            </p:sp>
            <p:sp>
              <p:nvSpPr>
                <p:cNvPr id="71114" name="Freeform 1377"/>
                <p:cNvSpPr>
                  <a:spLocks/>
                </p:cNvSpPr>
                <p:nvPr/>
              </p:nvSpPr>
              <p:spPr bwMode="auto">
                <a:xfrm>
                  <a:off x="4688" y="3336"/>
                  <a:ext cx="26" cy="198"/>
                </a:xfrm>
                <a:custGeom>
                  <a:avLst/>
                  <a:gdLst>
                    <a:gd name="T0" fmla="*/ 0 w 26"/>
                    <a:gd name="T1" fmla="*/ 0 h 198"/>
                    <a:gd name="T2" fmla="*/ 10 w 26"/>
                    <a:gd name="T3" fmla="*/ 30 h 198"/>
                    <a:gd name="T4" fmla="*/ 22 w 26"/>
                    <a:gd name="T5" fmla="*/ 62 h 198"/>
                    <a:gd name="T6" fmla="*/ 26 w 26"/>
                    <a:gd name="T7" fmla="*/ 80 h 198"/>
                    <a:gd name="T8" fmla="*/ 26 w 26"/>
                    <a:gd name="T9" fmla="*/ 102 h 198"/>
                    <a:gd name="T10" fmla="*/ 24 w 26"/>
                    <a:gd name="T11" fmla="*/ 124 h 198"/>
                    <a:gd name="T12" fmla="*/ 22 w 26"/>
                    <a:gd name="T13" fmla="*/ 146 h 198"/>
                    <a:gd name="T14" fmla="*/ 18 w 26"/>
                    <a:gd name="T15" fmla="*/ 166 h 198"/>
                    <a:gd name="T16" fmla="*/ 14 w 26"/>
                    <a:gd name="T17" fmla="*/ 182 h 198"/>
                    <a:gd name="T18" fmla="*/ 12 w 26"/>
                    <a:gd name="T19" fmla="*/ 194 h 198"/>
                    <a:gd name="T20" fmla="*/ 10 w 26"/>
                    <a:gd name="T21" fmla="*/ 196 h 198"/>
                    <a:gd name="T22" fmla="*/ 10 w 26"/>
                    <a:gd name="T23" fmla="*/ 198 h 1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98"/>
                    <a:gd name="T38" fmla="*/ 26 w 26"/>
                    <a:gd name="T39" fmla="*/ 198 h 1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98">
                      <a:moveTo>
                        <a:pt x="0" y="0"/>
                      </a:moveTo>
                      <a:lnTo>
                        <a:pt x="10" y="30"/>
                      </a:lnTo>
                      <a:lnTo>
                        <a:pt x="22" y="62"/>
                      </a:lnTo>
                      <a:lnTo>
                        <a:pt x="26" y="80"/>
                      </a:lnTo>
                      <a:lnTo>
                        <a:pt x="26" y="102"/>
                      </a:lnTo>
                      <a:lnTo>
                        <a:pt x="24" y="124"/>
                      </a:lnTo>
                      <a:lnTo>
                        <a:pt x="22" y="146"/>
                      </a:lnTo>
                      <a:lnTo>
                        <a:pt x="18" y="166"/>
                      </a:lnTo>
                      <a:lnTo>
                        <a:pt x="14" y="182"/>
                      </a:lnTo>
                      <a:lnTo>
                        <a:pt x="12" y="194"/>
                      </a:lnTo>
                      <a:lnTo>
                        <a:pt x="10" y="196"/>
                      </a:lnTo>
                      <a:lnTo>
                        <a:pt x="10" y="198"/>
                      </a:lnTo>
                    </a:path>
                  </a:pathLst>
                </a:custGeom>
                <a:noFill/>
                <a:ln w="9525">
                  <a:solidFill>
                    <a:srgbClr val="000000"/>
                  </a:solidFill>
                  <a:round/>
                  <a:headEnd/>
                  <a:tailEnd/>
                </a:ln>
              </p:spPr>
              <p:txBody>
                <a:bodyPr/>
                <a:lstStyle/>
                <a:p>
                  <a:endParaRPr lang="es-AR"/>
                </a:p>
              </p:txBody>
            </p:sp>
            <p:sp>
              <p:nvSpPr>
                <p:cNvPr id="71115" name="Freeform 1378"/>
                <p:cNvSpPr>
                  <a:spLocks/>
                </p:cNvSpPr>
                <p:nvPr/>
              </p:nvSpPr>
              <p:spPr bwMode="auto">
                <a:xfrm>
                  <a:off x="4496" y="3304"/>
                  <a:ext cx="160" cy="216"/>
                </a:xfrm>
                <a:custGeom>
                  <a:avLst/>
                  <a:gdLst>
                    <a:gd name="T0" fmla="*/ 160 w 160"/>
                    <a:gd name="T1" fmla="*/ 0 h 216"/>
                    <a:gd name="T2" fmla="*/ 144 w 160"/>
                    <a:gd name="T3" fmla="*/ 2 h 216"/>
                    <a:gd name="T4" fmla="*/ 128 w 160"/>
                    <a:gd name="T5" fmla="*/ 4 h 216"/>
                    <a:gd name="T6" fmla="*/ 114 w 160"/>
                    <a:gd name="T7" fmla="*/ 6 h 216"/>
                    <a:gd name="T8" fmla="*/ 98 w 160"/>
                    <a:gd name="T9" fmla="*/ 10 h 216"/>
                    <a:gd name="T10" fmla="*/ 84 w 160"/>
                    <a:gd name="T11" fmla="*/ 16 h 216"/>
                    <a:gd name="T12" fmla="*/ 72 w 160"/>
                    <a:gd name="T13" fmla="*/ 24 h 216"/>
                    <a:gd name="T14" fmla="*/ 62 w 160"/>
                    <a:gd name="T15" fmla="*/ 36 h 216"/>
                    <a:gd name="T16" fmla="*/ 52 w 160"/>
                    <a:gd name="T17" fmla="*/ 54 h 216"/>
                    <a:gd name="T18" fmla="*/ 50 w 160"/>
                    <a:gd name="T19" fmla="*/ 60 h 216"/>
                    <a:gd name="T20" fmla="*/ 48 w 160"/>
                    <a:gd name="T21" fmla="*/ 66 h 216"/>
                    <a:gd name="T22" fmla="*/ 48 w 160"/>
                    <a:gd name="T23" fmla="*/ 76 h 216"/>
                    <a:gd name="T24" fmla="*/ 46 w 160"/>
                    <a:gd name="T25" fmla="*/ 88 h 216"/>
                    <a:gd name="T26" fmla="*/ 40 w 160"/>
                    <a:gd name="T27" fmla="*/ 114 h 216"/>
                    <a:gd name="T28" fmla="*/ 36 w 160"/>
                    <a:gd name="T29" fmla="*/ 142 h 216"/>
                    <a:gd name="T30" fmla="*/ 28 w 160"/>
                    <a:gd name="T31" fmla="*/ 170 h 216"/>
                    <a:gd name="T32" fmla="*/ 20 w 160"/>
                    <a:gd name="T33" fmla="*/ 194 h 216"/>
                    <a:gd name="T34" fmla="*/ 16 w 160"/>
                    <a:gd name="T35" fmla="*/ 202 h 216"/>
                    <a:gd name="T36" fmla="*/ 12 w 160"/>
                    <a:gd name="T37" fmla="*/ 210 h 216"/>
                    <a:gd name="T38" fmla="*/ 6 w 160"/>
                    <a:gd name="T39" fmla="*/ 214 h 216"/>
                    <a:gd name="T40" fmla="*/ 0 w 160"/>
                    <a:gd name="T41" fmla="*/ 216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216"/>
                    <a:gd name="T65" fmla="*/ 160 w 160"/>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216">
                      <a:moveTo>
                        <a:pt x="160" y="0"/>
                      </a:moveTo>
                      <a:lnTo>
                        <a:pt x="144" y="2"/>
                      </a:lnTo>
                      <a:lnTo>
                        <a:pt x="128" y="4"/>
                      </a:lnTo>
                      <a:lnTo>
                        <a:pt x="114" y="6"/>
                      </a:lnTo>
                      <a:lnTo>
                        <a:pt x="98" y="10"/>
                      </a:lnTo>
                      <a:lnTo>
                        <a:pt x="84" y="16"/>
                      </a:lnTo>
                      <a:lnTo>
                        <a:pt x="72" y="24"/>
                      </a:lnTo>
                      <a:lnTo>
                        <a:pt x="62" y="36"/>
                      </a:lnTo>
                      <a:lnTo>
                        <a:pt x="52" y="54"/>
                      </a:lnTo>
                      <a:lnTo>
                        <a:pt x="50" y="60"/>
                      </a:lnTo>
                      <a:lnTo>
                        <a:pt x="48" y="66"/>
                      </a:lnTo>
                      <a:lnTo>
                        <a:pt x="48" y="76"/>
                      </a:lnTo>
                      <a:lnTo>
                        <a:pt x="46" y="88"/>
                      </a:lnTo>
                      <a:lnTo>
                        <a:pt x="40" y="114"/>
                      </a:lnTo>
                      <a:lnTo>
                        <a:pt x="36" y="142"/>
                      </a:lnTo>
                      <a:lnTo>
                        <a:pt x="28" y="170"/>
                      </a:lnTo>
                      <a:lnTo>
                        <a:pt x="20" y="194"/>
                      </a:lnTo>
                      <a:lnTo>
                        <a:pt x="16" y="202"/>
                      </a:lnTo>
                      <a:lnTo>
                        <a:pt x="12" y="210"/>
                      </a:lnTo>
                      <a:lnTo>
                        <a:pt x="6" y="214"/>
                      </a:lnTo>
                      <a:lnTo>
                        <a:pt x="0" y="216"/>
                      </a:lnTo>
                    </a:path>
                  </a:pathLst>
                </a:custGeom>
                <a:noFill/>
                <a:ln w="9525">
                  <a:solidFill>
                    <a:srgbClr val="000000"/>
                  </a:solidFill>
                  <a:round/>
                  <a:headEnd/>
                  <a:tailEnd/>
                </a:ln>
              </p:spPr>
              <p:txBody>
                <a:bodyPr/>
                <a:lstStyle/>
                <a:p>
                  <a:endParaRPr lang="es-AR"/>
                </a:p>
              </p:txBody>
            </p:sp>
            <p:sp>
              <p:nvSpPr>
                <p:cNvPr id="71116" name="Freeform 1379"/>
                <p:cNvSpPr>
                  <a:spLocks/>
                </p:cNvSpPr>
                <p:nvPr/>
              </p:nvSpPr>
              <p:spPr bwMode="auto">
                <a:xfrm>
                  <a:off x="4710" y="3304"/>
                  <a:ext cx="222" cy="146"/>
                </a:xfrm>
                <a:custGeom>
                  <a:avLst/>
                  <a:gdLst>
                    <a:gd name="T0" fmla="*/ 0 w 222"/>
                    <a:gd name="T1" fmla="*/ 0 h 146"/>
                    <a:gd name="T2" fmla="*/ 22 w 222"/>
                    <a:gd name="T3" fmla="*/ 4 h 146"/>
                    <a:gd name="T4" fmla="*/ 38 w 222"/>
                    <a:gd name="T5" fmla="*/ 8 h 146"/>
                    <a:gd name="T6" fmla="*/ 48 w 222"/>
                    <a:gd name="T7" fmla="*/ 12 h 146"/>
                    <a:gd name="T8" fmla="*/ 58 w 222"/>
                    <a:gd name="T9" fmla="*/ 18 h 146"/>
                    <a:gd name="T10" fmla="*/ 68 w 222"/>
                    <a:gd name="T11" fmla="*/ 24 h 146"/>
                    <a:gd name="T12" fmla="*/ 76 w 222"/>
                    <a:gd name="T13" fmla="*/ 32 h 146"/>
                    <a:gd name="T14" fmla="*/ 90 w 222"/>
                    <a:gd name="T15" fmla="*/ 40 h 146"/>
                    <a:gd name="T16" fmla="*/ 106 w 222"/>
                    <a:gd name="T17" fmla="*/ 52 h 146"/>
                    <a:gd name="T18" fmla="*/ 114 w 222"/>
                    <a:gd name="T19" fmla="*/ 68 h 146"/>
                    <a:gd name="T20" fmla="*/ 120 w 222"/>
                    <a:gd name="T21" fmla="*/ 76 h 146"/>
                    <a:gd name="T22" fmla="*/ 126 w 222"/>
                    <a:gd name="T23" fmla="*/ 82 h 146"/>
                    <a:gd name="T24" fmla="*/ 134 w 222"/>
                    <a:gd name="T25" fmla="*/ 86 h 146"/>
                    <a:gd name="T26" fmla="*/ 142 w 222"/>
                    <a:gd name="T27" fmla="*/ 88 h 146"/>
                    <a:gd name="T28" fmla="*/ 150 w 222"/>
                    <a:gd name="T29" fmla="*/ 90 h 146"/>
                    <a:gd name="T30" fmla="*/ 158 w 222"/>
                    <a:gd name="T31" fmla="*/ 94 h 146"/>
                    <a:gd name="T32" fmla="*/ 178 w 222"/>
                    <a:gd name="T33" fmla="*/ 104 h 146"/>
                    <a:gd name="T34" fmla="*/ 194 w 222"/>
                    <a:gd name="T35" fmla="*/ 118 h 146"/>
                    <a:gd name="T36" fmla="*/ 222 w 222"/>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146"/>
                    <a:gd name="T59" fmla="*/ 222 w 222"/>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146">
                      <a:moveTo>
                        <a:pt x="0" y="0"/>
                      </a:moveTo>
                      <a:lnTo>
                        <a:pt x="22" y="4"/>
                      </a:lnTo>
                      <a:lnTo>
                        <a:pt x="38" y="8"/>
                      </a:lnTo>
                      <a:lnTo>
                        <a:pt x="48" y="12"/>
                      </a:lnTo>
                      <a:lnTo>
                        <a:pt x="58" y="18"/>
                      </a:lnTo>
                      <a:lnTo>
                        <a:pt x="68" y="24"/>
                      </a:lnTo>
                      <a:lnTo>
                        <a:pt x="76" y="32"/>
                      </a:lnTo>
                      <a:lnTo>
                        <a:pt x="90" y="40"/>
                      </a:lnTo>
                      <a:lnTo>
                        <a:pt x="106" y="52"/>
                      </a:lnTo>
                      <a:lnTo>
                        <a:pt x="114" y="68"/>
                      </a:lnTo>
                      <a:lnTo>
                        <a:pt x="120" y="76"/>
                      </a:lnTo>
                      <a:lnTo>
                        <a:pt x="126" y="82"/>
                      </a:lnTo>
                      <a:lnTo>
                        <a:pt x="134" y="86"/>
                      </a:lnTo>
                      <a:lnTo>
                        <a:pt x="142" y="88"/>
                      </a:lnTo>
                      <a:lnTo>
                        <a:pt x="150" y="90"/>
                      </a:lnTo>
                      <a:lnTo>
                        <a:pt x="158" y="94"/>
                      </a:lnTo>
                      <a:lnTo>
                        <a:pt x="178" y="104"/>
                      </a:lnTo>
                      <a:lnTo>
                        <a:pt x="194" y="118"/>
                      </a:lnTo>
                      <a:lnTo>
                        <a:pt x="222" y="146"/>
                      </a:lnTo>
                    </a:path>
                  </a:pathLst>
                </a:custGeom>
                <a:noFill/>
                <a:ln w="9525">
                  <a:solidFill>
                    <a:srgbClr val="000000"/>
                  </a:solidFill>
                  <a:round/>
                  <a:headEnd/>
                  <a:tailEnd/>
                </a:ln>
              </p:spPr>
              <p:txBody>
                <a:bodyPr/>
                <a:lstStyle/>
                <a:p>
                  <a:endParaRPr lang="es-AR"/>
                </a:p>
              </p:txBody>
            </p:sp>
            <p:sp>
              <p:nvSpPr>
                <p:cNvPr id="71117" name="Freeform 1380"/>
                <p:cNvSpPr>
                  <a:spLocks/>
                </p:cNvSpPr>
                <p:nvPr/>
              </p:nvSpPr>
              <p:spPr bwMode="auto">
                <a:xfrm>
                  <a:off x="4710" y="3356"/>
                  <a:ext cx="78" cy="146"/>
                </a:xfrm>
                <a:custGeom>
                  <a:avLst/>
                  <a:gdLst>
                    <a:gd name="T0" fmla="*/ 0 w 78"/>
                    <a:gd name="T1" fmla="*/ 0 h 146"/>
                    <a:gd name="T2" fmla="*/ 16 w 78"/>
                    <a:gd name="T3" fmla="*/ 8 h 146"/>
                    <a:gd name="T4" fmla="*/ 24 w 78"/>
                    <a:gd name="T5" fmla="*/ 14 h 146"/>
                    <a:gd name="T6" fmla="*/ 30 w 78"/>
                    <a:gd name="T7" fmla="*/ 20 h 146"/>
                    <a:gd name="T8" fmla="*/ 32 w 78"/>
                    <a:gd name="T9" fmla="*/ 24 h 146"/>
                    <a:gd name="T10" fmla="*/ 36 w 78"/>
                    <a:gd name="T11" fmla="*/ 34 h 146"/>
                    <a:gd name="T12" fmla="*/ 40 w 78"/>
                    <a:gd name="T13" fmla="*/ 48 h 146"/>
                    <a:gd name="T14" fmla="*/ 46 w 78"/>
                    <a:gd name="T15" fmla="*/ 62 h 146"/>
                    <a:gd name="T16" fmla="*/ 52 w 78"/>
                    <a:gd name="T17" fmla="*/ 78 h 146"/>
                    <a:gd name="T18" fmla="*/ 56 w 78"/>
                    <a:gd name="T19" fmla="*/ 94 h 146"/>
                    <a:gd name="T20" fmla="*/ 60 w 78"/>
                    <a:gd name="T21" fmla="*/ 106 h 146"/>
                    <a:gd name="T22" fmla="*/ 64 w 78"/>
                    <a:gd name="T23" fmla="*/ 114 h 146"/>
                    <a:gd name="T24" fmla="*/ 70 w 78"/>
                    <a:gd name="T25" fmla="*/ 124 h 146"/>
                    <a:gd name="T26" fmla="*/ 76 w 78"/>
                    <a:gd name="T27" fmla="*/ 134 h 146"/>
                    <a:gd name="T28" fmla="*/ 78 w 78"/>
                    <a:gd name="T29" fmla="*/ 142 h 146"/>
                    <a:gd name="T30" fmla="*/ 78 w 78"/>
                    <a:gd name="T31" fmla="*/ 146 h 146"/>
                    <a:gd name="T32" fmla="*/ 74 w 78"/>
                    <a:gd name="T33" fmla="*/ 146 h 146"/>
                    <a:gd name="T34" fmla="*/ 70 w 78"/>
                    <a:gd name="T35" fmla="*/ 146 h 146"/>
                    <a:gd name="T36" fmla="*/ 64 w 78"/>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46"/>
                    <a:gd name="T59" fmla="*/ 78 w 78"/>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46">
                      <a:moveTo>
                        <a:pt x="0" y="0"/>
                      </a:moveTo>
                      <a:lnTo>
                        <a:pt x="16" y="8"/>
                      </a:lnTo>
                      <a:lnTo>
                        <a:pt x="24" y="14"/>
                      </a:lnTo>
                      <a:lnTo>
                        <a:pt x="30" y="20"/>
                      </a:lnTo>
                      <a:lnTo>
                        <a:pt x="32" y="24"/>
                      </a:lnTo>
                      <a:lnTo>
                        <a:pt x="36" y="34"/>
                      </a:lnTo>
                      <a:lnTo>
                        <a:pt x="40" y="48"/>
                      </a:lnTo>
                      <a:lnTo>
                        <a:pt x="46" y="62"/>
                      </a:lnTo>
                      <a:lnTo>
                        <a:pt x="52" y="78"/>
                      </a:lnTo>
                      <a:lnTo>
                        <a:pt x="56" y="94"/>
                      </a:lnTo>
                      <a:lnTo>
                        <a:pt x="60" y="106"/>
                      </a:lnTo>
                      <a:lnTo>
                        <a:pt x="64" y="114"/>
                      </a:lnTo>
                      <a:lnTo>
                        <a:pt x="70" y="124"/>
                      </a:lnTo>
                      <a:lnTo>
                        <a:pt x="76" y="134"/>
                      </a:lnTo>
                      <a:lnTo>
                        <a:pt x="78" y="142"/>
                      </a:lnTo>
                      <a:lnTo>
                        <a:pt x="78" y="146"/>
                      </a:lnTo>
                      <a:lnTo>
                        <a:pt x="74" y="146"/>
                      </a:lnTo>
                      <a:lnTo>
                        <a:pt x="70" y="146"/>
                      </a:lnTo>
                      <a:lnTo>
                        <a:pt x="64" y="146"/>
                      </a:lnTo>
                    </a:path>
                  </a:pathLst>
                </a:custGeom>
                <a:noFill/>
                <a:ln w="9525">
                  <a:solidFill>
                    <a:srgbClr val="000000"/>
                  </a:solidFill>
                  <a:round/>
                  <a:headEnd/>
                  <a:tailEnd/>
                </a:ln>
              </p:spPr>
              <p:txBody>
                <a:bodyPr/>
                <a:lstStyle/>
                <a:p>
                  <a:endParaRPr lang="es-AR"/>
                </a:p>
              </p:txBody>
            </p:sp>
            <p:sp>
              <p:nvSpPr>
                <p:cNvPr id="71118" name="Freeform 1381"/>
                <p:cNvSpPr>
                  <a:spLocks/>
                </p:cNvSpPr>
                <p:nvPr/>
              </p:nvSpPr>
              <p:spPr bwMode="auto">
                <a:xfrm>
                  <a:off x="4646" y="3366"/>
                  <a:ext cx="50" cy="344"/>
                </a:xfrm>
                <a:custGeom>
                  <a:avLst/>
                  <a:gdLst>
                    <a:gd name="T0" fmla="*/ 42 w 50"/>
                    <a:gd name="T1" fmla="*/ 0 h 344"/>
                    <a:gd name="T2" fmla="*/ 48 w 50"/>
                    <a:gd name="T3" fmla="*/ 28 h 344"/>
                    <a:gd name="T4" fmla="*/ 50 w 50"/>
                    <a:gd name="T5" fmla="*/ 58 h 344"/>
                    <a:gd name="T6" fmla="*/ 48 w 50"/>
                    <a:gd name="T7" fmla="*/ 86 h 344"/>
                    <a:gd name="T8" fmla="*/ 42 w 50"/>
                    <a:gd name="T9" fmla="*/ 116 h 344"/>
                    <a:gd name="T10" fmla="*/ 34 w 50"/>
                    <a:gd name="T11" fmla="*/ 144 h 344"/>
                    <a:gd name="T12" fmla="*/ 26 w 50"/>
                    <a:gd name="T13" fmla="*/ 174 h 344"/>
                    <a:gd name="T14" fmla="*/ 18 w 50"/>
                    <a:gd name="T15" fmla="*/ 202 h 344"/>
                    <a:gd name="T16" fmla="*/ 10 w 50"/>
                    <a:gd name="T17" fmla="*/ 230 h 344"/>
                    <a:gd name="T18" fmla="*/ 12 w 50"/>
                    <a:gd name="T19" fmla="*/ 248 h 344"/>
                    <a:gd name="T20" fmla="*/ 14 w 50"/>
                    <a:gd name="T21" fmla="*/ 262 h 344"/>
                    <a:gd name="T22" fmla="*/ 18 w 50"/>
                    <a:gd name="T23" fmla="*/ 274 h 344"/>
                    <a:gd name="T24" fmla="*/ 20 w 50"/>
                    <a:gd name="T25" fmla="*/ 284 h 344"/>
                    <a:gd name="T26" fmla="*/ 24 w 50"/>
                    <a:gd name="T27" fmla="*/ 300 h 344"/>
                    <a:gd name="T28" fmla="*/ 26 w 50"/>
                    <a:gd name="T29" fmla="*/ 308 h 344"/>
                    <a:gd name="T30" fmla="*/ 26 w 50"/>
                    <a:gd name="T31" fmla="*/ 316 h 344"/>
                    <a:gd name="T32" fmla="*/ 22 w 50"/>
                    <a:gd name="T33" fmla="*/ 322 h 344"/>
                    <a:gd name="T34" fmla="*/ 14 w 50"/>
                    <a:gd name="T35" fmla="*/ 330 h 344"/>
                    <a:gd name="T36" fmla="*/ 0 w 50"/>
                    <a:gd name="T37" fmla="*/ 344 h 3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344"/>
                    <a:gd name="T59" fmla="*/ 50 w 50"/>
                    <a:gd name="T60" fmla="*/ 344 h 3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344">
                      <a:moveTo>
                        <a:pt x="42" y="0"/>
                      </a:moveTo>
                      <a:lnTo>
                        <a:pt x="48" y="28"/>
                      </a:lnTo>
                      <a:lnTo>
                        <a:pt x="50" y="58"/>
                      </a:lnTo>
                      <a:lnTo>
                        <a:pt x="48" y="86"/>
                      </a:lnTo>
                      <a:lnTo>
                        <a:pt x="42" y="116"/>
                      </a:lnTo>
                      <a:lnTo>
                        <a:pt x="34" y="144"/>
                      </a:lnTo>
                      <a:lnTo>
                        <a:pt x="26" y="174"/>
                      </a:lnTo>
                      <a:lnTo>
                        <a:pt x="18" y="202"/>
                      </a:lnTo>
                      <a:lnTo>
                        <a:pt x="10" y="230"/>
                      </a:lnTo>
                      <a:lnTo>
                        <a:pt x="12" y="248"/>
                      </a:lnTo>
                      <a:lnTo>
                        <a:pt x="14" y="262"/>
                      </a:lnTo>
                      <a:lnTo>
                        <a:pt x="18" y="274"/>
                      </a:lnTo>
                      <a:lnTo>
                        <a:pt x="20" y="284"/>
                      </a:lnTo>
                      <a:lnTo>
                        <a:pt x="24" y="300"/>
                      </a:lnTo>
                      <a:lnTo>
                        <a:pt x="26" y="308"/>
                      </a:lnTo>
                      <a:lnTo>
                        <a:pt x="26" y="316"/>
                      </a:lnTo>
                      <a:lnTo>
                        <a:pt x="22" y="322"/>
                      </a:lnTo>
                      <a:lnTo>
                        <a:pt x="14" y="330"/>
                      </a:lnTo>
                      <a:lnTo>
                        <a:pt x="0" y="344"/>
                      </a:lnTo>
                    </a:path>
                  </a:pathLst>
                </a:custGeom>
                <a:noFill/>
                <a:ln w="9525">
                  <a:solidFill>
                    <a:srgbClr val="000000"/>
                  </a:solidFill>
                  <a:round/>
                  <a:headEnd/>
                  <a:tailEnd/>
                </a:ln>
              </p:spPr>
              <p:txBody>
                <a:bodyPr/>
                <a:lstStyle/>
                <a:p>
                  <a:endParaRPr lang="es-AR"/>
                </a:p>
              </p:txBody>
            </p:sp>
          </p:grpSp>
        </p:grpSp>
        <p:grpSp>
          <p:nvGrpSpPr>
            <p:cNvPr id="70745" name="Group 1209"/>
            <p:cNvGrpSpPr>
              <a:grpSpLocks/>
            </p:cNvGrpSpPr>
            <p:nvPr/>
          </p:nvGrpSpPr>
          <p:grpSpPr bwMode="auto">
            <a:xfrm>
              <a:off x="4302125" y="1995488"/>
              <a:ext cx="1654175" cy="3305175"/>
              <a:chOff x="4134" y="1670"/>
              <a:chExt cx="1042" cy="2082"/>
            </a:xfrm>
          </p:grpSpPr>
          <p:grpSp>
            <p:nvGrpSpPr>
              <p:cNvPr id="70918" name="Group 1210"/>
              <p:cNvGrpSpPr>
                <a:grpSpLocks/>
              </p:cNvGrpSpPr>
              <p:nvPr/>
            </p:nvGrpSpPr>
            <p:grpSpPr bwMode="auto">
              <a:xfrm>
                <a:off x="4134" y="2392"/>
                <a:ext cx="556" cy="362"/>
                <a:chOff x="4134" y="2392"/>
                <a:chExt cx="556" cy="362"/>
              </a:xfrm>
            </p:grpSpPr>
            <p:sp>
              <p:nvSpPr>
                <p:cNvPr id="71088" name="Freeform 1211"/>
                <p:cNvSpPr>
                  <a:spLocks/>
                </p:cNvSpPr>
                <p:nvPr/>
              </p:nvSpPr>
              <p:spPr bwMode="auto">
                <a:xfrm>
                  <a:off x="4134"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512 w 556"/>
                    <a:gd name="T117" fmla="*/ 226 h 3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6"/>
                    <a:gd name="T178" fmla="*/ 0 h 362"/>
                    <a:gd name="T179" fmla="*/ 556 w 556"/>
                    <a:gd name="T180" fmla="*/ 362 h 3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lnTo>
                        <a:pt x="512" y="226"/>
                      </a:lnTo>
                      <a:close/>
                    </a:path>
                  </a:pathLst>
                </a:custGeom>
                <a:solidFill>
                  <a:srgbClr val="008000"/>
                </a:solidFill>
                <a:ln w="9525">
                  <a:noFill/>
                  <a:round/>
                  <a:headEnd/>
                  <a:tailEnd/>
                </a:ln>
              </p:spPr>
              <p:txBody>
                <a:bodyPr/>
                <a:lstStyle/>
                <a:p>
                  <a:endParaRPr lang="es-AR"/>
                </a:p>
              </p:txBody>
            </p:sp>
            <p:sp>
              <p:nvSpPr>
                <p:cNvPr id="71089" name="Freeform 1212"/>
                <p:cNvSpPr>
                  <a:spLocks/>
                </p:cNvSpPr>
                <p:nvPr/>
              </p:nvSpPr>
              <p:spPr bwMode="auto">
                <a:xfrm>
                  <a:off x="4134"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362"/>
                    <a:gd name="T176" fmla="*/ 556 w 556"/>
                    <a:gd name="T177" fmla="*/ 362 h 3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path>
                  </a:pathLst>
                </a:custGeom>
                <a:noFill/>
                <a:ln w="9525">
                  <a:solidFill>
                    <a:srgbClr val="000000"/>
                  </a:solidFill>
                  <a:round/>
                  <a:headEnd/>
                  <a:tailEnd/>
                </a:ln>
              </p:spPr>
              <p:txBody>
                <a:bodyPr/>
                <a:lstStyle/>
                <a:p>
                  <a:endParaRPr lang="es-AR"/>
                </a:p>
              </p:txBody>
            </p:sp>
          </p:grpSp>
          <p:grpSp>
            <p:nvGrpSpPr>
              <p:cNvPr id="70919" name="Group 1213"/>
              <p:cNvGrpSpPr>
                <a:grpSpLocks/>
              </p:cNvGrpSpPr>
              <p:nvPr/>
            </p:nvGrpSpPr>
            <p:grpSpPr bwMode="auto">
              <a:xfrm>
                <a:off x="4236" y="1670"/>
                <a:ext cx="940" cy="2082"/>
                <a:chOff x="4236" y="1670"/>
                <a:chExt cx="940" cy="2082"/>
              </a:xfrm>
            </p:grpSpPr>
            <p:sp>
              <p:nvSpPr>
                <p:cNvPr id="70920" name="Freeform 1214"/>
                <p:cNvSpPr>
                  <a:spLocks/>
                </p:cNvSpPr>
                <p:nvPr/>
              </p:nvSpPr>
              <p:spPr bwMode="auto">
                <a:xfrm>
                  <a:off x="4690" y="1838"/>
                  <a:ext cx="306" cy="360"/>
                </a:xfrm>
                <a:custGeom>
                  <a:avLst/>
                  <a:gdLst>
                    <a:gd name="T0" fmla="*/ 0 w 306"/>
                    <a:gd name="T1" fmla="*/ 360 h 360"/>
                    <a:gd name="T2" fmla="*/ 0 w 306"/>
                    <a:gd name="T3" fmla="*/ 354 h 360"/>
                    <a:gd name="T4" fmla="*/ 2 w 306"/>
                    <a:gd name="T5" fmla="*/ 342 h 360"/>
                    <a:gd name="T6" fmla="*/ 4 w 306"/>
                    <a:gd name="T7" fmla="*/ 326 h 360"/>
                    <a:gd name="T8" fmla="*/ 8 w 306"/>
                    <a:gd name="T9" fmla="*/ 304 h 360"/>
                    <a:gd name="T10" fmla="*/ 14 w 306"/>
                    <a:gd name="T11" fmla="*/ 280 h 360"/>
                    <a:gd name="T12" fmla="*/ 20 w 306"/>
                    <a:gd name="T13" fmla="*/ 252 h 360"/>
                    <a:gd name="T14" fmla="*/ 34 w 306"/>
                    <a:gd name="T15" fmla="*/ 192 h 360"/>
                    <a:gd name="T16" fmla="*/ 52 w 306"/>
                    <a:gd name="T17" fmla="*/ 132 h 360"/>
                    <a:gd name="T18" fmla="*/ 62 w 306"/>
                    <a:gd name="T19" fmla="*/ 102 h 360"/>
                    <a:gd name="T20" fmla="*/ 72 w 306"/>
                    <a:gd name="T21" fmla="*/ 76 h 360"/>
                    <a:gd name="T22" fmla="*/ 82 w 306"/>
                    <a:gd name="T23" fmla="*/ 52 h 360"/>
                    <a:gd name="T24" fmla="*/ 90 w 306"/>
                    <a:gd name="T25" fmla="*/ 32 h 360"/>
                    <a:gd name="T26" fmla="*/ 100 w 306"/>
                    <a:gd name="T27" fmla="*/ 16 h 360"/>
                    <a:gd name="T28" fmla="*/ 110 w 306"/>
                    <a:gd name="T29" fmla="*/ 6 h 360"/>
                    <a:gd name="T30" fmla="*/ 120 w 306"/>
                    <a:gd name="T31" fmla="*/ 0 h 360"/>
                    <a:gd name="T32" fmla="*/ 134 w 306"/>
                    <a:gd name="T33" fmla="*/ 0 h 360"/>
                    <a:gd name="T34" fmla="*/ 146 w 306"/>
                    <a:gd name="T35" fmla="*/ 0 h 360"/>
                    <a:gd name="T36" fmla="*/ 162 w 306"/>
                    <a:gd name="T37" fmla="*/ 6 h 360"/>
                    <a:gd name="T38" fmla="*/ 178 w 306"/>
                    <a:gd name="T39" fmla="*/ 12 h 360"/>
                    <a:gd name="T40" fmla="*/ 194 w 306"/>
                    <a:gd name="T41" fmla="*/ 22 h 360"/>
                    <a:gd name="T42" fmla="*/ 226 w 306"/>
                    <a:gd name="T43" fmla="*/ 44 h 360"/>
                    <a:gd name="T44" fmla="*/ 256 w 306"/>
                    <a:gd name="T45" fmla="*/ 70 h 360"/>
                    <a:gd name="T46" fmla="*/ 280 w 306"/>
                    <a:gd name="T47" fmla="*/ 94 h 360"/>
                    <a:gd name="T48" fmla="*/ 290 w 306"/>
                    <a:gd name="T49" fmla="*/ 104 h 360"/>
                    <a:gd name="T50" fmla="*/ 298 w 306"/>
                    <a:gd name="T51" fmla="*/ 114 h 360"/>
                    <a:gd name="T52" fmla="*/ 304 w 306"/>
                    <a:gd name="T53" fmla="*/ 120 h 360"/>
                    <a:gd name="T54" fmla="*/ 306 w 306"/>
                    <a:gd name="T55" fmla="*/ 124 h 360"/>
                    <a:gd name="T56" fmla="*/ 306 w 306"/>
                    <a:gd name="T57" fmla="*/ 126 h 360"/>
                    <a:gd name="T58" fmla="*/ 302 w 306"/>
                    <a:gd name="T59" fmla="*/ 124 h 360"/>
                    <a:gd name="T60" fmla="*/ 296 w 306"/>
                    <a:gd name="T61" fmla="*/ 122 h 360"/>
                    <a:gd name="T62" fmla="*/ 288 w 306"/>
                    <a:gd name="T63" fmla="*/ 118 h 360"/>
                    <a:gd name="T64" fmla="*/ 268 w 306"/>
                    <a:gd name="T65" fmla="*/ 108 h 360"/>
                    <a:gd name="T66" fmla="*/ 244 w 306"/>
                    <a:gd name="T67" fmla="*/ 96 h 360"/>
                    <a:gd name="T68" fmla="*/ 216 w 306"/>
                    <a:gd name="T69" fmla="*/ 86 h 360"/>
                    <a:gd name="T70" fmla="*/ 186 w 306"/>
                    <a:gd name="T71" fmla="*/ 78 h 360"/>
                    <a:gd name="T72" fmla="*/ 174 w 306"/>
                    <a:gd name="T73" fmla="*/ 76 h 360"/>
                    <a:gd name="T74" fmla="*/ 160 w 306"/>
                    <a:gd name="T75" fmla="*/ 78 h 360"/>
                    <a:gd name="T76" fmla="*/ 148 w 306"/>
                    <a:gd name="T77" fmla="*/ 80 h 360"/>
                    <a:gd name="T78" fmla="*/ 138 w 306"/>
                    <a:gd name="T79" fmla="*/ 84 h 360"/>
                    <a:gd name="T80" fmla="*/ 128 w 306"/>
                    <a:gd name="T81" fmla="*/ 92 h 360"/>
                    <a:gd name="T82" fmla="*/ 118 w 306"/>
                    <a:gd name="T83" fmla="*/ 106 h 360"/>
                    <a:gd name="T84" fmla="*/ 108 w 306"/>
                    <a:gd name="T85" fmla="*/ 122 h 360"/>
                    <a:gd name="T86" fmla="*/ 96 w 306"/>
                    <a:gd name="T87" fmla="*/ 142 h 360"/>
                    <a:gd name="T88" fmla="*/ 84 w 306"/>
                    <a:gd name="T89" fmla="*/ 164 h 360"/>
                    <a:gd name="T90" fmla="*/ 74 w 306"/>
                    <a:gd name="T91" fmla="*/ 188 h 360"/>
                    <a:gd name="T92" fmla="*/ 52 w 306"/>
                    <a:gd name="T93" fmla="*/ 238 h 360"/>
                    <a:gd name="T94" fmla="*/ 32 w 306"/>
                    <a:gd name="T95" fmla="*/ 286 h 360"/>
                    <a:gd name="T96" fmla="*/ 24 w 306"/>
                    <a:gd name="T97" fmla="*/ 308 h 360"/>
                    <a:gd name="T98" fmla="*/ 16 w 306"/>
                    <a:gd name="T99" fmla="*/ 326 h 360"/>
                    <a:gd name="T100" fmla="*/ 10 w 306"/>
                    <a:gd name="T101" fmla="*/ 342 h 360"/>
                    <a:gd name="T102" fmla="*/ 6 w 306"/>
                    <a:gd name="T103" fmla="*/ 352 h 360"/>
                    <a:gd name="T104" fmla="*/ 2 w 306"/>
                    <a:gd name="T105" fmla="*/ 360 h 360"/>
                    <a:gd name="T106" fmla="*/ 0 w 306"/>
                    <a:gd name="T107" fmla="*/ 360 h 3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6"/>
                    <a:gd name="T163" fmla="*/ 0 h 360"/>
                    <a:gd name="T164" fmla="*/ 306 w 306"/>
                    <a:gd name="T165" fmla="*/ 360 h 3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6" h="360">
                      <a:moveTo>
                        <a:pt x="0" y="360"/>
                      </a:moveTo>
                      <a:lnTo>
                        <a:pt x="0" y="354"/>
                      </a:lnTo>
                      <a:lnTo>
                        <a:pt x="2" y="342"/>
                      </a:lnTo>
                      <a:lnTo>
                        <a:pt x="4" y="326"/>
                      </a:lnTo>
                      <a:lnTo>
                        <a:pt x="8" y="304"/>
                      </a:lnTo>
                      <a:lnTo>
                        <a:pt x="14" y="280"/>
                      </a:lnTo>
                      <a:lnTo>
                        <a:pt x="20" y="252"/>
                      </a:lnTo>
                      <a:lnTo>
                        <a:pt x="34" y="192"/>
                      </a:lnTo>
                      <a:lnTo>
                        <a:pt x="52" y="132"/>
                      </a:lnTo>
                      <a:lnTo>
                        <a:pt x="62" y="102"/>
                      </a:lnTo>
                      <a:lnTo>
                        <a:pt x="72" y="76"/>
                      </a:lnTo>
                      <a:lnTo>
                        <a:pt x="82" y="52"/>
                      </a:lnTo>
                      <a:lnTo>
                        <a:pt x="90" y="32"/>
                      </a:lnTo>
                      <a:lnTo>
                        <a:pt x="100" y="16"/>
                      </a:lnTo>
                      <a:lnTo>
                        <a:pt x="110" y="6"/>
                      </a:lnTo>
                      <a:lnTo>
                        <a:pt x="120" y="0"/>
                      </a:lnTo>
                      <a:lnTo>
                        <a:pt x="134" y="0"/>
                      </a:lnTo>
                      <a:lnTo>
                        <a:pt x="146" y="0"/>
                      </a:lnTo>
                      <a:lnTo>
                        <a:pt x="162" y="6"/>
                      </a:lnTo>
                      <a:lnTo>
                        <a:pt x="178" y="12"/>
                      </a:lnTo>
                      <a:lnTo>
                        <a:pt x="194" y="22"/>
                      </a:lnTo>
                      <a:lnTo>
                        <a:pt x="226" y="44"/>
                      </a:lnTo>
                      <a:lnTo>
                        <a:pt x="256" y="70"/>
                      </a:lnTo>
                      <a:lnTo>
                        <a:pt x="280" y="94"/>
                      </a:lnTo>
                      <a:lnTo>
                        <a:pt x="290" y="104"/>
                      </a:lnTo>
                      <a:lnTo>
                        <a:pt x="298" y="114"/>
                      </a:lnTo>
                      <a:lnTo>
                        <a:pt x="304" y="120"/>
                      </a:lnTo>
                      <a:lnTo>
                        <a:pt x="306" y="124"/>
                      </a:lnTo>
                      <a:lnTo>
                        <a:pt x="306" y="126"/>
                      </a:lnTo>
                      <a:lnTo>
                        <a:pt x="302" y="124"/>
                      </a:lnTo>
                      <a:lnTo>
                        <a:pt x="296" y="122"/>
                      </a:lnTo>
                      <a:lnTo>
                        <a:pt x="288" y="118"/>
                      </a:lnTo>
                      <a:lnTo>
                        <a:pt x="268" y="108"/>
                      </a:lnTo>
                      <a:lnTo>
                        <a:pt x="244" y="96"/>
                      </a:lnTo>
                      <a:lnTo>
                        <a:pt x="216" y="86"/>
                      </a:lnTo>
                      <a:lnTo>
                        <a:pt x="186" y="78"/>
                      </a:lnTo>
                      <a:lnTo>
                        <a:pt x="174" y="76"/>
                      </a:lnTo>
                      <a:lnTo>
                        <a:pt x="160" y="78"/>
                      </a:lnTo>
                      <a:lnTo>
                        <a:pt x="148" y="80"/>
                      </a:lnTo>
                      <a:lnTo>
                        <a:pt x="138" y="84"/>
                      </a:lnTo>
                      <a:lnTo>
                        <a:pt x="128" y="92"/>
                      </a:lnTo>
                      <a:lnTo>
                        <a:pt x="118" y="106"/>
                      </a:lnTo>
                      <a:lnTo>
                        <a:pt x="108" y="122"/>
                      </a:lnTo>
                      <a:lnTo>
                        <a:pt x="96" y="142"/>
                      </a:lnTo>
                      <a:lnTo>
                        <a:pt x="84" y="164"/>
                      </a:lnTo>
                      <a:lnTo>
                        <a:pt x="74" y="188"/>
                      </a:lnTo>
                      <a:lnTo>
                        <a:pt x="52" y="238"/>
                      </a:lnTo>
                      <a:lnTo>
                        <a:pt x="32" y="286"/>
                      </a:lnTo>
                      <a:lnTo>
                        <a:pt x="24" y="308"/>
                      </a:lnTo>
                      <a:lnTo>
                        <a:pt x="16" y="326"/>
                      </a:lnTo>
                      <a:lnTo>
                        <a:pt x="10" y="342"/>
                      </a:lnTo>
                      <a:lnTo>
                        <a:pt x="6" y="352"/>
                      </a:lnTo>
                      <a:lnTo>
                        <a:pt x="2" y="360"/>
                      </a:lnTo>
                      <a:lnTo>
                        <a:pt x="0" y="360"/>
                      </a:lnTo>
                      <a:close/>
                    </a:path>
                  </a:pathLst>
                </a:custGeom>
                <a:solidFill>
                  <a:srgbClr val="008000"/>
                </a:solidFill>
                <a:ln w="9525">
                  <a:solidFill>
                    <a:srgbClr val="000000"/>
                  </a:solidFill>
                  <a:round/>
                  <a:headEnd/>
                  <a:tailEnd/>
                </a:ln>
              </p:spPr>
              <p:txBody>
                <a:bodyPr/>
                <a:lstStyle/>
                <a:p>
                  <a:endParaRPr lang="es-AR"/>
                </a:p>
              </p:txBody>
            </p:sp>
            <p:sp>
              <p:nvSpPr>
                <p:cNvPr id="70921" name="Freeform 1215"/>
                <p:cNvSpPr>
                  <a:spLocks/>
                </p:cNvSpPr>
                <p:nvPr/>
              </p:nvSpPr>
              <p:spPr bwMode="auto">
                <a:xfrm>
                  <a:off x="4350" y="1944"/>
                  <a:ext cx="324" cy="246"/>
                </a:xfrm>
                <a:custGeom>
                  <a:avLst/>
                  <a:gdLst>
                    <a:gd name="T0" fmla="*/ 324 w 324"/>
                    <a:gd name="T1" fmla="*/ 246 h 246"/>
                    <a:gd name="T2" fmla="*/ 324 w 324"/>
                    <a:gd name="T3" fmla="*/ 242 h 246"/>
                    <a:gd name="T4" fmla="*/ 322 w 324"/>
                    <a:gd name="T5" fmla="*/ 234 h 246"/>
                    <a:gd name="T6" fmla="*/ 320 w 324"/>
                    <a:gd name="T7" fmla="*/ 222 h 246"/>
                    <a:gd name="T8" fmla="*/ 314 w 324"/>
                    <a:gd name="T9" fmla="*/ 208 h 246"/>
                    <a:gd name="T10" fmla="*/ 310 w 324"/>
                    <a:gd name="T11" fmla="*/ 192 h 246"/>
                    <a:gd name="T12" fmla="*/ 302 w 324"/>
                    <a:gd name="T13" fmla="*/ 172 h 246"/>
                    <a:gd name="T14" fmla="*/ 286 w 324"/>
                    <a:gd name="T15" fmla="*/ 132 h 246"/>
                    <a:gd name="T16" fmla="*/ 268 w 324"/>
                    <a:gd name="T17" fmla="*/ 90 h 246"/>
                    <a:gd name="T18" fmla="*/ 248 w 324"/>
                    <a:gd name="T19" fmla="*/ 52 h 246"/>
                    <a:gd name="T20" fmla="*/ 238 w 324"/>
                    <a:gd name="T21" fmla="*/ 36 h 246"/>
                    <a:gd name="T22" fmla="*/ 226 w 324"/>
                    <a:gd name="T23" fmla="*/ 22 h 246"/>
                    <a:gd name="T24" fmla="*/ 216 w 324"/>
                    <a:gd name="T25" fmla="*/ 12 h 246"/>
                    <a:gd name="T26" fmla="*/ 206 w 324"/>
                    <a:gd name="T27" fmla="*/ 4 h 246"/>
                    <a:gd name="T28" fmla="*/ 194 w 324"/>
                    <a:gd name="T29" fmla="*/ 0 h 246"/>
                    <a:gd name="T30" fmla="*/ 182 w 324"/>
                    <a:gd name="T31" fmla="*/ 0 h 246"/>
                    <a:gd name="T32" fmla="*/ 168 w 324"/>
                    <a:gd name="T33" fmla="*/ 2 h 246"/>
                    <a:gd name="T34" fmla="*/ 152 w 324"/>
                    <a:gd name="T35" fmla="*/ 4 h 246"/>
                    <a:gd name="T36" fmla="*/ 118 w 324"/>
                    <a:gd name="T37" fmla="*/ 16 h 246"/>
                    <a:gd name="T38" fmla="*/ 86 w 324"/>
                    <a:gd name="T39" fmla="*/ 32 h 246"/>
                    <a:gd name="T40" fmla="*/ 54 w 324"/>
                    <a:gd name="T41" fmla="*/ 48 h 246"/>
                    <a:gd name="T42" fmla="*/ 28 w 324"/>
                    <a:gd name="T43" fmla="*/ 64 h 246"/>
                    <a:gd name="T44" fmla="*/ 16 w 324"/>
                    <a:gd name="T45" fmla="*/ 72 h 246"/>
                    <a:gd name="T46" fmla="*/ 8 w 324"/>
                    <a:gd name="T47" fmla="*/ 78 h 246"/>
                    <a:gd name="T48" fmla="*/ 2 w 324"/>
                    <a:gd name="T49" fmla="*/ 82 h 246"/>
                    <a:gd name="T50" fmla="*/ 0 w 324"/>
                    <a:gd name="T51" fmla="*/ 84 h 246"/>
                    <a:gd name="T52" fmla="*/ 0 w 324"/>
                    <a:gd name="T53" fmla="*/ 86 h 246"/>
                    <a:gd name="T54" fmla="*/ 4 w 324"/>
                    <a:gd name="T55" fmla="*/ 84 h 246"/>
                    <a:gd name="T56" fmla="*/ 10 w 324"/>
                    <a:gd name="T57" fmla="*/ 84 h 246"/>
                    <a:gd name="T58" fmla="*/ 18 w 324"/>
                    <a:gd name="T59" fmla="*/ 82 h 246"/>
                    <a:gd name="T60" fmla="*/ 40 w 324"/>
                    <a:gd name="T61" fmla="*/ 74 h 246"/>
                    <a:gd name="T62" fmla="*/ 68 w 324"/>
                    <a:gd name="T63" fmla="*/ 66 h 246"/>
                    <a:gd name="T64" fmla="*/ 96 w 324"/>
                    <a:gd name="T65" fmla="*/ 60 h 246"/>
                    <a:gd name="T66" fmla="*/ 126 w 324"/>
                    <a:gd name="T67" fmla="*/ 54 h 246"/>
                    <a:gd name="T68" fmla="*/ 154 w 324"/>
                    <a:gd name="T69" fmla="*/ 54 h 246"/>
                    <a:gd name="T70" fmla="*/ 178 w 324"/>
                    <a:gd name="T71" fmla="*/ 58 h 246"/>
                    <a:gd name="T72" fmla="*/ 188 w 324"/>
                    <a:gd name="T73" fmla="*/ 64 h 246"/>
                    <a:gd name="T74" fmla="*/ 200 w 324"/>
                    <a:gd name="T75" fmla="*/ 72 h 246"/>
                    <a:gd name="T76" fmla="*/ 212 w 324"/>
                    <a:gd name="T77" fmla="*/ 84 h 246"/>
                    <a:gd name="T78" fmla="*/ 224 w 324"/>
                    <a:gd name="T79" fmla="*/ 98 h 246"/>
                    <a:gd name="T80" fmla="*/ 246 w 324"/>
                    <a:gd name="T81" fmla="*/ 130 h 246"/>
                    <a:gd name="T82" fmla="*/ 270 w 324"/>
                    <a:gd name="T83" fmla="*/ 164 h 246"/>
                    <a:gd name="T84" fmla="*/ 290 w 324"/>
                    <a:gd name="T85" fmla="*/ 196 h 246"/>
                    <a:gd name="T86" fmla="*/ 300 w 324"/>
                    <a:gd name="T87" fmla="*/ 210 h 246"/>
                    <a:gd name="T88" fmla="*/ 308 w 324"/>
                    <a:gd name="T89" fmla="*/ 224 h 246"/>
                    <a:gd name="T90" fmla="*/ 314 w 324"/>
                    <a:gd name="T91" fmla="*/ 234 h 246"/>
                    <a:gd name="T92" fmla="*/ 318 w 324"/>
                    <a:gd name="T93" fmla="*/ 242 h 246"/>
                    <a:gd name="T94" fmla="*/ 322 w 324"/>
                    <a:gd name="T95" fmla="*/ 246 h 246"/>
                    <a:gd name="T96" fmla="*/ 324 w 324"/>
                    <a:gd name="T97" fmla="*/ 246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4"/>
                    <a:gd name="T148" fmla="*/ 0 h 246"/>
                    <a:gd name="T149" fmla="*/ 324 w 324"/>
                    <a:gd name="T150" fmla="*/ 246 h 2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4" h="246">
                      <a:moveTo>
                        <a:pt x="324" y="246"/>
                      </a:moveTo>
                      <a:lnTo>
                        <a:pt x="324" y="242"/>
                      </a:lnTo>
                      <a:lnTo>
                        <a:pt x="322" y="234"/>
                      </a:lnTo>
                      <a:lnTo>
                        <a:pt x="320" y="222"/>
                      </a:lnTo>
                      <a:lnTo>
                        <a:pt x="314" y="208"/>
                      </a:lnTo>
                      <a:lnTo>
                        <a:pt x="310" y="192"/>
                      </a:lnTo>
                      <a:lnTo>
                        <a:pt x="302" y="172"/>
                      </a:lnTo>
                      <a:lnTo>
                        <a:pt x="286" y="132"/>
                      </a:lnTo>
                      <a:lnTo>
                        <a:pt x="268" y="90"/>
                      </a:lnTo>
                      <a:lnTo>
                        <a:pt x="248" y="52"/>
                      </a:lnTo>
                      <a:lnTo>
                        <a:pt x="238" y="36"/>
                      </a:lnTo>
                      <a:lnTo>
                        <a:pt x="226" y="22"/>
                      </a:lnTo>
                      <a:lnTo>
                        <a:pt x="216" y="12"/>
                      </a:lnTo>
                      <a:lnTo>
                        <a:pt x="206" y="4"/>
                      </a:lnTo>
                      <a:lnTo>
                        <a:pt x="194" y="0"/>
                      </a:lnTo>
                      <a:lnTo>
                        <a:pt x="182" y="0"/>
                      </a:lnTo>
                      <a:lnTo>
                        <a:pt x="168" y="2"/>
                      </a:lnTo>
                      <a:lnTo>
                        <a:pt x="152" y="4"/>
                      </a:lnTo>
                      <a:lnTo>
                        <a:pt x="118" y="16"/>
                      </a:lnTo>
                      <a:lnTo>
                        <a:pt x="86" y="32"/>
                      </a:lnTo>
                      <a:lnTo>
                        <a:pt x="54" y="48"/>
                      </a:lnTo>
                      <a:lnTo>
                        <a:pt x="28" y="64"/>
                      </a:lnTo>
                      <a:lnTo>
                        <a:pt x="16" y="72"/>
                      </a:lnTo>
                      <a:lnTo>
                        <a:pt x="8" y="78"/>
                      </a:lnTo>
                      <a:lnTo>
                        <a:pt x="2" y="82"/>
                      </a:lnTo>
                      <a:lnTo>
                        <a:pt x="0" y="84"/>
                      </a:lnTo>
                      <a:lnTo>
                        <a:pt x="0" y="86"/>
                      </a:lnTo>
                      <a:lnTo>
                        <a:pt x="4" y="84"/>
                      </a:lnTo>
                      <a:lnTo>
                        <a:pt x="10" y="84"/>
                      </a:lnTo>
                      <a:lnTo>
                        <a:pt x="18" y="82"/>
                      </a:lnTo>
                      <a:lnTo>
                        <a:pt x="40" y="74"/>
                      </a:lnTo>
                      <a:lnTo>
                        <a:pt x="68" y="66"/>
                      </a:lnTo>
                      <a:lnTo>
                        <a:pt x="96" y="60"/>
                      </a:lnTo>
                      <a:lnTo>
                        <a:pt x="126" y="54"/>
                      </a:lnTo>
                      <a:lnTo>
                        <a:pt x="154" y="54"/>
                      </a:lnTo>
                      <a:lnTo>
                        <a:pt x="178" y="58"/>
                      </a:lnTo>
                      <a:lnTo>
                        <a:pt x="188" y="64"/>
                      </a:lnTo>
                      <a:lnTo>
                        <a:pt x="200" y="72"/>
                      </a:lnTo>
                      <a:lnTo>
                        <a:pt x="212" y="84"/>
                      </a:lnTo>
                      <a:lnTo>
                        <a:pt x="224" y="98"/>
                      </a:lnTo>
                      <a:lnTo>
                        <a:pt x="246" y="130"/>
                      </a:lnTo>
                      <a:lnTo>
                        <a:pt x="270" y="164"/>
                      </a:lnTo>
                      <a:lnTo>
                        <a:pt x="290" y="196"/>
                      </a:lnTo>
                      <a:lnTo>
                        <a:pt x="300" y="210"/>
                      </a:lnTo>
                      <a:lnTo>
                        <a:pt x="308" y="224"/>
                      </a:lnTo>
                      <a:lnTo>
                        <a:pt x="314" y="234"/>
                      </a:lnTo>
                      <a:lnTo>
                        <a:pt x="318" y="242"/>
                      </a:lnTo>
                      <a:lnTo>
                        <a:pt x="322" y="246"/>
                      </a:lnTo>
                      <a:lnTo>
                        <a:pt x="324" y="246"/>
                      </a:lnTo>
                      <a:close/>
                    </a:path>
                  </a:pathLst>
                </a:custGeom>
                <a:solidFill>
                  <a:srgbClr val="008000"/>
                </a:solidFill>
                <a:ln w="9525">
                  <a:solidFill>
                    <a:srgbClr val="000000"/>
                  </a:solidFill>
                  <a:round/>
                  <a:headEnd/>
                  <a:tailEnd/>
                </a:ln>
              </p:spPr>
              <p:txBody>
                <a:bodyPr/>
                <a:lstStyle/>
                <a:p>
                  <a:endParaRPr lang="es-AR"/>
                </a:p>
              </p:txBody>
            </p:sp>
            <p:grpSp>
              <p:nvGrpSpPr>
                <p:cNvPr id="70922" name="Group 1216"/>
                <p:cNvGrpSpPr>
                  <a:grpSpLocks/>
                </p:cNvGrpSpPr>
                <p:nvPr/>
              </p:nvGrpSpPr>
              <p:grpSpPr bwMode="auto">
                <a:xfrm>
                  <a:off x="4316" y="2112"/>
                  <a:ext cx="698" cy="414"/>
                  <a:chOff x="4316" y="2112"/>
                  <a:chExt cx="698" cy="414"/>
                </a:xfrm>
              </p:grpSpPr>
              <p:sp>
                <p:nvSpPr>
                  <p:cNvPr id="71086" name="Freeform 1217"/>
                  <p:cNvSpPr>
                    <a:spLocks/>
                  </p:cNvSpPr>
                  <p:nvPr/>
                </p:nvSpPr>
                <p:spPr bwMode="auto">
                  <a:xfrm>
                    <a:off x="4684" y="2112"/>
                    <a:ext cx="330" cy="414"/>
                  </a:xfrm>
                  <a:custGeom>
                    <a:avLst/>
                    <a:gdLst>
                      <a:gd name="T0" fmla="*/ 0 w 330"/>
                      <a:gd name="T1" fmla="*/ 414 h 414"/>
                      <a:gd name="T2" fmla="*/ 0 w 330"/>
                      <a:gd name="T3" fmla="*/ 408 h 414"/>
                      <a:gd name="T4" fmla="*/ 2 w 330"/>
                      <a:gd name="T5" fmla="*/ 394 h 414"/>
                      <a:gd name="T6" fmla="*/ 4 w 330"/>
                      <a:gd name="T7" fmla="*/ 376 h 414"/>
                      <a:gd name="T8" fmla="*/ 8 w 330"/>
                      <a:gd name="T9" fmla="*/ 352 h 414"/>
                      <a:gd name="T10" fmla="*/ 14 w 330"/>
                      <a:gd name="T11" fmla="*/ 322 h 414"/>
                      <a:gd name="T12" fmla="*/ 20 w 330"/>
                      <a:gd name="T13" fmla="*/ 292 h 414"/>
                      <a:gd name="T14" fmla="*/ 28 w 330"/>
                      <a:gd name="T15" fmla="*/ 258 h 414"/>
                      <a:gd name="T16" fmla="*/ 36 w 330"/>
                      <a:gd name="T17" fmla="*/ 224 h 414"/>
                      <a:gd name="T18" fmla="*/ 56 w 330"/>
                      <a:gd name="T19" fmla="*/ 154 h 414"/>
                      <a:gd name="T20" fmla="*/ 66 w 330"/>
                      <a:gd name="T21" fmla="*/ 120 h 414"/>
                      <a:gd name="T22" fmla="*/ 76 w 330"/>
                      <a:gd name="T23" fmla="*/ 88 h 414"/>
                      <a:gd name="T24" fmla="*/ 88 w 330"/>
                      <a:gd name="T25" fmla="*/ 62 h 414"/>
                      <a:gd name="T26" fmla="*/ 98 w 330"/>
                      <a:gd name="T27" fmla="*/ 38 h 414"/>
                      <a:gd name="T28" fmla="*/ 110 w 330"/>
                      <a:gd name="T29" fmla="*/ 20 h 414"/>
                      <a:gd name="T30" fmla="*/ 120 w 330"/>
                      <a:gd name="T31" fmla="*/ 8 h 414"/>
                      <a:gd name="T32" fmla="*/ 132 w 330"/>
                      <a:gd name="T33" fmla="*/ 2 h 414"/>
                      <a:gd name="T34" fmla="*/ 144 w 330"/>
                      <a:gd name="T35" fmla="*/ 0 h 414"/>
                      <a:gd name="T36" fmla="*/ 158 w 330"/>
                      <a:gd name="T37" fmla="*/ 2 h 414"/>
                      <a:gd name="T38" fmla="*/ 174 w 330"/>
                      <a:gd name="T39" fmla="*/ 8 h 414"/>
                      <a:gd name="T40" fmla="*/ 192 w 330"/>
                      <a:gd name="T41" fmla="*/ 16 h 414"/>
                      <a:gd name="T42" fmla="*/ 208 w 330"/>
                      <a:gd name="T43" fmla="*/ 28 h 414"/>
                      <a:gd name="T44" fmla="*/ 244 w 330"/>
                      <a:gd name="T45" fmla="*/ 54 h 414"/>
                      <a:gd name="T46" fmla="*/ 276 w 330"/>
                      <a:gd name="T47" fmla="*/ 82 h 414"/>
                      <a:gd name="T48" fmla="*/ 302 w 330"/>
                      <a:gd name="T49" fmla="*/ 110 h 414"/>
                      <a:gd name="T50" fmla="*/ 314 w 330"/>
                      <a:gd name="T51" fmla="*/ 122 h 414"/>
                      <a:gd name="T52" fmla="*/ 322 w 330"/>
                      <a:gd name="T53" fmla="*/ 132 h 414"/>
                      <a:gd name="T54" fmla="*/ 328 w 330"/>
                      <a:gd name="T55" fmla="*/ 140 h 414"/>
                      <a:gd name="T56" fmla="*/ 330 w 330"/>
                      <a:gd name="T57" fmla="*/ 144 h 414"/>
                      <a:gd name="T58" fmla="*/ 330 w 330"/>
                      <a:gd name="T59" fmla="*/ 146 h 414"/>
                      <a:gd name="T60" fmla="*/ 326 w 330"/>
                      <a:gd name="T61" fmla="*/ 144 h 414"/>
                      <a:gd name="T62" fmla="*/ 320 w 330"/>
                      <a:gd name="T63" fmla="*/ 142 h 414"/>
                      <a:gd name="T64" fmla="*/ 312 w 330"/>
                      <a:gd name="T65" fmla="*/ 138 h 414"/>
                      <a:gd name="T66" fmla="*/ 290 w 330"/>
                      <a:gd name="T67" fmla="*/ 126 h 414"/>
                      <a:gd name="T68" fmla="*/ 262 w 330"/>
                      <a:gd name="T69" fmla="*/ 112 h 414"/>
                      <a:gd name="T70" fmla="*/ 232 w 330"/>
                      <a:gd name="T71" fmla="*/ 100 h 414"/>
                      <a:gd name="T72" fmla="*/ 202 w 330"/>
                      <a:gd name="T73" fmla="*/ 92 h 414"/>
                      <a:gd name="T74" fmla="*/ 188 w 330"/>
                      <a:gd name="T75" fmla="*/ 90 h 414"/>
                      <a:gd name="T76" fmla="*/ 174 w 330"/>
                      <a:gd name="T77" fmla="*/ 90 h 414"/>
                      <a:gd name="T78" fmla="*/ 162 w 330"/>
                      <a:gd name="T79" fmla="*/ 92 h 414"/>
                      <a:gd name="T80" fmla="*/ 150 w 330"/>
                      <a:gd name="T81" fmla="*/ 98 h 414"/>
                      <a:gd name="T82" fmla="*/ 140 w 330"/>
                      <a:gd name="T83" fmla="*/ 108 h 414"/>
                      <a:gd name="T84" fmla="*/ 128 w 330"/>
                      <a:gd name="T85" fmla="*/ 124 h 414"/>
                      <a:gd name="T86" fmla="*/ 116 w 330"/>
                      <a:gd name="T87" fmla="*/ 142 h 414"/>
                      <a:gd name="T88" fmla="*/ 104 w 330"/>
                      <a:gd name="T89" fmla="*/ 166 h 414"/>
                      <a:gd name="T90" fmla="*/ 92 w 330"/>
                      <a:gd name="T91" fmla="*/ 192 h 414"/>
                      <a:gd name="T92" fmla="*/ 80 w 330"/>
                      <a:gd name="T93" fmla="*/ 218 h 414"/>
                      <a:gd name="T94" fmla="*/ 56 w 330"/>
                      <a:gd name="T95" fmla="*/ 276 h 414"/>
                      <a:gd name="T96" fmla="*/ 44 w 330"/>
                      <a:gd name="T97" fmla="*/ 304 h 414"/>
                      <a:gd name="T98" fmla="*/ 34 w 330"/>
                      <a:gd name="T99" fmla="*/ 332 h 414"/>
                      <a:gd name="T100" fmla="*/ 26 w 330"/>
                      <a:gd name="T101" fmla="*/ 356 h 414"/>
                      <a:gd name="T102" fmla="*/ 18 w 330"/>
                      <a:gd name="T103" fmla="*/ 376 h 414"/>
                      <a:gd name="T104" fmla="*/ 10 w 330"/>
                      <a:gd name="T105" fmla="*/ 394 h 414"/>
                      <a:gd name="T106" fmla="*/ 6 w 330"/>
                      <a:gd name="T107" fmla="*/ 406 h 414"/>
                      <a:gd name="T108" fmla="*/ 2 w 330"/>
                      <a:gd name="T109" fmla="*/ 414 h 414"/>
                      <a:gd name="T110" fmla="*/ 0 w 330"/>
                      <a:gd name="T111" fmla="*/ 414 h 4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0"/>
                      <a:gd name="T169" fmla="*/ 0 h 414"/>
                      <a:gd name="T170" fmla="*/ 330 w 330"/>
                      <a:gd name="T171" fmla="*/ 414 h 4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0" h="414">
                        <a:moveTo>
                          <a:pt x="0" y="414"/>
                        </a:moveTo>
                        <a:lnTo>
                          <a:pt x="0" y="408"/>
                        </a:lnTo>
                        <a:lnTo>
                          <a:pt x="2" y="394"/>
                        </a:lnTo>
                        <a:lnTo>
                          <a:pt x="4" y="376"/>
                        </a:lnTo>
                        <a:lnTo>
                          <a:pt x="8" y="352"/>
                        </a:lnTo>
                        <a:lnTo>
                          <a:pt x="14" y="322"/>
                        </a:lnTo>
                        <a:lnTo>
                          <a:pt x="20" y="292"/>
                        </a:lnTo>
                        <a:lnTo>
                          <a:pt x="28" y="258"/>
                        </a:lnTo>
                        <a:lnTo>
                          <a:pt x="36" y="224"/>
                        </a:lnTo>
                        <a:lnTo>
                          <a:pt x="56" y="154"/>
                        </a:lnTo>
                        <a:lnTo>
                          <a:pt x="66" y="120"/>
                        </a:lnTo>
                        <a:lnTo>
                          <a:pt x="76" y="88"/>
                        </a:lnTo>
                        <a:lnTo>
                          <a:pt x="88" y="62"/>
                        </a:lnTo>
                        <a:lnTo>
                          <a:pt x="98" y="38"/>
                        </a:lnTo>
                        <a:lnTo>
                          <a:pt x="110" y="20"/>
                        </a:lnTo>
                        <a:lnTo>
                          <a:pt x="120" y="8"/>
                        </a:lnTo>
                        <a:lnTo>
                          <a:pt x="132" y="2"/>
                        </a:lnTo>
                        <a:lnTo>
                          <a:pt x="144" y="0"/>
                        </a:lnTo>
                        <a:lnTo>
                          <a:pt x="158" y="2"/>
                        </a:lnTo>
                        <a:lnTo>
                          <a:pt x="174" y="8"/>
                        </a:lnTo>
                        <a:lnTo>
                          <a:pt x="192" y="16"/>
                        </a:lnTo>
                        <a:lnTo>
                          <a:pt x="208" y="28"/>
                        </a:lnTo>
                        <a:lnTo>
                          <a:pt x="244" y="54"/>
                        </a:lnTo>
                        <a:lnTo>
                          <a:pt x="276" y="82"/>
                        </a:lnTo>
                        <a:lnTo>
                          <a:pt x="302" y="110"/>
                        </a:lnTo>
                        <a:lnTo>
                          <a:pt x="314" y="122"/>
                        </a:lnTo>
                        <a:lnTo>
                          <a:pt x="322" y="132"/>
                        </a:lnTo>
                        <a:lnTo>
                          <a:pt x="328" y="140"/>
                        </a:lnTo>
                        <a:lnTo>
                          <a:pt x="330" y="144"/>
                        </a:lnTo>
                        <a:lnTo>
                          <a:pt x="330" y="146"/>
                        </a:lnTo>
                        <a:lnTo>
                          <a:pt x="326" y="144"/>
                        </a:lnTo>
                        <a:lnTo>
                          <a:pt x="320" y="142"/>
                        </a:lnTo>
                        <a:lnTo>
                          <a:pt x="312" y="138"/>
                        </a:lnTo>
                        <a:lnTo>
                          <a:pt x="290" y="126"/>
                        </a:lnTo>
                        <a:lnTo>
                          <a:pt x="262" y="112"/>
                        </a:lnTo>
                        <a:lnTo>
                          <a:pt x="232" y="100"/>
                        </a:lnTo>
                        <a:lnTo>
                          <a:pt x="202" y="92"/>
                        </a:lnTo>
                        <a:lnTo>
                          <a:pt x="188" y="90"/>
                        </a:lnTo>
                        <a:lnTo>
                          <a:pt x="174" y="90"/>
                        </a:lnTo>
                        <a:lnTo>
                          <a:pt x="162" y="92"/>
                        </a:lnTo>
                        <a:lnTo>
                          <a:pt x="150" y="98"/>
                        </a:lnTo>
                        <a:lnTo>
                          <a:pt x="140" y="108"/>
                        </a:lnTo>
                        <a:lnTo>
                          <a:pt x="128" y="124"/>
                        </a:lnTo>
                        <a:lnTo>
                          <a:pt x="116" y="142"/>
                        </a:lnTo>
                        <a:lnTo>
                          <a:pt x="104" y="166"/>
                        </a:lnTo>
                        <a:lnTo>
                          <a:pt x="92" y="192"/>
                        </a:lnTo>
                        <a:lnTo>
                          <a:pt x="80" y="218"/>
                        </a:lnTo>
                        <a:lnTo>
                          <a:pt x="56" y="276"/>
                        </a:lnTo>
                        <a:lnTo>
                          <a:pt x="44" y="304"/>
                        </a:lnTo>
                        <a:lnTo>
                          <a:pt x="34" y="332"/>
                        </a:lnTo>
                        <a:lnTo>
                          <a:pt x="26" y="356"/>
                        </a:lnTo>
                        <a:lnTo>
                          <a:pt x="18" y="376"/>
                        </a:lnTo>
                        <a:lnTo>
                          <a:pt x="10" y="394"/>
                        </a:lnTo>
                        <a:lnTo>
                          <a:pt x="6" y="406"/>
                        </a:lnTo>
                        <a:lnTo>
                          <a:pt x="2" y="414"/>
                        </a:lnTo>
                        <a:lnTo>
                          <a:pt x="0" y="414"/>
                        </a:lnTo>
                        <a:close/>
                      </a:path>
                    </a:pathLst>
                  </a:custGeom>
                  <a:solidFill>
                    <a:srgbClr val="008000"/>
                  </a:solidFill>
                  <a:ln w="9525">
                    <a:solidFill>
                      <a:srgbClr val="000000"/>
                    </a:solidFill>
                    <a:round/>
                    <a:headEnd/>
                    <a:tailEnd/>
                  </a:ln>
                </p:spPr>
                <p:txBody>
                  <a:bodyPr/>
                  <a:lstStyle/>
                  <a:p>
                    <a:endParaRPr lang="es-AR"/>
                  </a:p>
                </p:txBody>
              </p:sp>
              <p:sp>
                <p:nvSpPr>
                  <p:cNvPr id="71087" name="Freeform 1218"/>
                  <p:cNvSpPr>
                    <a:spLocks/>
                  </p:cNvSpPr>
                  <p:nvPr/>
                </p:nvSpPr>
                <p:spPr bwMode="auto">
                  <a:xfrm>
                    <a:off x="4316" y="2236"/>
                    <a:ext cx="350" cy="280"/>
                  </a:xfrm>
                  <a:custGeom>
                    <a:avLst/>
                    <a:gdLst>
                      <a:gd name="T0" fmla="*/ 350 w 350"/>
                      <a:gd name="T1" fmla="*/ 280 h 280"/>
                      <a:gd name="T2" fmla="*/ 350 w 350"/>
                      <a:gd name="T3" fmla="*/ 276 h 280"/>
                      <a:gd name="T4" fmla="*/ 348 w 350"/>
                      <a:gd name="T5" fmla="*/ 266 h 280"/>
                      <a:gd name="T6" fmla="*/ 346 w 350"/>
                      <a:gd name="T7" fmla="*/ 254 h 280"/>
                      <a:gd name="T8" fmla="*/ 342 w 350"/>
                      <a:gd name="T9" fmla="*/ 238 h 280"/>
                      <a:gd name="T10" fmla="*/ 336 w 350"/>
                      <a:gd name="T11" fmla="*/ 218 h 280"/>
                      <a:gd name="T12" fmla="*/ 328 w 350"/>
                      <a:gd name="T13" fmla="*/ 196 h 280"/>
                      <a:gd name="T14" fmla="*/ 312 w 350"/>
                      <a:gd name="T15" fmla="*/ 150 h 280"/>
                      <a:gd name="T16" fmla="*/ 292 w 350"/>
                      <a:gd name="T17" fmla="*/ 104 h 280"/>
                      <a:gd name="T18" fmla="*/ 280 w 350"/>
                      <a:gd name="T19" fmla="*/ 80 h 280"/>
                      <a:gd name="T20" fmla="*/ 270 w 350"/>
                      <a:gd name="T21" fmla="*/ 60 h 280"/>
                      <a:gd name="T22" fmla="*/ 258 w 350"/>
                      <a:gd name="T23" fmla="*/ 42 h 280"/>
                      <a:gd name="T24" fmla="*/ 246 w 350"/>
                      <a:gd name="T25" fmla="*/ 26 h 280"/>
                      <a:gd name="T26" fmla="*/ 236 w 350"/>
                      <a:gd name="T27" fmla="*/ 14 h 280"/>
                      <a:gd name="T28" fmla="*/ 224 w 350"/>
                      <a:gd name="T29" fmla="*/ 6 h 280"/>
                      <a:gd name="T30" fmla="*/ 212 w 350"/>
                      <a:gd name="T31" fmla="*/ 2 h 280"/>
                      <a:gd name="T32" fmla="*/ 198 w 350"/>
                      <a:gd name="T33" fmla="*/ 0 h 280"/>
                      <a:gd name="T34" fmla="*/ 182 w 350"/>
                      <a:gd name="T35" fmla="*/ 2 h 280"/>
                      <a:gd name="T36" fmla="*/ 164 w 350"/>
                      <a:gd name="T37" fmla="*/ 6 h 280"/>
                      <a:gd name="T38" fmla="*/ 128 w 350"/>
                      <a:gd name="T39" fmla="*/ 20 h 280"/>
                      <a:gd name="T40" fmla="*/ 92 w 350"/>
                      <a:gd name="T41" fmla="*/ 38 h 280"/>
                      <a:gd name="T42" fmla="*/ 58 w 350"/>
                      <a:gd name="T43" fmla="*/ 56 h 280"/>
                      <a:gd name="T44" fmla="*/ 42 w 350"/>
                      <a:gd name="T45" fmla="*/ 66 h 280"/>
                      <a:gd name="T46" fmla="*/ 30 w 350"/>
                      <a:gd name="T47" fmla="*/ 76 h 280"/>
                      <a:gd name="T48" fmla="*/ 18 w 350"/>
                      <a:gd name="T49" fmla="*/ 84 h 280"/>
                      <a:gd name="T50" fmla="*/ 8 w 350"/>
                      <a:gd name="T51" fmla="*/ 90 h 280"/>
                      <a:gd name="T52" fmla="*/ 2 w 350"/>
                      <a:gd name="T53" fmla="*/ 96 h 280"/>
                      <a:gd name="T54" fmla="*/ 0 w 350"/>
                      <a:gd name="T55" fmla="*/ 98 h 280"/>
                      <a:gd name="T56" fmla="*/ 0 w 350"/>
                      <a:gd name="T57" fmla="*/ 100 h 280"/>
                      <a:gd name="T58" fmla="*/ 4 w 350"/>
                      <a:gd name="T59" fmla="*/ 98 h 280"/>
                      <a:gd name="T60" fmla="*/ 10 w 350"/>
                      <a:gd name="T61" fmla="*/ 96 h 280"/>
                      <a:gd name="T62" fmla="*/ 20 w 350"/>
                      <a:gd name="T63" fmla="*/ 94 h 280"/>
                      <a:gd name="T64" fmla="*/ 30 w 350"/>
                      <a:gd name="T65" fmla="*/ 90 h 280"/>
                      <a:gd name="T66" fmla="*/ 42 w 350"/>
                      <a:gd name="T67" fmla="*/ 86 h 280"/>
                      <a:gd name="T68" fmla="*/ 72 w 350"/>
                      <a:gd name="T69" fmla="*/ 76 h 280"/>
                      <a:gd name="T70" fmla="*/ 104 w 350"/>
                      <a:gd name="T71" fmla="*/ 68 h 280"/>
                      <a:gd name="T72" fmla="*/ 136 w 350"/>
                      <a:gd name="T73" fmla="*/ 62 h 280"/>
                      <a:gd name="T74" fmla="*/ 166 w 350"/>
                      <a:gd name="T75" fmla="*/ 60 h 280"/>
                      <a:gd name="T76" fmla="*/ 180 w 350"/>
                      <a:gd name="T77" fmla="*/ 62 h 280"/>
                      <a:gd name="T78" fmla="*/ 192 w 350"/>
                      <a:gd name="T79" fmla="*/ 66 h 280"/>
                      <a:gd name="T80" fmla="*/ 204 w 350"/>
                      <a:gd name="T81" fmla="*/ 72 h 280"/>
                      <a:gd name="T82" fmla="*/ 216 w 350"/>
                      <a:gd name="T83" fmla="*/ 84 h 280"/>
                      <a:gd name="T84" fmla="*/ 228 w 350"/>
                      <a:gd name="T85" fmla="*/ 96 h 280"/>
                      <a:gd name="T86" fmla="*/ 240 w 350"/>
                      <a:gd name="T87" fmla="*/ 112 h 280"/>
                      <a:gd name="T88" fmla="*/ 266 w 350"/>
                      <a:gd name="T89" fmla="*/ 148 h 280"/>
                      <a:gd name="T90" fmla="*/ 292 w 350"/>
                      <a:gd name="T91" fmla="*/ 186 h 280"/>
                      <a:gd name="T92" fmla="*/ 314 w 350"/>
                      <a:gd name="T93" fmla="*/ 224 h 280"/>
                      <a:gd name="T94" fmla="*/ 324 w 350"/>
                      <a:gd name="T95" fmla="*/ 240 h 280"/>
                      <a:gd name="T96" fmla="*/ 332 w 350"/>
                      <a:gd name="T97" fmla="*/ 254 h 280"/>
                      <a:gd name="T98" fmla="*/ 338 w 350"/>
                      <a:gd name="T99" fmla="*/ 266 h 280"/>
                      <a:gd name="T100" fmla="*/ 344 w 350"/>
                      <a:gd name="T101" fmla="*/ 274 h 280"/>
                      <a:gd name="T102" fmla="*/ 348 w 350"/>
                      <a:gd name="T103" fmla="*/ 280 h 280"/>
                      <a:gd name="T104" fmla="*/ 350 w 350"/>
                      <a:gd name="T105" fmla="*/ 280 h 2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0"/>
                      <a:gd name="T160" fmla="*/ 0 h 280"/>
                      <a:gd name="T161" fmla="*/ 350 w 350"/>
                      <a:gd name="T162" fmla="*/ 280 h 2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0" h="280">
                        <a:moveTo>
                          <a:pt x="350" y="280"/>
                        </a:moveTo>
                        <a:lnTo>
                          <a:pt x="350" y="276"/>
                        </a:lnTo>
                        <a:lnTo>
                          <a:pt x="348" y="266"/>
                        </a:lnTo>
                        <a:lnTo>
                          <a:pt x="346" y="254"/>
                        </a:lnTo>
                        <a:lnTo>
                          <a:pt x="342" y="238"/>
                        </a:lnTo>
                        <a:lnTo>
                          <a:pt x="336" y="218"/>
                        </a:lnTo>
                        <a:lnTo>
                          <a:pt x="328" y="196"/>
                        </a:lnTo>
                        <a:lnTo>
                          <a:pt x="312" y="150"/>
                        </a:lnTo>
                        <a:lnTo>
                          <a:pt x="292" y="104"/>
                        </a:lnTo>
                        <a:lnTo>
                          <a:pt x="280" y="80"/>
                        </a:lnTo>
                        <a:lnTo>
                          <a:pt x="270" y="60"/>
                        </a:lnTo>
                        <a:lnTo>
                          <a:pt x="258" y="42"/>
                        </a:lnTo>
                        <a:lnTo>
                          <a:pt x="246" y="26"/>
                        </a:lnTo>
                        <a:lnTo>
                          <a:pt x="236" y="14"/>
                        </a:lnTo>
                        <a:lnTo>
                          <a:pt x="224" y="6"/>
                        </a:lnTo>
                        <a:lnTo>
                          <a:pt x="212" y="2"/>
                        </a:lnTo>
                        <a:lnTo>
                          <a:pt x="198" y="0"/>
                        </a:lnTo>
                        <a:lnTo>
                          <a:pt x="182" y="2"/>
                        </a:lnTo>
                        <a:lnTo>
                          <a:pt x="164" y="6"/>
                        </a:lnTo>
                        <a:lnTo>
                          <a:pt x="128" y="20"/>
                        </a:lnTo>
                        <a:lnTo>
                          <a:pt x="92" y="38"/>
                        </a:lnTo>
                        <a:lnTo>
                          <a:pt x="58" y="56"/>
                        </a:lnTo>
                        <a:lnTo>
                          <a:pt x="42" y="66"/>
                        </a:lnTo>
                        <a:lnTo>
                          <a:pt x="30" y="76"/>
                        </a:lnTo>
                        <a:lnTo>
                          <a:pt x="18" y="84"/>
                        </a:lnTo>
                        <a:lnTo>
                          <a:pt x="8" y="90"/>
                        </a:lnTo>
                        <a:lnTo>
                          <a:pt x="2" y="96"/>
                        </a:lnTo>
                        <a:lnTo>
                          <a:pt x="0" y="98"/>
                        </a:lnTo>
                        <a:lnTo>
                          <a:pt x="0" y="100"/>
                        </a:lnTo>
                        <a:lnTo>
                          <a:pt x="4" y="98"/>
                        </a:lnTo>
                        <a:lnTo>
                          <a:pt x="10" y="96"/>
                        </a:lnTo>
                        <a:lnTo>
                          <a:pt x="20" y="94"/>
                        </a:lnTo>
                        <a:lnTo>
                          <a:pt x="30" y="90"/>
                        </a:lnTo>
                        <a:lnTo>
                          <a:pt x="42" y="86"/>
                        </a:lnTo>
                        <a:lnTo>
                          <a:pt x="72" y="76"/>
                        </a:lnTo>
                        <a:lnTo>
                          <a:pt x="104" y="68"/>
                        </a:lnTo>
                        <a:lnTo>
                          <a:pt x="136" y="62"/>
                        </a:lnTo>
                        <a:lnTo>
                          <a:pt x="166" y="60"/>
                        </a:lnTo>
                        <a:lnTo>
                          <a:pt x="180" y="62"/>
                        </a:lnTo>
                        <a:lnTo>
                          <a:pt x="192" y="66"/>
                        </a:lnTo>
                        <a:lnTo>
                          <a:pt x="204" y="72"/>
                        </a:lnTo>
                        <a:lnTo>
                          <a:pt x="216" y="84"/>
                        </a:lnTo>
                        <a:lnTo>
                          <a:pt x="228" y="96"/>
                        </a:lnTo>
                        <a:lnTo>
                          <a:pt x="240" y="112"/>
                        </a:lnTo>
                        <a:lnTo>
                          <a:pt x="266" y="148"/>
                        </a:lnTo>
                        <a:lnTo>
                          <a:pt x="292" y="186"/>
                        </a:lnTo>
                        <a:lnTo>
                          <a:pt x="314" y="224"/>
                        </a:lnTo>
                        <a:lnTo>
                          <a:pt x="324" y="240"/>
                        </a:lnTo>
                        <a:lnTo>
                          <a:pt x="332" y="254"/>
                        </a:lnTo>
                        <a:lnTo>
                          <a:pt x="338" y="266"/>
                        </a:lnTo>
                        <a:lnTo>
                          <a:pt x="344" y="274"/>
                        </a:lnTo>
                        <a:lnTo>
                          <a:pt x="348" y="280"/>
                        </a:lnTo>
                        <a:lnTo>
                          <a:pt x="350" y="280"/>
                        </a:lnTo>
                        <a:close/>
                      </a:path>
                    </a:pathLst>
                  </a:custGeom>
                  <a:solidFill>
                    <a:srgbClr val="008000"/>
                  </a:solidFill>
                  <a:ln w="9525">
                    <a:solidFill>
                      <a:srgbClr val="000000"/>
                    </a:solidFill>
                    <a:round/>
                    <a:headEnd/>
                    <a:tailEnd/>
                  </a:ln>
                </p:spPr>
                <p:txBody>
                  <a:bodyPr/>
                  <a:lstStyle/>
                  <a:p>
                    <a:endParaRPr lang="es-AR"/>
                  </a:p>
                </p:txBody>
              </p:sp>
            </p:grpSp>
            <p:grpSp>
              <p:nvGrpSpPr>
                <p:cNvPr id="70923" name="Group 1219"/>
                <p:cNvGrpSpPr>
                  <a:grpSpLocks/>
                </p:cNvGrpSpPr>
                <p:nvPr/>
              </p:nvGrpSpPr>
              <p:grpSpPr bwMode="auto">
                <a:xfrm>
                  <a:off x="4640" y="2392"/>
                  <a:ext cx="446" cy="400"/>
                  <a:chOff x="4640" y="2392"/>
                  <a:chExt cx="446" cy="400"/>
                </a:xfrm>
              </p:grpSpPr>
              <p:sp>
                <p:nvSpPr>
                  <p:cNvPr id="71084" name="Freeform 1220"/>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36 w 446"/>
                      <a:gd name="T119" fmla="*/ 248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6"/>
                      <a:gd name="T181" fmla="*/ 0 h 400"/>
                      <a:gd name="T182" fmla="*/ 446 w 446"/>
                      <a:gd name="T183" fmla="*/ 400 h 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lnTo>
                          <a:pt x="36" y="248"/>
                        </a:lnTo>
                        <a:close/>
                      </a:path>
                    </a:pathLst>
                  </a:custGeom>
                  <a:solidFill>
                    <a:srgbClr val="008000"/>
                  </a:solidFill>
                  <a:ln w="9525">
                    <a:noFill/>
                    <a:round/>
                    <a:headEnd/>
                    <a:tailEnd/>
                  </a:ln>
                </p:spPr>
                <p:txBody>
                  <a:bodyPr/>
                  <a:lstStyle/>
                  <a:p>
                    <a:endParaRPr lang="es-AR"/>
                  </a:p>
                </p:txBody>
              </p:sp>
              <p:sp>
                <p:nvSpPr>
                  <p:cNvPr id="71085" name="Freeform 1221"/>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6"/>
                      <a:gd name="T178" fmla="*/ 0 h 400"/>
                      <a:gd name="T179" fmla="*/ 446 w 446"/>
                      <a:gd name="T180" fmla="*/ 400 h 4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path>
                    </a:pathLst>
                  </a:custGeom>
                  <a:noFill/>
                  <a:ln w="9525">
                    <a:solidFill>
                      <a:srgbClr val="000000"/>
                    </a:solidFill>
                    <a:round/>
                    <a:headEnd/>
                    <a:tailEnd/>
                  </a:ln>
                </p:spPr>
                <p:txBody>
                  <a:bodyPr/>
                  <a:lstStyle/>
                  <a:p>
                    <a:endParaRPr lang="es-AR"/>
                  </a:p>
                </p:txBody>
              </p:sp>
            </p:grpSp>
            <p:grpSp>
              <p:nvGrpSpPr>
                <p:cNvPr id="70924" name="Group 1222"/>
                <p:cNvGrpSpPr>
                  <a:grpSpLocks/>
                </p:cNvGrpSpPr>
                <p:nvPr/>
              </p:nvGrpSpPr>
              <p:grpSpPr bwMode="auto">
                <a:xfrm>
                  <a:off x="4236" y="2622"/>
                  <a:ext cx="940" cy="364"/>
                  <a:chOff x="4236" y="2622"/>
                  <a:chExt cx="940" cy="364"/>
                </a:xfrm>
              </p:grpSpPr>
              <p:grpSp>
                <p:nvGrpSpPr>
                  <p:cNvPr id="71078" name="Group 1223"/>
                  <p:cNvGrpSpPr>
                    <a:grpSpLocks/>
                  </p:cNvGrpSpPr>
                  <p:nvPr/>
                </p:nvGrpSpPr>
                <p:grpSpPr bwMode="auto">
                  <a:xfrm>
                    <a:off x="4236" y="2622"/>
                    <a:ext cx="442" cy="364"/>
                    <a:chOff x="4236" y="2622"/>
                    <a:chExt cx="442" cy="364"/>
                  </a:xfrm>
                </p:grpSpPr>
                <p:sp>
                  <p:nvSpPr>
                    <p:cNvPr id="71082" name="Freeform 1224"/>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442 w 442"/>
                        <a:gd name="T103" fmla="*/ 228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2"/>
                        <a:gd name="T157" fmla="*/ 0 h 364"/>
                        <a:gd name="T158" fmla="*/ 442 w 442"/>
                        <a:gd name="T159" fmla="*/ 364 h 3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lnTo>
                            <a:pt x="442" y="228"/>
                          </a:lnTo>
                          <a:close/>
                        </a:path>
                      </a:pathLst>
                    </a:custGeom>
                    <a:solidFill>
                      <a:srgbClr val="008000"/>
                    </a:solidFill>
                    <a:ln w="9525">
                      <a:noFill/>
                      <a:round/>
                      <a:headEnd/>
                      <a:tailEnd/>
                    </a:ln>
                  </p:spPr>
                  <p:txBody>
                    <a:bodyPr/>
                    <a:lstStyle/>
                    <a:p>
                      <a:endParaRPr lang="es-AR"/>
                    </a:p>
                  </p:txBody>
                </p:sp>
                <p:sp>
                  <p:nvSpPr>
                    <p:cNvPr id="71083" name="Freeform 1225"/>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2"/>
                        <a:gd name="T154" fmla="*/ 0 h 364"/>
                        <a:gd name="T155" fmla="*/ 442 w 442"/>
                        <a:gd name="T156" fmla="*/ 364 h 3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path>
                      </a:pathLst>
                    </a:custGeom>
                    <a:noFill/>
                    <a:ln w="9525">
                      <a:solidFill>
                        <a:srgbClr val="000000"/>
                      </a:solidFill>
                      <a:round/>
                      <a:headEnd/>
                      <a:tailEnd/>
                    </a:ln>
                  </p:spPr>
                  <p:txBody>
                    <a:bodyPr/>
                    <a:lstStyle/>
                    <a:p>
                      <a:endParaRPr lang="es-AR"/>
                    </a:p>
                  </p:txBody>
                </p:sp>
              </p:grpSp>
              <p:grpSp>
                <p:nvGrpSpPr>
                  <p:cNvPr id="71079" name="Group 1226"/>
                  <p:cNvGrpSpPr>
                    <a:grpSpLocks/>
                  </p:cNvGrpSpPr>
                  <p:nvPr/>
                </p:nvGrpSpPr>
                <p:grpSpPr bwMode="auto">
                  <a:xfrm>
                    <a:off x="4702" y="2630"/>
                    <a:ext cx="474" cy="356"/>
                    <a:chOff x="4702" y="2630"/>
                    <a:chExt cx="474" cy="356"/>
                  </a:xfrm>
                </p:grpSpPr>
                <p:sp>
                  <p:nvSpPr>
                    <p:cNvPr id="71080" name="Freeform 1227"/>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w 474"/>
                        <a:gd name="T103" fmla="*/ 224 h 3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4"/>
                        <a:gd name="T157" fmla="*/ 0 h 356"/>
                        <a:gd name="T158" fmla="*/ 474 w 474"/>
                        <a:gd name="T159" fmla="*/ 356 h 3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lnTo>
                            <a:pt x="0" y="224"/>
                          </a:lnTo>
                          <a:close/>
                        </a:path>
                      </a:pathLst>
                    </a:custGeom>
                    <a:solidFill>
                      <a:srgbClr val="008000"/>
                    </a:solidFill>
                    <a:ln w="9525">
                      <a:noFill/>
                      <a:round/>
                      <a:headEnd/>
                      <a:tailEnd/>
                    </a:ln>
                  </p:spPr>
                  <p:txBody>
                    <a:bodyPr/>
                    <a:lstStyle/>
                    <a:p>
                      <a:endParaRPr lang="es-AR"/>
                    </a:p>
                  </p:txBody>
                </p:sp>
                <p:sp>
                  <p:nvSpPr>
                    <p:cNvPr id="71081" name="Freeform 1228"/>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4"/>
                        <a:gd name="T154" fmla="*/ 0 h 356"/>
                        <a:gd name="T155" fmla="*/ 474 w 474"/>
                        <a:gd name="T156" fmla="*/ 356 h 3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path>
                      </a:pathLst>
                    </a:custGeom>
                    <a:noFill/>
                    <a:ln w="9525">
                      <a:solidFill>
                        <a:srgbClr val="000000"/>
                      </a:solidFill>
                      <a:round/>
                      <a:headEnd/>
                      <a:tailEnd/>
                    </a:ln>
                  </p:spPr>
                  <p:txBody>
                    <a:bodyPr/>
                    <a:lstStyle/>
                    <a:p>
                      <a:endParaRPr lang="es-AR"/>
                    </a:p>
                  </p:txBody>
                </p:sp>
              </p:grpSp>
            </p:grpSp>
            <p:sp>
              <p:nvSpPr>
                <p:cNvPr id="70925" name="Rectangle 1229"/>
                <p:cNvSpPr>
                  <a:spLocks noChangeArrowheads="1"/>
                </p:cNvSpPr>
                <p:nvPr/>
              </p:nvSpPr>
              <p:spPr bwMode="auto">
                <a:xfrm>
                  <a:off x="4664" y="1940"/>
                  <a:ext cx="32" cy="1354"/>
                </a:xfrm>
                <a:prstGeom prst="rect">
                  <a:avLst/>
                </a:prstGeom>
                <a:solidFill>
                  <a:srgbClr val="008000"/>
                </a:solidFill>
                <a:ln w="9525">
                  <a:noFill/>
                  <a:miter lim="800000"/>
                  <a:headEnd/>
                  <a:tailEnd/>
                </a:ln>
              </p:spPr>
              <p:txBody>
                <a:bodyPr/>
                <a:lstStyle/>
                <a:p>
                  <a:endParaRPr lang="es-AR"/>
                </a:p>
              </p:txBody>
            </p:sp>
            <p:sp>
              <p:nvSpPr>
                <p:cNvPr id="70926" name="Freeform 1230"/>
                <p:cNvSpPr>
                  <a:spLocks/>
                </p:cNvSpPr>
                <p:nvPr/>
              </p:nvSpPr>
              <p:spPr bwMode="auto">
                <a:xfrm>
                  <a:off x="4684" y="2900"/>
                  <a:ext cx="330" cy="294"/>
                </a:xfrm>
                <a:custGeom>
                  <a:avLst/>
                  <a:gdLst>
                    <a:gd name="T0" fmla="*/ 0 w 330"/>
                    <a:gd name="T1" fmla="*/ 294 h 294"/>
                    <a:gd name="T2" fmla="*/ 0 w 330"/>
                    <a:gd name="T3" fmla="*/ 290 h 294"/>
                    <a:gd name="T4" fmla="*/ 2 w 330"/>
                    <a:gd name="T5" fmla="*/ 280 h 294"/>
                    <a:gd name="T6" fmla="*/ 4 w 330"/>
                    <a:gd name="T7" fmla="*/ 266 h 294"/>
                    <a:gd name="T8" fmla="*/ 10 w 330"/>
                    <a:gd name="T9" fmla="*/ 248 h 294"/>
                    <a:gd name="T10" fmla="*/ 14 w 330"/>
                    <a:gd name="T11" fmla="*/ 228 h 294"/>
                    <a:gd name="T12" fmla="*/ 22 w 330"/>
                    <a:gd name="T13" fmla="*/ 206 h 294"/>
                    <a:gd name="T14" fmla="*/ 38 w 330"/>
                    <a:gd name="T15" fmla="*/ 158 h 294"/>
                    <a:gd name="T16" fmla="*/ 56 w 330"/>
                    <a:gd name="T17" fmla="*/ 108 h 294"/>
                    <a:gd name="T18" fmla="*/ 66 w 330"/>
                    <a:gd name="T19" fmla="*/ 84 h 294"/>
                    <a:gd name="T20" fmla="*/ 78 w 330"/>
                    <a:gd name="T21" fmla="*/ 62 h 294"/>
                    <a:gd name="T22" fmla="*/ 88 w 330"/>
                    <a:gd name="T23" fmla="*/ 44 h 294"/>
                    <a:gd name="T24" fmla="*/ 98 w 330"/>
                    <a:gd name="T25" fmla="*/ 28 h 294"/>
                    <a:gd name="T26" fmla="*/ 110 w 330"/>
                    <a:gd name="T27" fmla="*/ 14 h 294"/>
                    <a:gd name="T28" fmla="*/ 120 w 330"/>
                    <a:gd name="T29" fmla="*/ 6 h 294"/>
                    <a:gd name="T30" fmla="*/ 132 w 330"/>
                    <a:gd name="T31" fmla="*/ 2 h 294"/>
                    <a:gd name="T32" fmla="*/ 144 w 330"/>
                    <a:gd name="T33" fmla="*/ 0 h 294"/>
                    <a:gd name="T34" fmla="*/ 158 w 330"/>
                    <a:gd name="T35" fmla="*/ 2 h 294"/>
                    <a:gd name="T36" fmla="*/ 174 w 330"/>
                    <a:gd name="T37" fmla="*/ 6 h 294"/>
                    <a:gd name="T38" fmla="*/ 208 w 330"/>
                    <a:gd name="T39" fmla="*/ 20 h 294"/>
                    <a:gd name="T40" fmla="*/ 244 w 330"/>
                    <a:gd name="T41" fmla="*/ 38 h 294"/>
                    <a:gd name="T42" fmla="*/ 276 w 330"/>
                    <a:gd name="T43" fmla="*/ 58 h 294"/>
                    <a:gd name="T44" fmla="*/ 302 w 330"/>
                    <a:gd name="T45" fmla="*/ 78 h 294"/>
                    <a:gd name="T46" fmla="*/ 314 w 330"/>
                    <a:gd name="T47" fmla="*/ 86 h 294"/>
                    <a:gd name="T48" fmla="*/ 322 w 330"/>
                    <a:gd name="T49" fmla="*/ 94 h 294"/>
                    <a:gd name="T50" fmla="*/ 328 w 330"/>
                    <a:gd name="T51" fmla="*/ 98 h 294"/>
                    <a:gd name="T52" fmla="*/ 330 w 330"/>
                    <a:gd name="T53" fmla="*/ 102 h 294"/>
                    <a:gd name="T54" fmla="*/ 330 w 330"/>
                    <a:gd name="T55" fmla="*/ 104 h 294"/>
                    <a:gd name="T56" fmla="*/ 326 w 330"/>
                    <a:gd name="T57" fmla="*/ 102 h 294"/>
                    <a:gd name="T58" fmla="*/ 320 w 330"/>
                    <a:gd name="T59" fmla="*/ 100 h 294"/>
                    <a:gd name="T60" fmla="*/ 312 w 330"/>
                    <a:gd name="T61" fmla="*/ 98 h 294"/>
                    <a:gd name="T62" fmla="*/ 290 w 330"/>
                    <a:gd name="T63" fmla="*/ 88 h 294"/>
                    <a:gd name="T64" fmla="*/ 262 w 330"/>
                    <a:gd name="T65" fmla="*/ 80 h 294"/>
                    <a:gd name="T66" fmla="*/ 232 w 330"/>
                    <a:gd name="T67" fmla="*/ 70 h 294"/>
                    <a:gd name="T68" fmla="*/ 202 w 330"/>
                    <a:gd name="T69" fmla="*/ 64 h 294"/>
                    <a:gd name="T70" fmla="*/ 174 w 330"/>
                    <a:gd name="T71" fmla="*/ 64 h 294"/>
                    <a:gd name="T72" fmla="*/ 162 w 330"/>
                    <a:gd name="T73" fmla="*/ 66 h 294"/>
                    <a:gd name="T74" fmla="*/ 150 w 330"/>
                    <a:gd name="T75" fmla="*/ 70 h 294"/>
                    <a:gd name="T76" fmla="*/ 140 w 330"/>
                    <a:gd name="T77" fmla="*/ 76 h 294"/>
                    <a:gd name="T78" fmla="*/ 128 w 330"/>
                    <a:gd name="T79" fmla="*/ 88 h 294"/>
                    <a:gd name="T80" fmla="*/ 116 w 330"/>
                    <a:gd name="T81" fmla="*/ 102 h 294"/>
                    <a:gd name="T82" fmla="*/ 104 w 330"/>
                    <a:gd name="T83" fmla="*/ 118 h 294"/>
                    <a:gd name="T84" fmla="*/ 80 w 330"/>
                    <a:gd name="T85" fmla="*/ 156 h 294"/>
                    <a:gd name="T86" fmla="*/ 56 w 330"/>
                    <a:gd name="T87" fmla="*/ 196 h 294"/>
                    <a:gd name="T88" fmla="*/ 34 w 330"/>
                    <a:gd name="T89" fmla="*/ 234 h 294"/>
                    <a:gd name="T90" fmla="*/ 26 w 330"/>
                    <a:gd name="T91" fmla="*/ 252 h 294"/>
                    <a:gd name="T92" fmla="*/ 18 w 330"/>
                    <a:gd name="T93" fmla="*/ 266 h 294"/>
                    <a:gd name="T94" fmla="*/ 10 w 330"/>
                    <a:gd name="T95" fmla="*/ 280 h 294"/>
                    <a:gd name="T96" fmla="*/ 6 w 330"/>
                    <a:gd name="T97" fmla="*/ 288 h 294"/>
                    <a:gd name="T98" fmla="*/ 2 w 330"/>
                    <a:gd name="T99" fmla="*/ 294 h 294"/>
                    <a:gd name="T100" fmla="*/ 0 w 330"/>
                    <a:gd name="T101" fmla="*/ 294 h 2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0"/>
                    <a:gd name="T154" fmla="*/ 0 h 294"/>
                    <a:gd name="T155" fmla="*/ 330 w 330"/>
                    <a:gd name="T156" fmla="*/ 294 h 2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0" h="294">
                      <a:moveTo>
                        <a:pt x="0" y="294"/>
                      </a:moveTo>
                      <a:lnTo>
                        <a:pt x="0" y="290"/>
                      </a:lnTo>
                      <a:lnTo>
                        <a:pt x="2" y="280"/>
                      </a:lnTo>
                      <a:lnTo>
                        <a:pt x="4" y="266"/>
                      </a:lnTo>
                      <a:lnTo>
                        <a:pt x="10" y="248"/>
                      </a:lnTo>
                      <a:lnTo>
                        <a:pt x="14" y="228"/>
                      </a:lnTo>
                      <a:lnTo>
                        <a:pt x="22" y="206"/>
                      </a:lnTo>
                      <a:lnTo>
                        <a:pt x="38" y="158"/>
                      </a:lnTo>
                      <a:lnTo>
                        <a:pt x="56" y="108"/>
                      </a:lnTo>
                      <a:lnTo>
                        <a:pt x="66" y="84"/>
                      </a:lnTo>
                      <a:lnTo>
                        <a:pt x="78" y="62"/>
                      </a:lnTo>
                      <a:lnTo>
                        <a:pt x="88" y="44"/>
                      </a:lnTo>
                      <a:lnTo>
                        <a:pt x="98" y="28"/>
                      </a:lnTo>
                      <a:lnTo>
                        <a:pt x="110" y="14"/>
                      </a:lnTo>
                      <a:lnTo>
                        <a:pt x="120" y="6"/>
                      </a:lnTo>
                      <a:lnTo>
                        <a:pt x="132" y="2"/>
                      </a:lnTo>
                      <a:lnTo>
                        <a:pt x="144" y="0"/>
                      </a:lnTo>
                      <a:lnTo>
                        <a:pt x="158" y="2"/>
                      </a:lnTo>
                      <a:lnTo>
                        <a:pt x="174" y="6"/>
                      </a:lnTo>
                      <a:lnTo>
                        <a:pt x="208" y="20"/>
                      </a:lnTo>
                      <a:lnTo>
                        <a:pt x="244" y="38"/>
                      </a:lnTo>
                      <a:lnTo>
                        <a:pt x="276" y="58"/>
                      </a:lnTo>
                      <a:lnTo>
                        <a:pt x="302" y="78"/>
                      </a:lnTo>
                      <a:lnTo>
                        <a:pt x="314" y="86"/>
                      </a:lnTo>
                      <a:lnTo>
                        <a:pt x="322" y="94"/>
                      </a:lnTo>
                      <a:lnTo>
                        <a:pt x="328" y="98"/>
                      </a:lnTo>
                      <a:lnTo>
                        <a:pt x="330" y="102"/>
                      </a:lnTo>
                      <a:lnTo>
                        <a:pt x="330" y="104"/>
                      </a:lnTo>
                      <a:lnTo>
                        <a:pt x="326" y="102"/>
                      </a:lnTo>
                      <a:lnTo>
                        <a:pt x="320" y="100"/>
                      </a:lnTo>
                      <a:lnTo>
                        <a:pt x="312" y="98"/>
                      </a:lnTo>
                      <a:lnTo>
                        <a:pt x="290" y="88"/>
                      </a:lnTo>
                      <a:lnTo>
                        <a:pt x="262" y="80"/>
                      </a:lnTo>
                      <a:lnTo>
                        <a:pt x="232" y="70"/>
                      </a:lnTo>
                      <a:lnTo>
                        <a:pt x="202" y="64"/>
                      </a:lnTo>
                      <a:lnTo>
                        <a:pt x="174" y="64"/>
                      </a:lnTo>
                      <a:lnTo>
                        <a:pt x="162" y="66"/>
                      </a:lnTo>
                      <a:lnTo>
                        <a:pt x="150" y="70"/>
                      </a:lnTo>
                      <a:lnTo>
                        <a:pt x="140" y="76"/>
                      </a:lnTo>
                      <a:lnTo>
                        <a:pt x="128" y="88"/>
                      </a:lnTo>
                      <a:lnTo>
                        <a:pt x="116" y="102"/>
                      </a:lnTo>
                      <a:lnTo>
                        <a:pt x="104" y="118"/>
                      </a:lnTo>
                      <a:lnTo>
                        <a:pt x="80" y="156"/>
                      </a:lnTo>
                      <a:lnTo>
                        <a:pt x="56" y="196"/>
                      </a:lnTo>
                      <a:lnTo>
                        <a:pt x="34" y="234"/>
                      </a:lnTo>
                      <a:lnTo>
                        <a:pt x="26" y="252"/>
                      </a:lnTo>
                      <a:lnTo>
                        <a:pt x="18" y="266"/>
                      </a:lnTo>
                      <a:lnTo>
                        <a:pt x="10" y="280"/>
                      </a:lnTo>
                      <a:lnTo>
                        <a:pt x="6" y="288"/>
                      </a:lnTo>
                      <a:lnTo>
                        <a:pt x="2" y="294"/>
                      </a:lnTo>
                      <a:lnTo>
                        <a:pt x="0" y="294"/>
                      </a:lnTo>
                      <a:close/>
                    </a:path>
                  </a:pathLst>
                </a:custGeom>
                <a:solidFill>
                  <a:srgbClr val="008000"/>
                </a:solidFill>
                <a:ln w="9525">
                  <a:solidFill>
                    <a:srgbClr val="000000"/>
                  </a:solidFill>
                  <a:round/>
                  <a:headEnd/>
                  <a:tailEnd/>
                </a:ln>
              </p:spPr>
              <p:txBody>
                <a:bodyPr/>
                <a:lstStyle/>
                <a:p>
                  <a:endParaRPr lang="es-AR"/>
                </a:p>
              </p:txBody>
            </p:sp>
            <p:sp>
              <p:nvSpPr>
                <p:cNvPr id="70927" name="Freeform 1231"/>
                <p:cNvSpPr>
                  <a:spLocks/>
                </p:cNvSpPr>
                <p:nvPr/>
              </p:nvSpPr>
              <p:spPr bwMode="auto">
                <a:xfrm>
                  <a:off x="4316" y="2956"/>
                  <a:ext cx="350" cy="200"/>
                </a:xfrm>
                <a:custGeom>
                  <a:avLst/>
                  <a:gdLst>
                    <a:gd name="T0" fmla="*/ 350 w 350"/>
                    <a:gd name="T1" fmla="*/ 200 h 200"/>
                    <a:gd name="T2" fmla="*/ 350 w 350"/>
                    <a:gd name="T3" fmla="*/ 198 h 200"/>
                    <a:gd name="T4" fmla="*/ 348 w 350"/>
                    <a:gd name="T5" fmla="*/ 190 h 200"/>
                    <a:gd name="T6" fmla="*/ 346 w 350"/>
                    <a:gd name="T7" fmla="*/ 182 h 200"/>
                    <a:gd name="T8" fmla="*/ 342 w 350"/>
                    <a:gd name="T9" fmla="*/ 170 h 200"/>
                    <a:gd name="T10" fmla="*/ 328 w 350"/>
                    <a:gd name="T11" fmla="*/ 142 h 200"/>
                    <a:gd name="T12" fmla="*/ 312 w 350"/>
                    <a:gd name="T13" fmla="*/ 108 h 200"/>
                    <a:gd name="T14" fmla="*/ 292 w 350"/>
                    <a:gd name="T15" fmla="*/ 74 h 200"/>
                    <a:gd name="T16" fmla="*/ 270 w 350"/>
                    <a:gd name="T17" fmla="*/ 44 h 200"/>
                    <a:gd name="T18" fmla="*/ 258 w 350"/>
                    <a:gd name="T19" fmla="*/ 30 h 200"/>
                    <a:gd name="T20" fmla="*/ 246 w 350"/>
                    <a:gd name="T21" fmla="*/ 18 h 200"/>
                    <a:gd name="T22" fmla="*/ 236 w 350"/>
                    <a:gd name="T23" fmla="*/ 10 h 200"/>
                    <a:gd name="T24" fmla="*/ 224 w 350"/>
                    <a:gd name="T25" fmla="*/ 4 h 200"/>
                    <a:gd name="T26" fmla="*/ 212 w 350"/>
                    <a:gd name="T27" fmla="*/ 2 h 200"/>
                    <a:gd name="T28" fmla="*/ 198 w 350"/>
                    <a:gd name="T29" fmla="*/ 0 h 200"/>
                    <a:gd name="T30" fmla="*/ 164 w 350"/>
                    <a:gd name="T31" fmla="*/ 4 h 200"/>
                    <a:gd name="T32" fmla="*/ 128 w 350"/>
                    <a:gd name="T33" fmla="*/ 14 h 200"/>
                    <a:gd name="T34" fmla="*/ 92 w 350"/>
                    <a:gd name="T35" fmla="*/ 26 h 200"/>
                    <a:gd name="T36" fmla="*/ 58 w 350"/>
                    <a:gd name="T37" fmla="*/ 40 h 200"/>
                    <a:gd name="T38" fmla="*/ 42 w 350"/>
                    <a:gd name="T39" fmla="*/ 48 h 200"/>
                    <a:gd name="T40" fmla="*/ 30 w 350"/>
                    <a:gd name="T41" fmla="*/ 54 h 200"/>
                    <a:gd name="T42" fmla="*/ 18 w 350"/>
                    <a:gd name="T43" fmla="*/ 60 h 200"/>
                    <a:gd name="T44" fmla="*/ 8 w 350"/>
                    <a:gd name="T45" fmla="*/ 64 h 200"/>
                    <a:gd name="T46" fmla="*/ 2 w 350"/>
                    <a:gd name="T47" fmla="*/ 68 h 200"/>
                    <a:gd name="T48" fmla="*/ 0 w 350"/>
                    <a:gd name="T49" fmla="*/ 70 h 200"/>
                    <a:gd name="T50" fmla="*/ 4 w 350"/>
                    <a:gd name="T51" fmla="*/ 70 h 200"/>
                    <a:gd name="T52" fmla="*/ 10 w 350"/>
                    <a:gd name="T53" fmla="*/ 70 h 200"/>
                    <a:gd name="T54" fmla="*/ 20 w 350"/>
                    <a:gd name="T55" fmla="*/ 68 h 200"/>
                    <a:gd name="T56" fmla="*/ 30 w 350"/>
                    <a:gd name="T57" fmla="*/ 64 h 200"/>
                    <a:gd name="T58" fmla="*/ 42 w 350"/>
                    <a:gd name="T59" fmla="*/ 62 h 200"/>
                    <a:gd name="T60" fmla="*/ 72 w 350"/>
                    <a:gd name="T61" fmla="*/ 56 h 200"/>
                    <a:gd name="T62" fmla="*/ 104 w 350"/>
                    <a:gd name="T63" fmla="*/ 50 h 200"/>
                    <a:gd name="T64" fmla="*/ 136 w 350"/>
                    <a:gd name="T65" fmla="*/ 46 h 200"/>
                    <a:gd name="T66" fmla="*/ 166 w 350"/>
                    <a:gd name="T67" fmla="*/ 44 h 200"/>
                    <a:gd name="T68" fmla="*/ 192 w 350"/>
                    <a:gd name="T69" fmla="*/ 48 h 200"/>
                    <a:gd name="T70" fmla="*/ 204 w 350"/>
                    <a:gd name="T71" fmla="*/ 52 h 200"/>
                    <a:gd name="T72" fmla="*/ 216 w 350"/>
                    <a:gd name="T73" fmla="*/ 60 h 200"/>
                    <a:gd name="T74" fmla="*/ 228 w 350"/>
                    <a:gd name="T75" fmla="*/ 70 h 200"/>
                    <a:gd name="T76" fmla="*/ 240 w 350"/>
                    <a:gd name="T77" fmla="*/ 80 h 200"/>
                    <a:gd name="T78" fmla="*/ 266 w 350"/>
                    <a:gd name="T79" fmla="*/ 106 h 200"/>
                    <a:gd name="T80" fmla="*/ 292 w 350"/>
                    <a:gd name="T81" fmla="*/ 134 h 200"/>
                    <a:gd name="T82" fmla="*/ 314 w 350"/>
                    <a:gd name="T83" fmla="*/ 160 h 200"/>
                    <a:gd name="T84" fmla="*/ 332 w 350"/>
                    <a:gd name="T85" fmla="*/ 182 h 200"/>
                    <a:gd name="T86" fmla="*/ 338 w 350"/>
                    <a:gd name="T87" fmla="*/ 190 h 200"/>
                    <a:gd name="T88" fmla="*/ 344 w 350"/>
                    <a:gd name="T89" fmla="*/ 196 h 200"/>
                    <a:gd name="T90" fmla="*/ 348 w 350"/>
                    <a:gd name="T91" fmla="*/ 200 h 200"/>
                    <a:gd name="T92" fmla="*/ 350 w 350"/>
                    <a:gd name="T93" fmla="*/ 200 h 2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0"/>
                    <a:gd name="T142" fmla="*/ 0 h 200"/>
                    <a:gd name="T143" fmla="*/ 350 w 350"/>
                    <a:gd name="T144" fmla="*/ 200 h 2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0" h="200">
                      <a:moveTo>
                        <a:pt x="350" y="200"/>
                      </a:moveTo>
                      <a:lnTo>
                        <a:pt x="350" y="198"/>
                      </a:lnTo>
                      <a:lnTo>
                        <a:pt x="348" y="190"/>
                      </a:lnTo>
                      <a:lnTo>
                        <a:pt x="346" y="182"/>
                      </a:lnTo>
                      <a:lnTo>
                        <a:pt x="342" y="170"/>
                      </a:lnTo>
                      <a:lnTo>
                        <a:pt x="328" y="142"/>
                      </a:lnTo>
                      <a:lnTo>
                        <a:pt x="312" y="108"/>
                      </a:lnTo>
                      <a:lnTo>
                        <a:pt x="292" y="74"/>
                      </a:lnTo>
                      <a:lnTo>
                        <a:pt x="270" y="44"/>
                      </a:lnTo>
                      <a:lnTo>
                        <a:pt x="258" y="30"/>
                      </a:lnTo>
                      <a:lnTo>
                        <a:pt x="246" y="18"/>
                      </a:lnTo>
                      <a:lnTo>
                        <a:pt x="236" y="10"/>
                      </a:lnTo>
                      <a:lnTo>
                        <a:pt x="224" y="4"/>
                      </a:lnTo>
                      <a:lnTo>
                        <a:pt x="212" y="2"/>
                      </a:lnTo>
                      <a:lnTo>
                        <a:pt x="198" y="0"/>
                      </a:lnTo>
                      <a:lnTo>
                        <a:pt x="164" y="4"/>
                      </a:lnTo>
                      <a:lnTo>
                        <a:pt x="128" y="14"/>
                      </a:lnTo>
                      <a:lnTo>
                        <a:pt x="92" y="26"/>
                      </a:lnTo>
                      <a:lnTo>
                        <a:pt x="58" y="40"/>
                      </a:lnTo>
                      <a:lnTo>
                        <a:pt x="42" y="48"/>
                      </a:lnTo>
                      <a:lnTo>
                        <a:pt x="30" y="54"/>
                      </a:lnTo>
                      <a:lnTo>
                        <a:pt x="18" y="60"/>
                      </a:lnTo>
                      <a:lnTo>
                        <a:pt x="8" y="64"/>
                      </a:lnTo>
                      <a:lnTo>
                        <a:pt x="2" y="68"/>
                      </a:lnTo>
                      <a:lnTo>
                        <a:pt x="0" y="70"/>
                      </a:lnTo>
                      <a:lnTo>
                        <a:pt x="4" y="70"/>
                      </a:lnTo>
                      <a:lnTo>
                        <a:pt x="10" y="70"/>
                      </a:lnTo>
                      <a:lnTo>
                        <a:pt x="20" y="68"/>
                      </a:lnTo>
                      <a:lnTo>
                        <a:pt x="30" y="64"/>
                      </a:lnTo>
                      <a:lnTo>
                        <a:pt x="42" y="62"/>
                      </a:lnTo>
                      <a:lnTo>
                        <a:pt x="72" y="56"/>
                      </a:lnTo>
                      <a:lnTo>
                        <a:pt x="104" y="50"/>
                      </a:lnTo>
                      <a:lnTo>
                        <a:pt x="136" y="46"/>
                      </a:lnTo>
                      <a:lnTo>
                        <a:pt x="166" y="44"/>
                      </a:lnTo>
                      <a:lnTo>
                        <a:pt x="192" y="48"/>
                      </a:lnTo>
                      <a:lnTo>
                        <a:pt x="204" y="52"/>
                      </a:lnTo>
                      <a:lnTo>
                        <a:pt x="216" y="60"/>
                      </a:lnTo>
                      <a:lnTo>
                        <a:pt x="228" y="70"/>
                      </a:lnTo>
                      <a:lnTo>
                        <a:pt x="240" y="80"/>
                      </a:lnTo>
                      <a:lnTo>
                        <a:pt x="266" y="106"/>
                      </a:lnTo>
                      <a:lnTo>
                        <a:pt x="292" y="134"/>
                      </a:lnTo>
                      <a:lnTo>
                        <a:pt x="314" y="160"/>
                      </a:lnTo>
                      <a:lnTo>
                        <a:pt x="332" y="182"/>
                      </a:lnTo>
                      <a:lnTo>
                        <a:pt x="338" y="190"/>
                      </a:lnTo>
                      <a:lnTo>
                        <a:pt x="344" y="196"/>
                      </a:lnTo>
                      <a:lnTo>
                        <a:pt x="348" y="200"/>
                      </a:lnTo>
                      <a:lnTo>
                        <a:pt x="350" y="200"/>
                      </a:lnTo>
                      <a:close/>
                    </a:path>
                  </a:pathLst>
                </a:custGeom>
                <a:solidFill>
                  <a:srgbClr val="008000"/>
                </a:solidFill>
                <a:ln w="9525">
                  <a:solidFill>
                    <a:srgbClr val="000000"/>
                  </a:solidFill>
                  <a:round/>
                  <a:headEnd/>
                  <a:tailEnd/>
                </a:ln>
              </p:spPr>
              <p:txBody>
                <a:bodyPr/>
                <a:lstStyle/>
                <a:p>
                  <a:endParaRPr lang="es-AR"/>
                </a:p>
              </p:txBody>
            </p:sp>
            <p:sp>
              <p:nvSpPr>
                <p:cNvPr id="70928" name="Line 1232"/>
                <p:cNvSpPr>
                  <a:spLocks noChangeShapeType="1"/>
                </p:cNvSpPr>
                <p:nvPr/>
              </p:nvSpPr>
              <p:spPr bwMode="auto">
                <a:xfrm>
                  <a:off x="4588" y="1760"/>
                  <a:ext cx="90" cy="180"/>
                </a:xfrm>
                <a:prstGeom prst="line">
                  <a:avLst/>
                </a:prstGeom>
                <a:noFill/>
                <a:ln w="9525">
                  <a:solidFill>
                    <a:srgbClr val="000000"/>
                  </a:solidFill>
                  <a:round/>
                  <a:headEnd/>
                  <a:tailEnd/>
                </a:ln>
              </p:spPr>
              <p:txBody>
                <a:bodyPr/>
                <a:lstStyle/>
                <a:p>
                  <a:endParaRPr lang="es-AR"/>
                </a:p>
              </p:txBody>
            </p:sp>
            <p:sp>
              <p:nvSpPr>
                <p:cNvPr id="70929" name="Line 1233"/>
                <p:cNvSpPr>
                  <a:spLocks noChangeShapeType="1"/>
                </p:cNvSpPr>
                <p:nvPr/>
              </p:nvSpPr>
              <p:spPr bwMode="auto">
                <a:xfrm flipV="1">
                  <a:off x="4680" y="1758"/>
                  <a:ext cx="90" cy="182"/>
                </a:xfrm>
                <a:prstGeom prst="line">
                  <a:avLst/>
                </a:prstGeom>
                <a:noFill/>
                <a:ln w="9525">
                  <a:solidFill>
                    <a:srgbClr val="000000"/>
                  </a:solidFill>
                  <a:round/>
                  <a:headEnd/>
                  <a:tailEnd/>
                </a:ln>
              </p:spPr>
              <p:txBody>
                <a:bodyPr/>
                <a:lstStyle/>
                <a:p>
                  <a:endParaRPr lang="es-AR"/>
                </a:p>
              </p:txBody>
            </p:sp>
            <p:sp>
              <p:nvSpPr>
                <p:cNvPr id="70930" name="Line 1234"/>
                <p:cNvSpPr>
                  <a:spLocks noChangeShapeType="1"/>
                </p:cNvSpPr>
                <p:nvPr/>
              </p:nvSpPr>
              <p:spPr bwMode="auto">
                <a:xfrm>
                  <a:off x="4680" y="1670"/>
                  <a:ext cx="1" cy="314"/>
                </a:xfrm>
                <a:prstGeom prst="line">
                  <a:avLst/>
                </a:prstGeom>
                <a:noFill/>
                <a:ln w="9525">
                  <a:solidFill>
                    <a:srgbClr val="000000"/>
                  </a:solidFill>
                  <a:round/>
                  <a:headEnd/>
                  <a:tailEnd/>
                </a:ln>
              </p:spPr>
              <p:txBody>
                <a:bodyPr/>
                <a:lstStyle/>
                <a:p>
                  <a:endParaRPr lang="es-AR"/>
                </a:p>
              </p:txBody>
            </p:sp>
            <p:sp>
              <p:nvSpPr>
                <p:cNvPr id="70931" name="Line 1235"/>
                <p:cNvSpPr>
                  <a:spLocks noChangeShapeType="1"/>
                </p:cNvSpPr>
                <p:nvPr/>
              </p:nvSpPr>
              <p:spPr bwMode="auto">
                <a:xfrm>
                  <a:off x="4634" y="1714"/>
                  <a:ext cx="44" cy="136"/>
                </a:xfrm>
                <a:prstGeom prst="line">
                  <a:avLst/>
                </a:prstGeom>
                <a:noFill/>
                <a:ln w="9525">
                  <a:solidFill>
                    <a:srgbClr val="000000"/>
                  </a:solidFill>
                  <a:round/>
                  <a:headEnd/>
                  <a:tailEnd/>
                </a:ln>
              </p:spPr>
              <p:txBody>
                <a:bodyPr/>
                <a:lstStyle/>
                <a:p>
                  <a:endParaRPr lang="es-AR"/>
                </a:p>
              </p:txBody>
            </p:sp>
            <p:sp>
              <p:nvSpPr>
                <p:cNvPr id="70932" name="Line 1236"/>
                <p:cNvSpPr>
                  <a:spLocks noChangeShapeType="1"/>
                </p:cNvSpPr>
                <p:nvPr/>
              </p:nvSpPr>
              <p:spPr bwMode="auto">
                <a:xfrm flipH="1">
                  <a:off x="4678" y="1714"/>
                  <a:ext cx="46" cy="90"/>
                </a:xfrm>
                <a:prstGeom prst="line">
                  <a:avLst/>
                </a:prstGeom>
                <a:noFill/>
                <a:ln w="9525">
                  <a:solidFill>
                    <a:srgbClr val="000000"/>
                  </a:solidFill>
                  <a:round/>
                  <a:headEnd/>
                  <a:tailEnd/>
                </a:ln>
              </p:spPr>
              <p:txBody>
                <a:bodyPr/>
                <a:lstStyle/>
                <a:p>
                  <a:endParaRPr lang="es-AR"/>
                </a:p>
              </p:txBody>
            </p:sp>
            <p:sp>
              <p:nvSpPr>
                <p:cNvPr id="70933" name="Line 1237"/>
                <p:cNvSpPr>
                  <a:spLocks noChangeShapeType="1"/>
                </p:cNvSpPr>
                <p:nvPr/>
              </p:nvSpPr>
              <p:spPr bwMode="auto">
                <a:xfrm flipH="1">
                  <a:off x="4678" y="1670"/>
                  <a:ext cx="92" cy="180"/>
                </a:xfrm>
                <a:prstGeom prst="line">
                  <a:avLst/>
                </a:prstGeom>
                <a:noFill/>
                <a:ln w="9525">
                  <a:solidFill>
                    <a:srgbClr val="000000"/>
                  </a:solidFill>
                  <a:round/>
                  <a:headEnd/>
                  <a:tailEnd/>
                </a:ln>
              </p:spPr>
              <p:txBody>
                <a:bodyPr/>
                <a:lstStyle/>
                <a:p>
                  <a:endParaRPr lang="es-AR"/>
                </a:p>
              </p:txBody>
            </p:sp>
            <p:sp>
              <p:nvSpPr>
                <p:cNvPr id="70934" name="Line 1238"/>
                <p:cNvSpPr>
                  <a:spLocks noChangeShapeType="1"/>
                </p:cNvSpPr>
                <p:nvPr/>
              </p:nvSpPr>
              <p:spPr bwMode="auto">
                <a:xfrm>
                  <a:off x="4588" y="1714"/>
                  <a:ext cx="90" cy="180"/>
                </a:xfrm>
                <a:prstGeom prst="line">
                  <a:avLst/>
                </a:prstGeom>
                <a:noFill/>
                <a:ln w="9525">
                  <a:solidFill>
                    <a:srgbClr val="000000"/>
                  </a:solidFill>
                  <a:round/>
                  <a:headEnd/>
                  <a:tailEnd/>
                </a:ln>
              </p:spPr>
              <p:txBody>
                <a:bodyPr/>
                <a:lstStyle/>
                <a:p>
                  <a:endParaRPr lang="es-AR"/>
                </a:p>
              </p:txBody>
            </p:sp>
            <p:grpSp>
              <p:nvGrpSpPr>
                <p:cNvPr id="70935" name="Group 1239"/>
                <p:cNvGrpSpPr>
                  <a:grpSpLocks/>
                </p:cNvGrpSpPr>
                <p:nvPr/>
              </p:nvGrpSpPr>
              <p:grpSpPr bwMode="auto">
                <a:xfrm>
                  <a:off x="4494" y="2124"/>
                  <a:ext cx="200" cy="312"/>
                  <a:chOff x="4494" y="2124"/>
                  <a:chExt cx="200" cy="312"/>
                </a:xfrm>
              </p:grpSpPr>
              <p:sp>
                <p:nvSpPr>
                  <p:cNvPr id="70947" name="Freeform 1240"/>
                  <p:cNvSpPr>
                    <a:spLocks/>
                  </p:cNvSpPr>
                  <p:nvPr/>
                </p:nvSpPr>
                <p:spPr bwMode="auto">
                  <a:xfrm>
                    <a:off x="4496" y="2126"/>
                    <a:ext cx="196" cy="308"/>
                  </a:xfrm>
                  <a:custGeom>
                    <a:avLst/>
                    <a:gdLst>
                      <a:gd name="T0" fmla="*/ 106 w 196"/>
                      <a:gd name="T1" fmla="*/ 50 h 308"/>
                      <a:gd name="T2" fmla="*/ 116 w 196"/>
                      <a:gd name="T3" fmla="*/ 26 h 308"/>
                      <a:gd name="T4" fmla="*/ 134 w 196"/>
                      <a:gd name="T5" fmla="*/ 0 h 308"/>
                      <a:gd name="T6" fmla="*/ 162 w 196"/>
                      <a:gd name="T7" fmla="*/ 4 h 308"/>
                      <a:gd name="T8" fmla="*/ 176 w 196"/>
                      <a:gd name="T9" fmla="*/ 22 h 308"/>
                      <a:gd name="T10" fmla="*/ 188 w 196"/>
                      <a:gd name="T11" fmla="*/ 36 h 308"/>
                      <a:gd name="T12" fmla="*/ 190 w 196"/>
                      <a:gd name="T13" fmla="*/ 38 h 308"/>
                      <a:gd name="T14" fmla="*/ 178 w 196"/>
                      <a:gd name="T15" fmla="*/ 32 h 308"/>
                      <a:gd name="T16" fmla="*/ 168 w 196"/>
                      <a:gd name="T17" fmla="*/ 28 h 308"/>
                      <a:gd name="T18" fmla="*/ 160 w 196"/>
                      <a:gd name="T19" fmla="*/ 20 h 308"/>
                      <a:gd name="T20" fmla="*/ 142 w 196"/>
                      <a:gd name="T21" fmla="*/ 16 h 308"/>
                      <a:gd name="T22" fmla="*/ 126 w 196"/>
                      <a:gd name="T23" fmla="*/ 30 h 308"/>
                      <a:gd name="T24" fmla="*/ 120 w 196"/>
                      <a:gd name="T25" fmla="*/ 52 h 308"/>
                      <a:gd name="T26" fmla="*/ 126 w 196"/>
                      <a:gd name="T27" fmla="*/ 86 h 308"/>
                      <a:gd name="T28" fmla="*/ 128 w 196"/>
                      <a:gd name="T29" fmla="*/ 118 h 308"/>
                      <a:gd name="T30" fmla="*/ 142 w 196"/>
                      <a:gd name="T31" fmla="*/ 150 h 308"/>
                      <a:gd name="T32" fmla="*/ 154 w 196"/>
                      <a:gd name="T33" fmla="*/ 172 h 308"/>
                      <a:gd name="T34" fmla="*/ 166 w 196"/>
                      <a:gd name="T35" fmla="*/ 200 h 308"/>
                      <a:gd name="T36" fmla="*/ 178 w 196"/>
                      <a:gd name="T37" fmla="*/ 228 h 308"/>
                      <a:gd name="T38" fmla="*/ 196 w 196"/>
                      <a:gd name="T39" fmla="*/ 270 h 308"/>
                      <a:gd name="T40" fmla="*/ 190 w 196"/>
                      <a:gd name="T41" fmla="*/ 300 h 308"/>
                      <a:gd name="T42" fmla="*/ 176 w 196"/>
                      <a:gd name="T43" fmla="*/ 308 h 308"/>
                      <a:gd name="T44" fmla="*/ 160 w 196"/>
                      <a:gd name="T45" fmla="*/ 304 h 308"/>
                      <a:gd name="T46" fmla="*/ 140 w 196"/>
                      <a:gd name="T47" fmla="*/ 282 h 308"/>
                      <a:gd name="T48" fmla="*/ 120 w 196"/>
                      <a:gd name="T49" fmla="*/ 252 h 308"/>
                      <a:gd name="T50" fmla="*/ 112 w 196"/>
                      <a:gd name="T51" fmla="*/ 236 h 308"/>
                      <a:gd name="T52" fmla="*/ 106 w 196"/>
                      <a:gd name="T53" fmla="*/ 226 h 308"/>
                      <a:gd name="T54" fmla="*/ 98 w 196"/>
                      <a:gd name="T55" fmla="*/ 208 h 308"/>
                      <a:gd name="T56" fmla="*/ 88 w 196"/>
                      <a:gd name="T57" fmla="*/ 188 h 308"/>
                      <a:gd name="T58" fmla="*/ 74 w 196"/>
                      <a:gd name="T59" fmla="*/ 166 h 308"/>
                      <a:gd name="T60" fmla="*/ 50 w 196"/>
                      <a:gd name="T61" fmla="*/ 150 h 308"/>
                      <a:gd name="T62" fmla="*/ 32 w 196"/>
                      <a:gd name="T63" fmla="*/ 152 h 308"/>
                      <a:gd name="T64" fmla="*/ 26 w 196"/>
                      <a:gd name="T65" fmla="*/ 162 h 308"/>
                      <a:gd name="T66" fmla="*/ 20 w 196"/>
                      <a:gd name="T67" fmla="*/ 172 h 308"/>
                      <a:gd name="T68" fmla="*/ 16 w 196"/>
                      <a:gd name="T69" fmla="*/ 184 h 308"/>
                      <a:gd name="T70" fmla="*/ 16 w 196"/>
                      <a:gd name="T71" fmla="*/ 198 h 308"/>
                      <a:gd name="T72" fmla="*/ 10 w 196"/>
                      <a:gd name="T73" fmla="*/ 190 h 308"/>
                      <a:gd name="T74" fmla="*/ 2 w 196"/>
                      <a:gd name="T75" fmla="*/ 168 h 308"/>
                      <a:gd name="T76" fmla="*/ 16 w 196"/>
                      <a:gd name="T77" fmla="*/ 138 h 308"/>
                      <a:gd name="T78" fmla="*/ 36 w 196"/>
                      <a:gd name="T79" fmla="*/ 132 h 308"/>
                      <a:gd name="T80" fmla="*/ 54 w 196"/>
                      <a:gd name="T81" fmla="*/ 134 h 308"/>
                      <a:gd name="T82" fmla="*/ 36 w 196"/>
                      <a:gd name="T83" fmla="*/ 106 h 308"/>
                      <a:gd name="T84" fmla="*/ 20 w 196"/>
                      <a:gd name="T85" fmla="*/ 112 h 308"/>
                      <a:gd name="T86" fmla="*/ 14 w 196"/>
                      <a:gd name="T87" fmla="*/ 120 h 308"/>
                      <a:gd name="T88" fmla="*/ 2 w 196"/>
                      <a:gd name="T89" fmla="*/ 106 h 308"/>
                      <a:gd name="T90" fmla="*/ 0 w 196"/>
                      <a:gd name="T91" fmla="*/ 78 h 308"/>
                      <a:gd name="T92" fmla="*/ 6 w 196"/>
                      <a:gd name="T93" fmla="*/ 56 h 308"/>
                      <a:gd name="T94" fmla="*/ 12 w 196"/>
                      <a:gd name="T95" fmla="*/ 50 h 308"/>
                      <a:gd name="T96" fmla="*/ 24 w 196"/>
                      <a:gd name="T97" fmla="*/ 54 h 308"/>
                      <a:gd name="T98" fmla="*/ 32 w 196"/>
                      <a:gd name="T99" fmla="*/ 58 h 308"/>
                      <a:gd name="T100" fmla="*/ 44 w 196"/>
                      <a:gd name="T101" fmla="*/ 70 h 308"/>
                      <a:gd name="T102" fmla="*/ 52 w 196"/>
                      <a:gd name="T103" fmla="*/ 80 h 308"/>
                      <a:gd name="T104" fmla="*/ 56 w 196"/>
                      <a:gd name="T105" fmla="*/ 100 h 308"/>
                      <a:gd name="T106" fmla="*/ 56 w 196"/>
                      <a:gd name="T107" fmla="*/ 110 h 308"/>
                      <a:gd name="T108" fmla="*/ 56 w 196"/>
                      <a:gd name="T109" fmla="*/ 128 h 308"/>
                      <a:gd name="T110" fmla="*/ 66 w 196"/>
                      <a:gd name="T111" fmla="*/ 134 h 308"/>
                      <a:gd name="T112" fmla="*/ 86 w 196"/>
                      <a:gd name="T113" fmla="*/ 142 h 308"/>
                      <a:gd name="T114" fmla="*/ 106 w 196"/>
                      <a:gd name="T115" fmla="*/ 156 h 308"/>
                      <a:gd name="T116" fmla="*/ 116 w 196"/>
                      <a:gd name="T117" fmla="*/ 138 h 308"/>
                      <a:gd name="T118" fmla="*/ 116 w 196"/>
                      <a:gd name="T119" fmla="*/ 110 h 308"/>
                      <a:gd name="T120" fmla="*/ 108 w 196"/>
                      <a:gd name="T121" fmla="*/ 100 h 3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6"/>
                      <a:gd name="T184" fmla="*/ 0 h 308"/>
                      <a:gd name="T185" fmla="*/ 196 w 196"/>
                      <a:gd name="T186" fmla="*/ 308 h 3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6" h="308">
                        <a:moveTo>
                          <a:pt x="98" y="72"/>
                        </a:moveTo>
                        <a:lnTo>
                          <a:pt x="100" y="66"/>
                        </a:lnTo>
                        <a:lnTo>
                          <a:pt x="102" y="62"/>
                        </a:lnTo>
                        <a:lnTo>
                          <a:pt x="104" y="56"/>
                        </a:lnTo>
                        <a:lnTo>
                          <a:pt x="106" y="50"/>
                        </a:lnTo>
                        <a:lnTo>
                          <a:pt x="108" y="46"/>
                        </a:lnTo>
                        <a:lnTo>
                          <a:pt x="110" y="40"/>
                        </a:lnTo>
                        <a:lnTo>
                          <a:pt x="112" y="34"/>
                        </a:lnTo>
                        <a:lnTo>
                          <a:pt x="114" y="30"/>
                        </a:lnTo>
                        <a:lnTo>
                          <a:pt x="116" y="26"/>
                        </a:lnTo>
                        <a:lnTo>
                          <a:pt x="118" y="20"/>
                        </a:lnTo>
                        <a:lnTo>
                          <a:pt x="120" y="14"/>
                        </a:lnTo>
                        <a:lnTo>
                          <a:pt x="124" y="10"/>
                        </a:lnTo>
                        <a:lnTo>
                          <a:pt x="130" y="4"/>
                        </a:lnTo>
                        <a:lnTo>
                          <a:pt x="134" y="0"/>
                        </a:lnTo>
                        <a:lnTo>
                          <a:pt x="140" y="0"/>
                        </a:lnTo>
                        <a:lnTo>
                          <a:pt x="146" y="0"/>
                        </a:lnTo>
                        <a:lnTo>
                          <a:pt x="152" y="0"/>
                        </a:lnTo>
                        <a:lnTo>
                          <a:pt x="158" y="2"/>
                        </a:lnTo>
                        <a:lnTo>
                          <a:pt x="162" y="4"/>
                        </a:lnTo>
                        <a:lnTo>
                          <a:pt x="166" y="6"/>
                        </a:lnTo>
                        <a:lnTo>
                          <a:pt x="168" y="10"/>
                        </a:lnTo>
                        <a:lnTo>
                          <a:pt x="172" y="12"/>
                        </a:lnTo>
                        <a:lnTo>
                          <a:pt x="174" y="16"/>
                        </a:lnTo>
                        <a:lnTo>
                          <a:pt x="176" y="22"/>
                        </a:lnTo>
                        <a:lnTo>
                          <a:pt x="178" y="26"/>
                        </a:lnTo>
                        <a:lnTo>
                          <a:pt x="180" y="28"/>
                        </a:lnTo>
                        <a:lnTo>
                          <a:pt x="184" y="32"/>
                        </a:lnTo>
                        <a:lnTo>
                          <a:pt x="186" y="34"/>
                        </a:lnTo>
                        <a:lnTo>
                          <a:pt x="188" y="36"/>
                        </a:lnTo>
                        <a:lnTo>
                          <a:pt x="192" y="38"/>
                        </a:lnTo>
                        <a:lnTo>
                          <a:pt x="194" y="40"/>
                        </a:lnTo>
                        <a:lnTo>
                          <a:pt x="196" y="40"/>
                        </a:lnTo>
                        <a:lnTo>
                          <a:pt x="192" y="38"/>
                        </a:lnTo>
                        <a:lnTo>
                          <a:pt x="190" y="38"/>
                        </a:lnTo>
                        <a:lnTo>
                          <a:pt x="186" y="36"/>
                        </a:lnTo>
                        <a:lnTo>
                          <a:pt x="184" y="34"/>
                        </a:lnTo>
                        <a:lnTo>
                          <a:pt x="182" y="34"/>
                        </a:lnTo>
                        <a:lnTo>
                          <a:pt x="180" y="32"/>
                        </a:lnTo>
                        <a:lnTo>
                          <a:pt x="178" y="32"/>
                        </a:lnTo>
                        <a:lnTo>
                          <a:pt x="176" y="32"/>
                        </a:lnTo>
                        <a:lnTo>
                          <a:pt x="174" y="32"/>
                        </a:lnTo>
                        <a:lnTo>
                          <a:pt x="172" y="30"/>
                        </a:lnTo>
                        <a:lnTo>
                          <a:pt x="170" y="30"/>
                        </a:lnTo>
                        <a:lnTo>
                          <a:pt x="168" y="28"/>
                        </a:lnTo>
                        <a:lnTo>
                          <a:pt x="166" y="26"/>
                        </a:lnTo>
                        <a:lnTo>
                          <a:pt x="164" y="26"/>
                        </a:lnTo>
                        <a:lnTo>
                          <a:pt x="162" y="24"/>
                        </a:lnTo>
                        <a:lnTo>
                          <a:pt x="160" y="22"/>
                        </a:lnTo>
                        <a:lnTo>
                          <a:pt x="160" y="20"/>
                        </a:lnTo>
                        <a:lnTo>
                          <a:pt x="156" y="18"/>
                        </a:lnTo>
                        <a:lnTo>
                          <a:pt x="152" y="16"/>
                        </a:lnTo>
                        <a:lnTo>
                          <a:pt x="150" y="16"/>
                        </a:lnTo>
                        <a:lnTo>
                          <a:pt x="146" y="16"/>
                        </a:lnTo>
                        <a:lnTo>
                          <a:pt x="142" y="16"/>
                        </a:lnTo>
                        <a:lnTo>
                          <a:pt x="138" y="18"/>
                        </a:lnTo>
                        <a:lnTo>
                          <a:pt x="134" y="20"/>
                        </a:lnTo>
                        <a:lnTo>
                          <a:pt x="132" y="22"/>
                        </a:lnTo>
                        <a:lnTo>
                          <a:pt x="130" y="26"/>
                        </a:lnTo>
                        <a:lnTo>
                          <a:pt x="126" y="30"/>
                        </a:lnTo>
                        <a:lnTo>
                          <a:pt x="124" y="34"/>
                        </a:lnTo>
                        <a:lnTo>
                          <a:pt x="124" y="38"/>
                        </a:lnTo>
                        <a:lnTo>
                          <a:pt x="122" y="42"/>
                        </a:lnTo>
                        <a:lnTo>
                          <a:pt x="120" y="46"/>
                        </a:lnTo>
                        <a:lnTo>
                          <a:pt x="120" y="52"/>
                        </a:lnTo>
                        <a:lnTo>
                          <a:pt x="120" y="60"/>
                        </a:lnTo>
                        <a:lnTo>
                          <a:pt x="122" y="70"/>
                        </a:lnTo>
                        <a:lnTo>
                          <a:pt x="124" y="78"/>
                        </a:lnTo>
                        <a:lnTo>
                          <a:pt x="124" y="82"/>
                        </a:lnTo>
                        <a:lnTo>
                          <a:pt x="126" y="86"/>
                        </a:lnTo>
                        <a:lnTo>
                          <a:pt x="126" y="92"/>
                        </a:lnTo>
                        <a:lnTo>
                          <a:pt x="128" y="98"/>
                        </a:lnTo>
                        <a:lnTo>
                          <a:pt x="128" y="102"/>
                        </a:lnTo>
                        <a:lnTo>
                          <a:pt x="128" y="110"/>
                        </a:lnTo>
                        <a:lnTo>
                          <a:pt x="128" y="118"/>
                        </a:lnTo>
                        <a:lnTo>
                          <a:pt x="130" y="128"/>
                        </a:lnTo>
                        <a:lnTo>
                          <a:pt x="134" y="136"/>
                        </a:lnTo>
                        <a:lnTo>
                          <a:pt x="136" y="140"/>
                        </a:lnTo>
                        <a:lnTo>
                          <a:pt x="138" y="144"/>
                        </a:lnTo>
                        <a:lnTo>
                          <a:pt x="142" y="150"/>
                        </a:lnTo>
                        <a:lnTo>
                          <a:pt x="144" y="154"/>
                        </a:lnTo>
                        <a:lnTo>
                          <a:pt x="146" y="160"/>
                        </a:lnTo>
                        <a:lnTo>
                          <a:pt x="148" y="164"/>
                        </a:lnTo>
                        <a:lnTo>
                          <a:pt x="152" y="168"/>
                        </a:lnTo>
                        <a:lnTo>
                          <a:pt x="154" y="172"/>
                        </a:lnTo>
                        <a:lnTo>
                          <a:pt x="156" y="176"/>
                        </a:lnTo>
                        <a:lnTo>
                          <a:pt x="158" y="180"/>
                        </a:lnTo>
                        <a:lnTo>
                          <a:pt x="160" y="186"/>
                        </a:lnTo>
                        <a:lnTo>
                          <a:pt x="164" y="192"/>
                        </a:lnTo>
                        <a:lnTo>
                          <a:pt x="166" y="200"/>
                        </a:lnTo>
                        <a:lnTo>
                          <a:pt x="170" y="206"/>
                        </a:lnTo>
                        <a:lnTo>
                          <a:pt x="172" y="212"/>
                        </a:lnTo>
                        <a:lnTo>
                          <a:pt x="172" y="216"/>
                        </a:lnTo>
                        <a:lnTo>
                          <a:pt x="174" y="220"/>
                        </a:lnTo>
                        <a:lnTo>
                          <a:pt x="178" y="228"/>
                        </a:lnTo>
                        <a:lnTo>
                          <a:pt x="182" y="236"/>
                        </a:lnTo>
                        <a:lnTo>
                          <a:pt x="186" y="244"/>
                        </a:lnTo>
                        <a:lnTo>
                          <a:pt x="190" y="252"/>
                        </a:lnTo>
                        <a:lnTo>
                          <a:pt x="194" y="262"/>
                        </a:lnTo>
                        <a:lnTo>
                          <a:pt x="196" y="270"/>
                        </a:lnTo>
                        <a:lnTo>
                          <a:pt x="196" y="278"/>
                        </a:lnTo>
                        <a:lnTo>
                          <a:pt x="196" y="286"/>
                        </a:lnTo>
                        <a:lnTo>
                          <a:pt x="194" y="290"/>
                        </a:lnTo>
                        <a:lnTo>
                          <a:pt x="192" y="296"/>
                        </a:lnTo>
                        <a:lnTo>
                          <a:pt x="190" y="300"/>
                        </a:lnTo>
                        <a:lnTo>
                          <a:pt x="188" y="302"/>
                        </a:lnTo>
                        <a:lnTo>
                          <a:pt x="186" y="304"/>
                        </a:lnTo>
                        <a:lnTo>
                          <a:pt x="184" y="306"/>
                        </a:lnTo>
                        <a:lnTo>
                          <a:pt x="180" y="308"/>
                        </a:lnTo>
                        <a:lnTo>
                          <a:pt x="176" y="308"/>
                        </a:lnTo>
                        <a:lnTo>
                          <a:pt x="174" y="308"/>
                        </a:lnTo>
                        <a:lnTo>
                          <a:pt x="170" y="308"/>
                        </a:lnTo>
                        <a:lnTo>
                          <a:pt x="166" y="308"/>
                        </a:lnTo>
                        <a:lnTo>
                          <a:pt x="162" y="306"/>
                        </a:lnTo>
                        <a:lnTo>
                          <a:pt x="160" y="304"/>
                        </a:lnTo>
                        <a:lnTo>
                          <a:pt x="156" y="300"/>
                        </a:lnTo>
                        <a:lnTo>
                          <a:pt x="152" y="296"/>
                        </a:lnTo>
                        <a:lnTo>
                          <a:pt x="150" y="292"/>
                        </a:lnTo>
                        <a:lnTo>
                          <a:pt x="146" y="288"/>
                        </a:lnTo>
                        <a:lnTo>
                          <a:pt x="140" y="282"/>
                        </a:lnTo>
                        <a:lnTo>
                          <a:pt x="136" y="276"/>
                        </a:lnTo>
                        <a:lnTo>
                          <a:pt x="132" y="270"/>
                        </a:lnTo>
                        <a:lnTo>
                          <a:pt x="128" y="264"/>
                        </a:lnTo>
                        <a:lnTo>
                          <a:pt x="124" y="258"/>
                        </a:lnTo>
                        <a:lnTo>
                          <a:pt x="120" y="252"/>
                        </a:lnTo>
                        <a:lnTo>
                          <a:pt x="118" y="250"/>
                        </a:lnTo>
                        <a:lnTo>
                          <a:pt x="118" y="246"/>
                        </a:lnTo>
                        <a:lnTo>
                          <a:pt x="114" y="242"/>
                        </a:lnTo>
                        <a:lnTo>
                          <a:pt x="114" y="238"/>
                        </a:lnTo>
                        <a:lnTo>
                          <a:pt x="112" y="236"/>
                        </a:lnTo>
                        <a:lnTo>
                          <a:pt x="110" y="232"/>
                        </a:lnTo>
                        <a:lnTo>
                          <a:pt x="108" y="230"/>
                        </a:lnTo>
                        <a:lnTo>
                          <a:pt x="106" y="228"/>
                        </a:lnTo>
                        <a:lnTo>
                          <a:pt x="106" y="226"/>
                        </a:lnTo>
                        <a:lnTo>
                          <a:pt x="104" y="222"/>
                        </a:lnTo>
                        <a:lnTo>
                          <a:pt x="102" y="218"/>
                        </a:lnTo>
                        <a:lnTo>
                          <a:pt x="100" y="216"/>
                        </a:lnTo>
                        <a:lnTo>
                          <a:pt x="100" y="212"/>
                        </a:lnTo>
                        <a:lnTo>
                          <a:pt x="98" y="208"/>
                        </a:lnTo>
                        <a:lnTo>
                          <a:pt x="98" y="206"/>
                        </a:lnTo>
                        <a:lnTo>
                          <a:pt x="96" y="202"/>
                        </a:lnTo>
                        <a:lnTo>
                          <a:pt x="94" y="198"/>
                        </a:lnTo>
                        <a:lnTo>
                          <a:pt x="92" y="192"/>
                        </a:lnTo>
                        <a:lnTo>
                          <a:pt x="88" y="188"/>
                        </a:lnTo>
                        <a:lnTo>
                          <a:pt x="86" y="182"/>
                        </a:lnTo>
                        <a:lnTo>
                          <a:pt x="82" y="176"/>
                        </a:lnTo>
                        <a:lnTo>
                          <a:pt x="78" y="172"/>
                        </a:lnTo>
                        <a:lnTo>
                          <a:pt x="76" y="170"/>
                        </a:lnTo>
                        <a:lnTo>
                          <a:pt x="74" y="166"/>
                        </a:lnTo>
                        <a:lnTo>
                          <a:pt x="70" y="162"/>
                        </a:lnTo>
                        <a:lnTo>
                          <a:pt x="66" y="158"/>
                        </a:lnTo>
                        <a:lnTo>
                          <a:pt x="60" y="156"/>
                        </a:lnTo>
                        <a:lnTo>
                          <a:pt x="56" y="152"/>
                        </a:lnTo>
                        <a:lnTo>
                          <a:pt x="50" y="150"/>
                        </a:lnTo>
                        <a:lnTo>
                          <a:pt x="44" y="150"/>
                        </a:lnTo>
                        <a:lnTo>
                          <a:pt x="38" y="150"/>
                        </a:lnTo>
                        <a:lnTo>
                          <a:pt x="36" y="150"/>
                        </a:lnTo>
                        <a:lnTo>
                          <a:pt x="34" y="152"/>
                        </a:lnTo>
                        <a:lnTo>
                          <a:pt x="32" y="152"/>
                        </a:lnTo>
                        <a:lnTo>
                          <a:pt x="32" y="154"/>
                        </a:lnTo>
                        <a:lnTo>
                          <a:pt x="30" y="156"/>
                        </a:lnTo>
                        <a:lnTo>
                          <a:pt x="28" y="158"/>
                        </a:lnTo>
                        <a:lnTo>
                          <a:pt x="28" y="160"/>
                        </a:lnTo>
                        <a:lnTo>
                          <a:pt x="26" y="162"/>
                        </a:lnTo>
                        <a:lnTo>
                          <a:pt x="26" y="164"/>
                        </a:lnTo>
                        <a:lnTo>
                          <a:pt x="24" y="166"/>
                        </a:lnTo>
                        <a:lnTo>
                          <a:pt x="22" y="168"/>
                        </a:lnTo>
                        <a:lnTo>
                          <a:pt x="22" y="170"/>
                        </a:lnTo>
                        <a:lnTo>
                          <a:pt x="20" y="172"/>
                        </a:lnTo>
                        <a:lnTo>
                          <a:pt x="18" y="172"/>
                        </a:lnTo>
                        <a:lnTo>
                          <a:pt x="18" y="174"/>
                        </a:lnTo>
                        <a:lnTo>
                          <a:pt x="18" y="176"/>
                        </a:lnTo>
                        <a:lnTo>
                          <a:pt x="18" y="180"/>
                        </a:lnTo>
                        <a:lnTo>
                          <a:pt x="16" y="184"/>
                        </a:lnTo>
                        <a:lnTo>
                          <a:pt x="16" y="188"/>
                        </a:lnTo>
                        <a:lnTo>
                          <a:pt x="14" y="190"/>
                        </a:lnTo>
                        <a:lnTo>
                          <a:pt x="14" y="192"/>
                        </a:lnTo>
                        <a:lnTo>
                          <a:pt x="14" y="196"/>
                        </a:lnTo>
                        <a:lnTo>
                          <a:pt x="16" y="198"/>
                        </a:lnTo>
                        <a:lnTo>
                          <a:pt x="18" y="202"/>
                        </a:lnTo>
                        <a:lnTo>
                          <a:pt x="16" y="198"/>
                        </a:lnTo>
                        <a:lnTo>
                          <a:pt x="14" y="194"/>
                        </a:lnTo>
                        <a:lnTo>
                          <a:pt x="12" y="192"/>
                        </a:lnTo>
                        <a:lnTo>
                          <a:pt x="10" y="190"/>
                        </a:lnTo>
                        <a:lnTo>
                          <a:pt x="8" y="186"/>
                        </a:lnTo>
                        <a:lnTo>
                          <a:pt x="6" y="182"/>
                        </a:lnTo>
                        <a:lnTo>
                          <a:pt x="4" y="178"/>
                        </a:lnTo>
                        <a:lnTo>
                          <a:pt x="2" y="174"/>
                        </a:lnTo>
                        <a:lnTo>
                          <a:pt x="2" y="168"/>
                        </a:lnTo>
                        <a:lnTo>
                          <a:pt x="4" y="162"/>
                        </a:lnTo>
                        <a:lnTo>
                          <a:pt x="4" y="154"/>
                        </a:lnTo>
                        <a:lnTo>
                          <a:pt x="8" y="148"/>
                        </a:lnTo>
                        <a:lnTo>
                          <a:pt x="10" y="142"/>
                        </a:lnTo>
                        <a:lnTo>
                          <a:pt x="16" y="138"/>
                        </a:lnTo>
                        <a:lnTo>
                          <a:pt x="22" y="134"/>
                        </a:lnTo>
                        <a:lnTo>
                          <a:pt x="28" y="134"/>
                        </a:lnTo>
                        <a:lnTo>
                          <a:pt x="30" y="134"/>
                        </a:lnTo>
                        <a:lnTo>
                          <a:pt x="32" y="132"/>
                        </a:lnTo>
                        <a:lnTo>
                          <a:pt x="36" y="132"/>
                        </a:lnTo>
                        <a:lnTo>
                          <a:pt x="40" y="132"/>
                        </a:lnTo>
                        <a:lnTo>
                          <a:pt x="42" y="132"/>
                        </a:lnTo>
                        <a:lnTo>
                          <a:pt x="46" y="132"/>
                        </a:lnTo>
                        <a:lnTo>
                          <a:pt x="50" y="134"/>
                        </a:lnTo>
                        <a:lnTo>
                          <a:pt x="54" y="134"/>
                        </a:lnTo>
                        <a:lnTo>
                          <a:pt x="52" y="130"/>
                        </a:lnTo>
                        <a:lnTo>
                          <a:pt x="48" y="124"/>
                        </a:lnTo>
                        <a:lnTo>
                          <a:pt x="46" y="118"/>
                        </a:lnTo>
                        <a:lnTo>
                          <a:pt x="42" y="112"/>
                        </a:lnTo>
                        <a:lnTo>
                          <a:pt x="36" y="106"/>
                        </a:lnTo>
                        <a:lnTo>
                          <a:pt x="32" y="100"/>
                        </a:lnTo>
                        <a:lnTo>
                          <a:pt x="28" y="96"/>
                        </a:lnTo>
                        <a:lnTo>
                          <a:pt x="22" y="94"/>
                        </a:lnTo>
                        <a:lnTo>
                          <a:pt x="22" y="102"/>
                        </a:lnTo>
                        <a:lnTo>
                          <a:pt x="20" y="112"/>
                        </a:lnTo>
                        <a:lnTo>
                          <a:pt x="22" y="120"/>
                        </a:lnTo>
                        <a:lnTo>
                          <a:pt x="26" y="130"/>
                        </a:lnTo>
                        <a:lnTo>
                          <a:pt x="22" y="126"/>
                        </a:lnTo>
                        <a:lnTo>
                          <a:pt x="18" y="124"/>
                        </a:lnTo>
                        <a:lnTo>
                          <a:pt x="14" y="120"/>
                        </a:lnTo>
                        <a:lnTo>
                          <a:pt x="10" y="116"/>
                        </a:lnTo>
                        <a:lnTo>
                          <a:pt x="8" y="114"/>
                        </a:lnTo>
                        <a:lnTo>
                          <a:pt x="4" y="110"/>
                        </a:lnTo>
                        <a:lnTo>
                          <a:pt x="4" y="108"/>
                        </a:lnTo>
                        <a:lnTo>
                          <a:pt x="2" y="106"/>
                        </a:lnTo>
                        <a:lnTo>
                          <a:pt x="2" y="100"/>
                        </a:lnTo>
                        <a:lnTo>
                          <a:pt x="0" y="94"/>
                        </a:lnTo>
                        <a:lnTo>
                          <a:pt x="0" y="88"/>
                        </a:lnTo>
                        <a:lnTo>
                          <a:pt x="0" y="84"/>
                        </a:lnTo>
                        <a:lnTo>
                          <a:pt x="0" y="78"/>
                        </a:lnTo>
                        <a:lnTo>
                          <a:pt x="0" y="72"/>
                        </a:lnTo>
                        <a:lnTo>
                          <a:pt x="2" y="66"/>
                        </a:lnTo>
                        <a:lnTo>
                          <a:pt x="4" y="60"/>
                        </a:lnTo>
                        <a:lnTo>
                          <a:pt x="6" y="58"/>
                        </a:lnTo>
                        <a:lnTo>
                          <a:pt x="6" y="56"/>
                        </a:lnTo>
                        <a:lnTo>
                          <a:pt x="8" y="54"/>
                        </a:lnTo>
                        <a:lnTo>
                          <a:pt x="10" y="52"/>
                        </a:lnTo>
                        <a:lnTo>
                          <a:pt x="12" y="50"/>
                        </a:lnTo>
                        <a:lnTo>
                          <a:pt x="14" y="50"/>
                        </a:lnTo>
                        <a:lnTo>
                          <a:pt x="18" y="50"/>
                        </a:lnTo>
                        <a:lnTo>
                          <a:pt x="20" y="50"/>
                        </a:lnTo>
                        <a:lnTo>
                          <a:pt x="22" y="52"/>
                        </a:lnTo>
                        <a:lnTo>
                          <a:pt x="24" y="54"/>
                        </a:lnTo>
                        <a:lnTo>
                          <a:pt x="26" y="54"/>
                        </a:lnTo>
                        <a:lnTo>
                          <a:pt x="28" y="56"/>
                        </a:lnTo>
                        <a:lnTo>
                          <a:pt x="30" y="56"/>
                        </a:lnTo>
                        <a:lnTo>
                          <a:pt x="30" y="58"/>
                        </a:lnTo>
                        <a:lnTo>
                          <a:pt x="32" y="58"/>
                        </a:lnTo>
                        <a:lnTo>
                          <a:pt x="34" y="60"/>
                        </a:lnTo>
                        <a:lnTo>
                          <a:pt x="36" y="62"/>
                        </a:lnTo>
                        <a:lnTo>
                          <a:pt x="40" y="64"/>
                        </a:lnTo>
                        <a:lnTo>
                          <a:pt x="42" y="68"/>
                        </a:lnTo>
                        <a:lnTo>
                          <a:pt x="44" y="70"/>
                        </a:lnTo>
                        <a:lnTo>
                          <a:pt x="46" y="72"/>
                        </a:lnTo>
                        <a:lnTo>
                          <a:pt x="46" y="74"/>
                        </a:lnTo>
                        <a:lnTo>
                          <a:pt x="48" y="76"/>
                        </a:lnTo>
                        <a:lnTo>
                          <a:pt x="50" y="78"/>
                        </a:lnTo>
                        <a:lnTo>
                          <a:pt x="52" y="80"/>
                        </a:lnTo>
                        <a:lnTo>
                          <a:pt x="52" y="82"/>
                        </a:lnTo>
                        <a:lnTo>
                          <a:pt x="52" y="86"/>
                        </a:lnTo>
                        <a:lnTo>
                          <a:pt x="52" y="90"/>
                        </a:lnTo>
                        <a:lnTo>
                          <a:pt x="54" y="96"/>
                        </a:lnTo>
                        <a:lnTo>
                          <a:pt x="56" y="100"/>
                        </a:lnTo>
                        <a:lnTo>
                          <a:pt x="58" y="102"/>
                        </a:lnTo>
                        <a:lnTo>
                          <a:pt x="56" y="104"/>
                        </a:lnTo>
                        <a:lnTo>
                          <a:pt x="56" y="106"/>
                        </a:lnTo>
                        <a:lnTo>
                          <a:pt x="54" y="108"/>
                        </a:lnTo>
                        <a:lnTo>
                          <a:pt x="56" y="110"/>
                        </a:lnTo>
                        <a:lnTo>
                          <a:pt x="58" y="114"/>
                        </a:lnTo>
                        <a:lnTo>
                          <a:pt x="58" y="120"/>
                        </a:lnTo>
                        <a:lnTo>
                          <a:pt x="58" y="124"/>
                        </a:lnTo>
                        <a:lnTo>
                          <a:pt x="58" y="128"/>
                        </a:lnTo>
                        <a:lnTo>
                          <a:pt x="56" y="128"/>
                        </a:lnTo>
                        <a:lnTo>
                          <a:pt x="56" y="130"/>
                        </a:lnTo>
                        <a:lnTo>
                          <a:pt x="60" y="130"/>
                        </a:lnTo>
                        <a:lnTo>
                          <a:pt x="62" y="132"/>
                        </a:lnTo>
                        <a:lnTo>
                          <a:pt x="66" y="134"/>
                        </a:lnTo>
                        <a:lnTo>
                          <a:pt x="70" y="134"/>
                        </a:lnTo>
                        <a:lnTo>
                          <a:pt x="74" y="136"/>
                        </a:lnTo>
                        <a:lnTo>
                          <a:pt x="78" y="138"/>
                        </a:lnTo>
                        <a:lnTo>
                          <a:pt x="80" y="140"/>
                        </a:lnTo>
                        <a:lnTo>
                          <a:pt x="86" y="142"/>
                        </a:lnTo>
                        <a:lnTo>
                          <a:pt x="88" y="144"/>
                        </a:lnTo>
                        <a:lnTo>
                          <a:pt x="94" y="146"/>
                        </a:lnTo>
                        <a:lnTo>
                          <a:pt x="98" y="150"/>
                        </a:lnTo>
                        <a:lnTo>
                          <a:pt x="102" y="152"/>
                        </a:lnTo>
                        <a:lnTo>
                          <a:pt x="106" y="156"/>
                        </a:lnTo>
                        <a:lnTo>
                          <a:pt x="110" y="160"/>
                        </a:lnTo>
                        <a:lnTo>
                          <a:pt x="116" y="164"/>
                        </a:lnTo>
                        <a:lnTo>
                          <a:pt x="120" y="168"/>
                        </a:lnTo>
                        <a:lnTo>
                          <a:pt x="118" y="154"/>
                        </a:lnTo>
                        <a:lnTo>
                          <a:pt x="116" y="138"/>
                        </a:lnTo>
                        <a:lnTo>
                          <a:pt x="118" y="124"/>
                        </a:lnTo>
                        <a:lnTo>
                          <a:pt x="118" y="116"/>
                        </a:lnTo>
                        <a:lnTo>
                          <a:pt x="118" y="114"/>
                        </a:lnTo>
                        <a:lnTo>
                          <a:pt x="118" y="112"/>
                        </a:lnTo>
                        <a:lnTo>
                          <a:pt x="116" y="110"/>
                        </a:lnTo>
                        <a:lnTo>
                          <a:pt x="114" y="108"/>
                        </a:lnTo>
                        <a:lnTo>
                          <a:pt x="112" y="106"/>
                        </a:lnTo>
                        <a:lnTo>
                          <a:pt x="112" y="104"/>
                        </a:lnTo>
                        <a:lnTo>
                          <a:pt x="110" y="102"/>
                        </a:lnTo>
                        <a:lnTo>
                          <a:pt x="108" y="100"/>
                        </a:lnTo>
                        <a:lnTo>
                          <a:pt x="98" y="72"/>
                        </a:lnTo>
                        <a:close/>
                      </a:path>
                    </a:pathLst>
                  </a:custGeom>
                  <a:solidFill>
                    <a:srgbClr val="19B200"/>
                  </a:solidFill>
                  <a:ln w="9525">
                    <a:noFill/>
                    <a:round/>
                    <a:headEnd/>
                    <a:tailEnd/>
                  </a:ln>
                </p:spPr>
                <p:txBody>
                  <a:bodyPr/>
                  <a:lstStyle/>
                  <a:p>
                    <a:endParaRPr lang="es-AR"/>
                  </a:p>
                </p:txBody>
              </p:sp>
              <p:sp>
                <p:nvSpPr>
                  <p:cNvPr id="70948" name="Freeform 1241"/>
                  <p:cNvSpPr>
                    <a:spLocks/>
                  </p:cNvSpPr>
                  <p:nvPr/>
                </p:nvSpPr>
                <p:spPr bwMode="auto">
                  <a:xfrm>
                    <a:off x="4594" y="2156"/>
                    <a:ext cx="16" cy="42"/>
                  </a:xfrm>
                  <a:custGeom>
                    <a:avLst/>
                    <a:gdLst>
                      <a:gd name="T0" fmla="*/ 14 w 16"/>
                      <a:gd name="T1" fmla="*/ 0 h 42"/>
                      <a:gd name="T2" fmla="*/ 14 w 16"/>
                      <a:gd name="T3" fmla="*/ 0 h 42"/>
                      <a:gd name="T4" fmla="*/ 14 w 16"/>
                      <a:gd name="T5" fmla="*/ 4 h 42"/>
                      <a:gd name="T6" fmla="*/ 12 w 16"/>
                      <a:gd name="T7" fmla="*/ 10 h 42"/>
                      <a:gd name="T8" fmla="*/ 10 w 16"/>
                      <a:gd name="T9" fmla="*/ 16 h 42"/>
                      <a:gd name="T10" fmla="*/ 8 w 16"/>
                      <a:gd name="T11" fmla="*/ 20 h 42"/>
                      <a:gd name="T12" fmla="*/ 6 w 16"/>
                      <a:gd name="T13" fmla="*/ 26 h 42"/>
                      <a:gd name="T14" fmla="*/ 2 w 16"/>
                      <a:gd name="T15" fmla="*/ 32 h 42"/>
                      <a:gd name="T16" fmla="*/ 0 w 16"/>
                      <a:gd name="T17" fmla="*/ 36 h 42"/>
                      <a:gd name="T18" fmla="*/ 0 w 16"/>
                      <a:gd name="T19" fmla="*/ 40 h 42"/>
                      <a:gd name="T20" fmla="*/ 2 w 16"/>
                      <a:gd name="T21" fmla="*/ 42 h 42"/>
                      <a:gd name="T22" fmla="*/ 4 w 16"/>
                      <a:gd name="T23" fmla="*/ 38 h 42"/>
                      <a:gd name="T24" fmla="*/ 6 w 16"/>
                      <a:gd name="T25" fmla="*/ 32 h 42"/>
                      <a:gd name="T26" fmla="*/ 8 w 16"/>
                      <a:gd name="T27" fmla="*/ 28 h 42"/>
                      <a:gd name="T28" fmla="*/ 10 w 16"/>
                      <a:gd name="T29" fmla="*/ 22 h 42"/>
                      <a:gd name="T30" fmla="*/ 12 w 16"/>
                      <a:gd name="T31" fmla="*/ 16 h 42"/>
                      <a:gd name="T32" fmla="*/ 14 w 16"/>
                      <a:gd name="T33" fmla="*/ 10 h 42"/>
                      <a:gd name="T34" fmla="*/ 16 w 16"/>
                      <a:gd name="T35" fmla="*/ 6 h 42"/>
                      <a:gd name="T36" fmla="*/ 16 w 16"/>
                      <a:gd name="T37" fmla="*/ 0 h 42"/>
                      <a:gd name="T38" fmla="*/ 14 w 16"/>
                      <a:gd name="T39" fmla="*/ 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42"/>
                      <a:gd name="T62" fmla="*/ 16 w 16"/>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42">
                        <a:moveTo>
                          <a:pt x="14" y="0"/>
                        </a:moveTo>
                        <a:lnTo>
                          <a:pt x="14" y="0"/>
                        </a:lnTo>
                        <a:lnTo>
                          <a:pt x="14" y="4"/>
                        </a:lnTo>
                        <a:lnTo>
                          <a:pt x="12" y="10"/>
                        </a:lnTo>
                        <a:lnTo>
                          <a:pt x="10" y="16"/>
                        </a:lnTo>
                        <a:lnTo>
                          <a:pt x="8" y="20"/>
                        </a:lnTo>
                        <a:lnTo>
                          <a:pt x="6" y="26"/>
                        </a:lnTo>
                        <a:lnTo>
                          <a:pt x="2" y="32"/>
                        </a:lnTo>
                        <a:lnTo>
                          <a:pt x="0" y="36"/>
                        </a:lnTo>
                        <a:lnTo>
                          <a:pt x="0" y="40"/>
                        </a:lnTo>
                        <a:lnTo>
                          <a:pt x="2" y="42"/>
                        </a:lnTo>
                        <a:lnTo>
                          <a:pt x="4" y="38"/>
                        </a:lnTo>
                        <a:lnTo>
                          <a:pt x="6" y="32"/>
                        </a:lnTo>
                        <a:lnTo>
                          <a:pt x="8" y="28"/>
                        </a:lnTo>
                        <a:lnTo>
                          <a:pt x="10" y="22"/>
                        </a:lnTo>
                        <a:lnTo>
                          <a:pt x="12" y="16"/>
                        </a:lnTo>
                        <a:lnTo>
                          <a:pt x="14" y="10"/>
                        </a:lnTo>
                        <a:lnTo>
                          <a:pt x="16" y="6"/>
                        </a:lnTo>
                        <a:lnTo>
                          <a:pt x="16" y="0"/>
                        </a:lnTo>
                        <a:lnTo>
                          <a:pt x="14" y="0"/>
                        </a:lnTo>
                        <a:close/>
                      </a:path>
                    </a:pathLst>
                  </a:custGeom>
                  <a:solidFill>
                    <a:srgbClr val="000000"/>
                  </a:solidFill>
                  <a:ln w="9525">
                    <a:noFill/>
                    <a:round/>
                    <a:headEnd/>
                    <a:tailEnd/>
                  </a:ln>
                </p:spPr>
                <p:txBody>
                  <a:bodyPr/>
                  <a:lstStyle/>
                  <a:p>
                    <a:endParaRPr lang="es-AR"/>
                  </a:p>
                </p:txBody>
              </p:sp>
              <p:sp>
                <p:nvSpPr>
                  <p:cNvPr id="70949" name="Freeform 1242"/>
                  <p:cNvSpPr>
                    <a:spLocks/>
                  </p:cNvSpPr>
                  <p:nvPr/>
                </p:nvSpPr>
                <p:spPr bwMode="auto">
                  <a:xfrm>
                    <a:off x="4610" y="2124"/>
                    <a:ext cx="32" cy="32"/>
                  </a:xfrm>
                  <a:custGeom>
                    <a:avLst/>
                    <a:gdLst>
                      <a:gd name="T0" fmla="*/ 32 w 32"/>
                      <a:gd name="T1" fmla="*/ 0 h 32"/>
                      <a:gd name="T2" fmla="*/ 32 w 32"/>
                      <a:gd name="T3" fmla="*/ 0 h 32"/>
                      <a:gd name="T4" fmla="*/ 26 w 32"/>
                      <a:gd name="T5" fmla="*/ 0 h 32"/>
                      <a:gd name="T6" fmla="*/ 20 w 32"/>
                      <a:gd name="T7" fmla="*/ 2 h 32"/>
                      <a:gd name="T8" fmla="*/ 16 w 32"/>
                      <a:gd name="T9" fmla="*/ 6 h 32"/>
                      <a:gd name="T10" fmla="*/ 10 w 32"/>
                      <a:gd name="T11" fmla="*/ 10 h 32"/>
                      <a:gd name="T12" fmla="*/ 6 w 32"/>
                      <a:gd name="T13" fmla="*/ 16 h 32"/>
                      <a:gd name="T14" fmla="*/ 4 w 32"/>
                      <a:gd name="T15" fmla="*/ 22 h 32"/>
                      <a:gd name="T16" fmla="*/ 0 w 32"/>
                      <a:gd name="T17" fmla="*/ 28 h 32"/>
                      <a:gd name="T18" fmla="*/ 0 w 32"/>
                      <a:gd name="T19" fmla="*/ 32 h 32"/>
                      <a:gd name="T20" fmla="*/ 2 w 32"/>
                      <a:gd name="T21" fmla="*/ 32 h 32"/>
                      <a:gd name="T22" fmla="*/ 4 w 32"/>
                      <a:gd name="T23" fmla="*/ 28 h 32"/>
                      <a:gd name="T24" fmla="*/ 6 w 32"/>
                      <a:gd name="T25" fmla="*/ 22 h 32"/>
                      <a:gd name="T26" fmla="*/ 8 w 32"/>
                      <a:gd name="T27" fmla="*/ 18 h 32"/>
                      <a:gd name="T28" fmla="*/ 12 w 32"/>
                      <a:gd name="T29" fmla="*/ 12 h 32"/>
                      <a:gd name="T30" fmla="*/ 16 w 32"/>
                      <a:gd name="T31" fmla="*/ 8 h 32"/>
                      <a:gd name="T32" fmla="*/ 22 w 32"/>
                      <a:gd name="T33" fmla="*/ 4 h 32"/>
                      <a:gd name="T34" fmla="*/ 26 w 32"/>
                      <a:gd name="T35" fmla="*/ 2 h 32"/>
                      <a:gd name="T36" fmla="*/ 32 w 32"/>
                      <a:gd name="T37" fmla="*/ 2 h 32"/>
                      <a:gd name="T38" fmla="*/ 32 w 3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32"/>
                      <a:gd name="T62" fmla="*/ 32 w 3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32">
                        <a:moveTo>
                          <a:pt x="32" y="0"/>
                        </a:moveTo>
                        <a:lnTo>
                          <a:pt x="32" y="0"/>
                        </a:lnTo>
                        <a:lnTo>
                          <a:pt x="26" y="0"/>
                        </a:lnTo>
                        <a:lnTo>
                          <a:pt x="20" y="2"/>
                        </a:lnTo>
                        <a:lnTo>
                          <a:pt x="16" y="6"/>
                        </a:lnTo>
                        <a:lnTo>
                          <a:pt x="10" y="10"/>
                        </a:lnTo>
                        <a:lnTo>
                          <a:pt x="6" y="16"/>
                        </a:lnTo>
                        <a:lnTo>
                          <a:pt x="4" y="22"/>
                        </a:lnTo>
                        <a:lnTo>
                          <a:pt x="0" y="28"/>
                        </a:lnTo>
                        <a:lnTo>
                          <a:pt x="0" y="32"/>
                        </a:lnTo>
                        <a:lnTo>
                          <a:pt x="2" y="32"/>
                        </a:lnTo>
                        <a:lnTo>
                          <a:pt x="4" y="28"/>
                        </a:lnTo>
                        <a:lnTo>
                          <a:pt x="6" y="22"/>
                        </a:lnTo>
                        <a:lnTo>
                          <a:pt x="8" y="18"/>
                        </a:lnTo>
                        <a:lnTo>
                          <a:pt x="12" y="12"/>
                        </a:lnTo>
                        <a:lnTo>
                          <a:pt x="16" y="8"/>
                        </a:lnTo>
                        <a:lnTo>
                          <a:pt x="22" y="4"/>
                        </a:lnTo>
                        <a:lnTo>
                          <a:pt x="26" y="2"/>
                        </a:lnTo>
                        <a:lnTo>
                          <a:pt x="32" y="2"/>
                        </a:lnTo>
                        <a:lnTo>
                          <a:pt x="32" y="0"/>
                        </a:lnTo>
                        <a:close/>
                      </a:path>
                    </a:pathLst>
                  </a:custGeom>
                  <a:solidFill>
                    <a:srgbClr val="000000"/>
                  </a:solidFill>
                  <a:ln w="9525">
                    <a:noFill/>
                    <a:round/>
                    <a:headEnd/>
                    <a:tailEnd/>
                  </a:ln>
                </p:spPr>
                <p:txBody>
                  <a:bodyPr/>
                  <a:lstStyle/>
                  <a:p>
                    <a:endParaRPr lang="es-AR"/>
                  </a:p>
                </p:txBody>
              </p:sp>
              <p:sp>
                <p:nvSpPr>
                  <p:cNvPr id="70950" name="Freeform 1243"/>
                  <p:cNvSpPr>
                    <a:spLocks/>
                  </p:cNvSpPr>
                  <p:nvPr/>
                </p:nvSpPr>
                <p:spPr bwMode="auto">
                  <a:xfrm>
                    <a:off x="4644" y="2124"/>
                    <a:ext cx="28" cy="22"/>
                  </a:xfrm>
                  <a:custGeom>
                    <a:avLst/>
                    <a:gdLst>
                      <a:gd name="T0" fmla="*/ 28 w 28"/>
                      <a:gd name="T1" fmla="*/ 22 h 22"/>
                      <a:gd name="T2" fmla="*/ 28 w 28"/>
                      <a:gd name="T3" fmla="*/ 22 h 22"/>
                      <a:gd name="T4" fmla="*/ 28 w 28"/>
                      <a:gd name="T5" fmla="*/ 18 h 22"/>
                      <a:gd name="T6" fmla="*/ 24 w 28"/>
                      <a:gd name="T7" fmla="*/ 14 h 22"/>
                      <a:gd name="T8" fmla="*/ 22 w 28"/>
                      <a:gd name="T9" fmla="*/ 10 h 22"/>
                      <a:gd name="T10" fmla="*/ 18 w 28"/>
                      <a:gd name="T11" fmla="*/ 8 h 22"/>
                      <a:gd name="T12" fmla="*/ 14 w 28"/>
                      <a:gd name="T13" fmla="*/ 4 h 22"/>
                      <a:gd name="T14" fmla="*/ 10 w 28"/>
                      <a:gd name="T15" fmla="*/ 2 h 22"/>
                      <a:gd name="T16" fmla="*/ 6 w 28"/>
                      <a:gd name="T17" fmla="*/ 2 h 22"/>
                      <a:gd name="T18" fmla="*/ 0 w 28"/>
                      <a:gd name="T19" fmla="*/ 0 h 22"/>
                      <a:gd name="T20" fmla="*/ 0 w 28"/>
                      <a:gd name="T21" fmla="*/ 2 h 22"/>
                      <a:gd name="T22" fmla="*/ 4 w 28"/>
                      <a:gd name="T23" fmla="*/ 4 h 22"/>
                      <a:gd name="T24" fmla="*/ 10 w 28"/>
                      <a:gd name="T25" fmla="*/ 6 h 22"/>
                      <a:gd name="T26" fmla="*/ 14 w 28"/>
                      <a:gd name="T27" fmla="*/ 8 h 22"/>
                      <a:gd name="T28" fmla="*/ 18 w 28"/>
                      <a:gd name="T29" fmla="*/ 10 h 22"/>
                      <a:gd name="T30" fmla="*/ 20 w 28"/>
                      <a:gd name="T31" fmla="*/ 12 h 22"/>
                      <a:gd name="T32" fmla="*/ 22 w 28"/>
                      <a:gd name="T33" fmla="*/ 16 h 22"/>
                      <a:gd name="T34" fmla="*/ 24 w 28"/>
                      <a:gd name="T35" fmla="*/ 18 h 22"/>
                      <a:gd name="T36" fmla="*/ 26 w 28"/>
                      <a:gd name="T37" fmla="*/ 22 h 22"/>
                      <a:gd name="T38" fmla="*/ 28 w 28"/>
                      <a:gd name="T39" fmla="*/ 22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2"/>
                      <a:gd name="T62" fmla="*/ 28 w 2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2">
                        <a:moveTo>
                          <a:pt x="28" y="22"/>
                        </a:moveTo>
                        <a:lnTo>
                          <a:pt x="28" y="22"/>
                        </a:lnTo>
                        <a:lnTo>
                          <a:pt x="28" y="18"/>
                        </a:lnTo>
                        <a:lnTo>
                          <a:pt x="24" y="14"/>
                        </a:lnTo>
                        <a:lnTo>
                          <a:pt x="22" y="10"/>
                        </a:lnTo>
                        <a:lnTo>
                          <a:pt x="18" y="8"/>
                        </a:lnTo>
                        <a:lnTo>
                          <a:pt x="14" y="4"/>
                        </a:lnTo>
                        <a:lnTo>
                          <a:pt x="10" y="2"/>
                        </a:lnTo>
                        <a:lnTo>
                          <a:pt x="6" y="2"/>
                        </a:lnTo>
                        <a:lnTo>
                          <a:pt x="0" y="0"/>
                        </a:lnTo>
                        <a:lnTo>
                          <a:pt x="0" y="2"/>
                        </a:lnTo>
                        <a:lnTo>
                          <a:pt x="4" y="4"/>
                        </a:lnTo>
                        <a:lnTo>
                          <a:pt x="10" y="6"/>
                        </a:lnTo>
                        <a:lnTo>
                          <a:pt x="14" y="8"/>
                        </a:lnTo>
                        <a:lnTo>
                          <a:pt x="18" y="10"/>
                        </a:lnTo>
                        <a:lnTo>
                          <a:pt x="20" y="12"/>
                        </a:lnTo>
                        <a:lnTo>
                          <a:pt x="22" y="16"/>
                        </a:lnTo>
                        <a:lnTo>
                          <a:pt x="24" y="18"/>
                        </a:lnTo>
                        <a:lnTo>
                          <a:pt x="26" y="22"/>
                        </a:lnTo>
                        <a:lnTo>
                          <a:pt x="28" y="22"/>
                        </a:lnTo>
                        <a:close/>
                      </a:path>
                    </a:pathLst>
                  </a:custGeom>
                  <a:solidFill>
                    <a:srgbClr val="000000"/>
                  </a:solidFill>
                  <a:ln w="9525">
                    <a:noFill/>
                    <a:round/>
                    <a:headEnd/>
                    <a:tailEnd/>
                  </a:ln>
                </p:spPr>
                <p:txBody>
                  <a:bodyPr/>
                  <a:lstStyle/>
                  <a:p>
                    <a:endParaRPr lang="es-AR"/>
                  </a:p>
                </p:txBody>
              </p:sp>
              <p:sp>
                <p:nvSpPr>
                  <p:cNvPr id="70951" name="Freeform 1244"/>
                  <p:cNvSpPr>
                    <a:spLocks/>
                  </p:cNvSpPr>
                  <p:nvPr/>
                </p:nvSpPr>
                <p:spPr bwMode="auto">
                  <a:xfrm>
                    <a:off x="4672" y="2148"/>
                    <a:ext cx="22" cy="18"/>
                  </a:xfrm>
                  <a:custGeom>
                    <a:avLst/>
                    <a:gdLst>
                      <a:gd name="T0" fmla="*/ 20 w 22"/>
                      <a:gd name="T1" fmla="*/ 18 h 18"/>
                      <a:gd name="T2" fmla="*/ 22 w 22"/>
                      <a:gd name="T3" fmla="*/ 16 h 18"/>
                      <a:gd name="T4" fmla="*/ 18 w 22"/>
                      <a:gd name="T5" fmla="*/ 16 h 18"/>
                      <a:gd name="T6" fmla="*/ 16 w 22"/>
                      <a:gd name="T7" fmla="*/ 14 h 18"/>
                      <a:gd name="T8" fmla="*/ 14 w 22"/>
                      <a:gd name="T9" fmla="*/ 12 h 18"/>
                      <a:gd name="T10" fmla="*/ 12 w 22"/>
                      <a:gd name="T11" fmla="*/ 12 h 18"/>
                      <a:gd name="T12" fmla="*/ 8 w 22"/>
                      <a:gd name="T13" fmla="*/ 8 h 18"/>
                      <a:gd name="T14" fmla="*/ 6 w 22"/>
                      <a:gd name="T15" fmla="*/ 6 h 18"/>
                      <a:gd name="T16" fmla="*/ 4 w 22"/>
                      <a:gd name="T17" fmla="*/ 2 h 18"/>
                      <a:gd name="T18" fmla="*/ 2 w 22"/>
                      <a:gd name="T19" fmla="*/ 0 h 18"/>
                      <a:gd name="T20" fmla="*/ 0 w 22"/>
                      <a:gd name="T21" fmla="*/ 0 h 18"/>
                      <a:gd name="T22" fmla="*/ 0 w 22"/>
                      <a:gd name="T23" fmla="*/ 4 h 18"/>
                      <a:gd name="T24" fmla="*/ 4 w 22"/>
                      <a:gd name="T25" fmla="*/ 8 h 18"/>
                      <a:gd name="T26" fmla="*/ 6 w 22"/>
                      <a:gd name="T27" fmla="*/ 10 h 18"/>
                      <a:gd name="T28" fmla="*/ 10 w 22"/>
                      <a:gd name="T29" fmla="*/ 12 h 18"/>
                      <a:gd name="T30" fmla="*/ 12 w 22"/>
                      <a:gd name="T31" fmla="*/ 16 h 18"/>
                      <a:gd name="T32" fmla="*/ 16 w 22"/>
                      <a:gd name="T33" fmla="*/ 18 h 18"/>
                      <a:gd name="T34" fmla="*/ 18 w 22"/>
                      <a:gd name="T35" fmla="*/ 18 h 18"/>
                      <a:gd name="T36" fmla="*/ 20 w 22"/>
                      <a:gd name="T37" fmla="*/ 18 h 18"/>
                      <a:gd name="T38" fmla="*/ 20 w 22"/>
                      <a:gd name="T39" fmla="*/ 16 h 18"/>
                      <a:gd name="T40" fmla="*/ 20 w 22"/>
                      <a:gd name="T41" fmla="*/ 18 h 18"/>
                      <a:gd name="T42" fmla="*/ 22 w 22"/>
                      <a:gd name="T43" fmla="*/ 18 h 18"/>
                      <a:gd name="T44" fmla="*/ 22 w 22"/>
                      <a:gd name="T45" fmla="*/ 18 h 18"/>
                      <a:gd name="T46" fmla="*/ 22 w 22"/>
                      <a:gd name="T47" fmla="*/ 18 h 18"/>
                      <a:gd name="T48" fmla="*/ 22 w 22"/>
                      <a:gd name="T49" fmla="*/ 16 h 18"/>
                      <a:gd name="T50" fmla="*/ 20 w 22"/>
                      <a:gd name="T51" fmla="*/ 18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8"/>
                      <a:gd name="T80" fmla="*/ 22 w 22"/>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8">
                        <a:moveTo>
                          <a:pt x="20" y="18"/>
                        </a:moveTo>
                        <a:lnTo>
                          <a:pt x="22" y="16"/>
                        </a:lnTo>
                        <a:lnTo>
                          <a:pt x="18" y="16"/>
                        </a:lnTo>
                        <a:lnTo>
                          <a:pt x="16" y="14"/>
                        </a:lnTo>
                        <a:lnTo>
                          <a:pt x="14" y="12"/>
                        </a:lnTo>
                        <a:lnTo>
                          <a:pt x="12" y="12"/>
                        </a:lnTo>
                        <a:lnTo>
                          <a:pt x="8" y="8"/>
                        </a:lnTo>
                        <a:lnTo>
                          <a:pt x="6" y="6"/>
                        </a:lnTo>
                        <a:lnTo>
                          <a:pt x="4" y="2"/>
                        </a:lnTo>
                        <a:lnTo>
                          <a:pt x="2" y="0"/>
                        </a:lnTo>
                        <a:lnTo>
                          <a:pt x="0" y="0"/>
                        </a:lnTo>
                        <a:lnTo>
                          <a:pt x="0" y="4"/>
                        </a:lnTo>
                        <a:lnTo>
                          <a:pt x="4" y="8"/>
                        </a:lnTo>
                        <a:lnTo>
                          <a:pt x="6" y="10"/>
                        </a:lnTo>
                        <a:lnTo>
                          <a:pt x="10" y="12"/>
                        </a:lnTo>
                        <a:lnTo>
                          <a:pt x="12" y="16"/>
                        </a:lnTo>
                        <a:lnTo>
                          <a:pt x="16" y="18"/>
                        </a:lnTo>
                        <a:lnTo>
                          <a:pt x="18" y="18"/>
                        </a:lnTo>
                        <a:lnTo>
                          <a:pt x="20" y="18"/>
                        </a:lnTo>
                        <a:lnTo>
                          <a:pt x="20" y="16"/>
                        </a:lnTo>
                        <a:lnTo>
                          <a:pt x="20" y="18"/>
                        </a:lnTo>
                        <a:lnTo>
                          <a:pt x="22" y="18"/>
                        </a:lnTo>
                        <a:lnTo>
                          <a:pt x="22" y="16"/>
                        </a:lnTo>
                        <a:lnTo>
                          <a:pt x="20" y="18"/>
                        </a:lnTo>
                        <a:close/>
                      </a:path>
                    </a:pathLst>
                  </a:custGeom>
                  <a:solidFill>
                    <a:srgbClr val="000000"/>
                  </a:solidFill>
                  <a:ln w="9525">
                    <a:noFill/>
                    <a:round/>
                    <a:headEnd/>
                    <a:tailEnd/>
                  </a:ln>
                </p:spPr>
                <p:txBody>
                  <a:bodyPr/>
                  <a:lstStyle/>
                  <a:p>
                    <a:endParaRPr lang="es-AR"/>
                  </a:p>
                </p:txBody>
              </p:sp>
              <p:sp>
                <p:nvSpPr>
                  <p:cNvPr id="70952" name="Freeform 1245"/>
                  <p:cNvSpPr>
                    <a:spLocks/>
                  </p:cNvSpPr>
                  <p:nvPr/>
                </p:nvSpPr>
                <p:spPr bwMode="auto">
                  <a:xfrm>
                    <a:off x="4672" y="2156"/>
                    <a:ext cx="20" cy="10"/>
                  </a:xfrm>
                  <a:custGeom>
                    <a:avLst/>
                    <a:gdLst>
                      <a:gd name="T0" fmla="*/ 0 w 20"/>
                      <a:gd name="T1" fmla="*/ 2 h 10"/>
                      <a:gd name="T2" fmla="*/ 2 w 20"/>
                      <a:gd name="T3" fmla="*/ 2 h 10"/>
                      <a:gd name="T4" fmla="*/ 2 w 20"/>
                      <a:gd name="T5" fmla="*/ 2 h 10"/>
                      <a:gd name="T6" fmla="*/ 4 w 20"/>
                      <a:gd name="T7" fmla="*/ 4 h 10"/>
                      <a:gd name="T8" fmla="*/ 6 w 20"/>
                      <a:gd name="T9" fmla="*/ 4 h 10"/>
                      <a:gd name="T10" fmla="*/ 8 w 20"/>
                      <a:gd name="T11" fmla="*/ 6 h 10"/>
                      <a:gd name="T12" fmla="*/ 10 w 20"/>
                      <a:gd name="T13" fmla="*/ 8 h 10"/>
                      <a:gd name="T14" fmla="*/ 14 w 20"/>
                      <a:gd name="T15" fmla="*/ 8 h 10"/>
                      <a:gd name="T16" fmla="*/ 18 w 20"/>
                      <a:gd name="T17" fmla="*/ 10 h 10"/>
                      <a:gd name="T18" fmla="*/ 20 w 20"/>
                      <a:gd name="T19" fmla="*/ 10 h 10"/>
                      <a:gd name="T20" fmla="*/ 20 w 20"/>
                      <a:gd name="T21" fmla="*/ 8 h 10"/>
                      <a:gd name="T22" fmla="*/ 18 w 20"/>
                      <a:gd name="T23" fmla="*/ 8 h 10"/>
                      <a:gd name="T24" fmla="*/ 14 w 20"/>
                      <a:gd name="T25" fmla="*/ 6 h 10"/>
                      <a:gd name="T26" fmla="*/ 12 w 20"/>
                      <a:gd name="T27" fmla="*/ 4 h 10"/>
                      <a:gd name="T28" fmla="*/ 8 w 20"/>
                      <a:gd name="T29" fmla="*/ 4 h 10"/>
                      <a:gd name="T30" fmla="*/ 6 w 20"/>
                      <a:gd name="T31" fmla="*/ 2 h 10"/>
                      <a:gd name="T32" fmla="*/ 4 w 20"/>
                      <a:gd name="T33" fmla="*/ 0 h 10"/>
                      <a:gd name="T34" fmla="*/ 2 w 20"/>
                      <a:gd name="T35" fmla="*/ 0 h 10"/>
                      <a:gd name="T36" fmla="*/ 0 w 20"/>
                      <a:gd name="T37" fmla="*/ 0 h 10"/>
                      <a:gd name="T38" fmla="*/ 2 w 20"/>
                      <a:gd name="T39" fmla="*/ 0 h 10"/>
                      <a:gd name="T40" fmla="*/ 0 w 20"/>
                      <a:gd name="T41" fmla="*/ 0 h 10"/>
                      <a:gd name="T42" fmla="*/ 0 w 20"/>
                      <a:gd name="T43" fmla="*/ 0 h 10"/>
                      <a:gd name="T44" fmla="*/ 0 w 20"/>
                      <a:gd name="T45" fmla="*/ 2 h 10"/>
                      <a:gd name="T46" fmla="*/ 0 w 20"/>
                      <a:gd name="T47" fmla="*/ 2 h 10"/>
                      <a:gd name="T48" fmla="*/ 2 w 20"/>
                      <a:gd name="T49" fmla="*/ 2 h 10"/>
                      <a:gd name="T50" fmla="*/ 0 w 20"/>
                      <a:gd name="T51" fmla="*/ 2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0"/>
                      <a:gd name="T80" fmla="*/ 20 w 20"/>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0">
                        <a:moveTo>
                          <a:pt x="0" y="2"/>
                        </a:moveTo>
                        <a:lnTo>
                          <a:pt x="2" y="2"/>
                        </a:lnTo>
                        <a:lnTo>
                          <a:pt x="4" y="4"/>
                        </a:lnTo>
                        <a:lnTo>
                          <a:pt x="6" y="4"/>
                        </a:lnTo>
                        <a:lnTo>
                          <a:pt x="8" y="6"/>
                        </a:lnTo>
                        <a:lnTo>
                          <a:pt x="10" y="8"/>
                        </a:lnTo>
                        <a:lnTo>
                          <a:pt x="14" y="8"/>
                        </a:lnTo>
                        <a:lnTo>
                          <a:pt x="18" y="10"/>
                        </a:lnTo>
                        <a:lnTo>
                          <a:pt x="20" y="10"/>
                        </a:lnTo>
                        <a:lnTo>
                          <a:pt x="20" y="8"/>
                        </a:lnTo>
                        <a:lnTo>
                          <a:pt x="18" y="8"/>
                        </a:lnTo>
                        <a:lnTo>
                          <a:pt x="14" y="6"/>
                        </a:lnTo>
                        <a:lnTo>
                          <a:pt x="12" y="4"/>
                        </a:lnTo>
                        <a:lnTo>
                          <a:pt x="8" y="4"/>
                        </a:lnTo>
                        <a:lnTo>
                          <a:pt x="6" y="2"/>
                        </a:lnTo>
                        <a:lnTo>
                          <a:pt x="4" y="0"/>
                        </a:lnTo>
                        <a:lnTo>
                          <a:pt x="2" y="0"/>
                        </a:lnTo>
                        <a:lnTo>
                          <a:pt x="0" y="0"/>
                        </a:lnTo>
                        <a:lnTo>
                          <a:pt x="2" y="0"/>
                        </a:lnTo>
                        <a:lnTo>
                          <a:pt x="0" y="0"/>
                        </a:lnTo>
                        <a:lnTo>
                          <a:pt x="0" y="2"/>
                        </a:lnTo>
                        <a:lnTo>
                          <a:pt x="2" y="2"/>
                        </a:lnTo>
                        <a:lnTo>
                          <a:pt x="0" y="2"/>
                        </a:lnTo>
                        <a:close/>
                      </a:path>
                    </a:pathLst>
                  </a:custGeom>
                  <a:solidFill>
                    <a:srgbClr val="000000"/>
                  </a:solidFill>
                  <a:ln w="9525">
                    <a:noFill/>
                    <a:round/>
                    <a:headEnd/>
                    <a:tailEnd/>
                  </a:ln>
                </p:spPr>
                <p:txBody>
                  <a:bodyPr/>
                  <a:lstStyle/>
                  <a:p>
                    <a:endParaRPr lang="es-AR"/>
                  </a:p>
                </p:txBody>
              </p:sp>
              <p:sp>
                <p:nvSpPr>
                  <p:cNvPr id="70953" name="Freeform 1246"/>
                  <p:cNvSpPr>
                    <a:spLocks/>
                  </p:cNvSpPr>
                  <p:nvPr/>
                </p:nvSpPr>
                <p:spPr bwMode="auto">
                  <a:xfrm>
                    <a:off x="4656" y="2148"/>
                    <a:ext cx="18" cy="10"/>
                  </a:xfrm>
                  <a:custGeom>
                    <a:avLst/>
                    <a:gdLst>
                      <a:gd name="T0" fmla="*/ 0 w 18"/>
                      <a:gd name="T1" fmla="*/ 0 h 10"/>
                      <a:gd name="T2" fmla="*/ 0 w 18"/>
                      <a:gd name="T3" fmla="*/ 0 h 10"/>
                      <a:gd name="T4" fmla="*/ 2 w 18"/>
                      <a:gd name="T5" fmla="*/ 2 h 10"/>
                      <a:gd name="T6" fmla="*/ 4 w 18"/>
                      <a:gd name="T7" fmla="*/ 4 h 10"/>
                      <a:gd name="T8" fmla="*/ 6 w 18"/>
                      <a:gd name="T9" fmla="*/ 6 h 10"/>
                      <a:gd name="T10" fmla="*/ 8 w 18"/>
                      <a:gd name="T11" fmla="*/ 8 h 10"/>
                      <a:gd name="T12" fmla="*/ 10 w 18"/>
                      <a:gd name="T13" fmla="*/ 8 h 10"/>
                      <a:gd name="T14" fmla="*/ 12 w 18"/>
                      <a:gd name="T15" fmla="*/ 10 h 10"/>
                      <a:gd name="T16" fmla="*/ 16 w 18"/>
                      <a:gd name="T17" fmla="*/ 10 h 10"/>
                      <a:gd name="T18" fmla="*/ 18 w 18"/>
                      <a:gd name="T19" fmla="*/ 10 h 10"/>
                      <a:gd name="T20" fmla="*/ 18 w 18"/>
                      <a:gd name="T21" fmla="*/ 8 h 10"/>
                      <a:gd name="T22" fmla="*/ 16 w 18"/>
                      <a:gd name="T23" fmla="*/ 8 h 10"/>
                      <a:gd name="T24" fmla="*/ 14 w 18"/>
                      <a:gd name="T25" fmla="*/ 6 h 10"/>
                      <a:gd name="T26" fmla="*/ 12 w 18"/>
                      <a:gd name="T27" fmla="*/ 6 h 10"/>
                      <a:gd name="T28" fmla="*/ 10 w 18"/>
                      <a:gd name="T29" fmla="*/ 4 h 10"/>
                      <a:gd name="T30" fmla="*/ 8 w 18"/>
                      <a:gd name="T31" fmla="*/ 4 h 10"/>
                      <a:gd name="T32" fmla="*/ 6 w 18"/>
                      <a:gd name="T33" fmla="*/ 2 h 10"/>
                      <a:gd name="T34" fmla="*/ 4 w 18"/>
                      <a:gd name="T35" fmla="*/ 0 h 10"/>
                      <a:gd name="T36" fmla="*/ 2 w 18"/>
                      <a:gd name="T37" fmla="*/ 0 h 10"/>
                      <a:gd name="T38" fmla="*/ 0 w 18"/>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0"/>
                      <a:gd name="T62" fmla="*/ 18 w 18"/>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0">
                        <a:moveTo>
                          <a:pt x="0" y="0"/>
                        </a:moveTo>
                        <a:lnTo>
                          <a:pt x="0" y="0"/>
                        </a:lnTo>
                        <a:lnTo>
                          <a:pt x="2" y="2"/>
                        </a:lnTo>
                        <a:lnTo>
                          <a:pt x="4" y="4"/>
                        </a:lnTo>
                        <a:lnTo>
                          <a:pt x="6" y="6"/>
                        </a:lnTo>
                        <a:lnTo>
                          <a:pt x="8" y="8"/>
                        </a:lnTo>
                        <a:lnTo>
                          <a:pt x="10" y="8"/>
                        </a:lnTo>
                        <a:lnTo>
                          <a:pt x="12" y="10"/>
                        </a:lnTo>
                        <a:lnTo>
                          <a:pt x="16" y="10"/>
                        </a:lnTo>
                        <a:lnTo>
                          <a:pt x="18" y="10"/>
                        </a:lnTo>
                        <a:lnTo>
                          <a:pt x="18" y="8"/>
                        </a:lnTo>
                        <a:lnTo>
                          <a:pt x="16" y="8"/>
                        </a:lnTo>
                        <a:lnTo>
                          <a:pt x="14" y="6"/>
                        </a:lnTo>
                        <a:lnTo>
                          <a:pt x="12" y="6"/>
                        </a:lnTo>
                        <a:lnTo>
                          <a:pt x="10" y="4"/>
                        </a:lnTo>
                        <a:lnTo>
                          <a:pt x="8" y="4"/>
                        </a:lnTo>
                        <a:lnTo>
                          <a:pt x="6"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0954" name="Freeform 1247"/>
                  <p:cNvSpPr>
                    <a:spLocks/>
                  </p:cNvSpPr>
                  <p:nvPr/>
                </p:nvSpPr>
                <p:spPr bwMode="auto">
                  <a:xfrm>
                    <a:off x="4630" y="2142"/>
                    <a:ext cx="28" cy="6"/>
                  </a:xfrm>
                  <a:custGeom>
                    <a:avLst/>
                    <a:gdLst>
                      <a:gd name="T0" fmla="*/ 2 w 28"/>
                      <a:gd name="T1" fmla="*/ 4 h 6"/>
                      <a:gd name="T2" fmla="*/ 2 w 28"/>
                      <a:gd name="T3" fmla="*/ 4 h 6"/>
                      <a:gd name="T4" fmla="*/ 4 w 28"/>
                      <a:gd name="T5" fmla="*/ 2 h 6"/>
                      <a:gd name="T6" fmla="*/ 8 w 28"/>
                      <a:gd name="T7" fmla="*/ 2 h 6"/>
                      <a:gd name="T8" fmla="*/ 12 w 28"/>
                      <a:gd name="T9" fmla="*/ 2 h 6"/>
                      <a:gd name="T10" fmla="*/ 16 w 28"/>
                      <a:gd name="T11" fmla="*/ 2 h 6"/>
                      <a:gd name="T12" fmla="*/ 18 w 28"/>
                      <a:gd name="T13" fmla="*/ 2 h 6"/>
                      <a:gd name="T14" fmla="*/ 22 w 28"/>
                      <a:gd name="T15" fmla="*/ 4 h 6"/>
                      <a:gd name="T16" fmla="*/ 24 w 28"/>
                      <a:gd name="T17" fmla="*/ 4 h 6"/>
                      <a:gd name="T18" fmla="*/ 26 w 28"/>
                      <a:gd name="T19" fmla="*/ 6 h 6"/>
                      <a:gd name="T20" fmla="*/ 28 w 28"/>
                      <a:gd name="T21" fmla="*/ 4 h 6"/>
                      <a:gd name="T22" fmla="*/ 26 w 28"/>
                      <a:gd name="T23" fmla="*/ 2 h 6"/>
                      <a:gd name="T24" fmla="*/ 22 w 28"/>
                      <a:gd name="T25" fmla="*/ 0 h 6"/>
                      <a:gd name="T26" fmla="*/ 20 w 28"/>
                      <a:gd name="T27" fmla="*/ 0 h 6"/>
                      <a:gd name="T28" fmla="*/ 16 w 28"/>
                      <a:gd name="T29" fmla="*/ 0 h 6"/>
                      <a:gd name="T30" fmla="*/ 12 w 28"/>
                      <a:gd name="T31" fmla="*/ 0 h 6"/>
                      <a:gd name="T32" fmla="*/ 8 w 28"/>
                      <a:gd name="T33" fmla="*/ 0 h 6"/>
                      <a:gd name="T34" fmla="*/ 4 w 28"/>
                      <a:gd name="T35" fmla="*/ 0 h 6"/>
                      <a:gd name="T36" fmla="*/ 0 w 28"/>
                      <a:gd name="T37" fmla="*/ 2 h 6"/>
                      <a:gd name="T38" fmla="*/ 2 w 28"/>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6"/>
                      <a:gd name="T62" fmla="*/ 28 w 28"/>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6">
                        <a:moveTo>
                          <a:pt x="2" y="4"/>
                        </a:moveTo>
                        <a:lnTo>
                          <a:pt x="2" y="4"/>
                        </a:lnTo>
                        <a:lnTo>
                          <a:pt x="4" y="2"/>
                        </a:lnTo>
                        <a:lnTo>
                          <a:pt x="8" y="2"/>
                        </a:lnTo>
                        <a:lnTo>
                          <a:pt x="12" y="2"/>
                        </a:lnTo>
                        <a:lnTo>
                          <a:pt x="16" y="2"/>
                        </a:lnTo>
                        <a:lnTo>
                          <a:pt x="18" y="2"/>
                        </a:lnTo>
                        <a:lnTo>
                          <a:pt x="22" y="4"/>
                        </a:lnTo>
                        <a:lnTo>
                          <a:pt x="24" y="4"/>
                        </a:lnTo>
                        <a:lnTo>
                          <a:pt x="26" y="6"/>
                        </a:lnTo>
                        <a:lnTo>
                          <a:pt x="28" y="4"/>
                        </a:lnTo>
                        <a:lnTo>
                          <a:pt x="26" y="2"/>
                        </a:lnTo>
                        <a:lnTo>
                          <a:pt x="22" y="0"/>
                        </a:lnTo>
                        <a:lnTo>
                          <a:pt x="20" y="0"/>
                        </a:lnTo>
                        <a:lnTo>
                          <a:pt x="16" y="0"/>
                        </a:lnTo>
                        <a:lnTo>
                          <a:pt x="12" y="0"/>
                        </a:lnTo>
                        <a:lnTo>
                          <a:pt x="8" y="0"/>
                        </a:lnTo>
                        <a:lnTo>
                          <a:pt x="4" y="0"/>
                        </a:lnTo>
                        <a:lnTo>
                          <a:pt x="0" y="2"/>
                        </a:lnTo>
                        <a:lnTo>
                          <a:pt x="2" y="4"/>
                        </a:lnTo>
                        <a:close/>
                      </a:path>
                    </a:pathLst>
                  </a:custGeom>
                  <a:solidFill>
                    <a:srgbClr val="000000"/>
                  </a:solidFill>
                  <a:ln w="9525">
                    <a:noFill/>
                    <a:round/>
                    <a:headEnd/>
                    <a:tailEnd/>
                  </a:ln>
                </p:spPr>
                <p:txBody>
                  <a:bodyPr/>
                  <a:lstStyle/>
                  <a:p>
                    <a:endParaRPr lang="es-AR"/>
                  </a:p>
                </p:txBody>
              </p:sp>
              <p:sp>
                <p:nvSpPr>
                  <p:cNvPr id="70955" name="Freeform 1248"/>
                  <p:cNvSpPr>
                    <a:spLocks/>
                  </p:cNvSpPr>
                  <p:nvPr/>
                </p:nvSpPr>
                <p:spPr bwMode="auto">
                  <a:xfrm>
                    <a:off x="4616" y="2146"/>
                    <a:ext cx="16" cy="30"/>
                  </a:xfrm>
                  <a:custGeom>
                    <a:avLst/>
                    <a:gdLst>
                      <a:gd name="T0" fmla="*/ 2 w 16"/>
                      <a:gd name="T1" fmla="*/ 30 h 30"/>
                      <a:gd name="T2" fmla="*/ 2 w 16"/>
                      <a:gd name="T3" fmla="*/ 30 h 30"/>
                      <a:gd name="T4" fmla="*/ 2 w 16"/>
                      <a:gd name="T5" fmla="*/ 26 h 30"/>
                      <a:gd name="T6" fmla="*/ 4 w 16"/>
                      <a:gd name="T7" fmla="*/ 22 h 30"/>
                      <a:gd name="T8" fmla="*/ 6 w 16"/>
                      <a:gd name="T9" fmla="*/ 18 h 30"/>
                      <a:gd name="T10" fmla="*/ 6 w 16"/>
                      <a:gd name="T11" fmla="*/ 14 h 30"/>
                      <a:gd name="T12" fmla="*/ 8 w 16"/>
                      <a:gd name="T13" fmla="*/ 10 h 30"/>
                      <a:gd name="T14" fmla="*/ 10 w 16"/>
                      <a:gd name="T15" fmla="*/ 6 h 30"/>
                      <a:gd name="T16" fmla="*/ 14 w 16"/>
                      <a:gd name="T17" fmla="*/ 4 h 30"/>
                      <a:gd name="T18" fmla="*/ 16 w 16"/>
                      <a:gd name="T19" fmla="*/ 0 h 30"/>
                      <a:gd name="T20" fmla="*/ 14 w 16"/>
                      <a:gd name="T21" fmla="*/ 0 h 30"/>
                      <a:gd name="T22" fmla="*/ 12 w 16"/>
                      <a:gd name="T23" fmla="*/ 2 h 30"/>
                      <a:gd name="T24" fmla="*/ 8 w 16"/>
                      <a:gd name="T25" fmla="*/ 6 h 30"/>
                      <a:gd name="T26" fmla="*/ 6 w 16"/>
                      <a:gd name="T27" fmla="*/ 8 h 30"/>
                      <a:gd name="T28" fmla="*/ 4 w 16"/>
                      <a:gd name="T29" fmla="*/ 12 h 30"/>
                      <a:gd name="T30" fmla="*/ 2 w 16"/>
                      <a:gd name="T31" fmla="*/ 18 h 30"/>
                      <a:gd name="T32" fmla="*/ 2 w 16"/>
                      <a:gd name="T33" fmla="*/ 22 h 30"/>
                      <a:gd name="T34" fmla="*/ 0 w 16"/>
                      <a:gd name="T35" fmla="*/ 26 h 30"/>
                      <a:gd name="T36" fmla="*/ 0 w 16"/>
                      <a:gd name="T37" fmla="*/ 30 h 30"/>
                      <a:gd name="T38" fmla="*/ 2 w 16"/>
                      <a:gd name="T39" fmla="*/ 30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0"/>
                      <a:gd name="T62" fmla="*/ 16 w 16"/>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0">
                        <a:moveTo>
                          <a:pt x="2" y="30"/>
                        </a:moveTo>
                        <a:lnTo>
                          <a:pt x="2" y="30"/>
                        </a:lnTo>
                        <a:lnTo>
                          <a:pt x="2" y="26"/>
                        </a:lnTo>
                        <a:lnTo>
                          <a:pt x="4" y="22"/>
                        </a:lnTo>
                        <a:lnTo>
                          <a:pt x="6" y="18"/>
                        </a:lnTo>
                        <a:lnTo>
                          <a:pt x="6" y="14"/>
                        </a:lnTo>
                        <a:lnTo>
                          <a:pt x="8" y="10"/>
                        </a:lnTo>
                        <a:lnTo>
                          <a:pt x="10" y="6"/>
                        </a:lnTo>
                        <a:lnTo>
                          <a:pt x="14" y="4"/>
                        </a:lnTo>
                        <a:lnTo>
                          <a:pt x="16" y="0"/>
                        </a:lnTo>
                        <a:lnTo>
                          <a:pt x="14" y="0"/>
                        </a:lnTo>
                        <a:lnTo>
                          <a:pt x="12" y="2"/>
                        </a:lnTo>
                        <a:lnTo>
                          <a:pt x="8" y="6"/>
                        </a:lnTo>
                        <a:lnTo>
                          <a:pt x="6" y="8"/>
                        </a:lnTo>
                        <a:lnTo>
                          <a:pt x="4" y="12"/>
                        </a:lnTo>
                        <a:lnTo>
                          <a:pt x="2" y="18"/>
                        </a:lnTo>
                        <a:lnTo>
                          <a:pt x="2" y="22"/>
                        </a:lnTo>
                        <a:lnTo>
                          <a:pt x="0" y="26"/>
                        </a:lnTo>
                        <a:lnTo>
                          <a:pt x="0" y="30"/>
                        </a:lnTo>
                        <a:lnTo>
                          <a:pt x="2" y="30"/>
                        </a:lnTo>
                        <a:close/>
                      </a:path>
                    </a:pathLst>
                  </a:custGeom>
                  <a:solidFill>
                    <a:srgbClr val="000000"/>
                  </a:solidFill>
                  <a:ln w="9525">
                    <a:noFill/>
                    <a:round/>
                    <a:headEnd/>
                    <a:tailEnd/>
                  </a:ln>
                </p:spPr>
                <p:txBody>
                  <a:bodyPr/>
                  <a:lstStyle/>
                  <a:p>
                    <a:endParaRPr lang="es-AR"/>
                  </a:p>
                </p:txBody>
              </p:sp>
              <p:sp>
                <p:nvSpPr>
                  <p:cNvPr id="70956" name="Freeform 1249"/>
                  <p:cNvSpPr>
                    <a:spLocks/>
                  </p:cNvSpPr>
                  <p:nvPr/>
                </p:nvSpPr>
                <p:spPr bwMode="auto">
                  <a:xfrm>
                    <a:off x="4616" y="2178"/>
                    <a:ext cx="6" cy="30"/>
                  </a:xfrm>
                  <a:custGeom>
                    <a:avLst/>
                    <a:gdLst>
                      <a:gd name="T0" fmla="*/ 6 w 6"/>
                      <a:gd name="T1" fmla="*/ 30 h 30"/>
                      <a:gd name="T2" fmla="*/ 6 w 6"/>
                      <a:gd name="T3" fmla="*/ 30 h 30"/>
                      <a:gd name="T4" fmla="*/ 4 w 6"/>
                      <a:gd name="T5" fmla="*/ 24 h 30"/>
                      <a:gd name="T6" fmla="*/ 4 w 6"/>
                      <a:gd name="T7" fmla="*/ 18 h 30"/>
                      <a:gd name="T8" fmla="*/ 2 w 6"/>
                      <a:gd name="T9" fmla="*/ 8 h 30"/>
                      <a:gd name="T10" fmla="*/ 2 w 6"/>
                      <a:gd name="T11" fmla="*/ 0 h 30"/>
                      <a:gd name="T12" fmla="*/ 0 w 6"/>
                      <a:gd name="T13" fmla="*/ 0 h 30"/>
                      <a:gd name="T14" fmla="*/ 0 w 6"/>
                      <a:gd name="T15" fmla="*/ 8 h 30"/>
                      <a:gd name="T16" fmla="*/ 2 w 6"/>
                      <a:gd name="T17" fmla="*/ 18 h 30"/>
                      <a:gd name="T18" fmla="*/ 2 w 6"/>
                      <a:gd name="T19" fmla="*/ 24 h 30"/>
                      <a:gd name="T20" fmla="*/ 4 w 6"/>
                      <a:gd name="T21" fmla="*/ 30 h 30"/>
                      <a:gd name="T22" fmla="*/ 6 w 6"/>
                      <a:gd name="T23" fmla="*/ 3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0"/>
                      <a:gd name="T38" fmla="*/ 6 w 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0">
                        <a:moveTo>
                          <a:pt x="6" y="30"/>
                        </a:moveTo>
                        <a:lnTo>
                          <a:pt x="6" y="30"/>
                        </a:lnTo>
                        <a:lnTo>
                          <a:pt x="4" y="24"/>
                        </a:lnTo>
                        <a:lnTo>
                          <a:pt x="4" y="18"/>
                        </a:lnTo>
                        <a:lnTo>
                          <a:pt x="2" y="8"/>
                        </a:lnTo>
                        <a:lnTo>
                          <a:pt x="2" y="0"/>
                        </a:lnTo>
                        <a:lnTo>
                          <a:pt x="0" y="0"/>
                        </a:lnTo>
                        <a:lnTo>
                          <a:pt x="0" y="8"/>
                        </a:lnTo>
                        <a:lnTo>
                          <a:pt x="2" y="18"/>
                        </a:lnTo>
                        <a:lnTo>
                          <a:pt x="2" y="24"/>
                        </a:lnTo>
                        <a:lnTo>
                          <a:pt x="4" y="30"/>
                        </a:lnTo>
                        <a:lnTo>
                          <a:pt x="6" y="30"/>
                        </a:lnTo>
                        <a:close/>
                      </a:path>
                    </a:pathLst>
                  </a:custGeom>
                  <a:solidFill>
                    <a:srgbClr val="000000"/>
                  </a:solidFill>
                  <a:ln w="9525">
                    <a:noFill/>
                    <a:round/>
                    <a:headEnd/>
                    <a:tailEnd/>
                  </a:ln>
                </p:spPr>
                <p:txBody>
                  <a:bodyPr/>
                  <a:lstStyle/>
                  <a:p>
                    <a:endParaRPr lang="es-AR"/>
                  </a:p>
                </p:txBody>
              </p:sp>
              <p:sp>
                <p:nvSpPr>
                  <p:cNvPr id="70957" name="Freeform 1250"/>
                  <p:cNvSpPr>
                    <a:spLocks/>
                  </p:cNvSpPr>
                  <p:nvPr/>
                </p:nvSpPr>
                <p:spPr bwMode="auto">
                  <a:xfrm>
                    <a:off x="4620" y="2208"/>
                    <a:ext cx="4" cy="20"/>
                  </a:xfrm>
                  <a:custGeom>
                    <a:avLst/>
                    <a:gdLst>
                      <a:gd name="T0" fmla="*/ 4 w 4"/>
                      <a:gd name="T1" fmla="*/ 20 h 20"/>
                      <a:gd name="T2" fmla="*/ 4 w 4"/>
                      <a:gd name="T3" fmla="*/ 20 h 20"/>
                      <a:gd name="T4" fmla="*/ 4 w 4"/>
                      <a:gd name="T5" fmla="*/ 16 h 20"/>
                      <a:gd name="T6" fmla="*/ 4 w 4"/>
                      <a:gd name="T7" fmla="*/ 10 h 20"/>
                      <a:gd name="T8" fmla="*/ 2 w 4"/>
                      <a:gd name="T9" fmla="*/ 4 h 20"/>
                      <a:gd name="T10" fmla="*/ 2 w 4"/>
                      <a:gd name="T11" fmla="*/ 0 h 20"/>
                      <a:gd name="T12" fmla="*/ 0 w 4"/>
                      <a:gd name="T13" fmla="*/ 0 h 20"/>
                      <a:gd name="T14" fmla="*/ 0 w 4"/>
                      <a:gd name="T15" fmla="*/ 6 h 20"/>
                      <a:gd name="T16" fmla="*/ 2 w 4"/>
                      <a:gd name="T17" fmla="*/ 10 h 20"/>
                      <a:gd name="T18" fmla="*/ 2 w 4"/>
                      <a:gd name="T19" fmla="*/ 16 h 20"/>
                      <a:gd name="T20" fmla="*/ 2 w 4"/>
                      <a:gd name="T21" fmla="*/ 20 h 20"/>
                      <a:gd name="T22" fmla="*/ 4 w 4"/>
                      <a:gd name="T23" fmla="*/ 2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20"/>
                      <a:gd name="T38" fmla="*/ 4 w 4"/>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20">
                        <a:moveTo>
                          <a:pt x="4" y="20"/>
                        </a:moveTo>
                        <a:lnTo>
                          <a:pt x="4" y="20"/>
                        </a:lnTo>
                        <a:lnTo>
                          <a:pt x="4" y="16"/>
                        </a:lnTo>
                        <a:lnTo>
                          <a:pt x="4" y="10"/>
                        </a:lnTo>
                        <a:lnTo>
                          <a:pt x="2" y="4"/>
                        </a:lnTo>
                        <a:lnTo>
                          <a:pt x="2" y="0"/>
                        </a:lnTo>
                        <a:lnTo>
                          <a:pt x="0" y="0"/>
                        </a:lnTo>
                        <a:lnTo>
                          <a:pt x="0" y="6"/>
                        </a:lnTo>
                        <a:lnTo>
                          <a:pt x="2" y="10"/>
                        </a:lnTo>
                        <a:lnTo>
                          <a:pt x="2" y="16"/>
                        </a:lnTo>
                        <a:lnTo>
                          <a:pt x="2" y="20"/>
                        </a:lnTo>
                        <a:lnTo>
                          <a:pt x="4" y="20"/>
                        </a:lnTo>
                        <a:close/>
                      </a:path>
                    </a:pathLst>
                  </a:custGeom>
                  <a:solidFill>
                    <a:srgbClr val="000000"/>
                  </a:solidFill>
                  <a:ln w="9525">
                    <a:noFill/>
                    <a:round/>
                    <a:headEnd/>
                    <a:tailEnd/>
                  </a:ln>
                </p:spPr>
                <p:txBody>
                  <a:bodyPr/>
                  <a:lstStyle/>
                  <a:p>
                    <a:endParaRPr lang="es-AR"/>
                  </a:p>
                </p:txBody>
              </p:sp>
              <p:sp>
                <p:nvSpPr>
                  <p:cNvPr id="70958" name="Freeform 1251"/>
                  <p:cNvSpPr>
                    <a:spLocks/>
                  </p:cNvSpPr>
                  <p:nvPr/>
                </p:nvSpPr>
                <p:spPr bwMode="auto">
                  <a:xfrm>
                    <a:off x="4622" y="2230"/>
                    <a:ext cx="8" cy="32"/>
                  </a:xfrm>
                  <a:custGeom>
                    <a:avLst/>
                    <a:gdLst>
                      <a:gd name="T0" fmla="*/ 8 w 8"/>
                      <a:gd name="T1" fmla="*/ 30 h 32"/>
                      <a:gd name="T2" fmla="*/ 8 w 8"/>
                      <a:gd name="T3" fmla="*/ 30 h 32"/>
                      <a:gd name="T4" fmla="*/ 6 w 8"/>
                      <a:gd name="T5" fmla="*/ 24 h 32"/>
                      <a:gd name="T6" fmla="*/ 4 w 8"/>
                      <a:gd name="T7" fmla="*/ 14 h 32"/>
                      <a:gd name="T8" fmla="*/ 2 w 8"/>
                      <a:gd name="T9" fmla="*/ 6 h 32"/>
                      <a:gd name="T10" fmla="*/ 2 w 8"/>
                      <a:gd name="T11" fmla="*/ 0 h 32"/>
                      <a:gd name="T12" fmla="*/ 0 w 8"/>
                      <a:gd name="T13" fmla="*/ 0 h 32"/>
                      <a:gd name="T14" fmla="*/ 0 w 8"/>
                      <a:gd name="T15" fmla="*/ 6 h 32"/>
                      <a:gd name="T16" fmla="*/ 2 w 8"/>
                      <a:gd name="T17" fmla="*/ 14 h 32"/>
                      <a:gd name="T18" fmla="*/ 4 w 8"/>
                      <a:gd name="T19" fmla="*/ 24 h 32"/>
                      <a:gd name="T20" fmla="*/ 6 w 8"/>
                      <a:gd name="T21" fmla="*/ 32 h 32"/>
                      <a:gd name="T22" fmla="*/ 8 w 8"/>
                      <a:gd name="T23" fmla="*/ 3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32"/>
                      <a:gd name="T38" fmla="*/ 8 w 8"/>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32">
                        <a:moveTo>
                          <a:pt x="8" y="30"/>
                        </a:moveTo>
                        <a:lnTo>
                          <a:pt x="8" y="30"/>
                        </a:lnTo>
                        <a:lnTo>
                          <a:pt x="6" y="24"/>
                        </a:lnTo>
                        <a:lnTo>
                          <a:pt x="4" y="14"/>
                        </a:lnTo>
                        <a:lnTo>
                          <a:pt x="2" y="6"/>
                        </a:lnTo>
                        <a:lnTo>
                          <a:pt x="2" y="0"/>
                        </a:lnTo>
                        <a:lnTo>
                          <a:pt x="0" y="0"/>
                        </a:lnTo>
                        <a:lnTo>
                          <a:pt x="0" y="6"/>
                        </a:lnTo>
                        <a:lnTo>
                          <a:pt x="2" y="14"/>
                        </a:lnTo>
                        <a:lnTo>
                          <a:pt x="4" y="24"/>
                        </a:lnTo>
                        <a:lnTo>
                          <a:pt x="6" y="32"/>
                        </a:lnTo>
                        <a:lnTo>
                          <a:pt x="8" y="30"/>
                        </a:lnTo>
                        <a:close/>
                      </a:path>
                    </a:pathLst>
                  </a:custGeom>
                  <a:solidFill>
                    <a:srgbClr val="000000"/>
                  </a:solidFill>
                  <a:ln w="9525">
                    <a:noFill/>
                    <a:round/>
                    <a:headEnd/>
                    <a:tailEnd/>
                  </a:ln>
                </p:spPr>
                <p:txBody>
                  <a:bodyPr/>
                  <a:lstStyle/>
                  <a:p>
                    <a:endParaRPr lang="es-AR"/>
                  </a:p>
                </p:txBody>
              </p:sp>
              <p:sp>
                <p:nvSpPr>
                  <p:cNvPr id="70959" name="Freeform 1252"/>
                  <p:cNvSpPr>
                    <a:spLocks/>
                  </p:cNvSpPr>
                  <p:nvPr/>
                </p:nvSpPr>
                <p:spPr bwMode="auto">
                  <a:xfrm>
                    <a:off x="4630" y="2262"/>
                    <a:ext cx="20" cy="36"/>
                  </a:xfrm>
                  <a:custGeom>
                    <a:avLst/>
                    <a:gdLst>
                      <a:gd name="T0" fmla="*/ 20 w 20"/>
                      <a:gd name="T1" fmla="*/ 34 h 36"/>
                      <a:gd name="T2" fmla="*/ 20 w 20"/>
                      <a:gd name="T3" fmla="*/ 34 h 36"/>
                      <a:gd name="T4" fmla="*/ 20 w 20"/>
                      <a:gd name="T5" fmla="*/ 32 h 36"/>
                      <a:gd name="T6" fmla="*/ 16 w 20"/>
                      <a:gd name="T7" fmla="*/ 28 h 36"/>
                      <a:gd name="T8" fmla="*/ 14 w 20"/>
                      <a:gd name="T9" fmla="*/ 22 h 36"/>
                      <a:gd name="T10" fmla="*/ 12 w 20"/>
                      <a:gd name="T11" fmla="*/ 18 h 36"/>
                      <a:gd name="T12" fmla="*/ 10 w 20"/>
                      <a:gd name="T13" fmla="*/ 12 h 36"/>
                      <a:gd name="T14" fmla="*/ 6 w 20"/>
                      <a:gd name="T15" fmla="*/ 8 h 36"/>
                      <a:gd name="T16" fmla="*/ 4 w 20"/>
                      <a:gd name="T17" fmla="*/ 2 h 36"/>
                      <a:gd name="T18" fmla="*/ 2 w 20"/>
                      <a:gd name="T19" fmla="*/ 0 h 36"/>
                      <a:gd name="T20" fmla="*/ 0 w 20"/>
                      <a:gd name="T21" fmla="*/ 0 h 36"/>
                      <a:gd name="T22" fmla="*/ 2 w 20"/>
                      <a:gd name="T23" fmla="*/ 4 h 36"/>
                      <a:gd name="T24" fmla="*/ 4 w 20"/>
                      <a:gd name="T25" fmla="*/ 8 h 36"/>
                      <a:gd name="T26" fmla="*/ 6 w 20"/>
                      <a:gd name="T27" fmla="*/ 14 h 36"/>
                      <a:gd name="T28" fmla="*/ 10 w 20"/>
                      <a:gd name="T29" fmla="*/ 18 h 36"/>
                      <a:gd name="T30" fmla="*/ 12 w 20"/>
                      <a:gd name="T31" fmla="*/ 24 h 36"/>
                      <a:gd name="T32" fmla="*/ 14 w 20"/>
                      <a:gd name="T33" fmla="*/ 28 h 36"/>
                      <a:gd name="T34" fmla="*/ 16 w 20"/>
                      <a:gd name="T35" fmla="*/ 32 h 36"/>
                      <a:gd name="T36" fmla="*/ 18 w 20"/>
                      <a:gd name="T37" fmla="*/ 36 h 36"/>
                      <a:gd name="T38" fmla="*/ 20 w 20"/>
                      <a:gd name="T39" fmla="*/ 34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36"/>
                      <a:gd name="T62" fmla="*/ 20 w 20"/>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36">
                        <a:moveTo>
                          <a:pt x="20" y="34"/>
                        </a:moveTo>
                        <a:lnTo>
                          <a:pt x="20" y="34"/>
                        </a:lnTo>
                        <a:lnTo>
                          <a:pt x="20" y="32"/>
                        </a:lnTo>
                        <a:lnTo>
                          <a:pt x="16" y="28"/>
                        </a:lnTo>
                        <a:lnTo>
                          <a:pt x="14" y="22"/>
                        </a:lnTo>
                        <a:lnTo>
                          <a:pt x="12" y="18"/>
                        </a:lnTo>
                        <a:lnTo>
                          <a:pt x="10" y="12"/>
                        </a:lnTo>
                        <a:lnTo>
                          <a:pt x="6" y="8"/>
                        </a:lnTo>
                        <a:lnTo>
                          <a:pt x="4" y="2"/>
                        </a:lnTo>
                        <a:lnTo>
                          <a:pt x="2" y="0"/>
                        </a:lnTo>
                        <a:lnTo>
                          <a:pt x="0" y="0"/>
                        </a:lnTo>
                        <a:lnTo>
                          <a:pt x="2" y="4"/>
                        </a:lnTo>
                        <a:lnTo>
                          <a:pt x="4" y="8"/>
                        </a:lnTo>
                        <a:lnTo>
                          <a:pt x="6" y="14"/>
                        </a:lnTo>
                        <a:lnTo>
                          <a:pt x="10" y="18"/>
                        </a:lnTo>
                        <a:lnTo>
                          <a:pt x="12" y="24"/>
                        </a:lnTo>
                        <a:lnTo>
                          <a:pt x="14" y="28"/>
                        </a:lnTo>
                        <a:lnTo>
                          <a:pt x="16" y="32"/>
                        </a:lnTo>
                        <a:lnTo>
                          <a:pt x="18" y="36"/>
                        </a:lnTo>
                        <a:lnTo>
                          <a:pt x="20" y="34"/>
                        </a:lnTo>
                        <a:close/>
                      </a:path>
                    </a:pathLst>
                  </a:custGeom>
                  <a:solidFill>
                    <a:srgbClr val="000000"/>
                  </a:solidFill>
                  <a:ln w="9525">
                    <a:noFill/>
                    <a:round/>
                    <a:headEnd/>
                    <a:tailEnd/>
                  </a:ln>
                </p:spPr>
                <p:txBody>
                  <a:bodyPr/>
                  <a:lstStyle/>
                  <a:p>
                    <a:endParaRPr lang="es-AR"/>
                  </a:p>
                </p:txBody>
              </p:sp>
              <p:sp>
                <p:nvSpPr>
                  <p:cNvPr id="70960" name="Freeform 1253"/>
                  <p:cNvSpPr>
                    <a:spLocks/>
                  </p:cNvSpPr>
                  <p:nvPr/>
                </p:nvSpPr>
                <p:spPr bwMode="auto">
                  <a:xfrm>
                    <a:off x="4648" y="2298"/>
                    <a:ext cx="22" cy="44"/>
                  </a:xfrm>
                  <a:custGeom>
                    <a:avLst/>
                    <a:gdLst>
                      <a:gd name="T0" fmla="*/ 22 w 22"/>
                      <a:gd name="T1" fmla="*/ 44 h 44"/>
                      <a:gd name="T2" fmla="*/ 22 w 22"/>
                      <a:gd name="T3" fmla="*/ 44 h 44"/>
                      <a:gd name="T4" fmla="*/ 20 w 22"/>
                      <a:gd name="T5" fmla="*/ 40 h 44"/>
                      <a:gd name="T6" fmla="*/ 18 w 22"/>
                      <a:gd name="T7" fmla="*/ 34 h 44"/>
                      <a:gd name="T8" fmla="*/ 16 w 22"/>
                      <a:gd name="T9" fmla="*/ 28 h 44"/>
                      <a:gd name="T10" fmla="*/ 12 w 22"/>
                      <a:gd name="T11" fmla="*/ 20 h 44"/>
                      <a:gd name="T12" fmla="*/ 10 w 22"/>
                      <a:gd name="T13" fmla="*/ 14 h 44"/>
                      <a:gd name="T14" fmla="*/ 8 w 22"/>
                      <a:gd name="T15" fmla="*/ 8 h 44"/>
                      <a:gd name="T16" fmla="*/ 4 w 22"/>
                      <a:gd name="T17" fmla="*/ 2 h 44"/>
                      <a:gd name="T18" fmla="*/ 2 w 22"/>
                      <a:gd name="T19" fmla="*/ 0 h 44"/>
                      <a:gd name="T20" fmla="*/ 0 w 22"/>
                      <a:gd name="T21" fmla="*/ 0 h 44"/>
                      <a:gd name="T22" fmla="*/ 2 w 22"/>
                      <a:gd name="T23" fmla="*/ 4 h 44"/>
                      <a:gd name="T24" fmla="*/ 4 w 22"/>
                      <a:gd name="T25" fmla="*/ 10 h 44"/>
                      <a:gd name="T26" fmla="*/ 8 w 22"/>
                      <a:gd name="T27" fmla="*/ 16 h 44"/>
                      <a:gd name="T28" fmla="*/ 10 w 22"/>
                      <a:gd name="T29" fmla="*/ 22 h 44"/>
                      <a:gd name="T30" fmla="*/ 14 w 22"/>
                      <a:gd name="T31" fmla="*/ 28 h 44"/>
                      <a:gd name="T32" fmla="*/ 16 w 22"/>
                      <a:gd name="T33" fmla="*/ 36 h 44"/>
                      <a:gd name="T34" fmla="*/ 18 w 22"/>
                      <a:gd name="T35" fmla="*/ 40 h 44"/>
                      <a:gd name="T36" fmla="*/ 20 w 22"/>
                      <a:gd name="T37" fmla="*/ 44 h 44"/>
                      <a:gd name="T38" fmla="*/ 22 w 22"/>
                      <a:gd name="T39" fmla="*/ 44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4"/>
                      <a:gd name="T62" fmla="*/ 22 w 22"/>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4">
                        <a:moveTo>
                          <a:pt x="22" y="44"/>
                        </a:moveTo>
                        <a:lnTo>
                          <a:pt x="22" y="44"/>
                        </a:lnTo>
                        <a:lnTo>
                          <a:pt x="20" y="40"/>
                        </a:lnTo>
                        <a:lnTo>
                          <a:pt x="18" y="34"/>
                        </a:lnTo>
                        <a:lnTo>
                          <a:pt x="16" y="28"/>
                        </a:lnTo>
                        <a:lnTo>
                          <a:pt x="12" y="20"/>
                        </a:lnTo>
                        <a:lnTo>
                          <a:pt x="10" y="14"/>
                        </a:lnTo>
                        <a:lnTo>
                          <a:pt x="8" y="8"/>
                        </a:lnTo>
                        <a:lnTo>
                          <a:pt x="4" y="2"/>
                        </a:lnTo>
                        <a:lnTo>
                          <a:pt x="2" y="0"/>
                        </a:lnTo>
                        <a:lnTo>
                          <a:pt x="0" y="0"/>
                        </a:lnTo>
                        <a:lnTo>
                          <a:pt x="2" y="4"/>
                        </a:lnTo>
                        <a:lnTo>
                          <a:pt x="4" y="10"/>
                        </a:lnTo>
                        <a:lnTo>
                          <a:pt x="8" y="16"/>
                        </a:lnTo>
                        <a:lnTo>
                          <a:pt x="10" y="22"/>
                        </a:lnTo>
                        <a:lnTo>
                          <a:pt x="14" y="28"/>
                        </a:lnTo>
                        <a:lnTo>
                          <a:pt x="16" y="36"/>
                        </a:lnTo>
                        <a:lnTo>
                          <a:pt x="18" y="40"/>
                        </a:lnTo>
                        <a:lnTo>
                          <a:pt x="20" y="44"/>
                        </a:lnTo>
                        <a:lnTo>
                          <a:pt x="22" y="44"/>
                        </a:lnTo>
                        <a:close/>
                      </a:path>
                    </a:pathLst>
                  </a:custGeom>
                  <a:solidFill>
                    <a:srgbClr val="000000"/>
                  </a:solidFill>
                  <a:ln w="9525">
                    <a:noFill/>
                    <a:round/>
                    <a:headEnd/>
                    <a:tailEnd/>
                  </a:ln>
                </p:spPr>
                <p:txBody>
                  <a:bodyPr/>
                  <a:lstStyle/>
                  <a:p>
                    <a:endParaRPr lang="es-AR"/>
                  </a:p>
                </p:txBody>
              </p:sp>
              <p:sp>
                <p:nvSpPr>
                  <p:cNvPr id="70961" name="Freeform 1254"/>
                  <p:cNvSpPr>
                    <a:spLocks/>
                  </p:cNvSpPr>
                  <p:nvPr/>
                </p:nvSpPr>
                <p:spPr bwMode="auto">
                  <a:xfrm>
                    <a:off x="4668" y="2342"/>
                    <a:ext cx="26" cy="62"/>
                  </a:xfrm>
                  <a:custGeom>
                    <a:avLst/>
                    <a:gdLst>
                      <a:gd name="T0" fmla="*/ 26 w 26"/>
                      <a:gd name="T1" fmla="*/ 62 h 62"/>
                      <a:gd name="T2" fmla="*/ 26 w 26"/>
                      <a:gd name="T3" fmla="*/ 62 h 62"/>
                      <a:gd name="T4" fmla="*/ 26 w 26"/>
                      <a:gd name="T5" fmla="*/ 54 h 62"/>
                      <a:gd name="T6" fmla="*/ 24 w 26"/>
                      <a:gd name="T7" fmla="*/ 46 h 62"/>
                      <a:gd name="T8" fmla="*/ 20 w 26"/>
                      <a:gd name="T9" fmla="*/ 36 h 62"/>
                      <a:gd name="T10" fmla="*/ 16 w 26"/>
                      <a:gd name="T11" fmla="*/ 26 h 62"/>
                      <a:gd name="T12" fmla="*/ 12 w 26"/>
                      <a:gd name="T13" fmla="*/ 18 h 62"/>
                      <a:gd name="T14" fmla="*/ 8 w 26"/>
                      <a:gd name="T15" fmla="*/ 10 h 62"/>
                      <a:gd name="T16" fmla="*/ 4 w 26"/>
                      <a:gd name="T17" fmla="*/ 4 h 62"/>
                      <a:gd name="T18" fmla="*/ 2 w 26"/>
                      <a:gd name="T19" fmla="*/ 0 h 62"/>
                      <a:gd name="T20" fmla="*/ 0 w 26"/>
                      <a:gd name="T21" fmla="*/ 0 h 62"/>
                      <a:gd name="T22" fmla="*/ 2 w 26"/>
                      <a:gd name="T23" fmla="*/ 6 h 62"/>
                      <a:gd name="T24" fmla="*/ 6 w 26"/>
                      <a:gd name="T25" fmla="*/ 12 h 62"/>
                      <a:gd name="T26" fmla="*/ 10 w 26"/>
                      <a:gd name="T27" fmla="*/ 20 h 62"/>
                      <a:gd name="T28" fmla="*/ 14 w 26"/>
                      <a:gd name="T29" fmla="*/ 28 h 62"/>
                      <a:gd name="T30" fmla="*/ 18 w 26"/>
                      <a:gd name="T31" fmla="*/ 36 h 62"/>
                      <a:gd name="T32" fmla="*/ 22 w 26"/>
                      <a:gd name="T33" fmla="*/ 46 h 62"/>
                      <a:gd name="T34" fmla="*/ 24 w 26"/>
                      <a:gd name="T35" fmla="*/ 54 h 62"/>
                      <a:gd name="T36" fmla="*/ 24 w 26"/>
                      <a:gd name="T37" fmla="*/ 62 h 62"/>
                      <a:gd name="T38" fmla="*/ 26 w 26"/>
                      <a:gd name="T39" fmla="*/ 62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62"/>
                      <a:gd name="T62" fmla="*/ 26 w 26"/>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62">
                        <a:moveTo>
                          <a:pt x="26" y="62"/>
                        </a:moveTo>
                        <a:lnTo>
                          <a:pt x="26" y="62"/>
                        </a:lnTo>
                        <a:lnTo>
                          <a:pt x="26" y="54"/>
                        </a:lnTo>
                        <a:lnTo>
                          <a:pt x="24" y="46"/>
                        </a:lnTo>
                        <a:lnTo>
                          <a:pt x="20" y="36"/>
                        </a:lnTo>
                        <a:lnTo>
                          <a:pt x="16" y="26"/>
                        </a:lnTo>
                        <a:lnTo>
                          <a:pt x="12" y="18"/>
                        </a:lnTo>
                        <a:lnTo>
                          <a:pt x="8" y="10"/>
                        </a:lnTo>
                        <a:lnTo>
                          <a:pt x="4" y="4"/>
                        </a:lnTo>
                        <a:lnTo>
                          <a:pt x="2" y="0"/>
                        </a:lnTo>
                        <a:lnTo>
                          <a:pt x="0" y="0"/>
                        </a:lnTo>
                        <a:lnTo>
                          <a:pt x="2" y="6"/>
                        </a:lnTo>
                        <a:lnTo>
                          <a:pt x="6" y="12"/>
                        </a:lnTo>
                        <a:lnTo>
                          <a:pt x="10" y="20"/>
                        </a:lnTo>
                        <a:lnTo>
                          <a:pt x="14" y="28"/>
                        </a:lnTo>
                        <a:lnTo>
                          <a:pt x="18" y="36"/>
                        </a:lnTo>
                        <a:lnTo>
                          <a:pt x="22" y="46"/>
                        </a:lnTo>
                        <a:lnTo>
                          <a:pt x="24" y="54"/>
                        </a:lnTo>
                        <a:lnTo>
                          <a:pt x="24" y="62"/>
                        </a:lnTo>
                        <a:lnTo>
                          <a:pt x="26" y="62"/>
                        </a:lnTo>
                        <a:close/>
                      </a:path>
                    </a:pathLst>
                  </a:custGeom>
                  <a:solidFill>
                    <a:srgbClr val="000000"/>
                  </a:solidFill>
                  <a:ln w="9525">
                    <a:noFill/>
                    <a:round/>
                    <a:headEnd/>
                    <a:tailEnd/>
                  </a:ln>
                </p:spPr>
                <p:txBody>
                  <a:bodyPr/>
                  <a:lstStyle/>
                  <a:p>
                    <a:endParaRPr lang="es-AR"/>
                  </a:p>
                </p:txBody>
              </p:sp>
              <p:sp>
                <p:nvSpPr>
                  <p:cNvPr id="70962" name="Freeform 1255"/>
                  <p:cNvSpPr>
                    <a:spLocks/>
                  </p:cNvSpPr>
                  <p:nvPr/>
                </p:nvSpPr>
                <p:spPr bwMode="auto">
                  <a:xfrm>
                    <a:off x="4678" y="2404"/>
                    <a:ext cx="16" cy="30"/>
                  </a:xfrm>
                  <a:custGeom>
                    <a:avLst/>
                    <a:gdLst>
                      <a:gd name="T0" fmla="*/ 0 w 16"/>
                      <a:gd name="T1" fmla="*/ 30 h 30"/>
                      <a:gd name="T2" fmla="*/ 0 w 16"/>
                      <a:gd name="T3" fmla="*/ 30 h 30"/>
                      <a:gd name="T4" fmla="*/ 2 w 16"/>
                      <a:gd name="T5" fmla="*/ 28 h 30"/>
                      <a:gd name="T6" fmla="*/ 4 w 16"/>
                      <a:gd name="T7" fmla="*/ 28 h 30"/>
                      <a:gd name="T8" fmla="*/ 8 w 16"/>
                      <a:gd name="T9" fmla="*/ 24 h 30"/>
                      <a:gd name="T10" fmla="*/ 10 w 16"/>
                      <a:gd name="T11" fmla="*/ 22 h 30"/>
                      <a:gd name="T12" fmla="*/ 12 w 16"/>
                      <a:gd name="T13" fmla="*/ 18 h 30"/>
                      <a:gd name="T14" fmla="*/ 14 w 16"/>
                      <a:gd name="T15" fmla="*/ 12 h 30"/>
                      <a:gd name="T16" fmla="*/ 16 w 16"/>
                      <a:gd name="T17" fmla="*/ 8 h 30"/>
                      <a:gd name="T18" fmla="*/ 16 w 16"/>
                      <a:gd name="T19" fmla="*/ 0 h 30"/>
                      <a:gd name="T20" fmla="*/ 14 w 16"/>
                      <a:gd name="T21" fmla="*/ 0 h 30"/>
                      <a:gd name="T22" fmla="*/ 14 w 16"/>
                      <a:gd name="T23" fmla="*/ 6 h 30"/>
                      <a:gd name="T24" fmla="*/ 12 w 16"/>
                      <a:gd name="T25" fmla="*/ 12 h 30"/>
                      <a:gd name="T26" fmla="*/ 10 w 16"/>
                      <a:gd name="T27" fmla="*/ 16 h 30"/>
                      <a:gd name="T28" fmla="*/ 8 w 16"/>
                      <a:gd name="T29" fmla="*/ 20 h 30"/>
                      <a:gd name="T30" fmla="*/ 6 w 16"/>
                      <a:gd name="T31" fmla="*/ 22 h 30"/>
                      <a:gd name="T32" fmla="*/ 2 w 16"/>
                      <a:gd name="T33" fmla="*/ 26 h 30"/>
                      <a:gd name="T34" fmla="*/ 0 w 16"/>
                      <a:gd name="T35" fmla="*/ 26 h 30"/>
                      <a:gd name="T36" fmla="*/ 0 w 16"/>
                      <a:gd name="T37" fmla="*/ 28 h 30"/>
                      <a:gd name="T38" fmla="*/ 0 w 16"/>
                      <a:gd name="T39" fmla="*/ 28 h 30"/>
                      <a:gd name="T40" fmla="*/ 0 w 16"/>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0" y="30"/>
                        </a:moveTo>
                        <a:lnTo>
                          <a:pt x="0" y="30"/>
                        </a:lnTo>
                        <a:lnTo>
                          <a:pt x="2" y="28"/>
                        </a:lnTo>
                        <a:lnTo>
                          <a:pt x="4" y="28"/>
                        </a:lnTo>
                        <a:lnTo>
                          <a:pt x="8" y="24"/>
                        </a:lnTo>
                        <a:lnTo>
                          <a:pt x="10" y="22"/>
                        </a:lnTo>
                        <a:lnTo>
                          <a:pt x="12" y="18"/>
                        </a:lnTo>
                        <a:lnTo>
                          <a:pt x="14" y="12"/>
                        </a:lnTo>
                        <a:lnTo>
                          <a:pt x="16" y="8"/>
                        </a:lnTo>
                        <a:lnTo>
                          <a:pt x="16" y="0"/>
                        </a:lnTo>
                        <a:lnTo>
                          <a:pt x="14" y="0"/>
                        </a:lnTo>
                        <a:lnTo>
                          <a:pt x="14" y="6"/>
                        </a:lnTo>
                        <a:lnTo>
                          <a:pt x="12" y="12"/>
                        </a:lnTo>
                        <a:lnTo>
                          <a:pt x="10" y="16"/>
                        </a:lnTo>
                        <a:lnTo>
                          <a:pt x="8" y="20"/>
                        </a:lnTo>
                        <a:lnTo>
                          <a:pt x="6" y="22"/>
                        </a:lnTo>
                        <a:lnTo>
                          <a:pt x="2" y="26"/>
                        </a:lnTo>
                        <a:lnTo>
                          <a:pt x="0" y="26"/>
                        </a:lnTo>
                        <a:lnTo>
                          <a:pt x="0" y="28"/>
                        </a:lnTo>
                        <a:lnTo>
                          <a:pt x="0" y="30"/>
                        </a:lnTo>
                        <a:close/>
                      </a:path>
                    </a:pathLst>
                  </a:custGeom>
                  <a:solidFill>
                    <a:srgbClr val="000000"/>
                  </a:solidFill>
                  <a:ln w="9525">
                    <a:noFill/>
                    <a:round/>
                    <a:headEnd/>
                    <a:tailEnd/>
                  </a:ln>
                </p:spPr>
                <p:txBody>
                  <a:bodyPr/>
                  <a:lstStyle/>
                  <a:p>
                    <a:endParaRPr lang="es-AR"/>
                  </a:p>
                </p:txBody>
              </p:sp>
              <p:sp>
                <p:nvSpPr>
                  <p:cNvPr id="70963" name="Freeform 1256"/>
                  <p:cNvSpPr>
                    <a:spLocks/>
                  </p:cNvSpPr>
                  <p:nvPr/>
                </p:nvSpPr>
                <p:spPr bwMode="auto">
                  <a:xfrm>
                    <a:off x="4648" y="2422"/>
                    <a:ext cx="30" cy="14"/>
                  </a:xfrm>
                  <a:custGeom>
                    <a:avLst/>
                    <a:gdLst>
                      <a:gd name="T0" fmla="*/ 0 w 30"/>
                      <a:gd name="T1" fmla="*/ 0 h 14"/>
                      <a:gd name="T2" fmla="*/ 0 w 30"/>
                      <a:gd name="T3" fmla="*/ 0 h 14"/>
                      <a:gd name="T4" fmla="*/ 4 w 30"/>
                      <a:gd name="T5" fmla="*/ 4 h 14"/>
                      <a:gd name="T6" fmla="*/ 6 w 30"/>
                      <a:gd name="T7" fmla="*/ 8 h 14"/>
                      <a:gd name="T8" fmla="*/ 10 w 30"/>
                      <a:gd name="T9" fmla="*/ 10 h 14"/>
                      <a:gd name="T10" fmla="*/ 14 w 30"/>
                      <a:gd name="T11" fmla="*/ 12 h 14"/>
                      <a:gd name="T12" fmla="*/ 18 w 30"/>
                      <a:gd name="T13" fmla="*/ 14 h 14"/>
                      <a:gd name="T14" fmla="*/ 22 w 30"/>
                      <a:gd name="T15" fmla="*/ 14 h 14"/>
                      <a:gd name="T16" fmla="*/ 26 w 30"/>
                      <a:gd name="T17" fmla="*/ 14 h 14"/>
                      <a:gd name="T18" fmla="*/ 30 w 30"/>
                      <a:gd name="T19" fmla="*/ 12 h 14"/>
                      <a:gd name="T20" fmla="*/ 30 w 30"/>
                      <a:gd name="T21" fmla="*/ 10 h 14"/>
                      <a:gd name="T22" fmla="*/ 26 w 30"/>
                      <a:gd name="T23" fmla="*/ 12 h 14"/>
                      <a:gd name="T24" fmla="*/ 22 w 30"/>
                      <a:gd name="T25" fmla="*/ 12 h 14"/>
                      <a:gd name="T26" fmla="*/ 18 w 30"/>
                      <a:gd name="T27" fmla="*/ 12 h 14"/>
                      <a:gd name="T28" fmla="*/ 16 w 30"/>
                      <a:gd name="T29" fmla="*/ 10 h 14"/>
                      <a:gd name="T30" fmla="*/ 12 w 30"/>
                      <a:gd name="T31" fmla="*/ 8 h 14"/>
                      <a:gd name="T32" fmla="*/ 8 w 30"/>
                      <a:gd name="T33" fmla="*/ 6 h 14"/>
                      <a:gd name="T34" fmla="*/ 6 w 30"/>
                      <a:gd name="T35" fmla="*/ 2 h 14"/>
                      <a:gd name="T36" fmla="*/ 2 w 30"/>
                      <a:gd name="T37" fmla="*/ 0 h 14"/>
                      <a:gd name="T38" fmla="*/ 0 w 30"/>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4"/>
                      <a:gd name="T62" fmla="*/ 30 w 3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4">
                        <a:moveTo>
                          <a:pt x="0" y="0"/>
                        </a:moveTo>
                        <a:lnTo>
                          <a:pt x="0" y="0"/>
                        </a:lnTo>
                        <a:lnTo>
                          <a:pt x="4" y="4"/>
                        </a:lnTo>
                        <a:lnTo>
                          <a:pt x="6" y="8"/>
                        </a:lnTo>
                        <a:lnTo>
                          <a:pt x="10" y="10"/>
                        </a:lnTo>
                        <a:lnTo>
                          <a:pt x="14" y="12"/>
                        </a:lnTo>
                        <a:lnTo>
                          <a:pt x="18" y="14"/>
                        </a:lnTo>
                        <a:lnTo>
                          <a:pt x="22" y="14"/>
                        </a:lnTo>
                        <a:lnTo>
                          <a:pt x="26" y="14"/>
                        </a:lnTo>
                        <a:lnTo>
                          <a:pt x="30" y="12"/>
                        </a:lnTo>
                        <a:lnTo>
                          <a:pt x="30" y="10"/>
                        </a:lnTo>
                        <a:lnTo>
                          <a:pt x="26" y="12"/>
                        </a:lnTo>
                        <a:lnTo>
                          <a:pt x="22" y="12"/>
                        </a:lnTo>
                        <a:lnTo>
                          <a:pt x="18" y="12"/>
                        </a:lnTo>
                        <a:lnTo>
                          <a:pt x="16" y="10"/>
                        </a:lnTo>
                        <a:lnTo>
                          <a:pt x="12" y="8"/>
                        </a:lnTo>
                        <a:lnTo>
                          <a:pt x="8" y="6"/>
                        </a:lnTo>
                        <a:lnTo>
                          <a:pt x="6" y="2"/>
                        </a:lnTo>
                        <a:lnTo>
                          <a:pt x="2" y="0"/>
                        </a:lnTo>
                        <a:lnTo>
                          <a:pt x="0" y="0"/>
                        </a:lnTo>
                        <a:close/>
                      </a:path>
                    </a:pathLst>
                  </a:custGeom>
                  <a:solidFill>
                    <a:srgbClr val="000000"/>
                  </a:solidFill>
                  <a:ln w="9525">
                    <a:noFill/>
                    <a:round/>
                    <a:headEnd/>
                    <a:tailEnd/>
                  </a:ln>
                </p:spPr>
                <p:txBody>
                  <a:bodyPr/>
                  <a:lstStyle/>
                  <a:p>
                    <a:endParaRPr lang="es-AR"/>
                  </a:p>
                </p:txBody>
              </p:sp>
              <p:sp>
                <p:nvSpPr>
                  <p:cNvPr id="70964" name="Freeform 1257"/>
                  <p:cNvSpPr>
                    <a:spLocks/>
                  </p:cNvSpPr>
                  <p:nvPr/>
                </p:nvSpPr>
                <p:spPr bwMode="auto">
                  <a:xfrm>
                    <a:off x="4616" y="2378"/>
                    <a:ext cx="34" cy="44"/>
                  </a:xfrm>
                  <a:custGeom>
                    <a:avLst/>
                    <a:gdLst>
                      <a:gd name="T0" fmla="*/ 0 w 34"/>
                      <a:gd name="T1" fmla="*/ 2 h 44"/>
                      <a:gd name="T2" fmla="*/ 0 w 34"/>
                      <a:gd name="T3" fmla="*/ 2 h 44"/>
                      <a:gd name="T4" fmla="*/ 2 w 34"/>
                      <a:gd name="T5" fmla="*/ 6 h 44"/>
                      <a:gd name="T6" fmla="*/ 6 w 34"/>
                      <a:gd name="T7" fmla="*/ 12 h 44"/>
                      <a:gd name="T8" fmla="*/ 10 w 34"/>
                      <a:gd name="T9" fmla="*/ 18 h 44"/>
                      <a:gd name="T10" fmla="*/ 16 w 34"/>
                      <a:gd name="T11" fmla="*/ 24 h 44"/>
                      <a:gd name="T12" fmla="*/ 20 w 34"/>
                      <a:gd name="T13" fmla="*/ 30 h 44"/>
                      <a:gd name="T14" fmla="*/ 26 w 34"/>
                      <a:gd name="T15" fmla="*/ 36 h 44"/>
                      <a:gd name="T16" fmla="*/ 30 w 34"/>
                      <a:gd name="T17" fmla="*/ 40 h 44"/>
                      <a:gd name="T18" fmla="*/ 32 w 34"/>
                      <a:gd name="T19" fmla="*/ 44 h 44"/>
                      <a:gd name="T20" fmla="*/ 34 w 34"/>
                      <a:gd name="T21" fmla="*/ 44 h 44"/>
                      <a:gd name="T22" fmla="*/ 30 w 34"/>
                      <a:gd name="T23" fmla="*/ 40 h 44"/>
                      <a:gd name="T24" fmla="*/ 26 w 34"/>
                      <a:gd name="T25" fmla="*/ 34 h 44"/>
                      <a:gd name="T26" fmla="*/ 22 w 34"/>
                      <a:gd name="T27" fmla="*/ 28 h 44"/>
                      <a:gd name="T28" fmla="*/ 18 w 34"/>
                      <a:gd name="T29" fmla="*/ 22 h 44"/>
                      <a:gd name="T30" fmla="*/ 14 w 34"/>
                      <a:gd name="T31" fmla="*/ 16 h 44"/>
                      <a:gd name="T32" fmla="*/ 10 w 34"/>
                      <a:gd name="T33" fmla="*/ 10 h 44"/>
                      <a:gd name="T34" fmla="*/ 6 w 34"/>
                      <a:gd name="T35" fmla="*/ 6 h 44"/>
                      <a:gd name="T36" fmla="*/ 2 w 34"/>
                      <a:gd name="T37" fmla="*/ 0 h 44"/>
                      <a:gd name="T38" fmla="*/ 0 w 34"/>
                      <a:gd name="T39" fmla="*/ 2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44"/>
                      <a:gd name="T62" fmla="*/ 34 w 3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44">
                        <a:moveTo>
                          <a:pt x="0" y="2"/>
                        </a:moveTo>
                        <a:lnTo>
                          <a:pt x="0" y="2"/>
                        </a:lnTo>
                        <a:lnTo>
                          <a:pt x="2" y="6"/>
                        </a:lnTo>
                        <a:lnTo>
                          <a:pt x="6" y="12"/>
                        </a:lnTo>
                        <a:lnTo>
                          <a:pt x="10" y="18"/>
                        </a:lnTo>
                        <a:lnTo>
                          <a:pt x="16" y="24"/>
                        </a:lnTo>
                        <a:lnTo>
                          <a:pt x="20" y="30"/>
                        </a:lnTo>
                        <a:lnTo>
                          <a:pt x="26" y="36"/>
                        </a:lnTo>
                        <a:lnTo>
                          <a:pt x="30" y="40"/>
                        </a:lnTo>
                        <a:lnTo>
                          <a:pt x="32" y="44"/>
                        </a:lnTo>
                        <a:lnTo>
                          <a:pt x="34" y="44"/>
                        </a:lnTo>
                        <a:lnTo>
                          <a:pt x="30" y="40"/>
                        </a:lnTo>
                        <a:lnTo>
                          <a:pt x="26" y="34"/>
                        </a:lnTo>
                        <a:lnTo>
                          <a:pt x="22" y="28"/>
                        </a:lnTo>
                        <a:lnTo>
                          <a:pt x="18" y="22"/>
                        </a:lnTo>
                        <a:lnTo>
                          <a:pt x="14" y="16"/>
                        </a:lnTo>
                        <a:lnTo>
                          <a:pt x="10" y="10"/>
                        </a:lnTo>
                        <a:lnTo>
                          <a:pt x="6" y="6"/>
                        </a:lnTo>
                        <a:lnTo>
                          <a:pt x="2" y="0"/>
                        </a:lnTo>
                        <a:lnTo>
                          <a:pt x="0" y="2"/>
                        </a:lnTo>
                        <a:close/>
                      </a:path>
                    </a:pathLst>
                  </a:custGeom>
                  <a:solidFill>
                    <a:srgbClr val="000000"/>
                  </a:solidFill>
                  <a:ln w="9525">
                    <a:noFill/>
                    <a:round/>
                    <a:headEnd/>
                    <a:tailEnd/>
                  </a:ln>
                </p:spPr>
                <p:txBody>
                  <a:bodyPr/>
                  <a:lstStyle/>
                  <a:p>
                    <a:endParaRPr lang="es-AR"/>
                  </a:p>
                </p:txBody>
              </p:sp>
              <p:sp>
                <p:nvSpPr>
                  <p:cNvPr id="70965" name="Freeform 1258"/>
                  <p:cNvSpPr>
                    <a:spLocks/>
                  </p:cNvSpPr>
                  <p:nvPr/>
                </p:nvSpPr>
                <p:spPr bwMode="auto">
                  <a:xfrm>
                    <a:off x="4604" y="2354"/>
                    <a:ext cx="14" cy="24"/>
                  </a:xfrm>
                  <a:custGeom>
                    <a:avLst/>
                    <a:gdLst>
                      <a:gd name="T0" fmla="*/ 0 w 14"/>
                      <a:gd name="T1" fmla="*/ 2 h 24"/>
                      <a:gd name="T2" fmla="*/ 0 w 14"/>
                      <a:gd name="T3" fmla="*/ 2 h 24"/>
                      <a:gd name="T4" fmla="*/ 0 w 14"/>
                      <a:gd name="T5" fmla="*/ 2 h 24"/>
                      <a:gd name="T6" fmla="*/ 2 w 14"/>
                      <a:gd name="T7" fmla="*/ 4 h 24"/>
                      <a:gd name="T8" fmla="*/ 2 w 14"/>
                      <a:gd name="T9" fmla="*/ 8 h 24"/>
                      <a:gd name="T10" fmla="*/ 4 w 14"/>
                      <a:gd name="T11" fmla="*/ 10 h 24"/>
                      <a:gd name="T12" fmla="*/ 6 w 14"/>
                      <a:gd name="T13" fmla="*/ 14 h 24"/>
                      <a:gd name="T14" fmla="*/ 8 w 14"/>
                      <a:gd name="T15" fmla="*/ 18 h 24"/>
                      <a:gd name="T16" fmla="*/ 10 w 14"/>
                      <a:gd name="T17" fmla="*/ 22 h 24"/>
                      <a:gd name="T18" fmla="*/ 12 w 14"/>
                      <a:gd name="T19" fmla="*/ 24 h 24"/>
                      <a:gd name="T20" fmla="*/ 14 w 14"/>
                      <a:gd name="T21" fmla="*/ 24 h 24"/>
                      <a:gd name="T22" fmla="*/ 12 w 14"/>
                      <a:gd name="T23" fmla="*/ 20 h 24"/>
                      <a:gd name="T24" fmla="*/ 10 w 14"/>
                      <a:gd name="T25" fmla="*/ 16 h 24"/>
                      <a:gd name="T26" fmla="*/ 8 w 14"/>
                      <a:gd name="T27" fmla="*/ 12 h 24"/>
                      <a:gd name="T28" fmla="*/ 6 w 14"/>
                      <a:gd name="T29" fmla="*/ 10 h 24"/>
                      <a:gd name="T30" fmla="*/ 6 w 14"/>
                      <a:gd name="T31" fmla="*/ 6 h 24"/>
                      <a:gd name="T32" fmla="*/ 4 w 14"/>
                      <a:gd name="T33" fmla="*/ 4 h 24"/>
                      <a:gd name="T34" fmla="*/ 2 w 14"/>
                      <a:gd name="T35" fmla="*/ 2 h 24"/>
                      <a:gd name="T36" fmla="*/ 2 w 14"/>
                      <a:gd name="T37" fmla="*/ 0 h 24"/>
                      <a:gd name="T38" fmla="*/ 0 w 14"/>
                      <a:gd name="T39" fmla="*/ 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4"/>
                      <a:gd name="T62" fmla="*/ 14 w 1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4">
                        <a:moveTo>
                          <a:pt x="0" y="2"/>
                        </a:moveTo>
                        <a:lnTo>
                          <a:pt x="0" y="2"/>
                        </a:lnTo>
                        <a:lnTo>
                          <a:pt x="2" y="4"/>
                        </a:lnTo>
                        <a:lnTo>
                          <a:pt x="2" y="8"/>
                        </a:lnTo>
                        <a:lnTo>
                          <a:pt x="4" y="10"/>
                        </a:lnTo>
                        <a:lnTo>
                          <a:pt x="6" y="14"/>
                        </a:lnTo>
                        <a:lnTo>
                          <a:pt x="8" y="18"/>
                        </a:lnTo>
                        <a:lnTo>
                          <a:pt x="10" y="22"/>
                        </a:lnTo>
                        <a:lnTo>
                          <a:pt x="12" y="24"/>
                        </a:lnTo>
                        <a:lnTo>
                          <a:pt x="14" y="24"/>
                        </a:lnTo>
                        <a:lnTo>
                          <a:pt x="12" y="20"/>
                        </a:lnTo>
                        <a:lnTo>
                          <a:pt x="10" y="16"/>
                        </a:lnTo>
                        <a:lnTo>
                          <a:pt x="8" y="12"/>
                        </a:lnTo>
                        <a:lnTo>
                          <a:pt x="6" y="10"/>
                        </a:lnTo>
                        <a:lnTo>
                          <a:pt x="6" y="6"/>
                        </a:lnTo>
                        <a:lnTo>
                          <a:pt x="4" y="4"/>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0966" name="Freeform 1259"/>
                  <p:cNvSpPr>
                    <a:spLocks/>
                  </p:cNvSpPr>
                  <p:nvPr/>
                </p:nvSpPr>
                <p:spPr bwMode="auto">
                  <a:xfrm>
                    <a:off x="4594" y="2332"/>
                    <a:ext cx="10" cy="24"/>
                  </a:xfrm>
                  <a:custGeom>
                    <a:avLst/>
                    <a:gdLst>
                      <a:gd name="T0" fmla="*/ 0 w 10"/>
                      <a:gd name="T1" fmla="*/ 0 h 24"/>
                      <a:gd name="T2" fmla="*/ 0 w 10"/>
                      <a:gd name="T3" fmla="*/ 0 h 24"/>
                      <a:gd name="T4" fmla="*/ 0 w 10"/>
                      <a:gd name="T5" fmla="*/ 2 h 24"/>
                      <a:gd name="T6" fmla="*/ 0 w 10"/>
                      <a:gd name="T7" fmla="*/ 6 h 24"/>
                      <a:gd name="T8" fmla="*/ 2 w 10"/>
                      <a:gd name="T9" fmla="*/ 10 h 24"/>
                      <a:gd name="T10" fmla="*/ 4 w 10"/>
                      <a:gd name="T11" fmla="*/ 14 h 24"/>
                      <a:gd name="T12" fmla="*/ 4 w 10"/>
                      <a:gd name="T13" fmla="*/ 16 h 24"/>
                      <a:gd name="T14" fmla="*/ 6 w 10"/>
                      <a:gd name="T15" fmla="*/ 20 h 24"/>
                      <a:gd name="T16" fmla="*/ 8 w 10"/>
                      <a:gd name="T17" fmla="*/ 22 h 24"/>
                      <a:gd name="T18" fmla="*/ 8 w 10"/>
                      <a:gd name="T19" fmla="*/ 24 h 24"/>
                      <a:gd name="T20" fmla="*/ 10 w 10"/>
                      <a:gd name="T21" fmla="*/ 22 h 24"/>
                      <a:gd name="T22" fmla="*/ 10 w 10"/>
                      <a:gd name="T23" fmla="*/ 22 h 24"/>
                      <a:gd name="T24" fmla="*/ 8 w 10"/>
                      <a:gd name="T25" fmla="*/ 18 h 24"/>
                      <a:gd name="T26" fmla="*/ 8 w 10"/>
                      <a:gd name="T27" fmla="*/ 16 h 24"/>
                      <a:gd name="T28" fmla="*/ 6 w 10"/>
                      <a:gd name="T29" fmla="*/ 12 h 24"/>
                      <a:gd name="T30" fmla="*/ 4 w 10"/>
                      <a:gd name="T31" fmla="*/ 10 h 24"/>
                      <a:gd name="T32" fmla="*/ 4 w 10"/>
                      <a:gd name="T33" fmla="*/ 6 h 24"/>
                      <a:gd name="T34" fmla="*/ 2 w 10"/>
                      <a:gd name="T35" fmla="*/ 2 h 24"/>
                      <a:gd name="T36" fmla="*/ 2 w 10"/>
                      <a:gd name="T37" fmla="*/ 0 h 24"/>
                      <a:gd name="T38" fmla="*/ 2 w 10"/>
                      <a:gd name="T39" fmla="*/ 0 h 24"/>
                      <a:gd name="T40" fmla="*/ 0 w 1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24"/>
                      <a:gd name="T65" fmla="*/ 10 w 1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24">
                        <a:moveTo>
                          <a:pt x="0" y="0"/>
                        </a:moveTo>
                        <a:lnTo>
                          <a:pt x="0" y="0"/>
                        </a:lnTo>
                        <a:lnTo>
                          <a:pt x="0" y="2"/>
                        </a:lnTo>
                        <a:lnTo>
                          <a:pt x="0" y="6"/>
                        </a:lnTo>
                        <a:lnTo>
                          <a:pt x="2" y="10"/>
                        </a:lnTo>
                        <a:lnTo>
                          <a:pt x="4" y="14"/>
                        </a:lnTo>
                        <a:lnTo>
                          <a:pt x="4" y="16"/>
                        </a:lnTo>
                        <a:lnTo>
                          <a:pt x="6" y="20"/>
                        </a:lnTo>
                        <a:lnTo>
                          <a:pt x="8" y="22"/>
                        </a:lnTo>
                        <a:lnTo>
                          <a:pt x="8" y="24"/>
                        </a:lnTo>
                        <a:lnTo>
                          <a:pt x="10" y="22"/>
                        </a:lnTo>
                        <a:lnTo>
                          <a:pt x="8" y="18"/>
                        </a:lnTo>
                        <a:lnTo>
                          <a:pt x="8" y="16"/>
                        </a:lnTo>
                        <a:lnTo>
                          <a:pt x="6" y="12"/>
                        </a:lnTo>
                        <a:lnTo>
                          <a:pt x="4" y="10"/>
                        </a:lnTo>
                        <a:lnTo>
                          <a:pt x="4" y="6"/>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0967" name="Freeform 1260"/>
                  <p:cNvSpPr>
                    <a:spLocks/>
                  </p:cNvSpPr>
                  <p:nvPr/>
                </p:nvSpPr>
                <p:spPr bwMode="auto">
                  <a:xfrm>
                    <a:off x="4572" y="2294"/>
                    <a:ext cx="22" cy="36"/>
                  </a:xfrm>
                  <a:custGeom>
                    <a:avLst/>
                    <a:gdLst>
                      <a:gd name="T0" fmla="*/ 0 w 22"/>
                      <a:gd name="T1" fmla="*/ 2 h 36"/>
                      <a:gd name="T2" fmla="*/ 0 w 22"/>
                      <a:gd name="T3" fmla="*/ 2 h 36"/>
                      <a:gd name="T4" fmla="*/ 2 w 22"/>
                      <a:gd name="T5" fmla="*/ 4 h 36"/>
                      <a:gd name="T6" fmla="*/ 4 w 22"/>
                      <a:gd name="T7" fmla="*/ 8 h 36"/>
                      <a:gd name="T8" fmla="*/ 8 w 22"/>
                      <a:gd name="T9" fmla="*/ 14 h 36"/>
                      <a:gd name="T10" fmla="*/ 12 w 22"/>
                      <a:gd name="T11" fmla="*/ 20 h 36"/>
                      <a:gd name="T12" fmla="*/ 14 w 22"/>
                      <a:gd name="T13" fmla="*/ 24 h 36"/>
                      <a:gd name="T14" fmla="*/ 16 w 22"/>
                      <a:gd name="T15" fmla="*/ 30 h 36"/>
                      <a:gd name="T16" fmla="*/ 20 w 22"/>
                      <a:gd name="T17" fmla="*/ 34 h 36"/>
                      <a:gd name="T18" fmla="*/ 20 w 22"/>
                      <a:gd name="T19" fmla="*/ 36 h 36"/>
                      <a:gd name="T20" fmla="*/ 22 w 22"/>
                      <a:gd name="T21" fmla="*/ 36 h 36"/>
                      <a:gd name="T22" fmla="*/ 22 w 22"/>
                      <a:gd name="T23" fmla="*/ 32 h 36"/>
                      <a:gd name="T24" fmla="*/ 20 w 22"/>
                      <a:gd name="T25" fmla="*/ 28 h 36"/>
                      <a:gd name="T26" fmla="*/ 16 w 22"/>
                      <a:gd name="T27" fmla="*/ 24 h 36"/>
                      <a:gd name="T28" fmla="*/ 14 w 22"/>
                      <a:gd name="T29" fmla="*/ 18 h 36"/>
                      <a:gd name="T30" fmla="*/ 10 w 22"/>
                      <a:gd name="T31" fmla="*/ 12 h 36"/>
                      <a:gd name="T32" fmla="*/ 6 w 22"/>
                      <a:gd name="T33" fmla="*/ 8 h 36"/>
                      <a:gd name="T34" fmla="*/ 4 w 22"/>
                      <a:gd name="T35" fmla="*/ 4 h 36"/>
                      <a:gd name="T36" fmla="*/ 0 w 22"/>
                      <a:gd name="T37" fmla="*/ 0 h 36"/>
                      <a:gd name="T38" fmla="*/ 0 w 22"/>
                      <a:gd name="T39" fmla="*/ 2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6"/>
                      <a:gd name="T62" fmla="*/ 22 w 22"/>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6">
                        <a:moveTo>
                          <a:pt x="0" y="2"/>
                        </a:moveTo>
                        <a:lnTo>
                          <a:pt x="0" y="2"/>
                        </a:lnTo>
                        <a:lnTo>
                          <a:pt x="2" y="4"/>
                        </a:lnTo>
                        <a:lnTo>
                          <a:pt x="4" y="8"/>
                        </a:lnTo>
                        <a:lnTo>
                          <a:pt x="8" y="14"/>
                        </a:lnTo>
                        <a:lnTo>
                          <a:pt x="12" y="20"/>
                        </a:lnTo>
                        <a:lnTo>
                          <a:pt x="14" y="24"/>
                        </a:lnTo>
                        <a:lnTo>
                          <a:pt x="16" y="30"/>
                        </a:lnTo>
                        <a:lnTo>
                          <a:pt x="20" y="34"/>
                        </a:lnTo>
                        <a:lnTo>
                          <a:pt x="20" y="36"/>
                        </a:lnTo>
                        <a:lnTo>
                          <a:pt x="22" y="36"/>
                        </a:lnTo>
                        <a:lnTo>
                          <a:pt x="22" y="32"/>
                        </a:lnTo>
                        <a:lnTo>
                          <a:pt x="20" y="28"/>
                        </a:lnTo>
                        <a:lnTo>
                          <a:pt x="16" y="24"/>
                        </a:lnTo>
                        <a:lnTo>
                          <a:pt x="14" y="18"/>
                        </a:lnTo>
                        <a:lnTo>
                          <a:pt x="10" y="12"/>
                        </a:lnTo>
                        <a:lnTo>
                          <a:pt x="6" y="8"/>
                        </a:lnTo>
                        <a:lnTo>
                          <a:pt x="4" y="4"/>
                        </a:lnTo>
                        <a:lnTo>
                          <a:pt x="0" y="0"/>
                        </a:lnTo>
                        <a:lnTo>
                          <a:pt x="0" y="2"/>
                        </a:lnTo>
                        <a:close/>
                      </a:path>
                    </a:pathLst>
                  </a:custGeom>
                  <a:solidFill>
                    <a:srgbClr val="000000"/>
                  </a:solidFill>
                  <a:ln w="9525">
                    <a:noFill/>
                    <a:round/>
                    <a:headEnd/>
                    <a:tailEnd/>
                  </a:ln>
                </p:spPr>
                <p:txBody>
                  <a:bodyPr/>
                  <a:lstStyle/>
                  <a:p>
                    <a:endParaRPr lang="es-AR"/>
                  </a:p>
                </p:txBody>
              </p:sp>
              <p:sp>
                <p:nvSpPr>
                  <p:cNvPr id="70968" name="Freeform 1261"/>
                  <p:cNvSpPr>
                    <a:spLocks/>
                  </p:cNvSpPr>
                  <p:nvPr/>
                </p:nvSpPr>
                <p:spPr bwMode="auto">
                  <a:xfrm>
                    <a:off x="4534" y="2274"/>
                    <a:ext cx="38" cy="22"/>
                  </a:xfrm>
                  <a:custGeom>
                    <a:avLst/>
                    <a:gdLst>
                      <a:gd name="T0" fmla="*/ 0 w 38"/>
                      <a:gd name="T1" fmla="*/ 4 h 22"/>
                      <a:gd name="T2" fmla="*/ 0 w 38"/>
                      <a:gd name="T3" fmla="*/ 4 h 22"/>
                      <a:gd name="T4" fmla="*/ 6 w 38"/>
                      <a:gd name="T5" fmla="*/ 2 h 22"/>
                      <a:gd name="T6" fmla="*/ 12 w 38"/>
                      <a:gd name="T7" fmla="*/ 4 h 22"/>
                      <a:gd name="T8" fmla="*/ 16 w 38"/>
                      <a:gd name="T9" fmla="*/ 6 h 22"/>
                      <a:gd name="T10" fmla="*/ 22 w 38"/>
                      <a:gd name="T11" fmla="*/ 8 h 22"/>
                      <a:gd name="T12" fmla="*/ 26 w 38"/>
                      <a:gd name="T13" fmla="*/ 12 h 22"/>
                      <a:gd name="T14" fmla="*/ 30 w 38"/>
                      <a:gd name="T15" fmla="*/ 16 h 22"/>
                      <a:gd name="T16" fmla="*/ 34 w 38"/>
                      <a:gd name="T17" fmla="*/ 20 h 22"/>
                      <a:gd name="T18" fmla="*/ 38 w 38"/>
                      <a:gd name="T19" fmla="*/ 22 h 22"/>
                      <a:gd name="T20" fmla="*/ 38 w 38"/>
                      <a:gd name="T21" fmla="*/ 20 h 22"/>
                      <a:gd name="T22" fmla="*/ 36 w 38"/>
                      <a:gd name="T23" fmla="*/ 18 h 22"/>
                      <a:gd name="T24" fmla="*/ 32 w 38"/>
                      <a:gd name="T25" fmla="*/ 14 h 22"/>
                      <a:gd name="T26" fmla="*/ 28 w 38"/>
                      <a:gd name="T27" fmla="*/ 10 h 22"/>
                      <a:gd name="T28" fmla="*/ 24 w 38"/>
                      <a:gd name="T29" fmla="*/ 6 h 22"/>
                      <a:gd name="T30" fmla="*/ 18 w 38"/>
                      <a:gd name="T31" fmla="*/ 4 h 22"/>
                      <a:gd name="T32" fmla="*/ 12 w 38"/>
                      <a:gd name="T33" fmla="*/ 2 h 22"/>
                      <a:gd name="T34" fmla="*/ 6 w 38"/>
                      <a:gd name="T35" fmla="*/ 0 h 22"/>
                      <a:gd name="T36" fmla="*/ 0 w 38"/>
                      <a:gd name="T37" fmla="*/ 0 h 22"/>
                      <a:gd name="T38" fmla="*/ 0 w 38"/>
                      <a:gd name="T39" fmla="*/ 4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22"/>
                      <a:gd name="T62" fmla="*/ 38 w 3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22">
                        <a:moveTo>
                          <a:pt x="0" y="4"/>
                        </a:moveTo>
                        <a:lnTo>
                          <a:pt x="0" y="4"/>
                        </a:lnTo>
                        <a:lnTo>
                          <a:pt x="6" y="2"/>
                        </a:lnTo>
                        <a:lnTo>
                          <a:pt x="12" y="4"/>
                        </a:lnTo>
                        <a:lnTo>
                          <a:pt x="16" y="6"/>
                        </a:lnTo>
                        <a:lnTo>
                          <a:pt x="22" y="8"/>
                        </a:lnTo>
                        <a:lnTo>
                          <a:pt x="26" y="12"/>
                        </a:lnTo>
                        <a:lnTo>
                          <a:pt x="30" y="16"/>
                        </a:lnTo>
                        <a:lnTo>
                          <a:pt x="34" y="20"/>
                        </a:lnTo>
                        <a:lnTo>
                          <a:pt x="38" y="22"/>
                        </a:lnTo>
                        <a:lnTo>
                          <a:pt x="38" y="20"/>
                        </a:lnTo>
                        <a:lnTo>
                          <a:pt x="36" y="18"/>
                        </a:lnTo>
                        <a:lnTo>
                          <a:pt x="32" y="14"/>
                        </a:lnTo>
                        <a:lnTo>
                          <a:pt x="28" y="10"/>
                        </a:lnTo>
                        <a:lnTo>
                          <a:pt x="24" y="6"/>
                        </a:lnTo>
                        <a:lnTo>
                          <a:pt x="18" y="4"/>
                        </a:lnTo>
                        <a:lnTo>
                          <a:pt x="12" y="2"/>
                        </a:lnTo>
                        <a:lnTo>
                          <a:pt x="6" y="0"/>
                        </a:lnTo>
                        <a:lnTo>
                          <a:pt x="0" y="0"/>
                        </a:lnTo>
                        <a:lnTo>
                          <a:pt x="0" y="4"/>
                        </a:lnTo>
                        <a:close/>
                      </a:path>
                    </a:pathLst>
                  </a:custGeom>
                  <a:solidFill>
                    <a:srgbClr val="000000"/>
                  </a:solidFill>
                  <a:ln w="9525">
                    <a:noFill/>
                    <a:round/>
                    <a:headEnd/>
                    <a:tailEnd/>
                  </a:ln>
                </p:spPr>
                <p:txBody>
                  <a:bodyPr/>
                  <a:lstStyle/>
                  <a:p>
                    <a:endParaRPr lang="es-AR"/>
                  </a:p>
                </p:txBody>
              </p:sp>
              <p:sp>
                <p:nvSpPr>
                  <p:cNvPr id="70969" name="Freeform 1262"/>
                  <p:cNvSpPr>
                    <a:spLocks/>
                  </p:cNvSpPr>
                  <p:nvPr/>
                </p:nvSpPr>
                <p:spPr bwMode="auto">
                  <a:xfrm>
                    <a:off x="4522" y="2276"/>
                    <a:ext cx="12" cy="12"/>
                  </a:xfrm>
                  <a:custGeom>
                    <a:avLst/>
                    <a:gdLst>
                      <a:gd name="T0" fmla="*/ 2 w 12"/>
                      <a:gd name="T1" fmla="*/ 12 h 12"/>
                      <a:gd name="T2" fmla="*/ 2 w 12"/>
                      <a:gd name="T3" fmla="*/ 12 h 12"/>
                      <a:gd name="T4" fmla="*/ 4 w 12"/>
                      <a:gd name="T5" fmla="*/ 10 h 12"/>
                      <a:gd name="T6" fmla="*/ 4 w 12"/>
                      <a:gd name="T7" fmla="*/ 8 h 12"/>
                      <a:gd name="T8" fmla="*/ 6 w 12"/>
                      <a:gd name="T9" fmla="*/ 6 h 12"/>
                      <a:gd name="T10" fmla="*/ 8 w 12"/>
                      <a:gd name="T11" fmla="*/ 4 h 12"/>
                      <a:gd name="T12" fmla="*/ 8 w 12"/>
                      <a:gd name="T13" fmla="*/ 4 h 12"/>
                      <a:gd name="T14" fmla="*/ 10 w 12"/>
                      <a:gd name="T15" fmla="*/ 2 h 12"/>
                      <a:gd name="T16" fmla="*/ 12 w 12"/>
                      <a:gd name="T17" fmla="*/ 2 h 12"/>
                      <a:gd name="T18" fmla="*/ 12 w 12"/>
                      <a:gd name="T19" fmla="*/ 2 h 12"/>
                      <a:gd name="T20" fmla="*/ 12 w 12"/>
                      <a:gd name="T21" fmla="*/ 0 h 12"/>
                      <a:gd name="T22" fmla="*/ 10 w 12"/>
                      <a:gd name="T23" fmla="*/ 0 h 12"/>
                      <a:gd name="T24" fmla="*/ 8 w 12"/>
                      <a:gd name="T25" fmla="*/ 0 h 12"/>
                      <a:gd name="T26" fmla="*/ 6 w 12"/>
                      <a:gd name="T27" fmla="*/ 2 h 12"/>
                      <a:gd name="T28" fmla="*/ 6 w 12"/>
                      <a:gd name="T29" fmla="*/ 4 h 12"/>
                      <a:gd name="T30" fmla="*/ 4 w 12"/>
                      <a:gd name="T31" fmla="*/ 4 h 12"/>
                      <a:gd name="T32" fmla="*/ 2 w 12"/>
                      <a:gd name="T33" fmla="*/ 6 h 12"/>
                      <a:gd name="T34" fmla="*/ 2 w 12"/>
                      <a:gd name="T35" fmla="*/ 8 h 12"/>
                      <a:gd name="T36" fmla="*/ 0 w 12"/>
                      <a:gd name="T37" fmla="*/ 10 h 12"/>
                      <a:gd name="T38" fmla="*/ 0 w 12"/>
                      <a:gd name="T39" fmla="*/ 12 h 12"/>
                      <a:gd name="T40" fmla="*/ 2 w 12"/>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2" y="12"/>
                        </a:moveTo>
                        <a:lnTo>
                          <a:pt x="2" y="12"/>
                        </a:lnTo>
                        <a:lnTo>
                          <a:pt x="4" y="10"/>
                        </a:lnTo>
                        <a:lnTo>
                          <a:pt x="4" y="8"/>
                        </a:lnTo>
                        <a:lnTo>
                          <a:pt x="6" y="6"/>
                        </a:lnTo>
                        <a:lnTo>
                          <a:pt x="8" y="4"/>
                        </a:lnTo>
                        <a:lnTo>
                          <a:pt x="10" y="2"/>
                        </a:lnTo>
                        <a:lnTo>
                          <a:pt x="12" y="2"/>
                        </a:lnTo>
                        <a:lnTo>
                          <a:pt x="12" y="0"/>
                        </a:lnTo>
                        <a:lnTo>
                          <a:pt x="10" y="0"/>
                        </a:lnTo>
                        <a:lnTo>
                          <a:pt x="8" y="0"/>
                        </a:lnTo>
                        <a:lnTo>
                          <a:pt x="6" y="2"/>
                        </a:lnTo>
                        <a:lnTo>
                          <a:pt x="6" y="4"/>
                        </a:lnTo>
                        <a:lnTo>
                          <a:pt x="4" y="4"/>
                        </a:lnTo>
                        <a:lnTo>
                          <a:pt x="2" y="6"/>
                        </a:lnTo>
                        <a:lnTo>
                          <a:pt x="2" y="8"/>
                        </a:lnTo>
                        <a:lnTo>
                          <a:pt x="0" y="10"/>
                        </a:lnTo>
                        <a:lnTo>
                          <a:pt x="0" y="12"/>
                        </a:lnTo>
                        <a:lnTo>
                          <a:pt x="2" y="12"/>
                        </a:lnTo>
                        <a:close/>
                      </a:path>
                    </a:pathLst>
                  </a:custGeom>
                  <a:solidFill>
                    <a:srgbClr val="000000"/>
                  </a:solidFill>
                  <a:ln w="9525">
                    <a:noFill/>
                    <a:round/>
                    <a:headEnd/>
                    <a:tailEnd/>
                  </a:ln>
                </p:spPr>
                <p:txBody>
                  <a:bodyPr/>
                  <a:lstStyle/>
                  <a:p>
                    <a:endParaRPr lang="es-AR"/>
                  </a:p>
                </p:txBody>
              </p:sp>
              <p:sp>
                <p:nvSpPr>
                  <p:cNvPr id="70970" name="Freeform 1263"/>
                  <p:cNvSpPr>
                    <a:spLocks/>
                  </p:cNvSpPr>
                  <p:nvPr/>
                </p:nvSpPr>
                <p:spPr bwMode="auto">
                  <a:xfrm>
                    <a:off x="4514" y="2288"/>
                    <a:ext cx="10" cy="14"/>
                  </a:xfrm>
                  <a:custGeom>
                    <a:avLst/>
                    <a:gdLst>
                      <a:gd name="T0" fmla="*/ 2 w 10"/>
                      <a:gd name="T1" fmla="*/ 14 h 14"/>
                      <a:gd name="T2" fmla="*/ 2 w 10"/>
                      <a:gd name="T3" fmla="*/ 14 h 14"/>
                      <a:gd name="T4" fmla="*/ 2 w 10"/>
                      <a:gd name="T5" fmla="*/ 12 h 14"/>
                      <a:gd name="T6" fmla="*/ 2 w 10"/>
                      <a:gd name="T7" fmla="*/ 12 h 14"/>
                      <a:gd name="T8" fmla="*/ 2 w 10"/>
                      <a:gd name="T9" fmla="*/ 10 h 14"/>
                      <a:gd name="T10" fmla="*/ 4 w 10"/>
                      <a:gd name="T11" fmla="*/ 8 h 14"/>
                      <a:gd name="T12" fmla="*/ 6 w 10"/>
                      <a:gd name="T13" fmla="*/ 6 h 14"/>
                      <a:gd name="T14" fmla="*/ 8 w 10"/>
                      <a:gd name="T15" fmla="*/ 4 h 14"/>
                      <a:gd name="T16" fmla="*/ 8 w 10"/>
                      <a:gd name="T17" fmla="*/ 2 h 14"/>
                      <a:gd name="T18" fmla="*/ 10 w 10"/>
                      <a:gd name="T19" fmla="*/ 0 h 14"/>
                      <a:gd name="T20" fmla="*/ 8 w 10"/>
                      <a:gd name="T21" fmla="*/ 0 h 14"/>
                      <a:gd name="T22" fmla="*/ 6 w 10"/>
                      <a:gd name="T23" fmla="*/ 0 h 14"/>
                      <a:gd name="T24" fmla="*/ 6 w 10"/>
                      <a:gd name="T25" fmla="*/ 2 h 14"/>
                      <a:gd name="T26" fmla="*/ 4 w 10"/>
                      <a:gd name="T27" fmla="*/ 4 h 14"/>
                      <a:gd name="T28" fmla="*/ 2 w 10"/>
                      <a:gd name="T29" fmla="*/ 6 h 14"/>
                      <a:gd name="T30" fmla="*/ 0 w 10"/>
                      <a:gd name="T31" fmla="*/ 8 h 14"/>
                      <a:gd name="T32" fmla="*/ 0 w 10"/>
                      <a:gd name="T33" fmla="*/ 10 h 14"/>
                      <a:gd name="T34" fmla="*/ 0 w 10"/>
                      <a:gd name="T35" fmla="*/ 12 h 14"/>
                      <a:gd name="T36" fmla="*/ 0 w 10"/>
                      <a:gd name="T37" fmla="*/ 14 h 14"/>
                      <a:gd name="T38" fmla="*/ 2 w 10"/>
                      <a:gd name="T39" fmla="*/ 14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4"/>
                      <a:gd name="T62" fmla="*/ 10 w 1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4">
                        <a:moveTo>
                          <a:pt x="2" y="14"/>
                        </a:moveTo>
                        <a:lnTo>
                          <a:pt x="2" y="14"/>
                        </a:lnTo>
                        <a:lnTo>
                          <a:pt x="2" y="12"/>
                        </a:lnTo>
                        <a:lnTo>
                          <a:pt x="2" y="10"/>
                        </a:lnTo>
                        <a:lnTo>
                          <a:pt x="4" y="8"/>
                        </a:lnTo>
                        <a:lnTo>
                          <a:pt x="6" y="6"/>
                        </a:lnTo>
                        <a:lnTo>
                          <a:pt x="8" y="4"/>
                        </a:lnTo>
                        <a:lnTo>
                          <a:pt x="8" y="2"/>
                        </a:lnTo>
                        <a:lnTo>
                          <a:pt x="10" y="0"/>
                        </a:lnTo>
                        <a:lnTo>
                          <a:pt x="8" y="0"/>
                        </a:lnTo>
                        <a:lnTo>
                          <a:pt x="6" y="0"/>
                        </a:lnTo>
                        <a:lnTo>
                          <a:pt x="6" y="2"/>
                        </a:lnTo>
                        <a:lnTo>
                          <a:pt x="4" y="4"/>
                        </a:lnTo>
                        <a:lnTo>
                          <a:pt x="2" y="6"/>
                        </a:lnTo>
                        <a:lnTo>
                          <a:pt x="0" y="8"/>
                        </a:lnTo>
                        <a:lnTo>
                          <a:pt x="0" y="10"/>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0971" name="Freeform 1264"/>
                  <p:cNvSpPr>
                    <a:spLocks/>
                  </p:cNvSpPr>
                  <p:nvPr/>
                </p:nvSpPr>
                <p:spPr bwMode="auto">
                  <a:xfrm>
                    <a:off x="4510" y="2302"/>
                    <a:ext cx="4" cy="14"/>
                  </a:xfrm>
                  <a:custGeom>
                    <a:avLst/>
                    <a:gdLst>
                      <a:gd name="T0" fmla="*/ 2 w 4"/>
                      <a:gd name="T1" fmla="*/ 14 h 14"/>
                      <a:gd name="T2" fmla="*/ 2 w 4"/>
                      <a:gd name="T3" fmla="*/ 14 h 14"/>
                      <a:gd name="T4" fmla="*/ 2 w 4"/>
                      <a:gd name="T5" fmla="*/ 12 h 14"/>
                      <a:gd name="T6" fmla="*/ 4 w 4"/>
                      <a:gd name="T7" fmla="*/ 8 h 14"/>
                      <a:gd name="T8" fmla="*/ 4 w 4"/>
                      <a:gd name="T9" fmla="*/ 4 h 14"/>
                      <a:gd name="T10" fmla="*/ 4 w 4"/>
                      <a:gd name="T11" fmla="*/ 0 h 14"/>
                      <a:gd name="T12" fmla="*/ 2 w 4"/>
                      <a:gd name="T13" fmla="*/ 0 h 14"/>
                      <a:gd name="T14" fmla="*/ 2 w 4"/>
                      <a:gd name="T15" fmla="*/ 4 h 14"/>
                      <a:gd name="T16" fmla="*/ 2 w 4"/>
                      <a:gd name="T17" fmla="*/ 8 h 14"/>
                      <a:gd name="T18" fmla="*/ 0 w 4"/>
                      <a:gd name="T19" fmla="*/ 12 h 14"/>
                      <a:gd name="T20" fmla="*/ 0 w 4"/>
                      <a:gd name="T21" fmla="*/ 14 h 14"/>
                      <a:gd name="T22" fmla="*/ 0 w 4"/>
                      <a:gd name="T23" fmla="*/ 14 h 14"/>
                      <a:gd name="T24" fmla="*/ 2 w 4"/>
                      <a:gd name="T25" fmla="*/ 1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4"/>
                      <a:gd name="T41" fmla="*/ 4 w 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4">
                        <a:moveTo>
                          <a:pt x="2" y="14"/>
                        </a:moveTo>
                        <a:lnTo>
                          <a:pt x="2" y="14"/>
                        </a:lnTo>
                        <a:lnTo>
                          <a:pt x="2" y="12"/>
                        </a:lnTo>
                        <a:lnTo>
                          <a:pt x="4" y="8"/>
                        </a:lnTo>
                        <a:lnTo>
                          <a:pt x="4" y="4"/>
                        </a:lnTo>
                        <a:lnTo>
                          <a:pt x="4" y="0"/>
                        </a:lnTo>
                        <a:lnTo>
                          <a:pt x="2" y="0"/>
                        </a:lnTo>
                        <a:lnTo>
                          <a:pt x="2" y="4"/>
                        </a:lnTo>
                        <a:lnTo>
                          <a:pt x="2" y="8"/>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0972" name="Freeform 1265"/>
                  <p:cNvSpPr>
                    <a:spLocks/>
                  </p:cNvSpPr>
                  <p:nvPr/>
                </p:nvSpPr>
                <p:spPr bwMode="auto">
                  <a:xfrm>
                    <a:off x="4510" y="2316"/>
                    <a:ext cx="4" cy="12"/>
                  </a:xfrm>
                  <a:custGeom>
                    <a:avLst/>
                    <a:gdLst>
                      <a:gd name="T0" fmla="*/ 2 w 4"/>
                      <a:gd name="T1" fmla="*/ 12 h 12"/>
                      <a:gd name="T2" fmla="*/ 4 w 4"/>
                      <a:gd name="T3" fmla="*/ 12 h 12"/>
                      <a:gd name="T4" fmla="*/ 4 w 4"/>
                      <a:gd name="T5" fmla="*/ 8 h 12"/>
                      <a:gd name="T6" fmla="*/ 2 w 4"/>
                      <a:gd name="T7" fmla="*/ 4 h 12"/>
                      <a:gd name="T8" fmla="*/ 2 w 4"/>
                      <a:gd name="T9" fmla="*/ 2 h 12"/>
                      <a:gd name="T10" fmla="*/ 2 w 4"/>
                      <a:gd name="T11" fmla="*/ 0 h 12"/>
                      <a:gd name="T12" fmla="*/ 0 w 4"/>
                      <a:gd name="T13" fmla="*/ 0 h 12"/>
                      <a:gd name="T14" fmla="*/ 0 w 4"/>
                      <a:gd name="T15" fmla="*/ 2 h 12"/>
                      <a:gd name="T16" fmla="*/ 0 w 4"/>
                      <a:gd name="T17" fmla="*/ 6 h 12"/>
                      <a:gd name="T18" fmla="*/ 0 w 4"/>
                      <a:gd name="T19" fmla="*/ 10 h 12"/>
                      <a:gd name="T20" fmla="*/ 4 w 4"/>
                      <a:gd name="T21" fmla="*/ 12 h 12"/>
                      <a:gd name="T22" fmla="*/ 4 w 4"/>
                      <a:gd name="T23" fmla="*/ 12 h 12"/>
                      <a:gd name="T24" fmla="*/ 4 w 4"/>
                      <a:gd name="T25" fmla="*/ 12 h 12"/>
                      <a:gd name="T26" fmla="*/ 4 w 4"/>
                      <a:gd name="T27" fmla="*/ 12 h 12"/>
                      <a:gd name="T28" fmla="*/ 4 w 4"/>
                      <a:gd name="T29" fmla="*/ 12 h 12"/>
                      <a:gd name="T30" fmla="*/ 4 w 4"/>
                      <a:gd name="T31" fmla="*/ 12 h 12"/>
                      <a:gd name="T32" fmla="*/ 4 w 4"/>
                      <a:gd name="T33" fmla="*/ 12 h 12"/>
                      <a:gd name="T34" fmla="*/ 2 w 4"/>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12"/>
                      <a:gd name="T56" fmla="*/ 4 w 4"/>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12">
                        <a:moveTo>
                          <a:pt x="2" y="12"/>
                        </a:moveTo>
                        <a:lnTo>
                          <a:pt x="4" y="12"/>
                        </a:lnTo>
                        <a:lnTo>
                          <a:pt x="4" y="8"/>
                        </a:lnTo>
                        <a:lnTo>
                          <a:pt x="2" y="4"/>
                        </a:lnTo>
                        <a:lnTo>
                          <a:pt x="2" y="2"/>
                        </a:lnTo>
                        <a:lnTo>
                          <a:pt x="2" y="0"/>
                        </a:lnTo>
                        <a:lnTo>
                          <a:pt x="0" y="0"/>
                        </a:lnTo>
                        <a:lnTo>
                          <a:pt x="0" y="2"/>
                        </a:lnTo>
                        <a:lnTo>
                          <a:pt x="0" y="6"/>
                        </a:lnTo>
                        <a:lnTo>
                          <a:pt x="0" y="10"/>
                        </a:lnTo>
                        <a:lnTo>
                          <a:pt x="4" y="12"/>
                        </a:lnTo>
                        <a:lnTo>
                          <a:pt x="2" y="12"/>
                        </a:lnTo>
                        <a:close/>
                      </a:path>
                    </a:pathLst>
                  </a:custGeom>
                  <a:solidFill>
                    <a:srgbClr val="000000"/>
                  </a:solidFill>
                  <a:ln w="9525">
                    <a:noFill/>
                    <a:round/>
                    <a:headEnd/>
                    <a:tailEnd/>
                  </a:ln>
                </p:spPr>
                <p:txBody>
                  <a:bodyPr/>
                  <a:lstStyle/>
                  <a:p>
                    <a:endParaRPr lang="es-AR"/>
                  </a:p>
                </p:txBody>
              </p:sp>
              <p:sp>
                <p:nvSpPr>
                  <p:cNvPr id="70973" name="Freeform 1266"/>
                  <p:cNvSpPr>
                    <a:spLocks/>
                  </p:cNvSpPr>
                  <p:nvPr/>
                </p:nvSpPr>
                <p:spPr bwMode="auto">
                  <a:xfrm>
                    <a:off x="4506" y="2316"/>
                    <a:ext cx="8" cy="12"/>
                  </a:xfrm>
                  <a:custGeom>
                    <a:avLst/>
                    <a:gdLst>
                      <a:gd name="T0" fmla="*/ 0 w 8"/>
                      <a:gd name="T1" fmla="*/ 0 h 12"/>
                      <a:gd name="T2" fmla="*/ 0 w 8"/>
                      <a:gd name="T3" fmla="*/ 0 h 12"/>
                      <a:gd name="T4" fmla="*/ 2 w 8"/>
                      <a:gd name="T5" fmla="*/ 2 h 12"/>
                      <a:gd name="T6" fmla="*/ 2 w 8"/>
                      <a:gd name="T7" fmla="*/ 4 h 12"/>
                      <a:gd name="T8" fmla="*/ 4 w 8"/>
                      <a:gd name="T9" fmla="*/ 8 h 12"/>
                      <a:gd name="T10" fmla="*/ 6 w 8"/>
                      <a:gd name="T11" fmla="*/ 12 h 12"/>
                      <a:gd name="T12" fmla="*/ 8 w 8"/>
                      <a:gd name="T13" fmla="*/ 10 h 12"/>
                      <a:gd name="T14" fmla="*/ 6 w 8"/>
                      <a:gd name="T15" fmla="*/ 6 h 12"/>
                      <a:gd name="T16" fmla="*/ 4 w 8"/>
                      <a:gd name="T17" fmla="*/ 4 h 12"/>
                      <a:gd name="T18" fmla="*/ 4 w 8"/>
                      <a:gd name="T19" fmla="*/ 2 h 12"/>
                      <a:gd name="T20" fmla="*/ 2 w 8"/>
                      <a:gd name="T21" fmla="*/ 0 h 12"/>
                      <a:gd name="T22" fmla="*/ 0 w 8"/>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0" y="0"/>
                        </a:moveTo>
                        <a:lnTo>
                          <a:pt x="0" y="0"/>
                        </a:lnTo>
                        <a:lnTo>
                          <a:pt x="2" y="2"/>
                        </a:lnTo>
                        <a:lnTo>
                          <a:pt x="2" y="4"/>
                        </a:lnTo>
                        <a:lnTo>
                          <a:pt x="4" y="8"/>
                        </a:lnTo>
                        <a:lnTo>
                          <a:pt x="6" y="12"/>
                        </a:lnTo>
                        <a:lnTo>
                          <a:pt x="8" y="10"/>
                        </a:lnTo>
                        <a:lnTo>
                          <a:pt x="6" y="6"/>
                        </a:lnTo>
                        <a:lnTo>
                          <a:pt x="4" y="4"/>
                        </a:lnTo>
                        <a:lnTo>
                          <a:pt x="4" y="2"/>
                        </a:lnTo>
                        <a:lnTo>
                          <a:pt x="2" y="0"/>
                        </a:lnTo>
                        <a:lnTo>
                          <a:pt x="0" y="0"/>
                        </a:lnTo>
                        <a:close/>
                      </a:path>
                    </a:pathLst>
                  </a:custGeom>
                  <a:solidFill>
                    <a:srgbClr val="000000"/>
                  </a:solidFill>
                  <a:ln w="9525">
                    <a:noFill/>
                    <a:round/>
                    <a:headEnd/>
                    <a:tailEnd/>
                  </a:ln>
                </p:spPr>
                <p:txBody>
                  <a:bodyPr/>
                  <a:lstStyle/>
                  <a:p>
                    <a:endParaRPr lang="es-AR"/>
                  </a:p>
                </p:txBody>
              </p:sp>
              <p:sp>
                <p:nvSpPr>
                  <p:cNvPr id="70974" name="Freeform 1267"/>
                  <p:cNvSpPr>
                    <a:spLocks/>
                  </p:cNvSpPr>
                  <p:nvPr/>
                </p:nvSpPr>
                <p:spPr bwMode="auto">
                  <a:xfrm>
                    <a:off x="4498" y="2300"/>
                    <a:ext cx="10" cy="16"/>
                  </a:xfrm>
                  <a:custGeom>
                    <a:avLst/>
                    <a:gdLst>
                      <a:gd name="T0" fmla="*/ 0 w 10"/>
                      <a:gd name="T1" fmla="*/ 0 h 16"/>
                      <a:gd name="T2" fmla="*/ 0 w 10"/>
                      <a:gd name="T3" fmla="*/ 0 h 16"/>
                      <a:gd name="T4" fmla="*/ 0 w 10"/>
                      <a:gd name="T5" fmla="*/ 4 h 16"/>
                      <a:gd name="T6" fmla="*/ 2 w 10"/>
                      <a:gd name="T7" fmla="*/ 8 h 16"/>
                      <a:gd name="T8" fmla="*/ 6 w 10"/>
                      <a:gd name="T9" fmla="*/ 12 h 16"/>
                      <a:gd name="T10" fmla="*/ 8 w 10"/>
                      <a:gd name="T11" fmla="*/ 16 h 16"/>
                      <a:gd name="T12" fmla="*/ 10 w 10"/>
                      <a:gd name="T13" fmla="*/ 14 h 16"/>
                      <a:gd name="T14" fmla="*/ 8 w 10"/>
                      <a:gd name="T15" fmla="*/ 12 h 16"/>
                      <a:gd name="T16" fmla="*/ 6 w 10"/>
                      <a:gd name="T17" fmla="*/ 8 h 16"/>
                      <a:gd name="T18" fmla="*/ 2 w 10"/>
                      <a:gd name="T19" fmla="*/ 4 h 16"/>
                      <a:gd name="T20" fmla="*/ 2 w 10"/>
                      <a:gd name="T21" fmla="*/ 0 h 16"/>
                      <a:gd name="T22" fmla="*/ 2 w 10"/>
                      <a:gd name="T23" fmla="*/ 0 h 16"/>
                      <a:gd name="T24" fmla="*/ 0 w 10"/>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0"/>
                        </a:moveTo>
                        <a:lnTo>
                          <a:pt x="0" y="0"/>
                        </a:lnTo>
                        <a:lnTo>
                          <a:pt x="0" y="4"/>
                        </a:lnTo>
                        <a:lnTo>
                          <a:pt x="2" y="8"/>
                        </a:lnTo>
                        <a:lnTo>
                          <a:pt x="6" y="12"/>
                        </a:lnTo>
                        <a:lnTo>
                          <a:pt x="8" y="16"/>
                        </a:lnTo>
                        <a:lnTo>
                          <a:pt x="10" y="14"/>
                        </a:lnTo>
                        <a:lnTo>
                          <a:pt x="8" y="12"/>
                        </a:lnTo>
                        <a:lnTo>
                          <a:pt x="6"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0975" name="Freeform 1268"/>
                  <p:cNvSpPr>
                    <a:spLocks/>
                  </p:cNvSpPr>
                  <p:nvPr/>
                </p:nvSpPr>
                <p:spPr bwMode="auto">
                  <a:xfrm>
                    <a:off x="4498" y="2260"/>
                    <a:ext cx="28" cy="38"/>
                  </a:xfrm>
                  <a:custGeom>
                    <a:avLst/>
                    <a:gdLst>
                      <a:gd name="T0" fmla="*/ 26 w 28"/>
                      <a:gd name="T1" fmla="*/ 0 h 38"/>
                      <a:gd name="T2" fmla="*/ 26 w 28"/>
                      <a:gd name="T3" fmla="*/ 0 h 38"/>
                      <a:gd name="T4" fmla="*/ 20 w 28"/>
                      <a:gd name="T5" fmla="*/ 0 h 38"/>
                      <a:gd name="T6" fmla="*/ 12 w 28"/>
                      <a:gd name="T7" fmla="*/ 2 h 38"/>
                      <a:gd name="T8" fmla="*/ 8 w 28"/>
                      <a:gd name="T9" fmla="*/ 8 h 38"/>
                      <a:gd name="T10" fmla="*/ 4 w 28"/>
                      <a:gd name="T11" fmla="*/ 14 h 38"/>
                      <a:gd name="T12" fmla="*/ 2 w 28"/>
                      <a:gd name="T13" fmla="*/ 20 h 38"/>
                      <a:gd name="T14" fmla="*/ 0 w 28"/>
                      <a:gd name="T15" fmla="*/ 26 h 38"/>
                      <a:gd name="T16" fmla="*/ 0 w 28"/>
                      <a:gd name="T17" fmla="*/ 34 h 38"/>
                      <a:gd name="T18" fmla="*/ 0 w 28"/>
                      <a:gd name="T19" fmla="*/ 38 h 38"/>
                      <a:gd name="T20" fmla="*/ 2 w 28"/>
                      <a:gd name="T21" fmla="*/ 38 h 38"/>
                      <a:gd name="T22" fmla="*/ 2 w 28"/>
                      <a:gd name="T23" fmla="*/ 34 h 38"/>
                      <a:gd name="T24" fmla="*/ 2 w 28"/>
                      <a:gd name="T25" fmla="*/ 26 h 38"/>
                      <a:gd name="T26" fmla="*/ 4 w 28"/>
                      <a:gd name="T27" fmla="*/ 20 h 38"/>
                      <a:gd name="T28" fmla="*/ 6 w 28"/>
                      <a:gd name="T29" fmla="*/ 14 h 38"/>
                      <a:gd name="T30" fmla="*/ 10 w 28"/>
                      <a:gd name="T31" fmla="*/ 8 h 38"/>
                      <a:gd name="T32" fmla="*/ 14 w 28"/>
                      <a:gd name="T33" fmla="*/ 4 h 38"/>
                      <a:gd name="T34" fmla="*/ 20 w 28"/>
                      <a:gd name="T35" fmla="*/ 2 h 38"/>
                      <a:gd name="T36" fmla="*/ 26 w 28"/>
                      <a:gd name="T37" fmla="*/ 2 h 38"/>
                      <a:gd name="T38" fmla="*/ 28 w 28"/>
                      <a:gd name="T39" fmla="*/ 0 h 38"/>
                      <a:gd name="T40" fmla="*/ 26 w 28"/>
                      <a:gd name="T41" fmla="*/ 2 h 38"/>
                      <a:gd name="T42" fmla="*/ 28 w 28"/>
                      <a:gd name="T43" fmla="*/ 0 h 38"/>
                      <a:gd name="T44" fmla="*/ 28 w 28"/>
                      <a:gd name="T45" fmla="*/ 0 h 38"/>
                      <a:gd name="T46" fmla="*/ 28 w 28"/>
                      <a:gd name="T47" fmla="*/ 0 h 38"/>
                      <a:gd name="T48" fmla="*/ 26 w 28"/>
                      <a:gd name="T49" fmla="*/ 0 h 38"/>
                      <a:gd name="T50" fmla="*/ 26 w 28"/>
                      <a:gd name="T51" fmla="*/ 0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38"/>
                      <a:gd name="T80" fmla="*/ 28 w 28"/>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38">
                        <a:moveTo>
                          <a:pt x="26" y="0"/>
                        </a:moveTo>
                        <a:lnTo>
                          <a:pt x="26" y="0"/>
                        </a:lnTo>
                        <a:lnTo>
                          <a:pt x="20" y="0"/>
                        </a:lnTo>
                        <a:lnTo>
                          <a:pt x="12" y="2"/>
                        </a:lnTo>
                        <a:lnTo>
                          <a:pt x="8" y="8"/>
                        </a:lnTo>
                        <a:lnTo>
                          <a:pt x="4" y="14"/>
                        </a:lnTo>
                        <a:lnTo>
                          <a:pt x="2" y="20"/>
                        </a:lnTo>
                        <a:lnTo>
                          <a:pt x="0" y="26"/>
                        </a:lnTo>
                        <a:lnTo>
                          <a:pt x="0" y="34"/>
                        </a:lnTo>
                        <a:lnTo>
                          <a:pt x="0" y="38"/>
                        </a:lnTo>
                        <a:lnTo>
                          <a:pt x="2" y="38"/>
                        </a:lnTo>
                        <a:lnTo>
                          <a:pt x="2" y="34"/>
                        </a:lnTo>
                        <a:lnTo>
                          <a:pt x="2" y="26"/>
                        </a:lnTo>
                        <a:lnTo>
                          <a:pt x="4" y="20"/>
                        </a:lnTo>
                        <a:lnTo>
                          <a:pt x="6" y="14"/>
                        </a:lnTo>
                        <a:lnTo>
                          <a:pt x="10" y="8"/>
                        </a:lnTo>
                        <a:lnTo>
                          <a:pt x="14" y="4"/>
                        </a:lnTo>
                        <a:lnTo>
                          <a:pt x="20" y="2"/>
                        </a:lnTo>
                        <a:lnTo>
                          <a:pt x="26" y="2"/>
                        </a:lnTo>
                        <a:lnTo>
                          <a:pt x="28" y="0"/>
                        </a:lnTo>
                        <a:lnTo>
                          <a:pt x="26" y="2"/>
                        </a:lnTo>
                        <a:lnTo>
                          <a:pt x="28" y="0"/>
                        </a:lnTo>
                        <a:lnTo>
                          <a:pt x="26" y="0"/>
                        </a:lnTo>
                        <a:close/>
                      </a:path>
                    </a:pathLst>
                  </a:custGeom>
                  <a:solidFill>
                    <a:srgbClr val="000000"/>
                  </a:solidFill>
                  <a:ln w="9525">
                    <a:noFill/>
                    <a:round/>
                    <a:headEnd/>
                    <a:tailEnd/>
                  </a:ln>
                </p:spPr>
                <p:txBody>
                  <a:bodyPr/>
                  <a:lstStyle/>
                  <a:p>
                    <a:endParaRPr lang="es-AR"/>
                  </a:p>
                </p:txBody>
              </p:sp>
              <p:sp>
                <p:nvSpPr>
                  <p:cNvPr id="70976" name="Freeform 1269"/>
                  <p:cNvSpPr>
                    <a:spLocks/>
                  </p:cNvSpPr>
                  <p:nvPr/>
                </p:nvSpPr>
                <p:spPr bwMode="auto">
                  <a:xfrm>
                    <a:off x="4524" y="2256"/>
                    <a:ext cx="28" cy="4"/>
                  </a:xfrm>
                  <a:custGeom>
                    <a:avLst/>
                    <a:gdLst>
                      <a:gd name="T0" fmla="*/ 26 w 28"/>
                      <a:gd name="T1" fmla="*/ 4 h 4"/>
                      <a:gd name="T2" fmla="*/ 28 w 28"/>
                      <a:gd name="T3" fmla="*/ 2 h 4"/>
                      <a:gd name="T4" fmla="*/ 24 w 28"/>
                      <a:gd name="T5" fmla="*/ 2 h 4"/>
                      <a:gd name="T6" fmla="*/ 20 w 28"/>
                      <a:gd name="T7" fmla="*/ 0 h 4"/>
                      <a:gd name="T8" fmla="*/ 16 w 28"/>
                      <a:gd name="T9" fmla="*/ 0 h 4"/>
                      <a:gd name="T10" fmla="*/ 12 w 28"/>
                      <a:gd name="T11" fmla="*/ 0 h 4"/>
                      <a:gd name="T12" fmla="*/ 8 w 28"/>
                      <a:gd name="T13" fmla="*/ 0 h 4"/>
                      <a:gd name="T14" fmla="*/ 4 w 28"/>
                      <a:gd name="T15" fmla="*/ 0 h 4"/>
                      <a:gd name="T16" fmla="*/ 2 w 28"/>
                      <a:gd name="T17" fmla="*/ 2 h 4"/>
                      <a:gd name="T18" fmla="*/ 0 w 28"/>
                      <a:gd name="T19" fmla="*/ 4 h 4"/>
                      <a:gd name="T20" fmla="*/ 2 w 28"/>
                      <a:gd name="T21" fmla="*/ 4 h 4"/>
                      <a:gd name="T22" fmla="*/ 4 w 28"/>
                      <a:gd name="T23" fmla="*/ 4 h 4"/>
                      <a:gd name="T24" fmla="*/ 4 w 28"/>
                      <a:gd name="T25" fmla="*/ 4 h 4"/>
                      <a:gd name="T26" fmla="*/ 8 w 28"/>
                      <a:gd name="T27" fmla="*/ 4 h 4"/>
                      <a:gd name="T28" fmla="*/ 12 w 28"/>
                      <a:gd name="T29" fmla="*/ 4 h 4"/>
                      <a:gd name="T30" fmla="*/ 16 w 28"/>
                      <a:gd name="T31" fmla="*/ 4 h 4"/>
                      <a:gd name="T32" fmla="*/ 20 w 28"/>
                      <a:gd name="T33" fmla="*/ 4 h 4"/>
                      <a:gd name="T34" fmla="*/ 24 w 28"/>
                      <a:gd name="T35" fmla="*/ 4 h 4"/>
                      <a:gd name="T36" fmla="*/ 26 w 28"/>
                      <a:gd name="T37" fmla="*/ 4 h 4"/>
                      <a:gd name="T38" fmla="*/ 28 w 28"/>
                      <a:gd name="T39" fmla="*/ 2 h 4"/>
                      <a:gd name="T40" fmla="*/ 26 w 28"/>
                      <a:gd name="T41" fmla="*/ 4 h 4"/>
                      <a:gd name="T42" fmla="*/ 28 w 28"/>
                      <a:gd name="T43" fmla="*/ 4 h 4"/>
                      <a:gd name="T44" fmla="*/ 28 w 28"/>
                      <a:gd name="T45" fmla="*/ 4 h 4"/>
                      <a:gd name="T46" fmla="*/ 28 w 28"/>
                      <a:gd name="T47" fmla="*/ 4 h 4"/>
                      <a:gd name="T48" fmla="*/ 28 w 28"/>
                      <a:gd name="T49" fmla="*/ 2 h 4"/>
                      <a:gd name="T50" fmla="*/ 26 w 28"/>
                      <a:gd name="T51" fmla="*/ 4 h 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4"/>
                      <a:gd name="T80" fmla="*/ 28 w 28"/>
                      <a:gd name="T81" fmla="*/ 4 h 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4">
                        <a:moveTo>
                          <a:pt x="26" y="4"/>
                        </a:moveTo>
                        <a:lnTo>
                          <a:pt x="28" y="2"/>
                        </a:lnTo>
                        <a:lnTo>
                          <a:pt x="24" y="2"/>
                        </a:lnTo>
                        <a:lnTo>
                          <a:pt x="20" y="0"/>
                        </a:lnTo>
                        <a:lnTo>
                          <a:pt x="16" y="0"/>
                        </a:lnTo>
                        <a:lnTo>
                          <a:pt x="12" y="0"/>
                        </a:lnTo>
                        <a:lnTo>
                          <a:pt x="8" y="0"/>
                        </a:lnTo>
                        <a:lnTo>
                          <a:pt x="4" y="0"/>
                        </a:lnTo>
                        <a:lnTo>
                          <a:pt x="2" y="2"/>
                        </a:lnTo>
                        <a:lnTo>
                          <a:pt x="0" y="4"/>
                        </a:lnTo>
                        <a:lnTo>
                          <a:pt x="2" y="4"/>
                        </a:lnTo>
                        <a:lnTo>
                          <a:pt x="4" y="4"/>
                        </a:lnTo>
                        <a:lnTo>
                          <a:pt x="8" y="4"/>
                        </a:lnTo>
                        <a:lnTo>
                          <a:pt x="12" y="4"/>
                        </a:lnTo>
                        <a:lnTo>
                          <a:pt x="16" y="4"/>
                        </a:lnTo>
                        <a:lnTo>
                          <a:pt x="20" y="4"/>
                        </a:lnTo>
                        <a:lnTo>
                          <a:pt x="24" y="4"/>
                        </a:lnTo>
                        <a:lnTo>
                          <a:pt x="26" y="4"/>
                        </a:lnTo>
                        <a:lnTo>
                          <a:pt x="28" y="2"/>
                        </a:lnTo>
                        <a:lnTo>
                          <a:pt x="26" y="4"/>
                        </a:lnTo>
                        <a:lnTo>
                          <a:pt x="28" y="4"/>
                        </a:lnTo>
                        <a:lnTo>
                          <a:pt x="28" y="2"/>
                        </a:lnTo>
                        <a:lnTo>
                          <a:pt x="26" y="4"/>
                        </a:lnTo>
                        <a:close/>
                      </a:path>
                    </a:pathLst>
                  </a:custGeom>
                  <a:solidFill>
                    <a:srgbClr val="000000"/>
                  </a:solidFill>
                  <a:ln w="9525">
                    <a:noFill/>
                    <a:round/>
                    <a:headEnd/>
                    <a:tailEnd/>
                  </a:ln>
                </p:spPr>
                <p:txBody>
                  <a:bodyPr/>
                  <a:lstStyle/>
                  <a:p>
                    <a:endParaRPr lang="es-AR"/>
                  </a:p>
                </p:txBody>
              </p:sp>
              <p:sp>
                <p:nvSpPr>
                  <p:cNvPr id="70977" name="Freeform 1270"/>
                  <p:cNvSpPr>
                    <a:spLocks/>
                  </p:cNvSpPr>
                  <p:nvPr/>
                </p:nvSpPr>
                <p:spPr bwMode="auto">
                  <a:xfrm>
                    <a:off x="4518" y="2218"/>
                    <a:ext cx="32" cy="42"/>
                  </a:xfrm>
                  <a:custGeom>
                    <a:avLst/>
                    <a:gdLst>
                      <a:gd name="T0" fmla="*/ 2 w 32"/>
                      <a:gd name="T1" fmla="*/ 2 h 42"/>
                      <a:gd name="T2" fmla="*/ 0 w 32"/>
                      <a:gd name="T3" fmla="*/ 2 h 42"/>
                      <a:gd name="T4" fmla="*/ 6 w 32"/>
                      <a:gd name="T5" fmla="*/ 4 h 42"/>
                      <a:gd name="T6" fmla="*/ 10 w 32"/>
                      <a:gd name="T7" fmla="*/ 10 h 42"/>
                      <a:gd name="T8" fmla="*/ 14 w 32"/>
                      <a:gd name="T9" fmla="*/ 14 h 42"/>
                      <a:gd name="T10" fmla="*/ 18 w 32"/>
                      <a:gd name="T11" fmla="*/ 20 h 42"/>
                      <a:gd name="T12" fmla="*/ 22 w 32"/>
                      <a:gd name="T13" fmla="*/ 28 h 42"/>
                      <a:gd name="T14" fmla="*/ 26 w 32"/>
                      <a:gd name="T15" fmla="*/ 34 h 42"/>
                      <a:gd name="T16" fmla="*/ 28 w 32"/>
                      <a:gd name="T17" fmla="*/ 38 h 42"/>
                      <a:gd name="T18" fmla="*/ 32 w 32"/>
                      <a:gd name="T19" fmla="*/ 42 h 42"/>
                      <a:gd name="T20" fmla="*/ 32 w 32"/>
                      <a:gd name="T21" fmla="*/ 42 h 42"/>
                      <a:gd name="T22" fmla="*/ 30 w 32"/>
                      <a:gd name="T23" fmla="*/ 38 h 42"/>
                      <a:gd name="T24" fmla="*/ 28 w 32"/>
                      <a:gd name="T25" fmla="*/ 32 h 42"/>
                      <a:gd name="T26" fmla="*/ 24 w 32"/>
                      <a:gd name="T27" fmla="*/ 26 h 42"/>
                      <a:gd name="T28" fmla="*/ 20 w 32"/>
                      <a:gd name="T29" fmla="*/ 20 h 42"/>
                      <a:gd name="T30" fmla="*/ 16 w 32"/>
                      <a:gd name="T31" fmla="*/ 14 h 42"/>
                      <a:gd name="T32" fmla="*/ 12 w 32"/>
                      <a:gd name="T33" fmla="*/ 8 h 42"/>
                      <a:gd name="T34" fmla="*/ 6 w 32"/>
                      <a:gd name="T35" fmla="*/ 2 h 42"/>
                      <a:gd name="T36" fmla="*/ 2 w 32"/>
                      <a:gd name="T37" fmla="*/ 0 h 42"/>
                      <a:gd name="T38" fmla="*/ 0 w 32"/>
                      <a:gd name="T39" fmla="*/ 0 h 42"/>
                      <a:gd name="T40" fmla="*/ 2 w 32"/>
                      <a:gd name="T41" fmla="*/ 0 h 42"/>
                      <a:gd name="T42" fmla="*/ 0 w 32"/>
                      <a:gd name="T43" fmla="*/ 0 h 42"/>
                      <a:gd name="T44" fmla="*/ 0 w 32"/>
                      <a:gd name="T45" fmla="*/ 0 h 42"/>
                      <a:gd name="T46" fmla="*/ 0 w 32"/>
                      <a:gd name="T47" fmla="*/ 2 h 42"/>
                      <a:gd name="T48" fmla="*/ 0 w 32"/>
                      <a:gd name="T49" fmla="*/ 2 h 42"/>
                      <a:gd name="T50" fmla="*/ 2 w 32"/>
                      <a:gd name="T51" fmla="*/ 2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42"/>
                      <a:gd name="T80" fmla="*/ 32 w 3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42">
                        <a:moveTo>
                          <a:pt x="2" y="2"/>
                        </a:moveTo>
                        <a:lnTo>
                          <a:pt x="0" y="2"/>
                        </a:lnTo>
                        <a:lnTo>
                          <a:pt x="6" y="4"/>
                        </a:lnTo>
                        <a:lnTo>
                          <a:pt x="10" y="10"/>
                        </a:lnTo>
                        <a:lnTo>
                          <a:pt x="14" y="14"/>
                        </a:lnTo>
                        <a:lnTo>
                          <a:pt x="18" y="20"/>
                        </a:lnTo>
                        <a:lnTo>
                          <a:pt x="22" y="28"/>
                        </a:lnTo>
                        <a:lnTo>
                          <a:pt x="26" y="34"/>
                        </a:lnTo>
                        <a:lnTo>
                          <a:pt x="28" y="38"/>
                        </a:lnTo>
                        <a:lnTo>
                          <a:pt x="32" y="42"/>
                        </a:lnTo>
                        <a:lnTo>
                          <a:pt x="30" y="38"/>
                        </a:lnTo>
                        <a:lnTo>
                          <a:pt x="28" y="32"/>
                        </a:lnTo>
                        <a:lnTo>
                          <a:pt x="24" y="26"/>
                        </a:lnTo>
                        <a:lnTo>
                          <a:pt x="20" y="20"/>
                        </a:lnTo>
                        <a:lnTo>
                          <a:pt x="16" y="14"/>
                        </a:lnTo>
                        <a:lnTo>
                          <a:pt x="12" y="8"/>
                        </a:lnTo>
                        <a:lnTo>
                          <a:pt x="6" y="2"/>
                        </a:lnTo>
                        <a:lnTo>
                          <a:pt x="2" y="0"/>
                        </a:lnTo>
                        <a:lnTo>
                          <a:pt x="0" y="0"/>
                        </a:ln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0978" name="Freeform 1271"/>
                  <p:cNvSpPr>
                    <a:spLocks/>
                  </p:cNvSpPr>
                  <p:nvPr/>
                </p:nvSpPr>
                <p:spPr bwMode="auto">
                  <a:xfrm>
                    <a:off x="4516" y="2220"/>
                    <a:ext cx="8" cy="36"/>
                  </a:xfrm>
                  <a:custGeom>
                    <a:avLst/>
                    <a:gdLst>
                      <a:gd name="T0" fmla="*/ 6 w 8"/>
                      <a:gd name="T1" fmla="*/ 36 h 36"/>
                      <a:gd name="T2" fmla="*/ 8 w 8"/>
                      <a:gd name="T3" fmla="*/ 34 h 36"/>
                      <a:gd name="T4" fmla="*/ 4 w 8"/>
                      <a:gd name="T5" fmla="*/ 26 h 36"/>
                      <a:gd name="T6" fmla="*/ 2 w 8"/>
                      <a:gd name="T7" fmla="*/ 18 h 36"/>
                      <a:gd name="T8" fmla="*/ 2 w 8"/>
                      <a:gd name="T9" fmla="*/ 8 h 36"/>
                      <a:gd name="T10" fmla="*/ 4 w 8"/>
                      <a:gd name="T11" fmla="*/ 0 h 36"/>
                      <a:gd name="T12" fmla="*/ 2 w 8"/>
                      <a:gd name="T13" fmla="*/ 0 h 36"/>
                      <a:gd name="T14" fmla="*/ 0 w 8"/>
                      <a:gd name="T15" fmla="*/ 8 h 36"/>
                      <a:gd name="T16" fmla="*/ 0 w 8"/>
                      <a:gd name="T17" fmla="*/ 18 h 36"/>
                      <a:gd name="T18" fmla="*/ 2 w 8"/>
                      <a:gd name="T19" fmla="*/ 28 h 36"/>
                      <a:gd name="T20" fmla="*/ 6 w 8"/>
                      <a:gd name="T21" fmla="*/ 36 h 36"/>
                      <a:gd name="T22" fmla="*/ 8 w 8"/>
                      <a:gd name="T23" fmla="*/ 34 h 36"/>
                      <a:gd name="T24" fmla="*/ 6 w 8"/>
                      <a:gd name="T25" fmla="*/ 36 h 36"/>
                      <a:gd name="T26" fmla="*/ 6 w 8"/>
                      <a:gd name="T27" fmla="*/ 36 h 36"/>
                      <a:gd name="T28" fmla="*/ 8 w 8"/>
                      <a:gd name="T29" fmla="*/ 36 h 36"/>
                      <a:gd name="T30" fmla="*/ 8 w 8"/>
                      <a:gd name="T31" fmla="*/ 36 h 36"/>
                      <a:gd name="T32" fmla="*/ 8 w 8"/>
                      <a:gd name="T33" fmla="*/ 34 h 36"/>
                      <a:gd name="T34" fmla="*/ 6 w 8"/>
                      <a:gd name="T35" fmla="*/ 3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36"/>
                      <a:gd name="T56" fmla="*/ 8 w 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36">
                        <a:moveTo>
                          <a:pt x="6" y="36"/>
                        </a:moveTo>
                        <a:lnTo>
                          <a:pt x="8" y="34"/>
                        </a:lnTo>
                        <a:lnTo>
                          <a:pt x="4" y="26"/>
                        </a:lnTo>
                        <a:lnTo>
                          <a:pt x="2" y="18"/>
                        </a:lnTo>
                        <a:lnTo>
                          <a:pt x="2" y="8"/>
                        </a:lnTo>
                        <a:lnTo>
                          <a:pt x="4" y="0"/>
                        </a:lnTo>
                        <a:lnTo>
                          <a:pt x="2" y="0"/>
                        </a:lnTo>
                        <a:lnTo>
                          <a:pt x="0" y="8"/>
                        </a:lnTo>
                        <a:lnTo>
                          <a:pt x="0" y="18"/>
                        </a:lnTo>
                        <a:lnTo>
                          <a:pt x="2" y="28"/>
                        </a:lnTo>
                        <a:lnTo>
                          <a:pt x="6" y="36"/>
                        </a:lnTo>
                        <a:lnTo>
                          <a:pt x="8" y="34"/>
                        </a:lnTo>
                        <a:lnTo>
                          <a:pt x="6" y="36"/>
                        </a:lnTo>
                        <a:lnTo>
                          <a:pt x="8" y="36"/>
                        </a:lnTo>
                        <a:lnTo>
                          <a:pt x="8" y="34"/>
                        </a:lnTo>
                        <a:lnTo>
                          <a:pt x="6" y="36"/>
                        </a:lnTo>
                        <a:close/>
                      </a:path>
                    </a:pathLst>
                  </a:custGeom>
                  <a:solidFill>
                    <a:srgbClr val="000000"/>
                  </a:solidFill>
                  <a:ln w="9525">
                    <a:noFill/>
                    <a:round/>
                    <a:headEnd/>
                    <a:tailEnd/>
                  </a:ln>
                </p:spPr>
                <p:txBody>
                  <a:bodyPr/>
                  <a:lstStyle/>
                  <a:p>
                    <a:endParaRPr lang="es-AR"/>
                  </a:p>
                </p:txBody>
              </p:sp>
              <p:sp>
                <p:nvSpPr>
                  <p:cNvPr id="70979" name="Freeform 1272"/>
                  <p:cNvSpPr>
                    <a:spLocks/>
                  </p:cNvSpPr>
                  <p:nvPr/>
                </p:nvSpPr>
                <p:spPr bwMode="auto">
                  <a:xfrm>
                    <a:off x="4498" y="2232"/>
                    <a:ext cx="26" cy="24"/>
                  </a:xfrm>
                  <a:custGeom>
                    <a:avLst/>
                    <a:gdLst>
                      <a:gd name="T0" fmla="*/ 0 w 26"/>
                      <a:gd name="T1" fmla="*/ 0 h 24"/>
                      <a:gd name="T2" fmla="*/ 0 w 26"/>
                      <a:gd name="T3" fmla="*/ 0 h 24"/>
                      <a:gd name="T4" fmla="*/ 0 w 26"/>
                      <a:gd name="T5" fmla="*/ 2 h 24"/>
                      <a:gd name="T6" fmla="*/ 2 w 26"/>
                      <a:gd name="T7" fmla="*/ 6 h 24"/>
                      <a:gd name="T8" fmla="*/ 4 w 26"/>
                      <a:gd name="T9" fmla="*/ 8 h 24"/>
                      <a:gd name="T10" fmla="*/ 8 w 26"/>
                      <a:gd name="T11" fmla="*/ 12 h 24"/>
                      <a:gd name="T12" fmla="*/ 12 w 26"/>
                      <a:gd name="T13" fmla="*/ 16 h 24"/>
                      <a:gd name="T14" fmla="*/ 16 w 26"/>
                      <a:gd name="T15" fmla="*/ 18 h 24"/>
                      <a:gd name="T16" fmla="*/ 20 w 26"/>
                      <a:gd name="T17" fmla="*/ 22 h 24"/>
                      <a:gd name="T18" fmla="*/ 24 w 26"/>
                      <a:gd name="T19" fmla="*/ 24 h 24"/>
                      <a:gd name="T20" fmla="*/ 26 w 26"/>
                      <a:gd name="T21" fmla="*/ 22 h 24"/>
                      <a:gd name="T22" fmla="*/ 22 w 26"/>
                      <a:gd name="T23" fmla="*/ 20 h 24"/>
                      <a:gd name="T24" fmla="*/ 18 w 26"/>
                      <a:gd name="T25" fmla="*/ 16 h 24"/>
                      <a:gd name="T26" fmla="*/ 14 w 26"/>
                      <a:gd name="T27" fmla="*/ 14 h 24"/>
                      <a:gd name="T28" fmla="*/ 10 w 26"/>
                      <a:gd name="T29" fmla="*/ 10 h 24"/>
                      <a:gd name="T30" fmla="*/ 6 w 26"/>
                      <a:gd name="T31" fmla="*/ 6 h 24"/>
                      <a:gd name="T32" fmla="*/ 4 w 26"/>
                      <a:gd name="T33" fmla="*/ 4 h 24"/>
                      <a:gd name="T34" fmla="*/ 2 w 26"/>
                      <a:gd name="T35" fmla="*/ 2 h 24"/>
                      <a:gd name="T36" fmla="*/ 2 w 26"/>
                      <a:gd name="T37" fmla="*/ 0 h 24"/>
                      <a:gd name="T38" fmla="*/ 2 w 26"/>
                      <a:gd name="T39" fmla="*/ 0 h 24"/>
                      <a:gd name="T40" fmla="*/ 0 w 26"/>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4"/>
                      <a:gd name="T65" fmla="*/ 26 w 26"/>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4">
                        <a:moveTo>
                          <a:pt x="0" y="0"/>
                        </a:moveTo>
                        <a:lnTo>
                          <a:pt x="0" y="0"/>
                        </a:lnTo>
                        <a:lnTo>
                          <a:pt x="0" y="2"/>
                        </a:lnTo>
                        <a:lnTo>
                          <a:pt x="2" y="6"/>
                        </a:lnTo>
                        <a:lnTo>
                          <a:pt x="4" y="8"/>
                        </a:lnTo>
                        <a:lnTo>
                          <a:pt x="8" y="12"/>
                        </a:lnTo>
                        <a:lnTo>
                          <a:pt x="12" y="16"/>
                        </a:lnTo>
                        <a:lnTo>
                          <a:pt x="16" y="18"/>
                        </a:lnTo>
                        <a:lnTo>
                          <a:pt x="20" y="22"/>
                        </a:lnTo>
                        <a:lnTo>
                          <a:pt x="24" y="24"/>
                        </a:lnTo>
                        <a:lnTo>
                          <a:pt x="26" y="22"/>
                        </a:lnTo>
                        <a:lnTo>
                          <a:pt x="22" y="20"/>
                        </a:lnTo>
                        <a:lnTo>
                          <a:pt x="18" y="16"/>
                        </a:lnTo>
                        <a:lnTo>
                          <a:pt x="14" y="14"/>
                        </a:lnTo>
                        <a:lnTo>
                          <a:pt x="10" y="10"/>
                        </a:lnTo>
                        <a:lnTo>
                          <a:pt x="6" y="6"/>
                        </a:lnTo>
                        <a:lnTo>
                          <a:pt x="4" y="4"/>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0980" name="Freeform 1273"/>
                  <p:cNvSpPr>
                    <a:spLocks/>
                  </p:cNvSpPr>
                  <p:nvPr/>
                </p:nvSpPr>
                <p:spPr bwMode="auto">
                  <a:xfrm>
                    <a:off x="4494" y="2210"/>
                    <a:ext cx="6" cy="20"/>
                  </a:xfrm>
                  <a:custGeom>
                    <a:avLst/>
                    <a:gdLst>
                      <a:gd name="T0" fmla="*/ 0 w 6"/>
                      <a:gd name="T1" fmla="*/ 0 h 20"/>
                      <a:gd name="T2" fmla="*/ 0 w 6"/>
                      <a:gd name="T3" fmla="*/ 0 h 20"/>
                      <a:gd name="T4" fmla="*/ 0 w 6"/>
                      <a:gd name="T5" fmla="*/ 4 h 20"/>
                      <a:gd name="T6" fmla="*/ 2 w 6"/>
                      <a:gd name="T7" fmla="*/ 10 h 20"/>
                      <a:gd name="T8" fmla="*/ 2 w 6"/>
                      <a:gd name="T9" fmla="*/ 16 h 20"/>
                      <a:gd name="T10" fmla="*/ 4 w 6"/>
                      <a:gd name="T11" fmla="*/ 20 h 20"/>
                      <a:gd name="T12" fmla="*/ 6 w 6"/>
                      <a:gd name="T13" fmla="*/ 20 h 20"/>
                      <a:gd name="T14" fmla="*/ 6 w 6"/>
                      <a:gd name="T15" fmla="*/ 16 h 20"/>
                      <a:gd name="T16" fmla="*/ 4 w 6"/>
                      <a:gd name="T17" fmla="*/ 10 h 20"/>
                      <a:gd name="T18" fmla="*/ 4 w 6"/>
                      <a:gd name="T19" fmla="*/ 4 h 20"/>
                      <a:gd name="T20" fmla="*/ 4 w 6"/>
                      <a:gd name="T21" fmla="*/ 0 h 20"/>
                      <a:gd name="T22" fmla="*/ 0 w 6"/>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20"/>
                      <a:gd name="T38" fmla="*/ 6 w 6"/>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20">
                        <a:moveTo>
                          <a:pt x="0" y="0"/>
                        </a:moveTo>
                        <a:lnTo>
                          <a:pt x="0" y="0"/>
                        </a:lnTo>
                        <a:lnTo>
                          <a:pt x="0" y="4"/>
                        </a:lnTo>
                        <a:lnTo>
                          <a:pt x="2" y="10"/>
                        </a:lnTo>
                        <a:lnTo>
                          <a:pt x="2" y="16"/>
                        </a:lnTo>
                        <a:lnTo>
                          <a:pt x="4" y="20"/>
                        </a:lnTo>
                        <a:lnTo>
                          <a:pt x="6" y="20"/>
                        </a:lnTo>
                        <a:lnTo>
                          <a:pt x="6" y="16"/>
                        </a:lnTo>
                        <a:lnTo>
                          <a:pt x="4" y="10"/>
                        </a:lnTo>
                        <a:lnTo>
                          <a:pt x="4" y="4"/>
                        </a:lnTo>
                        <a:lnTo>
                          <a:pt x="4" y="0"/>
                        </a:lnTo>
                        <a:lnTo>
                          <a:pt x="0" y="0"/>
                        </a:lnTo>
                        <a:close/>
                      </a:path>
                    </a:pathLst>
                  </a:custGeom>
                  <a:solidFill>
                    <a:srgbClr val="000000"/>
                  </a:solidFill>
                  <a:ln w="9525">
                    <a:noFill/>
                    <a:round/>
                    <a:headEnd/>
                    <a:tailEnd/>
                  </a:ln>
                </p:spPr>
                <p:txBody>
                  <a:bodyPr/>
                  <a:lstStyle/>
                  <a:p>
                    <a:endParaRPr lang="es-AR"/>
                  </a:p>
                </p:txBody>
              </p:sp>
              <p:sp>
                <p:nvSpPr>
                  <p:cNvPr id="70981" name="Freeform 1274"/>
                  <p:cNvSpPr>
                    <a:spLocks/>
                  </p:cNvSpPr>
                  <p:nvPr/>
                </p:nvSpPr>
                <p:spPr bwMode="auto">
                  <a:xfrm>
                    <a:off x="4494" y="2186"/>
                    <a:ext cx="8" cy="24"/>
                  </a:xfrm>
                  <a:custGeom>
                    <a:avLst/>
                    <a:gdLst>
                      <a:gd name="T0" fmla="*/ 6 w 8"/>
                      <a:gd name="T1" fmla="*/ 0 h 24"/>
                      <a:gd name="T2" fmla="*/ 6 w 8"/>
                      <a:gd name="T3" fmla="*/ 0 h 24"/>
                      <a:gd name="T4" fmla="*/ 2 w 8"/>
                      <a:gd name="T5" fmla="*/ 4 h 24"/>
                      <a:gd name="T6" fmla="*/ 2 w 8"/>
                      <a:gd name="T7" fmla="*/ 12 h 24"/>
                      <a:gd name="T8" fmla="*/ 0 w 8"/>
                      <a:gd name="T9" fmla="*/ 18 h 24"/>
                      <a:gd name="T10" fmla="*/ 0 w 8"/>
                      <a:gd name="T11" fmla="*/ 24 h 24"/>
                      <a:gd name="T12" fmla="*/ 4 w 8"/>
                      <a:gd name="T13" fmla="*/ 24 h 24"/>
                      <a:gd name="T14" fmla="*/ 4 w 8"/>
                      <a:gd name="T15" fmla="*/ 18 h 24"/>
                      <a:gd name="T16" fmla="*/ 4 w 8"/>
                      <a:gd name="T17" fmla="*/ 12 h 24"/>
                      <a:gd name="T18" fmla="*/ 6 w 8"/>
                      <a:gd name="T19" fmla="*/ 6 h 24"/>
                      <a:gd name="T20" fmla="*/ 8 w 8"/>
                      <a:gd name="T21" fmla="*/ 0 h 24"/>
                      <a:gd name="T22" fmla="*/ 6 w 8"/>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24"/>
                      <a:gd name="T38" fmla="*/ 8 w 8"/>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24">
                        <a:moveTo>
                          <a:pt x="6" y="0"/>
                        </a:moveTo>
                        <a:lnTo>
                          <a:pt x="6" y="0"/>
                        </a:lnTo>
                        <a:lnTo>
                          <a:pt x="2" y="4"/>
                        </a:lnTo>
                        <a:lnTo>
                          <a:pt x="2" y="12"/>
                        </a:lnTo>
                        <a:lnTo>
                          <a:pt x="0" y="18"/>
                        </a:lnTo>
                        <a:lnTo>
                          <a:pt x="0" y="24"/>
                        </a:lnTo>
                        <a:lnTo>
                          <a:pt x="4" y="24"/>
                        </a:lnTo>
                        <a:lnTo>
                          <a:pt x="4" y="18"/>
                        </a:lnTo>
                        <a:lnTo>
                          <a:pt x="4" y="12"/>
                        </a:lnTo>
                        <a:lnTo>
                          <a:pt x="6" y="6"/>
                        </a:lnTo>
                        <a:lnTo>
                          <a:pt x="8" y="0"/>
                        </a:lnTo>
                        <a:lnTo>
                          <a:pt x="6" y="0"/>
                        </a:lnTo>
                        <a:close/>
                      </a:path>
                    </a:pathLst>
                  </a:custGeom>
                  <a:solidFill>
                    <a:srgbClr val="000000"/>
                  </a:solidFill>
                  <a:ln w="9525">
                    <a:noFill/>
                    <a:round/>
                    <a:headEnd/>
                    <a:tailEnd/>
                  </a:ln>
                </p:spPr>
                <p:txBody>
                  <a:bodyPr/>
                  <a:lstStyle/>
                  <a:p>
                    <a:endParaRPr lang="es-AR"/>
                  </a:p>
                </p:txBody>
              </p:sp>
              <p:sp>
                <p:nvSpPr>
                  <p:cNvPr id="70982" name="Freeform 1275"/>
                  <p:cNvSpPr>
                    <a:spLocks/>
                  </p:cNvSpPr>
                  <p:nvPr/>
                </p:nvSpPr>
                <p:spPr bwMode="auto">
                  <a:xfrm>
                    <a:off x="4500" y="2174"/>
                    <a:ext cx="12" cy="12"/>
                  </a:xfrm>
                  <a:custGeom>
                    <a:avLst/>
                    <a:gdLst>
                      <a:gd name="T0" fmla="*/ 10 w 12"/>
                      <a:gd name="T1" fmla="*/ 0 h 12"/>
                      <a:gd name="T2" fmla="*/ 10 w 12"/>
                      <a:gd name="T3" fmla="*/ 0 h 12"/>
                      <a:gd name="T4" fmla="*/ 8 w 12"/>
                      <a:gd name="T5" fmla="*/ 0 h 12"/>
                      <a:gd name="T6" fmla="*/ 6 w 12"/>
                      <a:gd name="T7" fmla="*/ 2 h 12"/>
                      <a:gd name="T8" fmla="*/ 4 w 12"/>
                      <a:gd name="T9" fmla="*/ 2 h 12"/>
                      <a:gd name="T10" fmla="*/ 4 w 12"/>
                      <a:gd name="T11" fmla="*/ 4 h 12"/>
                      <a:gd name="T12" fmla="*/ 2 w 12"/>
                      <a:gd name="T13" fmla="*/ 6 h 12"/>
                      <a:gd name="T14" fmla="*/ 0 w 12"/>
                      <a:gd name="T15" fmla="*/ 8 h 12"/>
                      <a:gd name="T16" fmla="*/ 0 w 12"/>
                      <a:gd name="T17" fmla="*/ 10 h 12"/>
                      <a:gd name="T18" fmla="*/ 0 w 12"/>
                      <a:gd name="T19" fmla="*/ 12 h 12"/>
                      <a:gd name="T20" fmla="*/ 2 w 12"/>
                      <a:gd name="T21" fmla="*/ 12 h 12"/>
                      <a:gd name="T22" fmla="*/ 2 w 12"/>
                      <a:gd name="T23" fmla="*/ 12 h 12"/>
                      <a:gd name="T24" fmla="*/ 4 w 12"/>
                      <a:gd name="T25" fmla="*/ 10 h 12"/>
                      <a:gd name="T26" fmla="*/ 4 w 12"/>
                      <a:gd name="T27" fmla="*/ 8 h 12"/>
                      <a:gd name="T28" fmla="*/ 6 w 12"/>
                      <a:gd name="T29" fmla="*/ 6 h 12"/>
                      <a:gd name="T30" fmla="*/ 6 w 12"/>
                      <a:gd name="T31" fmla="*/ 4 h 12"/>
                      <a:gd name="T32" fmla="*/ 8 w 12"/>
                      <a:gd name="T33" fmla="*/ 4 h 12"/>
                      <a:gd name="T34" fmla="*/ 10 w 12"/>
                      <a:gd name="T35" fmla="*/ 2 h 12"/>
                      <a:gd name="T36" fmla="*/ 10 w 12"/>
                      <a:gd name="T37" fmla="*/ 2 h 12"/>
                      <a:gd name="T38" fmla="*/ 12 w 12"/>
                      <a:gd name="T39" fmla="*/ 2 h 12"/>
                      <a:gd name="T40" fmla="*/ 12 w 12"/>
                      <a:gd name="T41" fmla="*/ 2 h 12"/>
                      <a:gd name="T42" fmla="*/ 12 w 12"/>
                      <a:gd name="T43" fmla="*/ 0 h 12"/>
                      <a:gd name="T44" fmla="*/ 10 w 1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12"/>
                      <a:gd name="T71" fmla="*/ 12 w 12"/>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12">
                        <a:moveTo>
                          <a:pt x="10" y="0"/>
                        </a:moveTo>
                        <a:lnTo>
                          <a:pt x="10" y="0"/>
                        </a:lnTo>
                        <a:lnTo>
                          <a:pt x="8" y="0"/>
                        </a:lnTo>
                        <a:lnTo>
                          <a:pt x="6" y="2"/>
                        </a:lnTo>
                        <a:lnTo>
                          <a:pt x="4" y="2"/>
                        </a:lnTo>
                        <a:lnTo>
                          <a:pt x="4" y="4"/>
                        </a:lnTo>
                        <a:lnTo>
                          <a:pt x="2" y="6"/>
                        </a:lnTo>
                        <a:lnTo>
                          <a:pt x="0" y="8"/>
                        </a:lnTo>
                        <a:lnTo>
                          <a:pt x="0" y="10"/>
                        </a:lnTo>
                        <a:lnTo>
                          <a:pt x="0" y="12"/>
                        </a:lnTo>
                        <a:lnTo>
                          <a:pt x="2" y="12"/>
                        </a:lnTo>
                        <a:lnTo>
                          <a:pt x="4" y="10"/>
                        </a:lnTo>
                        <a:lnTo>
                          <a:pt x="4" y="8"/>
                        </a:lnTo>
                        <a:lnTo>
                          <a:pt x="6" y="6"/>
                        </a:lnTo>
                        <a:lnTo>
                          <a:pt x="6" y="4"/>
                        </a:lnTo>
                        <a:lnTo>
                          <a:pt x="8" y="4"/>
                        </a:lnTo>
                        <a:lnTo>
                          <a:pt x="10" y="2"/>
                        </a:lnTo>
                        <a:lnTo>
                          <a:pt x="12" y="2"/>
                        </a:lnTo>
                        <a:lnTo>
                          <a:pt x="12" y="0"/>
                        </a:lnTo>
                        <a:lnTo>
                          <a:pt x="10" y="0"/>
                        </a:lnTo>
                        <a:close/>
                      </a:path>
                    </a:pathLst>
                  </a:custGeom>
                  <a:solidFill>
                    <a:srgbClr val="000000"/>
                  </a:solidFill>
                  <a:ln w="9525">
                    <a:noFill/>
                    <a:round/>
                    <a:headEnd/>
                    <a:tailEnd/>
                  </a:ln>
                </p:spPr>
                <p:txBody>
                  <a:bodyPr/>
                  <a:lstStyle/>
                  <a:p>
                    <a:endParaRPr lang="es-AR"/>
                  </a:p>
                </p:txBody>
              </p:sp>
              <p:sp>
                <p:nvSpPr>
                  <p:cNvPr id="70983" name="Freeform 1276"/>
                  <p:cNvSpPr>
                    <a:spLocks/>
                  </p:cNvSpPr>
                  <p:nvPr/>
                </p:nvSpPr>
                <p:spPr bwMode="auto">
                  <a:xfrm>
                    <a:off x="4512" y="2174"/>
                    <a:ext cx="16" cy="10"/>
                  </a:xfrm>
                  <a:custGeom>
                    <a:avLst/>
                    <a:gdLst>
                      <a:gd name="T0" fmla="*/ 16 w 16"/>
                      <a:gd name="T1" fmla="*/ 8 h 10"/>
                      <a:gd name="T2" fmla="*/ 16 w 16"/>
                      <a:gd name="T3" fmla="*/ 8 h 10"/>
                      <a:gd name="T4" fmla="*/ 14 w 16"/>
                      <a:gd name="T5" fmla="*/ 6 h 10"/>
                      <a:gd name="T6" fmla="*/ 12 w 16"/>
                      <a:gd name="T7" fmla="*/ 6 h 10"/>
                      <a:gd name="T8" fmla="*/ 12 w 16"/>
                      <a:gd name="T9" fmla="*/ 4 h 10"/>
                      <a:gd name="T10" fmla="*/ 10 w 16"/>
                      <a:gd name="T11" fmla="*/ 4 h 10"/>
                      <a:gd name="T12" fmla="*/ 8 w 16"/>
                      <a:gd name="T13" fmla="*/ 2 h 10"/>
                      <a:gd name="T14" fmla="*/ 4 w 16"/>
                      <a:gd name="T15" fmla="*/ 2 h 10"/>
                      <a:gd name="T16" fmla="*/ 2 w 16"/>
                      <a:gd name="T17" fmla="*/ 0 h 10"/>
                      <a:gd name="T18" fmla="*/ 0 w 16"/>
                      <a:gd name="T19" fmla="*/ 0 h 10"/>
                      <a:gd name="T20" fmla="*/ 0 w 16"/>
                      <a:gd name="T21" fmla="*/ 2 h 10"/>
                      <a:gd name="T22" fmla="*/ 2 w 16"/>
                      <a:gd name="T23" fmla="*/ 2 h 10"/>
                      <a:gd name="T24" fmla="*/ 4 w 16"/>
                      <a:gd name="T25" fmla="*/ 4 h 10"/>
                      <a:gd name="T26" fmla="*/ 6 w 16"/>
                      <a:gd name="T27" fmla="*/ 4 h 10"/>
                      <a:gd name="T28" fmla="*/ 8 w 16"/>
                      <a:gd name="T29" fmla="*/ 6 h 10"/>
                      <a:gd name="T30" fmla="*/ 10 w 16"/>
                      <a:gd name="T31" fmla="*/ 8 h 10"/>
                      <a:gd name="T32" fmla="*/ 12 w 16"/>
                      <a:gd name="T33" fmla="*/ 8 h 10"/>
                      <a:gd name="T34" fmla="*/ 14 w 16"/>
                      <a:gd name="T35" fmla="*/ 10 h 10"/>
                      <a:gd name="T36" fmla="*/ 14 w 16"/>
                      <a:gd name="T37" fmla="*/ 10 h 10"/>
                      <a:gd name="T38" fmla="*/ 16 w 16"/>
                      <a:gd name="T39" fmla="*/ 8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0"/>
                      <a:gd name="T62" fmla="*/ 16 w 16"/>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0">
                        <a:moveTo>
                          <a:pt x="16" y="8"/>
                        </a:moveTo>
                        <a:lnTo>
                          <a:pt x="16" y="8"/>
                        </a:lnTo>
                        <a:lnTo>
                          <a:pt x="14" y="6"/>
                        </a:lnTo>
                        <a:lnTo>
                          <a:pt x="12" y="6"/>
                        </a:lnTo>
                        <a:lnTo>
                          <a:pt x="12" y="4"/>
                        </a:lnTo>
                        <a:lnTo>
                          <a:pt x="10" y="4"/>
                        </a:lnTo>
                        <a:lnTo>
                          <a:pt x="8" y="2"/>
                        </a:lnTo>
                        <a:lnTo>
                          <a:pt x="4" y="2"/>
                        </a:lnTo>
                        <a:lnTo>
                          <a:pt x="2" y="0"/>
                        </a:lnTo>
                        <a:lnTo>
                          <a:pt x="0" y="0"/>
                        </a:lnTo>
                        <a:lnTo>
                          <a:pt x="0" y="2"/>
                        </a:lnTo>
                        <a:lnTo>
                          <a:pt x="2" y="2"/>
                        </a:lnTo>
                        <a:lnTo>
                          <a:pt x="4" y="4"/>
                        </a:lnTo>
                        <a:lnTo>
                          <a:pt x="6" y="4"/>
                        </a:lnTo>
                        <a:lnTo>
                          <a:pt x="8" y="6"/>
                        </a:lnTo>
                        <a:lnTo>
                          <a:pt x="10" y="8"/>
                        </a:lnTo>
                        <a:lnTo>
                          <a:pt x="12" y="8"/>
                        </a:lnTo>
                        <a:lnTo>
                          <a:pt x="14" y="10"/>
                        </a:lnTo>
                        <a:lnTo>
                          <a:pt x="16" y="8"/>
                        </a:lnTo>
                        <a:close/>
                      </a:path>
                    </a:pathLst>
                  </a:custGeom>
                  <a:solidFill>
                    <a:srgbClr val="000000"/>
                  </a:solidFill>
                  <a:ln w="9525">
                    <a:noFill/>
                    <a:round/>
                    <a:headEnd/>
                    <a:tailEnd/>
                  </a:ln>
                </p:spPr>
                <p:txBody>
                  <a:bodyPr/>
                  <a:lstStyle/>
                  <a:p>
                    <a:endParaRPr lang="es-AR"/>
                  </a:p>
                </p:txBody>
              </p:sp>
              <p:sp>
                <p:nvSpPr>
                  <p:cNvPr id="70984" name="Freeform 1277"/>
                  <p:cNvSpPr>
                    <a:spLocks/>
                  </p:cNvSpPr>
                  <p:nvPr/>
                </p:nvSpPr>
                <p:spPr bwMode="auto">
                  <a:xfrm>
                    <a:off x="4526" y="2182"/>
                    <a:ext cx="18" cy="18"/>
                  </a:xfrm>
                  <a:custGeom>
                    <a:avLst/>
                    <a:gdLst>
                      <a:gd name="T0" fmla="*/ 18 w 18"/>
                      <a:gd name="T1" fmla="*/ 16 h 18"/>
                      <a:gd name="T2" fmla="*/ 18 w 18"/>
                      <a:gd name="T3" fmla="*/ 16 h 18"/>
                      <a:gd name="T4" fmla="*/ 16 w 18"/>
                      <a:gd name="T5" fmla="*/ 14 h 18"/>
                      <a:gd name="T6" fmla="*/ 14 w 18"/>
                      <a:gd name="T7" fmla="*/ 12 h 18"/>
                      <a:gd name="T8" fmla="*/ 12 w 18"/>
                      <a:gd name="T9" fmla="*/ 10 h 18"/>
                      <a:gd name="T10" fmla="*/ 10 w 18"/>
                      <a:gd name="T11" fmla="*/ 8 h 18"/>
                      <a:gd name="T12" fmla="*/ 8 w 18"/>
                      <a:gd name="T13" fmla="*/ 6 h 18"/>
                      <a:gd name="T14" fmla="*/ 6 w 18"/>
                      <a:gd name="T15" fmla="*/ 4 h 18"/>
                      <a:gd name="T16" fmla="*/ 4 w 18"/>
                      <a:gd name="T17" fmla="*/ 2 h 18"/>
                      <a:gd name="T18" fmla="*/ 2 w 18"/>
                      <a:gd name="T19" fmla="*/ 0 h 18"/>
                      <a:gd name="T20" fmla="*/ 0 w 18"/>
                      <a:gd name="T21" fmla="*/ 2 h 18"/>
                      <a:gd name="T22" fmla="*/ 2 w 18"/>
                      <a:gd name="T23" fmla="*/ 4 h 18"/>
                      <a:gd name="T24" fmla="*/ 4 w 18"/>
                      <a:gd name="T25" fmla="*/ 4 h 18"/>
                      <a:gd name="T26" fmla="*/ 6 w 18"/>
                      <a:gd name="T27" fmla="*/ 6 h 18"/>
                      <a:gd name="T28" fmla="*/ 8 w 18"/>
                      <a:gd name="T29" fmla="*/ 10 h 18"/>
                      <a:gd name="T30" fmla="*/ 10 w 18"/>
                      <a:gd name="T31" fmla="*/ 12 h 18"/>
                      <a:gd name="T32" fmla="*/ 12 w 18"/>
                      <a:gd name="T33" fmla="*/ 14 h 18"/>
                      <a:gd name="T34" fmla="*/ 14 w 18"/>
                      <a:gd name="T35" fmla="*/ 16 h 18"/>
                      <a:gd name="T36" fmla="*/ 16 w 18"/>
                      <a:gd name="T37" fmla="*/ 18 h 18"/>
                      <a:gd name="T38" fmla="*/ 18 w 18"/>
                      <a:gd name="T39" fmla="*/ 1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8"/>
                      <a:gd name="T62" fmla="*/ 18 w 18"/>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8">
                        <a:moveTo>
                          <a:pt x="18" y="16"/>
                        </a:moveTo>
                        <a:lnTo>
                          <a:pt x="18" y="16"/>
                        </a:lnTo>
                        <a:lnTo>
                          <a:pt x="16" y="14"/>
                        </a:lnTo>
                        <a:lnTo>
                          <a:pt x="14" y="12"/>
                        </a:lnTo>
                        <a:lnTo>
                          <a:pt x="12" y="10"/>
                        </a:lnTo>
                        <a:lnTo>
                          <a:pt x="10" y="8"/>
                        </a:lnTo>
                        <a:lnTo>
                          <a:pt x="8" y="6"/>
                        </a:lnTo>
                        <a:lnTo>
                          <a:pt x="6" y="4"/>
                        </a:lnTo>
                        <a:lnTo>
                          <a:pt x="4" y="2"/>
                        </a:lnTo>
                        <a:lnTo>
                          <a:pt x="2" y="0"/>
                        </a:lnTo>
                        <a:lnTo>
                          <a:pt x="0" y="2"/>
                        </a:lnTo>
                        <a:lnTo>
                          <a:pt x="2" y="4"/>
                        </a:lnTo>
                        <a:lnTo>
                          <a:pt x="4" y="4"/>
                        </a:lnTo>
                        <a:lnTo>
                          <a:pt x="6" y="6"/>
                        </a:lnTo>
                        <a:lnTo>
                          <a:pt x="8" y="10"/>
                        </a:lnTo>
                        <a:lnTo>
                          <a:pt x="10" y="12"/>
                        </a:lnTo>
                        <a:lnTo>
                          <a:pt x="12" y="14"/>
                        </a:lnTo>
                        <a:lnTo>
                          <a:pt x="14" y="16"/>
                        </a:lnTo>
                        <a:lnTo>
                          <a:pt x="16" y="18"/>
                        </a:lnTo>
                        <a:lnTo>
                          <a:pt x="18" y="16"/>
                        </a:lnTo>
                        <a:close/>
                      </a:path>
                    </a:pathLst>
                  </a:custGeom>
                  <a:solidFill>
                    <a:srgbClr val="000000"/>
                  </a:solidFill>
                  <a:ln w="9525">
                    <a:noFill/>
                    <a:round/>
                    <a:headEnd/>
                    <a:tailEnd/>
                  </a:ln>
                </p:spPr>
                <p:txBody>
                  <a:bodyPr/>
                  <a:lstStyle/>
                  <a:p>
                    <a:endParaRPr lang="es-AR"/>
                  </a:p>
                </p:txBody>
              </p:sp>
              <p:sp>
                <p:nvSpPr>
                  <p:cNvPr id="70985" name="Freeform 1278"/>
                  <p:cNvSpPr>
                    <a:spLocks/>
                  </p:cNvSpPr>
                  <p:nvPr/>
                </p:nvSpPr>
                <p:spPr bwMode="auto">
                  <a:xfrm>
                    <a:off x="4542" y="2198"/>
                    <a:ext cx="6" cy="10"/>
                  </a:xfrm>
                  <a:custGeom>
                    <a:avLst/>
                    <a:gdLst>
                      <a:gd name="T0" fmla="*/ 6 w 6"/>
                      <a:gd name="T1" fmla="*/ 10 h 10"/>
                      <a:gd name="T2" fmla="*/ 6 w 6"/>
                      <a:gd name="T3" fmla="*/ 10 h 10"/>
                      <a:gd name="T4" fmla="*/ 6 w 6"/>
                      <a:gd name="T5" fmla="*/ 8 h 10"/>
                      <a:gd name="T6" fmla="*/ 6 w 6"/>
                      <a:gd name="T7" fmla="*/ 6 h 10"/>
                      <a:gd name="T8" fmla="*/ 4 w 6"/>
                      <a:gd name="T9" fmla="*/ 2 h 10"/>
                      <a:gd name="T10" fmla="*/ 2 w 6"/>
                      <a:gd name="T11" fmla="*/ 0 h 10"/>
                      <a:gd name="T12" fmla="*/ 0 w 6"/>
                      <a:gd name="T13" fmla="*/ 2 h 10"/>
                      <a:gd name="T14" fmla="*/ 2 w 6"/>
                      <a:gd name="T15" fmla="*/ 4 h 10"/>
                      <a:gd name="T16" fmla="*/ 2 w 6"/>
                      <a:gd name="T17" fmla="*/ 6 h 10"/>
                      <a:gd name="T18" fmla="*/ 4 w 6"/>
                      <a:gd name="T19" fmla="*/ 8 h 10"/>
                      <a:gd name="T20" fmla="*/ 4 w 6"/>
                      <a:gd name="T21" fmla="*/ 10 h 10"/>
                      <a:gd name="T22" fmla="*/ 6 w 6"/>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0"/>
                      <a:gd name="T38" fmla="*/ 6 w 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0">
                        <a:moveTo>
                          <a:pt x="6" y="10"/>
                        </a:moveTo>
                        <a:lnTo>
                          <a:pt x="6" y="10"/>
                        </a:lnTo>
                        <a:lnTo>
                          <a:pt x="6" y="8"/>
                        </a:lnTo>
                        <a:lnTo>
                          <a:pt x="6" y="6"/>
                        </a:lnTo>
                        <a:lnTo>
                          <a:pt x="4" y="2"/>
                        </a:lnTo>
                        <a:lnTo>
                          <a:pt x="2" y="0"/>
                        </a:lnTo>
                        <a:lnTo>
                          <a:pt x="0" y="2"/>
                        </a:lnTo>
                        <a:lnTo>
                          <a:pt x="2" y="4"/>
                        </a:lnTo>
                        <a:lnTo>
                          <a:pt x="2" y="6"/>
                        </a:lnTo>
                        <a:lnTo>
                          <a:pt x="4" y="8"/>
                        </a:lnTo>
                        <a:lnTo>
                          <a:pt x="4" y="10"/>
                        </a:lnTo>
                        <a:lnTo>
                          <a:pt x="6" y="10"/>
                        </a:lnTo>
                        <a:close/>
                      </a:path>
                    </a:pathLst>
                  </a:custGeom>
                  <a:solidFill>
                    <a:srgbClr val="000000"/>
                  </a:solidFill>
                  <a:ln w="9525">
                    <a:noFill/>
                    <a:round/>
                    <a:headEnd/>
                    <a:tailEnd/>
                  </a:ln>
                </p:spPr>
                <p:txBody>
                  <a:bodyPr/>
                  <a:lstStyle/>
                  <a:p>
                    <a:endParaRPr lang="es-AR"/>
                  </a:p>
                </p:txBody>
              </p:sp>
              <p:sp>
                <p:nvSpPr>
                  <p:cNvPr id="70986" name="Freeform 1279"/>
                  <p:cNvSpPr>
                    <a:spLocks/>
                  </p:cNvSpPr>
                  <p:nvPr/>
                </p:nvSpPr>
                <p:spPr bwMode="auto">
                  <a:xfrm>
                    <a:off x="4548" y="2208"/>
                    <a:ext cx="4" cy="18"/>
                  </a:xfrm>
                  <a:custGeom>
                    <a:avLst/>
                    <a:gdLst>
                      <a:gd name="T0" fmla="*/ 4 w 4"/>
                      <a:gd name="T1" fmla="*/ 16 h 18"/>
                      <a:gd name="T2" fmla="*/ 4 w 4"/>
                      <a:gd name="T3" fmla="*/ 16 h 18"/>
                      <a:gd name="T4" fmla="*/ 4 w 4"/>
                      <a:gd name="T5" fmla="*/ 12 h 18"/>
                      <a:gd name="T6" fmla="*/ 2 w 4"/>
                      <a:gd name="T7" fmla="*/ 8 h 18"/>
                      <a:gd name="T8" fmla="*/ 2 w 4"/>
                      <a:gd name="T9" fmla="*/ 4 h 18"/>
                      <a:gd name="T10" fmla="*/ 2 w 4"/>
                      <a:gd name="T11" fmla="*/ 0 h 18"/>
                      <a:gd name="T12" fmla="*/ 0 w 4"/>
                      <a:gd name="T13" fmla="*/ 0 h 18"/>
                      <a:gd name="T14" fmla="*/ 0 w 4"/>
                      <a:gd name="T15" fmla="*/ 4 h 18"/>
                      <a:gd name="T16" fmla="*/ 0 w 4"/>
                      <a:gd name="T17" fmla="*/ 8 h 18"/>
                      <a:gd name="T18" fmla="*/ 0 w 4"/>
                      <a:gd name="T19" fmla="*/ 14 h 18"/>
                      <a:gd name="T20" fmla="*/ 4 w 4"/>
                      <a:gd name="T21" fmla="*/ 18 h 18"/>
                      <a:gd name="T22" fmla="*/ 4 w 4"/>
                      <a:gd name="T23" fmla="*/ 1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8"/>
                      <a:gd name="T38" fmla="*/ 4 w 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8">
                        <a:moveTo>
                          <a:pt x="4" y="16"/>
                        </a:moveTo>
                        <a:lnTo>
                          <a:pt x="4" y="16"/>
                        </a:lnTo>
                        <a:lnTo>
                          <a:pt x="4" y="12"/>
                        </a:lnTo>
                        <a:lnTo>
                          <a:pt x="2" y="8"/>
                        </a:lnTo>
                        <a:lnTo>
                          <a:pt x="2" y="4"/>
                        </a:lnTo>
                        <a:lnTo>
                          <a:pt x="2" y="0"/>
                        </a:lnTo>
                        <a:lnTo>
                          <a:pt x="0" y="0"/>
                        </a:lnTo>
                        <a:lnTo>
                          <a:pt x="0" y="4"/>
                        </a:lnTo>
                        <a:lnTo>
                          <a:pt x="0" y="8"/>
                        </a:lnTo>
                        <a:lnTo>
                          <a:pt x="0" y="14"/>
                        </a:lnTo>
                        <a:lnTo>
                          <a:pt x="4" y="18"/>
                        </a:lnTo>
                        <a:lnTo>
                          <a:pt x="4" y="16"/>
                        </a:lnTo>
                        <a:close/>
                      </a:path>
                    </a:pathLst>
                  </a:custGeom>
                  <a:solidFill>
                    <a:srgbClr val="000000"/>
                  </a:solidFill>
                  <a:ln w="9525">
                    <a:noFill/>
                    <a:round/>
                    <a:headEnd/>
                    <a:tailEnd/>
                  </a:ln>
                </p:spPr>
                <p:txBody>
                  <a:bodyPr/>
                  <a:lstStyle/>
                  <a:p>
                    <a:endParaRPr lang="es-AR"/>
                  </a:p>
                </p:txBody>
              </p:sp>
              <p:sp>
                <p:nvSpPr>
                  <p:cNvPr id="70987" name="Freeform 1280"/>
                  <p:cNvSpPr>
                    <a:spLocks/>
                  </p:cNvSpPr>
                  <p:nvPr/>
                </p:nvSpPr>
                <p:spPr bwMode="auto">
                  <a:xfrm>
                    <a:off x="4550" y="2224"/>
                    <a:ext cx="4" cy="10"/>
                  </a:xfrm>
                  <a:custGeom>
                    <a:avLst/>
                    <a:gdLst>
                      <a:gd name="T0" fmla="*/ 2 w 4"/>
                      <a:gd name="T1" fmla="*/ 10 h 10"/>
                      <a:gd name="T2" fmla="*/ 2 w 4"/>
                      <a:gd name="T3" fmla="*/ 10 h 10"/>
                      <a:gd name="T4" fmla="*/ 2 w 4"/>
                      <a:gd name="T5" fmla="*/ 8 h 10"/>
                      <a:gd name="T6" fmla="*/ 4 w 4"/>
                      <a:gd name="T7" fmla="*/ 6 h 10"/>
                      <a:gd name="T8" fmla="*/ 4 w 4"/>
                      <a:gd name="T9" fmla="*/ 4 h 10"/>
                      <a:gd name="T10" fmla="*/ 2 w 4"/>
                      <a:gd name="T11" fmla="*/ 0 h 10"/>
                      <a:gd name="T12" fmla="*/ 2 w 4"/>
                      <a:gd name="T13" fmla="*/ 2 h 10"/>
                      <a:gd name="T14" fmla="*/ 2 w 4"/>
                      <a:gd name="T15" fmla="*/ 4 h 10"/>
                      <a:gd name="T16" fmla="*/ 2 w 4"/>
                      <a:gd name="T17" fmla="*/ 6 h 10"/>
                      <a:gd name="T18" fmla="*/ 0 w 4"/>
                      <a:gd name="T19" fmla="*/ 8 h 10"/>
                      <a:gd name="T20" fmla="*/ 0 w 4"/>
                      <a:gd name="T21" fmla="*/ 10 h 10"/>
                      <a:gd name="T22" fmla="*/ 2 w 4"/>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0"/>
                      <a:gd name="T38" fmla="*/ 4 w 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0">
                        <a:moveTo>
                          <a:pt x="2" y="10"/>
                        </a:moveTo>
                        <a:lnTo>
                          <a:pt x="2" y="10"/>
                        </a:lnTo>
                        <a:lnTo>
                          <a:pt x="2" y="8"/>
                        </a:lnTo>
                        <a:lnTo>
                          <a:pt x="4" y="6"/>
                        </a:lnTo>
                        <a:lnTo>
                          <a:pt x="4" y="4"/>
                        </a:lnTo>
                        <a:lnTo>
                          <a:pt x="2" y="0"/>
                        </a:lnTo>
                        <a:lnTo>
                          <a:pt x="2" y="2"/>
                        </a:lnTo>
                        <a:lnTo>
                          <a:pt x="2" y="4"/>
                        </a:lnTo>
                        <a:lnTo>
                          <a:pt x="2" y="6"/>
                        </a:lnTo>
                        <a:lnTo>
                          <a:pt x="0" y="8"/>
                        </a:lnTo>
                        <a:lnTo>
                          <a:pt x="0" y="10"/>
                        </a:lnTo>
                        <a:lnTo>
                          <a:pt x="2" y="10"/>
                        </a:lnTo>
                        <a:close/>
                      </a:path>
                    </a:pathLst>
                  </a:custGeom>
                  <a:solidFill>
                    <a:srgbClr val="000000"/>
                  </a:solidFill>
                  <a:ln w="9525">
                    <a:noFill/>
                    <a:round/>
                    <a:headEnd/>
                    <a:tailEnd/>
                  </a:ln>
                </p:spPr>
                <p:txBody>
                  <a:bodyPr/>
                  <a:lstStyle/>
                  <a:p>
                    <a:endParaRPr lang="es-AR"/>
                  </a:p>
                </p:txBody>
              </p:sp>
              <p:sp>
                <p:nvSpPr>
                  <p:cNvPr id="70988" name="Freeform 1281"/>
                  <p:cNvSpPr>
                    <a:spLocks/>
                  </p:cNvSpPr>
                  <p:nvPr/>
                </p:nvSpPr>
                <p:spPr bwMode="auto">
                  <a:xfrm>
                    <a:off x="4550" y="2234"/>
                    <a:ext cx="6" cy="16"/>
                  </a:xfrm>
                  <a:custGeom>
                    <a:avLst/>
                    <a:gdLst>
                      <a:gd name="T0" fmla="*/ 6 w 6"/>
                      <a:gd name="T1" fmla="*/ 16 h 16"/>
                      <a:gd name="T2" fmla="*/ 6 w 6"/>
                      <a:gd name="T3" fmla="*/ 16 h 16"/>
                      <a:gd name="T4" fmla="*/ 6 w 6"/>
                      <a:gd name="T5" fmla="*/ 12 h 16"/>
                      <a:gd name="T6" fmla="*/ 6 w 6"/>
                      <a:gd name="T7" fmla="*/ 6 h 16"/>
                      <a:gd name="T8" fmla="*/ 4 w 6"/>
                      <a:gd name="T9" fmla="*/ 2 h 16"/>
                      <a:gd name="T10" fmla="*/ 2 w 6"/>
                      <a:gd name="T11" fmla="*/ 0 h 16"/>
                      <a:gd name="T12" fmla="*/ 0 w 6"/>
                      <a:gd name="T13" fmla="*/ 0 h 16"/>
                      <a:gd name="T14" fmla="*/ 2 w 6"/>
                      <a:gd name="T15" fmla="*/ 4 h 16"/>
                      <a:gd name="T16" fmla="*/ 2 w 6"/>
                      <a:gd name="T17" fmla="*/ 6 h 16"/>
                      <a:gd name="T18" fmla="*/ 4 w 6"/>
                      <a:gd name="T19" fmla="*/ 12 h 16"/>
                      <a:gd name="T20" fmla="*/ 4 w 6"/>
                      <a:gd name="T21" fmla="*/ 16 h 16"/>
                      <a:gd name="T22" fmla="*/ 6 w 6"/>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6"/>
                      <a:gd name="T38" fmla="*/ 6 w 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6">
                        <a:moveTo>
                          <a:pt x="6" y="16"/>
                        </a:moveTo>
                        <a:lnTo>
                          <a:pt x="6" y="16"/>
                        </a:lnTo>
                        <a:lnTo>
                          <a:pt x="6" y="12"/>
                        </a:lnTo>
                        <a:lnTo>
                          <a:pt x="6" y="6"/>
                        </a:lnTo>
                        <a:lnTo>
                          <a:pt x="4" y="2"/>
                        </a:lnTo>
                        <a:lnTo>
                          <a:pt x="2" y="0"/>
                        </a:lnTo>
                        <a:lnTo>
                          <a:pt x="0" y="0"/>
                        </a:lnTo>
                        <a:lnTo>
                          <a:pt x="2" y="4"/>
                        </a:lnTo>
                        <a:lnTo>
                          <a:pt x="2" y="6"/>
                        </a:lnTo>
                        <a:lnTo>
                          <a:pt x="4" y="12"/>
                        </a:lnTo>
                        <a:lnTo>
                          <a:pt x="4" y="16"/>
                        </a:lnTo>
                        <a:lnTo>
                          <a:pt x="6" y="16"/>
                        </a:lnTo>
                        <a:close/>
                      </a:path>
                    </a:pathLst>
                  </a:custGeom>
                  <a:solidFill>
                    <a:srgbClr val="000000"/>
                  </a:solidFill>
                  <a:ln w="9525">
                    <a:noFill/>
                    <a:round/>
                    <a:headEnd/>
                    <a:tailEnd/>
                  </a:ln>
                </p:spPr>
                <p:txBody>
                  <a:bodyPr/>
                  <a:lstStyle/>
                  <a:p>
                    <a:endParaRPr lang="es-AR"/>
                  </a:p>
                </p:txBody>
              </p:sp>
              <p:sp>
                <p:nvSpPr>
                  <p:cNvPr id="70989" name="Freeform 1282"/>
                  <p:cNvSpPr>
                    <a:spLocks/>
                  </p:cNvSpPr>
                  <p:nvPr/>
                </p:nvSpPr>
                <p:spPr bwMode="auto">
                  <a:xfrm>
                    <a:off x="4552" y="2250"/>
                    <a:ext cx="4" cy="6"/>
                  </a:xfrm>
                  <a:custGeom>
                    <a:avLst/>
                    <a:gdLst>
                      <a:gd name="T0" fmla="*/ 2 w 4"/>
                      <a:gd name="T1" fmla="*/ 4 h 6"/>
                      <a:gd name="T2" fmla="*/ 2 w 4"/>
                      <a:gd name="T3" fmla="*/ 6 h 6"/>
                      <a:gd name="T4" fmla="*/ 2 w 4"/>
                      <a:gd name="T5" fmla="*/ 6 h 6"/>
                      <a:gd name="T6" fmla="*/ 2 w 4"/>
                      <a:gd name="T7" fmla="*/ 6 h 6"/>
                      <a:gd name="T8" fmla="*/ 4 w 4"/>
                      <a:gd name="T9" fmla="*/ 4 h 6"/>
                      <a:gd name="T10" fmla="*/ 4 w 4"/>
                      <a:gd name="T11" fmla="*/ 0 h 6"/>
                      <a:gd name="T12" fmla="*/ 2 w 4"/>
                      <a:gd name="T13" fmla="*/ 0 h 6"/>
                      <a:gd name="T14" fmla="*/ 0 w 4"/>
                      <a:gd name="T15" fmla="*/ 2 h 6"/>
                      <a:gd name="T16" fmla="*/ 0 w 4"/>
                      <a:gd name="T17" fmla="*/ 4 h 6"/>
                      <a:gd name="T18" fmla="*/ 0 w 4"/>
                      <a:gd name="T19" fmla="*/ 6 h 6"/>
                      <a:gd name="T20" fmla="*/ 0 w 4"/>
                      <a:gd name="T21" fmla="*/ 6 h 6"/>
                      <a:gd name="T22" fmla="*/ 0 w 4"/>
                      <a:gd name="T23" fmla="*/ 6 h 6"/>
                      <a:gd name="T24" fmla="*/ 0 w 4"/>
                      <a:gd name="T25" fmla="*/ 6 h 6"/>
                      <a:gd name="T26" fmla="*/ 0 w 4"/>
                      <a:gd name="T27" fmla="*/ 6 h 6"/>
                      <a:gd name="T28" fmla="*/ 0 w 4"/>
                      <a:gd name="T29" fmla="*/ 6 h 6"/>
                      <a:gd name="T30" fmla="*/ 2 w 4"/>
                      <a:gd name="T31" fmla="*/ 6 h 6"/>
                      <a:gd name="T32" fmla="*/ 2 w 4"/>
                      <a:gd name="T33" fmla="*/ 6 h 6"/>
                      <a:gd name="T34" fmla="*/ 2 w 4"/>
                      <a:gd name="T35" fmla="*/ 4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
                      <a:gd name="T56" fmla="*/ 4 w 4"/>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
                        <a:moveTo>
                          <a:pt x="2" y="4"/>
                        </a:moveTo>
                        <a:lnTo>
                          <a:pt x="2" y="6"/>
                        </a:lnTo>
                        <a:lnTo>
                          <a:pt x="4" y="4"/>
                        </a:lnTo>
                        <a:lnTo>
                          <a:pt x="4" y="0"/>
                        </a:lnTo>
                        <a:lnTo>
                          <a:pt x="2" y="0"/>
                        </a:lnTo>
                        <a:lnTo>
                          <a:pt x="0" y="2"/>
                        </a:lnTo>
                        <a:lnTo>
                          <a:pt x="0" y="4"/>
                        </a:lnTo>
                        <a:lnTo>
                          <a:pt x="0" y="6"/>
                        </a:lnTo>
                        <a:lnTo>
                          <a:pt x="2" y="6"/>
                        </a:lnTo>
                        <a:lnTo>
                          <a:pt x="2" y="4"/>
                        </a:lnTo>
                        <a:close/>
                      </a:path>
                    </a:pathLst>
                  </a:custGeom>
                  <a:solidFill>
                    <a:srgbClr val="000000"/>
                  </a:solidFill>
                  <a:ln w="9525">
                    <a:noFill/>
                    <a:round/>
                    <a:headEnd/>
                    <a:tailEnd/>
                  </a:ln>
                </p:spPr>
                <p:txBody>
                  <a:bodyPr/>
                  <a:lstStyle/>
                  <a:p>
                    <a:endParaRPr lang="es-AR"/>
                  </a:p>
                </p:txBody>
              </p:sp>
              <p:sp>
                <p:nvSpPr>
                  <p:cNvPr id="70990" name="Freeform 1283"/>
                  <p:cNvSpPr>
                    <a:spLocks/>
                  </p:cNvSpPr>
                  <p:nvPr/>
                </p:nvSpPr>
                <p:spPr bwMode="auto">
                  <a:xfrm>
                    <a:off x="4552" y="2254"/>
                    <a:ext cx="66" cy="42"/>
                  </a:xfrm>
                  <a:custGeom>
                    <a:avLst/>
                    <a:gdLst>
                      <a:gd name="T0" fmla="*/ 64 w 66"/>
                      <a:gd name="T1" fmla="*/ 42 h 42"/>
                      <a:gd name="T2" fmla="*/ 66 w 66"/>
                      <a:gd name="T3" fmla="*/ 40 h 42"/>
                      <a:gd name="T4" fmla="*/ 60 w 66"/>
                      <a:gd name="T5" fmla="*/ 36 h 42"/>
                      <a:gd name="T6" fmla="*/ 56 w 66"/>
                      <a:gd name="T7" fmla="*/ 30 h 42"/>
                      <a:gd name="T8" fmla="*/ 52 w 66"/>
                      <a:gd name="T9" fmla="*/ 28 h 42"/>
                      <a:gd name="T10" fmla="*/ 46 w 66"/>
                      <a:gd name="T11" fmla="*/ 24 h 42"/>
                      <a:gd name="T12" fmla="*/ 42 w 66"/>
                      <a:gd name="T13" fmla="*/ 20 h 42"/>
                      <a:gd name="T14" fmla="*/ 38 w 66"/>
                      <a:gd name="T15" fmla="*/ 18 h 42"/>
                      <a:gd name="T16" fmla="*/ 34 w 66"/>
                      <a:gd name="T17" fmla="*/ 14 h 42"/>
                      <a:gd name="T18" fmla="*/ 30 w 66"/>
                      <a:gd name="T19" fmla="*/ 12 h 42"/>
                      <a:gd name="T20" fmla="*/ 26 w 66"/>
                      <a:gd name="T21" fmla="*/ 10 h 42"/>
                      <a:gd name="T22" fmla="*/ 22 w 66"/>
                      <a:gd name="T23" fmla="*/ 8 h 42"/>
                      <a:gd name="T24" fmla="*/ 18 w 66"/>
                      <a:gd name="T25" fmla="*/ 8 h 42"/>
                      <a:gd name="T26" fmla="*/ 14 w 66"/>
                      <a:gd name="T27" fmla="*/ 6 h 42"/>
                      <a:gd name="T28" fmla="*/ 10 w 66"/>
                      <a:gd name="T29" fmla="*/ 4 h 42"/>
                      <a:gd name="T30" fmla="*/ 8 w 66"/>
                      <a:gd name="T31" fmla="*/ 2 h 42"/>
                      <a:gd name="T32" fmla="*/ 4 w 66"/>
                      <a:gd name="T33" fmla="*/ 2 h 42"/>
                      <a:gd name="T34" fmla="*/ 2 w 66"/>
                      <a:gd name="T35" fmla="*/ 0 h 42"/>
                      <a:gd name="T36" fmla="*/ 0 w 66"/>
                      <a:gd name="T37" fmla="*/ 2 h 42"/>
                      <a:gd name="T38" fmla="*/ 4 w 66"/>
                      <a:gd name="T39" fmla="*/ 4 h 42"/>
                      <a:gd name="T40" fmla="*/ 6 w 66"/>
                      <a:gd name="T41" fmla="*/ 6 h 42"/>
                      <a:gd name="T42" fmla="*/ 10 w 66"/>
                      <a:gd name="T43" fmla="*/ 6 h 42"/>
                      <a:gd name="T44" fmla="*/ 14 w 66"/>
                      <a:gd name="T45" fmla="*/ 8 h 42"/>
                      <a:gd name="T46" fmla="*/ 16 w 66"/>
                      <a:gd name="T47" fmla="*/ 10 h 42"/>
                      <a:gd name="T48" fmla="*/ 20 w 66"/>
                      <a:gd name="T49" fmla="*/ 12 h 42"/>
                      <a:gd name="T50" fmla="*/ 24 w 66"/>
                      <a:gd name="T51" fmla="*/ 14 h 42"/>
                      <a:gd name="T52" fmla="*/ 28 w 66"/>
                      <a:gd name="T53" fmla="*/ 16 h 42"/>
                      <a:gd name="T54" fmla="*/ 32 w 66"/>
                      <a:gd name="T55" fmla="*/ 18 h 42"/>
                      <a:gd name="T56" fmla="*/ 36 w 66"/>
                      <a:gd name="T57" fmla="*/ 20 h 42"/>
                      <a:gd name="T58" fmla="*/ 42 w 66"/>
                      <a:gd name="T59" fmla="*/ 22 h 42"/>
                      <a:gd name="T60" fmla="*/ 46 w 66"/>
                      <a:gd name="T61" fmla="*/ 26 h 42"/>
                      <a:gd name="T62" fmla="*/ 50 w 66"/>
                      <a:gd name="T63" fmla="*/ 28 h 42"/>
                      <a:gd name="T64" fmla="*/ 54 w 66"/>
                      <a:gd name="T65" fmla="*/ 32 h 42"/>
                      <a:gd name="T66" fmla="*/ 60 w 66"/>
                      <a:gd name="T67" fmla="*/ 36 h 42"/>
                      <a:gd name="T68" fmla="*/ 64 w 66"/>
                      <a:gd name="T69" fmla="*/ 42 h 42"/>
                      <a:gd name="T70" fmla="*/ 66 w 66"/>
                      <a:gd name="T71" fmla="*/ 40 h 42"/>
                      <a:gd name="T72" fmla="*/ 64 w 66"/>
                      <a:gd name="T73" fmla="*/ 42 h 42"/>
                      <a:gd name="T74" fmla="*/ 64 w 66"/>
                      <a:gd name="T75" fmla="*/ 42 h 42"/>
                      <a:gd name="T76" fmla="*/ 66 w 66"/>
                      <a:gd name="T77" fmla="*/ 42 h 42"/>
                      <a:gd name="T78" fmla="*/ 66 w 66"/>
                      <a:gd name="T79" fmla="*/ 40 h 42"/>
                      <a:gd name="T80" fmla="*/ 66 w 66"/>
                      <a:gd name="T81" fmla="*/ 40 h 42"/>
                      <a:gd name="T82" fmla="*/ 64 w 66"/>
                      <a:gd name="T83" fmla="*/ 42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42"/>
                      <a:gd name="T128" fmla="*/ 66 w 66"/>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42">
                        <a:moveTo>
                          <a:pt x="64" y="42"/>
                        </a:moveTo>
                        <a:lnTo>
                          <a:pt x="66" y="40"/>
                        </a:lnTo>
                        <a:lnTo>
                          <a:pt x="60" y="36"/>
                        </a:lnTo>
                        <a:lnTo>
                          <a:pt x="56" y="30"/>
                        </a:lnTo>
                        <a:lnTo>
                          <a:pt x="52" y="28"/>
                        </a:lnTo>
                        <a:lnTo>
                          <a:pt x="46" y="24"/>
                        </a:lnTo>
                        <a:lnTo>
                          <a:pt x="42" y="20"/>
                        </a:lnTo>
                        <a:lnTo>
                          <a:pt x="38" y="18"/>
                        </a:lnTo>
                        <a:lnTo>
                          <a:pt x="34" y="14"/>
                        </a:lnTo>
                        <a:lnTo>
                          <a:pt x="30" y="12"/>
                        </a:lnTo>
                        <a:lnTo>
                          <a:pt x="26" y="10"/>
                        </a:lnTo>
                        <a:lnTo>
                          <a:pt x="22" y="8"/>
                        </a:lnTo>
                        <a:lnTo>
                          <a:pt x="18" y="8"/>
                        </a:lnTo>
                        <a:lnTo>
                          <a:pt x="14" y="6"/>
                        </a:lnTo>
                        <a:lnTo>
                          <a:pt x="10" y="4"/>
                        </a:lnTo>
                        <a:lnTo>
                          <a:pt x="8" y="2"/>
                        </a:lnTo>
                        <a:lnTo>
                          <a:pt x="4" y="2"/>
                        </a:lnTo>
                        <a:lnTo>
                          <a:pt x="2" y="0"/>
                        </a:lnTo>
                        <a:lnTo>
                          <a:pt x="0" y="2"/>
                        </a:lnTo>
                        <a:lnTo>
                          <a:pt x="4" y="4"/>
                        </a:lnTo>
                        <a:lnTo>
                          <a:pt x="6" y="6"/>
                        </a:lnTo>
                        <a:lnTo>
                          <a:pt x="10" y="6"/>
                        </a:lnTo>
                        <a:lnTo>
                          <a:pt x="14" y="8"/>
                        </a:lnTo>
                        <a:lnTo>
                          <a:pt x="16" y="10"/>
                        </a:lnTo>
                        <a:lnTo>
                          <a:pt x="20" y="12"/>
                        </a:lnTo>
                        <a:lnTo>
                          <a:pt x="24" y="14"/>
                        </a:lnTo>
                        <a:lnTo>
                          <a:pt x="28" y="16"/>
                        </a:lnTo>
                        <a:lnTo>
                          <a:pt x="32" y="18"/>
                        </a:lnTo>
                        <a:lnTo>
                          <a:pt x="36" y="20"/>
                        </a:lnTo>
                        <a:lnTo>
                          <a:pt x="42" y="22"/>
                        </a:lnTo>
                        <a:lnTo>
                          <a:pt x="46" y="26"/>
                        </a:lnTo>
                        <a:lnTo>
                          <a:pt x="50" y="28"/>
                        </a:lnTo>
                        <a:lnTo>
                          <a:pt x="54" y="32"/>
                        </a:lnTo>
                        <a:lnTo>
                          <a:pt x="60" y="36"/>
                        </a:lnTo>
                        <a:lnTo>
                          <a:pt x="64" y="42"/>
                        </a:lnTo>
                        <a:lnTo>
                          <a:pt x="66" y="40"/>
                        </a:lnTo>
                        <a:lnTo>
                          <a:pt x="64" y="42"/>
                        </a:lnTo>
                        <a:lnTo>
                          <a:pt x="66" y="42"/>
                        </a:lnTo>
                        <a:lnTo>
                          <a:pt x="66" y="40"/>
                        </a:lnTo>
                        <a:lnTo>
                          <a:pt x="64" y="42"/>
                        </a:lnTo>
                        <a:close/>
                      </a:path>
                    </a:pathLst>
                  </a:custGeom>
                  <a:solidFill>
                    <a:srgbClr val="000000"/>
                  </a:solidFill>
                  <a:ln w="9525">
                    <a:noFill/>
                    <a:round/>
                    <a:headEnd/>
                    <a:tailEnd/>
                  </a:ln>
                </p:spPr>
                <p:txBody>
                  <a:bodyPr/>
                  <a:lstStyle/>
                  <a:p>
                    <a:endParaRPr lang="es-AR"/>
                  </a:p>
                </p:txBody>
              </p:sp>
              <p:sp>
                <p:nvSpPr>
                  <p:cNvPr id="70991" name="Freeform 1284"/>
                  <p:cNvSpPr>
                    <a:spLocks/>
                  </p:cNvSpPr>
                  <p:nvPr/>
                </p:nvSpPr>
                <p:spPr bwMode="auto">
                  <a:xfrm>
                    <a:off x="4612" y="2242"/>
                    <a:ext cx="6" cy="52"/>
                  </a:xfrm>
                  <a:custGeom>
                    <a:avLst/>
                    <a:gdLst>
                      <a:gd name="T0" fmla="*/ 2 w 6"/>
                      <a:gd name="T1" fmla="*/ 0 h 52"/>
                      <a:gd name="T2" fmla="*/ 2 w 6"/>
                      <a:gd name="T3" fmla="*/ 0 h 52"/>
                      <a:gd name="T4" fmla="*/ 2 w 6"/>
                      <a:gd name="T5" fmla="*/ 6 h 52"/>
                      <a:gd name="T6" fmla="*/ 0 w 6"/>
                      <a:gd name="T7" fmla="*/ 22 h 52"/>
                      <a:gd name="T8" fmla="*/ 0 w 6"/>
                      <a:gd name="T9" fmla="*/ 38 h 52"/>
                      <a:gd name="T10" fmla="*/ 4 w 6"/>
                      <a:gd name="T11" fmla="*/ 52 h 52"/>
                      <a:gd name="T12" fmla="*/ 6 w 6"/>
                      <a:gd name="T13" fmla="*/ 52 h 52"/>
                      <a:gd name="T14" fmla="*/ 2 w 6"/>
                      <a:gd name="T15" fmla="*/ 38 h 52"/>
                      <a:gd name="T16" fmla="*/ 2 w 6"/>
                      <a:gd name="T17" fmla="*/ 22 h 52"/>
                      <a:gd name="T18" fmla="*/ 4 w 6"/>
                      <a:gd name="T19" fmla="*/ 6 h 52"/>
                      <a:gd name="T20" fmla="*/ 4 w 6"/>
                      <a:gd name="T21" fmla="*/ 0 h 52"/>
                      <a:gd name="T22" fmla="*/ 2 w 6"/>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2"/>
                      <a:gd name="T38" fmla="*/ 6 w 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2">
                        <a:moveTo>
                          <a:pt x="2" y="0"/>
                        </a:moveTo>
                        <a:lnTo>
                          <a:pt x="2" y="0"/>
                        </a:lnTo>
                        <a:lnTo>
                          <a:pt x="2" y="6"/>
                        </a:lnTo>
                        <a:lnTo>
                          <a:pt x="0" y="22"/>
                        </a:lnTo>
                        <a:lnTo>
                          <a:pt x="0" y="38"/>
                        </a:lnTo>
                        <a:lnTo>
                          <a:pt x="4" y="52"/>
                        </a:lnTo>
                        <a:lnTo>
                          <a:pt x="6" y="52"/>
                        </a:lnTo>
                        <a:lnTo>
                          <a:pt x="2" y="38"/>
                        </a:lnTo>
                        <a:lnTo>
                          <a:pt x="2" y="22"/>
                        </a:lnTo>
                        <a:lnTo>
                          <a:pt x="4" y="6"/>
                        </a:lnTo>
                        <a:lnTo>
                          <a:pt x="4" y="0"/>
                        </a:lnTo>
                        <a:lnTo>
                          <a:pt x="2" y="0"/>
                        </a:lnTo>
                        <a:close/>
                      </a:path>
                    </a:pathLst>
                  </a:custGeom>
                  <a:solidFill>
                    <a:srgbClr val="000000"/>
                  </a:solidFill>
                  <a:ln w="9525">
                    <a:noFill/>
                    <a:round/>
                    <a:headEnd/>
                    <a:tailEnd/>
                  </a:ln>
                </p:spPr>
                <p:txBody>
                  <a:bodyPr/>
                  <a:lstStyle/>
                  <a:p>
                    <a:endParaRPr lang="es-AR"/>
                  </a:p>
                </p:txBody>
              </p:sp>
              <p:sp>
                <p:nvSpPr>
                  <p:cNvPr id="70992" name="Freeform 1285"/>
                  <p:cNvSpPr>
                    <a:spLocks/>
                  </p:cNvSpPr>
                  <p:nvPr/>
                </p:nvSpPr>
                <p:spPr bwMode="auto">
                  <a:xfrm>
                    <a:off x="4604" y="2226"/>
                    <a:ext cx="12" cy="14"/>
                  </a:xfrm>
                  <a:custGeom>
                    <a:avLst/>
                    <a:gdLst>
                      <a:gd name="T0" fmla="*/ 0 w 12"/>
                      <a:gd name="T1" fmla="*/ 0 h 14"/>
                      <a:gd name="T2" fmla="*/ 0 w 12"/>
                      <a:gd name="T3" fmla="*/ 0 h 14"/>
                      <a:gd name="T4" fmla="*/ 2 w 12"/>
                      <a:gd name="T5" fmla="*/ 2 h 14"/>
                      <a:gd name="T6" fmla="*/ 2 w 12"/>
                      <a:gd name="T7" fmla="*/ 4 h 14"/>
                      <a:gd name="T8" fmla="*/ 4 w 12"/>
                      <a:gd name="T9" fmla="*/ 6 h 14"/>
                      <a:gd name="T10" fmla="*/ 6 w 12"/>
                      <a:gd name="T11" fmla="*/ 8 h 14"/>
                      <a:gd name="T12" fmla="*/ 8 w 12"/>
                      <a:gd name="T13" fmla="*/ 10 h 14"/>
                      <a:gd name="T14" fmla="*/ 8 w 12"/>
                      <a:gd name="T15" fmla="*/ 12 h 14"/>
                      <a:gd name="T16" fmla="*/ 10 w 12"/>
                      <a:gd name="T17" fmla="*/ 14 h 14"/>
                      <a:gd name="T18" fmla="*/ 10 w 12"/>
                      <a:gd name="T19" fmla="*/ 14 h 14"/>
                      <a:gd name="T20" fmla="*/ 12 w 12"/>
                      <a:gd name="T21" fmla="*/ 14 h 14"/>
                      <a:gd name="T22" fmla="*/ 12 w 12"/>
                      <a:gd name="T23" fmla="*/ 12 h 14"/>
                      <a:gd name="T24" fmla="*/ 10 w 12"/>
                      <a:gd name="T25" fmla="*/ 10 h 14"/>
                      <a:gd name="T26" fmla="*/ 10 w 12"/>
                      <a:gd name="T27" fmla="*/ 8 h 14"/>
                      <a:gd name="T28" fmla="*/ 8 w 12"/>
                      <a:gd name="T29" fmla="*/ 6 h 14"/>
                      <a:gd name="T30" fmla="*/ 6 w 12"/>
                      <a:gd name="T31" fmla="*/ 4 h 14"/>
                      <a:gd name="T32" fmla="*/ 4 w 12"/>
                      <a:gd name="T33" fmla="*/ 2 h 14"/>
                      <a:gd name="T34" fmla="*/ 4 w 12"/>
                      <a:gd name="T35" fmla="*/ 0 h 14"/>
                      <a:gd name="T36" fmla="*/ 2 w 12"/>
                      <a:gd name="T37" fmla="*/ 0 h 14"/>
                      <a:gd name="T38" fmla="*/ 2 w 12"/>
                      <a:gd name="T39" fmla="*/ 0 h 14"/>
                      <a:gd name="T40" fmla="*/ 0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0" y="0"/>
                        </a:moveTo>
                        <a:lnTo>
                          <a:pt x="0" y="0"/>
                        </a:lnTo>
                        <a:lnTo>
                          <a:pt x="2" y="2"/>
                        </a:lnTo>
                        <a:lnTo>
                          <a:pt x="2" y="4"/>
                        </a:lnTo>
                        <a:lnTo>
                          <a:pt x="4" y="6"/>
                        </a:lnTo>
                        <a:lnTo>
                          <a:pt x="6" y="8"/>
                        </a:lnTo>
                        <a:lnTo>
                          <a:pt x="8" y="10"/>
                        </a:lnTo>
                        <a:lnTo>
                          <a:pt x="8" y="12"/>
                        </a:lnTo>
                        <a:lnTo>
                          <a:pt x="10" y="14"/>
                        </a:lnTo>
                        <a:lnTo>
                          <a:pt x="12" y="14"/>
                        </a:lnTo>
                        <a:lnTo>
                          <a:pt x="12" y="12"/>
                        </a:lnTo>
                        <a:lnTo>
                          <a:pt x="10" y="10"/>
                        </a:lnTo>
                        <a:lnTo>
                          <a:pt x="10" y="8"/>
                        </a:lnTo>
                        <a:lnTo>
                          <a:pt x="8" y="6"/>
                        </a:lnTo>
                        <a:lnTo>
                          <a:pt x="6" y="4"/>
                        </a:lnTo>
                        <a:lnTo>
                          <a:pt x="4"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0993" name="Freeform 1286"/>
                  <p:cNvSpPr>
                    <a:spLocks/>
                  </p:cNvSpPr>
                  <p:nvPr/>
                </p:nvSpPr>
                <p:spPr bwMode="auto">
                  <a:xfrm>
                    <a:off x="4594" y="2196"/>
                    <a:ext cx="12" cy="30"/>
                  </a:xfrm>
                  <a:custGeom>
                    <a:avLst/>
                    <a:gdLst>
                      <a:gd name="T0" fmla="*/ 0 w 12"/>
                      <a:gd name="T1" fmla="*/ 0 h 30"/>
                      <a:gd name="T2" fmla="*/ 0 w 12"/>
                      <a:gd name="T3" fmla="*/ 2 h 30"/>
                      <a:gd name="T4" fmla="*/ 10 w 12"/>
                      <a:gd name="T5" fmla="*/ 30 h 30"/>
                      <a:gd name="T6" fmla="*/ 12 w 12"/>
                      <a:gd name="T7" fmla="*/ 30 h 30"/>
                      <a:gd name="T8" fmla="*/ 2 w 12"/>
                      <a:gd name="T9" fmla="*/ 0 h 30"/>
                      <a:gd name="T10" fmla="*/ 2 w 12"/>
                      <a:gd name="T11" fmla="*/ 2 h 30"/>
                      <a:gd name="T12" fmla="*/ 2 w 12"/>
                      <a:gd name="T13" fmla="*/ 0 h 30"/>
                      <a:gd name="T14" fmla="*/ 0 w 12"/>
                      <a:gd name="T15" fmla="*/ 0 h 30"/>
                      <a:gd name="T16" fmla="*/ 0 w 12"/>
                      <a:gd name="T17" fmla="*/ 0 h 30"/>
                      <a:gd name="T18" fmla="*/ 0 w 12"/>
                      <a:gd name="T19" fmla="*/ 0 h 30"/>
                      <a:gd name="T20" fmla="*/ 0 w 12"/>
                      <a:gd name="T21" fmla="*/ 2 h 30"/>
                      <a:gd name="T22" fmla="*/ 0 w 12"/>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30"/>
                      <a:gd name="T38" fmla="*/ 12 w 1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30">
                        <a:moveTo>
                          <a:pt x="0" y="0"/>
                        </a:moveTo>
                        <a:lnTo>
                          <a:pt x="0" y="2"/>
                        </a:lnTo>
                        <a:lnTo>
                          <a:pt x="10" y="30"/>
                        </a:lnTo>
                        <a:lnTo>
                          <a:pt x="12" y="3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0994" name="Freeform 1287"/>
                  <p:cNvSpPr>
                    <a:spLocks/>
                  </p:cNvSpPr>
                  <p:nvPr/>
                </p:nvSpPr>
                <p:spPr bwMode="auto">
                  <a:xfrm>
                    <a:off x="4542" y="2156"/>
                    <a:ext cx="74" cy="140"/>
                  </a:xfrm>
                  <a:custGeom>
                    <a:avLst/>
                    <a:gdLst>
                      <a:gd name="T0" fmla="*/ 18 w 74"/>
                      <a:gd name="T1" fmla="*/ 108 h 140"/>
                      <a:gd name="T2" fmla="*/ 24 w 74"/>
                      <a:gd name="T3" fmla="*/ 110 h 140"/>
                      <a:gd name="T4" fmla="*/ 30 w 74"/>
                      <a:gd name="T5" fmla="*/ 114 h 140"/>
                      <a:gd name="T6" fmla="*/ 38 w 74"/>
                      <a:gd name="T7" fmla="*/ 116 h 140"/>
                      <a:gd name="T8" fmla="*/ 44 w 74"/>
                      <a:gd name="T9" fmla="*/ 120 h 140"/>
                      <a:gd name="T10" fmla="*/ 52 w 74"/>
                      <a:gd name="T11" fmla="*/ 124 h 140"/>
                      <a:gd name="T12" fmla="*/ 60 w 74"/>
                      <a:gd name="T13" fmla="*/ 130 h 140"/>
                      <a:gd name="T14" fmla="*/ 70 w 74"/>
                      <a:gd name="T15" fmla="*/ 136 h 140"/>
                      <a:gd name="T16" fmla="*/ 74 w 74"/>
                      <a:gd name="T17" fmla="*/ 124 h 140"/>
                      <a:gd name="T18" fmla="*/ 72 w 74"/>
                      <a:gd name="T19" fmla="*/ 92 h 140"/>
                      <a:gd name="T20" fmla="*/ 74 w 74"/>
                      <a:gd name="T21" fmla="*/ 80 h 140"/>
                      <a:gd name="T22" fmla="*/ 70 w 74"/>
                      <a:gd name="T23" fmla="*/ 76 h 140"/>
                      <a:gd name="T24" fmla="*/ 68 w 74"/>
                      <a:gd name="T25" fmla="*/ 72 h 140"/>
                      <a:gd name="T26" fmla="*/ 64 w 74"/>
                      <a:gd name="T27" fmla="*/ 70 h 140"/>
                      <a:gd name="T28" fmla="*/ 64 w 74"/>
                      <a:gd name="T29" fmla="*/ 66 h 140"/>
                      <a:gd name="T30" fmla="*/ 64 w 74"/>
                      <a:gd name="T31" fmla="*/ 60 h 140"/>
                      <a:gd name="T32" fmla="*/ 60 w 74"/>
                      <a:gd name="T33" fmla="*/ 54 h 140"/>
                      <a:gd name="T34" fmla="*/ 56 w 74"/>
                      <a:gd name="T35" fmla="*/ 50 h 140"/>
                      <a:gd name="T36" fmla="*/ 56 w 74"/>
                      <a:gd name="T37" fmla="*/ 46 h 140"/>
                      <a:gd name="T38" fmla="*/ 54 w 74"/>
                      <a:gd name="T39" fmla="*/ 42 h 140"/>
                      <a:gd name="T40" fmla="*/ 52 w 74"/>
                      <a:gd name="T41" fmla="*/ 38 h 140"/>
                      <a:gd name="T42" fmla="*/ 46 w 74"/>
                      <a:gd name="T43" fmla="*/ 36 h 140"/>
                      <a:gd name="T44" fmla="*/ 46 w 74"/>
                      <a:gd name="T45" fmla="*/ 34 h 140"/>
                      <a:gd name="T46" fmla="*/ 46 w 74"/>
                      <a:gd name="T47" fmla="*/ 30 h 140"/>
                      <a:gd name="T48" fmla="*/ 44 w 74"/>
                      <a:gd name="T49" fmla="*/ 26 h 140"/>
                      <a:gd name="T50" fmla="*/ 40 w 74"/>
                      <a:gd name="T51" fmla="*/ 22 h 140"/>
                      <a:gd name="T52" fmla="*/ 38 w 74"/>
                      <a:gd name="T53" fmla="*/ 20 h 140"/>
                      <a:gd name="T54" fmla="*/ 36 w 74"/>
                      <a:gd name="T55" fmla="*/ 14 h 140"/>
                      <a:gd name="T56" fmla="*/ 32 w 74"/>
                      <a:gd name="T57" fmla="*/ 10 h 140"/>
                      <a:gd name="T58" fmla="*/ 26 w 74"/>
                      <a:gd name="T59" fmla="*/ 8 h 140"/>
                      <a:gd name="T60" fmla="*/ 24 w 74"/>
                      <a:gd name="T61" fmla="*/ 6 h 140"/>
                      <a:gd name="T62" fmla="*/ 20 w 74"/>
                      <a:gd name="T63" fmla="*/ 2 h 140"/>
                      <a:gd name="T64" fmla="*/ 16 w 74"/>
                      <a:gd name="T65" fmla="*/ 0 h 140"/>
                      <a:gd name="T66" fmla="*/ 10 w 74"/>
                      <a:gd name="T67" fmla="*/ 0 h 140"/>
                      <a:gd name="T68" fmla="*/ 6 w 74"/>
                      <a:gd name="T69" fmla="*/ 2 h 140"/>
                      <a:gd name="T70" fmla="*/ 2 w 74"/>
                      <a:gd name="T71" fmla="*/ 6 h 140"/>
                      <a:gd name="T72" fmla="*/ 0 w 74"/>
                      <a:gd name="T73" fmla="*/ 10 h 140"/>
                      <a:gd name="T74" fmla="*/ 0 w 74"/>
                      <a:gd name="T75" fmla="*/ 14 h 140"/>
                      <a:gd name="T76" fmla="*/ 0 w 74"/>
                      <a:gd name="T77" fmla="*/ 20 h 140"/>
                      <a:gd name="T78" fmla="*/ 0 w 74"/>
                      <a:gd name="T79" fmla="*/ 28 h 140"/>
                      <a:gd name="T80" fmla="*/ 0 w 74"/>
                      <a:gd name="T81" fmla="*/ 36 h 140"/>
                      <a:gd name="T82" fmla="*/ 0 w 74"/>
                      <a:gd name="T83" fmla="*/ 48 h 140"/>
                      <a:gd name="T84" fmla="*/ 2 w 74"/>
                      <a:gd name="T85" fmla="*/ 54 h 140"/>
                      <a:gd name="T86" fmla="*/ 2 w 74"/>
                      <a:gd name="T87" fmla="*/ 60 h 140"/>
                      <a:gd name="T88" fmla="*/ 4 w 74"/>
                      <a:gd name="T89" fmla="*/ 64 h 140"/>
                      <a:gd name="T90" fmla="*/ 6 w 74"/>
                      <a:gd name="T91" fmla="*/ 68 h 140"/>
                      <a:gd name="T92" fmla="*/ 6 w 74"/>
                      <a:gd name="T93" fmla="*/ 76 h 140"/>
                      <a:gd name="T94" fmla="*/ 8 w 74"/>
                      <a:gd name="T95" fmla="*/ 86 h 140"/>
                      <a:gd name="T96" fmla="*/ 10 w 74"/>
                      <a:gd name="T97" fmla="*/ 94 h 140"/>
                      <a:gd name="T98" fmla="*/ 12 w 74"/>
                      <a:gd name="T99" fmla="*/ 104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140"/>
                      <a:gd name="T152" fmla="*/ 74 w 7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140">
                        <a:moveTo>
                          <a:pt x="14" y="106"/>
                        </a:moveTo>
                        <a:lnTo>
                          <a:pt x="18" y="108"/>
                        </a:lnTo>
                        <a:lnTo>
                          <a:pt x="20" y="110"/>
                        </a:lnTo>
                        <a:lnTo>
                          <a:pt x="24" y="110"/>
                        </a:lnTo>
                        <a:lnTo>
                          <a:pt x="26" y="112"/>
                        </a:lnTo>
                        <a:lnTo>
                          <a:pt x="30" y="114"/>
                        </a:lnTo>
                        <a:lnTo>
                          <a:pt x="34" y="114"/>
                        </a:lnTo>
                        <a:lnTo>
                          <a:pt x="38" y="116"/>
                        </a:lnTo>
                        <a:lnTo>
                          <a:pt x="40" y="118"/>
                        </a:lnTo>
                        <a:lnTo>
                          <a:pt x="44" y="120"/>
                        </a:lnTo>
                        <a:lnTo>
                          <a:pt x="48" y="122"/>
                        </a:lnTo>
                        <a:lnTo>
                          <a:pt x="52" y="124"/>
                        </a:lnTo>
                        <a:lnTo>
                          <a:pt x="56" y="126"/>
                        </a:lnTo>
                        <a:lnTo>
                          <a:pt x="60" y="130"/>
                        </a:lnTo>
                        <a:lnTo>
                          <a:pt x="64" y="132"/>
                        </a:lnTo>
                        <a:lnTo>
                          <a:pt x="70" y="136"/>
                        </a:lnTo>
                        <a:lnTo>
                          <a:pt x="74" y="140"/>
                        </a:lnTo>
                        <a:lnTo>
                          <a:pt x="74" y="124"/>
                        </a:lnTo>
                        <a:lnTo>
                          <a:pt x="72" y="108"/>
                        </a:lnTo>
                        <a:lnTo>
                          <a:pt x="72" y="92"/>
                        </a:lnTo>
                        <a:lnTo>
                          <a:pt x="74" y="82"/>
                        </a:lnTo>
                        <a:lnTo>
                          <a:pt x="74" y="80"/>
                        </a:lnTo>
                        <a:lnTo>
                          <a:pt x="72" y="78"/>
                        </a:lnTo>
                        <a:lnTo>
                          <a:pt x="70" y="76"/>
                        </a:lnTo>
                        <a:lnTo>
                          <a:pt x="70" y="74"/>
                        </a:lnTo>
                        <a:lnTo>
                          <a:pt x="68" y="72"/>
                        </a:lnTo>
                        <a:lnTo>
                          <a:pt x="66" y="70"/>
                        </a:lnTo>
                        <a:lnTo>
                          <a:pt x="64" y="70"/>
                        </a:lnTo>
                        <a:lnTo>
                          <a:pt x="64" y="66"/>
                        </a:lnTo>
                        <a:lnTo>
                          <a:pt x="64" y="64"/>
                        </a:lnTo>
                        <a:lnTo>
                          <a:pt x="64" y="60"/>
                        </a:lnTo>
                        <a:lnTo>
                          <a:pt x="62" y="56"/>
                        </a:lnTo>
                        <a:lnTo>
                          <a:pt x="60" y="54"/>
                        </a:lnTo>
                        <a:lnTo>
                          <a:pt x="58" y="52"/>
                        </a:lnTo>
                        <a:lnTo>
                          <a:pt x="56" y="50"/>
                        </a:lnTo>
                        <a:lnTo>
                          <a:pt x="54" y="50"/>
                        </a:lnTo>
                        <a:lnTo>
                          <a:pt x="56" y="46"/>
                        </a:lnTo>
                        <a:lnTo>
                          <a:pt x="56" y="44"/>
                        </a:lnTo>
                        <a:lnTo>
                          <a:pt x="54" y="42"/>
                        </a:lnTo>
                        <a:lnTo>
                          <a:pt x="54" y="40"/>
                        </a:lnTo>
                        <a:lnTo>
                          <a:pt x="52" y="38"/>
                        </a:lnTo>
                        <a:lnTo>
                          <a:pt x="50" y="38"/>
                        </a:lnTo>
                        <a:lnTo>
                          <a:pt x="46" y="36"/>
                        </a:lnTo>
                        <a:lnTo>
                          <a:pt x="46" y="34"/>
                        </a:lnTo>
                        <a:lnTo>
                          <a:pt x="46" y="32"/>
                        </a:lnTo>
                        <a:lnTo>
                          <a:pt x="46" y="30"/>
                        </a:lnTo>
                        <a:lnTo>
                          <a:pt x="46" y="28"/>
                        </a:lnTo>
                        <a:lnTo>
                          <a:pt x="44" y="26"/>
                        </a:lnTo>
                        <a:lnTo>
                          <a:pt x="42" y="24"/>
                        </a:lnTo>
                        <a:lnTo>
                          <a:pt x="40" y="22"/>
                        </a:lnTo>
                        <a:lnTo>
                          <a:pt x="38" y="22"/>
                        </a:lnTo>
                        <a:lnTo>
                          <a:pt x="38" y="20"/>
                        </a:lnTo>
                        <a:lnTo>
                          <a:pt x="38" y="18"/>
                        </a:lnTo>
                        <a:lnTo>
                          <a:pt x="36" y="14"/>
                        </a:lnTo>
                        <a:lnTo>
                          <a:pt x="34" y="12"/>
                        </a:lnTo>
                        <a:lnTo>
                          <a:pt x="32" y="10"/>
                        </a:lnTo>
                        <a:lnTo>
                          <a:pt x="30" y="8"/>
                        </a:lnTo>
                        <a:lnTo>
                          <a:pt x="26" y="8"/>
                        </a:lnTo>
                        <a:lnTo>
                          <a:pt x="24" y="8"/>
                        </a:lnTo>
                        <a:lnTo>
                          <a:pt x="24" y="6"/>
                        </a:lnTo>
                        <a:lnTo>
                          <a:pt x="22" y="4"/>
                        </a:lnTo>
                        <a:lnTo>
                          <a:pt x="20" y="2"/>
                        </a:lnTo>
                        <a:lnTo>
                          <a:pt x="18" y="2"/>
                        </a:lnTo>
                        <a:lnTo>
                          <a:pt x="16" y="0"/>
                        </a:lnTo>
                        <a:lnTo>
                          <a:pt x="12" y="0"/>
                        </a:lnTo>
                        <a:lnTo>
                          <a:pt x="10" y="0"/>
                        </a:lnTo>
                        <a:lnTo>
                          <a:pt x="8" y="2"/>
                        </a:lnTo>
                        <a:lnTo>
                          <a:pt x="6" y="2"/>
                        </a:lnTo>
                        <a:lnTo>
                          <a:pt x="4" y="4"/>
                        </a:lnTo>
                        <a:lnTo>
                          <a:pt x="2" y="6"/>
                        </a:lnTo>
                        <a:lnTo>
                          <a:pt x="0" y="8"/>
                        </a:lnTo>
                        <a:lnTo>
                          <a:pt x="0" y="10"/>
                        </a:lnTo>
                        <a:lnTo>
                          <a:pt x="0" y="14"/>
                        </a:lnTo>
                        <a:lnTo>
                          <a:pt x="2" y="16"/>
                        </a:lnTo>
                        <a:lnTo>
                          <a:pt x="0" y="20"/>
                        </a:lnTo>
                        <a:lnTo>
                          <a:pt x="0" y="24"/>
                        </a:lnTo>
                        <a:lnTo>
                          <a:pt x="0" y="28"/>
                        </a:lnTo>
                        <a:lnTo>
                          <a:pt x="4" y="30"/>
                        </a:lnTo>
                        <a:lnTo>
                          <a:pt x="0" y="36"/>
                        </a:lnTo>
                        <a:lnTo>
                          <a:pt x="0" y="42"/>
                        </a:lnTo>
                        <a:lnTo>
                          <a:pt x="0" y="48"/>
                        </a:lnTo>
                        <a:lnTo>
                          <a:pt x="4" y="52"/>
                        </a:lnTo>
                        <a:lnTo>
                          <a:pt x="2" y="54"/>
                        </a:lnTo>
                        <a:lnTo>
                          <a:pt x="2" y="56"/>
                        </a:lnTo>
                        <a:lnTo>
                          <a:pt x="2" y="60"/>
                        </a:lnTo>
                        <a:lnTo>
                          <a:pt x="2" y="62"/>
                        </a:lnTo>
                        <a:lnTo>
                          <a:pt x="4" y="64"/>
                        </a:lnTo>
                        <a:lnTo>
                          <a:pt x="4" y="68"/>
                        </a:lnTo>
                        <a:lnTo>
                          <a:pt x="6" y="68"/>
                        </a:lnTo>
                        <a:lnTo>
                          <a:pt x="8" y="70"/>
                        </a:lnTo>
                        <a:lnTo>
                          <a:pt x="6" y="76"/>
                        </a:lnTo>
                        <a:lnTo>
                          <a:pt x="6" y="82"/>
                        </a:lnTo>
                        <a:lnTo>
                          <a:pt x="8" y="86"/>
                        </a:lnTo>
                        <a:lnTo>
                          <a:pt x="12" y="88"/>
                        </a:lnTo>
                        <a:lnTo>
                          <a:pt x="10" y="94"/>
                        </a:lnTo>
                        <a:lnTo>
                          <a:pt x="10" y="100"/>
                        </a:lnTo>
                        <a:lnTo>
                          <a:pt x="12" y="104"/>
                        </a:lnTo>
                        <a:lnTo>
                          <a:pt x="14" y="106"/>
                        </a:lnTo>
                        <a:close/>
                      </a:path>
                    </a:pathLst>
                  </a:custGeom>
                  <a:solidFill>
                    <a:srgbClr val="CC8C00"/>
                  </a:solidFill>
                  <a:ln w="9525">
                    <a:noFill/>
                    <a:round/>
                    <a:headEnd/>
                    <a:tailEnd/>
                  </a:ln>
                </p:spPr>
                <p:txBody>
                  <a:bodyPr/>
                  <a:lstStyle/>
                  <a:p>
                    <a:endParaRPr lang="es-AR"/>
                  </a:p>
                </p:txBody>
              </p:sp>
              <p:sp>
                <p:nvSpPr>
                  <p:cNvPr id="70995" name="Freeform 1288"/>
                  <p:cNvSpPr>
                    <a:spLocks/>
                  </p:cNvSpPr>
                  <p:nvPr/>
                </p:nvSpPr>
                <p:spPr bwMode="auto">
                  <a:xfrm>
                    <a:off x="4556" y="2262"/>
                    <a:ext cx="62" cy="36"/>
                  </a:xfrm>
                  <a:custGeom>
                    <a:avLst/>
                    <a:gdLst>
                      <a:gd name="T0" fmla="*/ 60 w 62"/>
                      <a:gd name="T1" fmla="*/ 34 h 36"/>
                      <a:gd name="T2" fmla="*/ 62 w 62"/>
                      <a:gd name="T3" fmla="*/ 34 h 36"/>
                      <a:gd name="T4" fmla="*/ 56 w 62"/>
                      <a:gd name="T5" fmla="*/ 30 h 36"/>
                      <a:gd name="T6" fmla="*/ 52 w 62"/>
                      <a:gd name="T7" fmla="*/ 26 h 36"/>
                      <a:gd name="T8" fmla="*/ 48 w 62"/>
                      <a:gd name="T9" fmla="*/ 22 h 36"/>
                      <a:gd name="T10" fmla="*/ 44 w 62"/>
                      <a:gd name="T11" fmla="*/ 18 h 36"/>
                      <a:gd name="T12" fmla="*/ 40 w 62"/>
                      <a:gd name="T13" fmla="*/ 16 h 36"/>
                      <a:gd name="T14" fmla="*/ 36 w 62"/>
                      <a:gd name="T15" fmla="*/ 14 h 36"/>
                      <a:gd name="T16" fmla="*/ 32 w 62"/>
                      <a:gd name="T17" fmla="*/ 12 h 36"/>
                      <a:gd name="T18" fmla="*/ 28 w 62"/>
                      <a:gd name="T19" fmla="*/ 10 h 36"/>
                      <a:gd name="T20" fmla="*/ 24 w 62"/>
                      <a:gd name="T21" fmla="*/ 8 h 36"/>
                      <a:gd name="T22" fmla="*/ 20 w 62"/>
                      <a:gd name="T23" fmla="*/ 6 h 36"/>
                      <a:gd name="T24" fmla="*/ 18 w 62"/>
                      <a:gd name="T25" fmla="*/ 6 h 36"/>
                      <a:gd name="T26" fmla="*/ 14 w 62"/>
                      <a:gd name="T27" fmla="*/ 4 h 36"/>
                      <a:gd name="T28" fmla="*/ 10 w 62"/>
                      <a:gd name="T29" fmla="*/ 4 h 36"/>
                      <a:gd name="T30" fmla="*/ 8 w 62"/>
                      <a:gd name="T31" fmla="*/ 2 h 36"/>
                      <a:gd name="T32" fmla="*/ 4 w 62"/>
                      <a:gd name="T33" fmla="*/ 0 h 36"/>
                      <a:gd name="T34" fmla="*/ 2 w 62"/>
                      <a:gd name="T35" fmla="*/ 0 h 36"/>
                      <a:gd name="T36" fmla="*/ 0 w 62"/>
                      <a:gd name="T37" fmla="*/ 2 h 36"/>
                      <a:gd name="T38" fmla="*/ 4 w 62"/>
                      <a:gd name="T39" fmla="*/ 4 h 36"/>
                      <a:gd name="T40" fmla="*/ 6 w 62"/>
                      <a:gd name="T41" fmla="*/ 4 h 36"/>
                      <a:gd name="T42" fmla="*/ 10 w 62"/>
                      <a:gd name="T43" fmla="*/ 6 h 36"/>
                      <a:gd name="T44" fmla="*/ 14 w 62"/>
                      <a:gd name="T45" fmla="*/ 6 h 36"/>
                      <a:gd name="T46" fmla="*/ 16 w 62"/>
                      <a:gd name="T47" fmla="*/ 8 h 36"/>
                      <a:gd name="T48" fmla="*/ 20 w 62"/>
                      <a:gd name="T49" fmla="*/ 10 h 36"/>
                      <a:gd name="T50" fmla="*/ 24 w 62"/>
                      <a:gd name="T51" fmla="*/ 10 h 36"/>
                      <a:gd name="T52" fmla="*/ 28 w 62"/>
                      <a:gd name="T53" fmla="*/ 12 h 36"/>
                      <a:gd name="T54" fmla="*/ 30 w 62"/>
                      <a:gd name="T55" fmla="*/ 14 h 36"/>
                      <a:gd name="T56" fmla="*/ 34 w 62"/>
                      <a:gd name="T57" fmla="*/ 16 h 36"/>
                      <a:gd name="T58" fmla="*/ 38 w 62"/>
                      <a:gd name="T59" fmla="*/ 18 h 36"/>
                      <a:gd name="T60" fmla="*/ 42 w 62"/>
                      <a:gd name="T61" fmla="*/ 22 h 36"/>
                      <a:gd name="T62" fmla="*/ 46 w 62"/>
                      <a:gd name="T63" fmla="*/ 24 h 36"/>
                      <a:gd name="T64" fmla="*/ 50 w 62"/>
                      <a:gd name="T65" fmla="*/ 28 h 36"/>
                      <a:gd name="T66" fmla="*/ 54 w 62"/>
                      <a:gd name="T67" fmla="*/ 32 h 36"/>
                      <a:gd name="T68" fmla="*/ 60 w 62"/>
                      <a:gd name="T69" fmla="*/ 36 h 36"/>
                      <a:gd name="T70" fmla="*/ 62 w 62"/>
                      <a:gd name="T71" fmla="*/ 34 h 36"/>
                      <a:gd name="T72" fmla="*/ 60 w 62"/>
                      <a:gd name="T73" fmla="*/ 36 h 36"/>
                      <a:gd name="T74" fmla="*/ 60 w 62"/>
                      <a:gd name="T75" fmla="*/ 36 h 36"/>
                      <a:gd name="T76" fmla="*/ 62 w 62"/>
                      <a:gd name="T77" fmla="*/ 36 h 36"/>
                      <a:gd name="T78" fmla="*/ 62 w 62"/>
                      <a:gd name="T79" fmla="*/ 34 h 36"/>
                      <a:gd name="T80" fmla="*/ 62 w 62"/>
                      <a:gd name="T81" fmla="*/ 34 h 36"/>
                      <a:gd name="T82" fmla="*/ 60 w 62"/>
                      <a:gd name="T83" fmla="*/ 34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2"/>
                      <a:gd name="T127" fmla="*/ 0 h 36"/>
                      <a:gd name="T128" fmla="*/ 62 w 62"/>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2" h="36">
                        <a:moveTo>
                          <a:pt x="60" y="34"/>
                        </a:moveTo>
                        <a:lnTo>
                          <a:pt x="62" y="34"/>
                        </a:lnTo>
                        <a:lnTo>
                          <a:pt x="56" y="30"/>
                        </a:lnTo>
                        <a:lnTo>
                          <a:pt x="52" y="26"/>
                        </a:lnTo>
                        <a:lnTo>
                          <a:pt x="48" y="22"/>
                        </a:lnTo>
                        <a:lnTo>
                          <a:pt x="44" y="18"/>
                        </a:lnTo>
                        <a:lnTo>
                          <a:pt x="40" y="16"/>
                        </a:lnTo>
                        <a:lnTo>
                          <a:pt x="36" y="14"/>
                        </a:lnTo>
                        <a:lnTo>
                          <a:pt x="32" y="12"/>
                        </a:lnTo>
                        <a:lnTo>
                          <a:pt x="28" y="10"/>
                        </a:lnTo>
                        <a:lnTo>
                          <a:pt x="24" y="8"/>
                        </a:lnTo>
                        <a:lnTo>
                          <a:pt x="20" y="6"/>
                        </a:lnTo>
                        <a:lnTo>
                          <a:pt x="18" y="6"/>
                        </a:lnTo>
                        <a:lnTo>
                          <a:pt x="14" y="4"/>
                        </a:lnTo>
                        <a:lnTo>
                          <a:pt x="10" y="4"/>
                        </a:lnTo>
                        <a:lnTo>
                          <a:pt x="8" y="2"/>
                        </a:lnTo>
                        <a:lnTo>
                          <a:pt x="4" y="0"/>
                        </a:lnTo>
                        <a:lnTo>
                          <a:pt x="2" y="0"/>
                        </a:lnTo>
                        <a:lnTo>
                          <a:pt x="0" y="2"/>
                        </a:lnTo>
                        <a:lnTo>
                          <a:pt x="4" y="4"/>
                        </a:lnTo>
                        <a:lnTo>
                          <a:pt x="6" y="4"/>
                        </a:lnTo>
                        <a:lnTo>
                          <a:pt x="10" y="6"/>
                        </a:lnTo>
                        <a:lnTo>
                          <a:pt x="14" y="6"/>
                        </a:lnTo>
                        <a:lnTo>
                          <a:pt x="16" y="8"/>
                        </a:lnTo>
                        <a:lnTo>
                          <a:pt x="20" y="10"/>
                        </a:lnTo>
                        <a:lnTo>
                          <a:pt x="24" y="10"/>
                        </a:lnTo>
                        <a:lnTo>
                          <a:pt x="28" y="12"/>
                        </a:lnTo>
                        <a:lnTo>
                          <a:pt x="30" y="14"/>
                        </a:lnTo>
                        <a:lnTo>
                          <a:pt x="34" y="16"/>
                        </a:lnTo>
                        <a:lnTo>
                          <a:pt x="38" y="18"/>
                        </a:lnTo>
                        <a:lnTo>
                          <a:pt x="42" y="22"/>
                        </a:lnTo>
                        <a:lnTo>
                          <a:pt x="46" y="24"/>
                        </a:lnTo>
                        <a:lnTo>
                          <a:pt x="50" y="28"/>
                        </a:lnTo>
                        <a:lnTo>
                          <a:pt x="54" y="32"/>
                        </a:lnTo>
                        <a:lnTo>
                          <a:pt x="60" y="36"/>
                        </a:lnTo>
                        <a:lnTo>
                          <a:pt x="62" y="34"/>
                        </a:lnTo>
                        <a:lnTo>
                          <a:pt x="60" y="36"/>
                        </a:lnTo>
                        <a:lnTo>
                          <a:pt x="62" y="36"/>
                        </a:lnTo>
                        <a:lnTo>
                          <a:pt x="62" y="34"/>
                        </a:lnTo>
                        <a:lnTo>
                          <a:pt x="60" y="34"/>
                        </a:lnTo>
                        <a:close/>
                      </a:path>
                    </a:pathLst>
                  </a:custGeom>
                  <a:solidFill>
                    <a:srgbClr val="000000"/>
                  </a:solidFill>
                  <a:ln w="9525">
                    <a:noFill/>
                    <a:round/>
                    <a:headEnd/>
                    <a:tailEnd/>
                  </a:ln>
                </p:spPr>
                <p:txBody>
                  <a:bodyPr/>
                  <a:lstStyle/>
                  <a:p>
                    <a:endParaRPr lang="es-AR"/>
                  </a:p>
                </p:txBody>
              </p:sp>
              <p:sp>
                <p:nvSpPr>
                  <p:cNvPr id="70996" name="Freeform 1289"/>
                  <p:cNvSpPr>
                    <a:spLocks/>
                  </p:cNvSpPr>
                  <p:nvPr/>
                </p:nvSpPr>
                <p:spPr bwMode="auto">
                  <a:xfrm>
                    <a:off x="4614" y="2236"/>
                    <a:ext cx="4" cy="60"/>
                  </a:xfrm>
                  <a:custGeom>
                    <a:avLst/>
                    <a:gdLst>
                      <a:gd name="T0" fmla="*/ 2 w 4"/>
                      <a:gd name="T1" fmla="*/ 2 h 60"/>
                      <a:gd name="T2" fmla="*/ 2 w 4"/>
                      <a:gd name="T3" fmla="*/ 2 h 60"/>
                      <a:gd name="T4" fmla="*/ 0 w 4"/>
                      <a:gd name="T5" fmla="*/ 12 h 60"/>
                      <a:gd name="T6" fmla="*/ 0 w 4"/>
                      <a:gd name="T7" fmla="*/ 26 h 60"/>
                      <a:gd name="T8" fmla="*/ 0 w 4"/>
                      <a:gd name="T9" fmla="*/ 44 h 60"/>
                      <a:gd name="T10" fmla="*/ 0 w 4"/>
                      <a:gd name="T11" fmla="*/ 60 h 60"/>
                      <a:gd name="T12" fmla="*/ 4 w 4"/>
                      <a:gd name="T13" fmla="*/ 60 h 60"/>
                      <a:gd name="T14" fmla="*/ 4 w 4"/>
                      <a:gd name="T15" fmla="*/ 44 h 60"/>
                      <a:gd name="T16" fmla="*/ 2 w 4"/>
                      <a:gd name="T17" fmla="*/ 26 h 60"/>
                      <a:gd name="T18" fmla="*/ 2 w 4"/>
                      <a:gd name="T19" fmla="*/ 12 h 60"/>
                      <a:gd name="T20" fmla="*/ 4 w 4"/>
                      <a:gd name="T21" fmla="*/ 2 h 60"/>
                      <a:gd name="T22" fmla="*/ 4 w 4"/>
                      <a:gd name="T23" fmla="*/ 2 h 60"/>
                      <a:gd name="T24" fmla="*/ 4 w 4"/>
                      <a:gd name="T25" fmla="*/ 2 h 60"/>
                      <a:gd name="T26" fmla="*/ 4 w 4"/>
                      <a:gd name="T27" fmla="*/ 0 h 60"/>
                      <a:gd name="T28" fmla="*/ 2 w 4"/>
                      <a:gd name="T29" fmla="*/ 0 h 60"/>
                      <a:gd name="T30" fmla="*/ 2 w 4"/>
                      <a:gd name="T31" fmla="*/ 0 h 60"/>
                      <a:gd name="T32" fmla="*/ 2 w 4"/>
                      <a:gd name="T33" fmla="*/ 2 h 60"/>
                      <a:gd name="T34" fmla="*/ 2 w 4"/>
                      <a:gd name="T35" fmla="*/ 2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0"/>
                      <a:gd name="T56" fmla="*/ 4 w 4"/>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0">
                        <a:moveTo>
                          <a:pt x="2" y="2"/>
                        </a:moveTo>
                        <a:lnTo>
                          <a:pt x="2" y="2"/>
                        </a:lnTo>
                        <a:lnTo>
                          <a:pt x="0" y="12"/>
                        </a:lnTo>
                        <a:lnTo>
                          <a:pt x="0" y="26"/>
                        </a:lnTo>
                        <a:lnTo>
                          <a:pt x="0" y="44"/>
                        </a:lnTo>
                        <a:lnTo>
                          <a:pt x="0" y="60"/>
                        </a:lnTo>
                        <a:lnTo>
                          <a:pt x="4" y="60"/>
                        </a:lnTo>
                        <a:lnTo>
                          <a:pt x="4" y="44"/>
                        </a:lnTo>
                        <a:lnTo>
                          <a:pt x="2" y="26"/>
                        </a:lnTo>
                        <a:lnTo>
                          <a:pt x="2" y="12"/>
                        </a:lnTo>
                        <a:lnTo>
                          <a:pt x="4" y="2"/>
                        </a:lnTo>
                        <a:lnTo>
                          <a:pt x="4" y="0"/>
                        </a:lnTo>
                        <a:lnTo>
                          <a:pt x="2" y="0"/>
                        </a:lnTo>
                        <a:lnTo>
                          <a:pt x="2" y="2"/>
                        </a:lnTo>
                        <a:close/>
                      </a:path>
                    </a:pathLst>
                  </a:custGeom>
                  <a:solidFill>
                    <a:srgbClr val="000000"/>
                  </a:solidFill>
                  <a:ln w="9525">
                    <a:noFill/>
                    <a:round/>
                    <a:headEnd/>
                    <a:tailEnd/>
                  </a:ln>
                </p:spPr>
                <p:txBody>
                  <a:bodyPr/>
                  <a:lstStyle/>
                  <a:p>
                    <a:endParaRPr lang="es-AR"/>
                  </a:p>
                </p:txBody>
              </p:sp>
              <p:sp>
                <p:nvSpPr>
                  <p:cNvPr id="70997" name="Freeform 1290"/>
                  <p:cNvSpPr>
                    <a:spLocks/>
                  </p:cNvSpPr>
                  <p:nvPr/>
                </p:nvSpPr>
                <p:spPr bwMode="auto">
                  <a:xfrm>
                    <a:off x="4606" y="2224"/>
                    <a:ext cx="12" cy="14"/>
                  </a:xfrm>
                  <a:custGeom>
                    <a:avLst/>
                    <a:gdLst>
                      <a:gd name="T0" fmla="*/ 0 w 12"/>
                      <a:gd name="T1" fmla="*/ 0 h 14"/>
                      <a:gd name="T2" fmla="*/ 0 w 12"/>
                      <a:gd name="T3" fmla="*/ 2 h 14"/>
                      <a:gd name="T4" fmla="*/ 0 w 12"/>
                      <a:gd name="T5" fmla="*/ 2 h 14"/>
                      <a:gd name="T6" fmla="*/ 2 w 12"/>
                      <a:gd name="T7" fmla="*/ 4 h 14"/>
                      <a:gd name="T8" fmla="*/ 4 w 12"/>
                      <a:gd name="T9" fmla="*/ 4 h 14"/>
                      <a:gd name="T10" fmla="*/ 6 w 12"/>
                      <a:gd name="T11" fmla="*/ 6 h 14"/>
                      <a:gd name="T12" fmla="*/ 6 w 12"/>
                      <a:gd name="T13" fmla="*/ 8 h 14"/>
                      <a:gd name="T14" fmla="*/ 8 w 12"/>
                      <a:gd name="T15" fmla="*/ 10 h 14"/>
                      <a:gd name="T16" fmla="*/ 8 w 12"/>
                      <a:gd name="T17" fmla="*/ 12 h 14"/>
                      <a:gd name="T18" fmla="*/ 10 w 12"/>
                      <a:gd name="T19" fmla="*/ 14 h 14"/>
                      <a:gd name="T20" fmla="*/ 12 w 12"/>
                      <a:gd name="T21" fmla="*/ 14 h 14"/>
                      <a:gd name="T22" fmla="*/ 10 w 12"/>
                      <a:gd name="T23" fmla="*/ 10 h 14"/>
                      <a:gd name="T24" fmla="*/ 10 w 12"/>
                      <a:gd name="T25" fmla="*/ 8 h 14"/>
                      <a:gd name="T26" fmla="*/ 8 w 12"/>
                      <a:gd name="T27" fmla="*/ 6 h 14"/>
                      <a:gd name="T28" fmla="*/ 6 w 12"/>
                      <a:gd name="T29" fmla="*/ 4 h 14"/>
                      <a:gd name="T30" fmla="*/ 6 w 12"/>
                      <a:gd name="T31" fmla="*/ 2 h 14"/>
                      <a:gd name="T32" fmla="*/ 4 w 12"/>
                      <a:gd name="T33" fmla="*/ 2 h 14"/>
                      <a:gd name="T34" fmla="*/ 2 w 12"/>
                      <a:gd name="T35" fmla="*/ 0 h 14"/>
                      <a:gd name="T36" fmla="*/ 0 w 12"/>
                      <a:gd name="T37" fmla="*/ 0 h 14"/>
                      <a:gd name="T38" fmla="*/ 2 w 12"/>
                      <a:gd name="T39" fmla="*/ 2 h 14"/>
                      <a:gd name="T40" fmla="*/ 0 w 12"/>
                      <a:gd name="T41" fmla="*/ 0 h 14"/>
                      <a:gd name="T42" fmla="*/ 0 w 12"/>
                      <a:gd name="T43" fmla="*/ 0 h 14"/>
                      <a:gd name="T44" fmla="*/ 0 w 12"/>
                      <a:gd name="T45" fmla="*/ 0 h 14"/>
                      <a:gd name="T46" fmla="*/ 0 w 12"/>
                      <a:gd name="T47" fmla="*/ 2 h 14"/>
                      <a:gd name="T48" fmla="*/ 0 w 12"/>
                      <a:gd name="T49" fmla="*/ 2 h 14"/>
                      <a:gd name="T50" fmla="*/ 0 w 12"/>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4"/>
                      <a:gd name="T80" fmla="*/ 12 w 1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4">
                        <a:moveTo>
                          <a:pt x="0" y="0"/>
                        </a:moveTo>
                        <a:lnTo>
                          <a:pt x="0" y="2"/>
                        </a:lnTo>
                        <a:lnTo>
                          <a:pt x="2" y="4"/>
                        </a:lnTo>
                        <a:lnTo>
                          <a:pt x="4" y="4"/>
                        </a:lnTo>
                        <a:lnTo>
                          <a:pt x="6" y="6"/>
                        </a:lnTo>
                        <a:lnTo>
                          <a:pt x="6" y="8"/>
                        </a:lnTo>
                        <a:lnTo>
                          <a:pt x="8" y="10"/>
                        </a:lnTo>
                        <a:lnTo>
                          <a:pt x="8" y="12"/>
                        </a:lnTo>
                        <a:lnTo>
                          <a:pt x="10" y="14"/>
                        </a:lnTo>
                        <a:lnTo>
                          <a:pt x="12" y="14"/>
                        </a:lnTo>
                        <a:lnTo>
                          <a:pt x="10" y="10"/>
                        </a:lnTo>
                        <a:lnTo>
                          <a:pt x="10" y="8"/>
                        </a:lnTo>
                        <a:lnTo>
                          <a:pt x="8" y="6"/>
                        </a:lnTo>
                        <a:lnTo>
                          <a:pt x="6" y="4"/>
                        </a:lnTo>
                        <a:lnTo>
                          <a:pt x="6" y="2"/>
                        </a:lnTo>
                        <a:lnTo>
                          <a:pt x="4" y="2"/>
                        </a:lnTo>
                        <a:lnTo>
                          <a:pt x="2"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0998" name="Freeform 1291"/>
                  <p:cNvSpPr>
                    <a:spLocks/>
                  </p:cNvSpPr>
                  <p:nvPr/>
                </p:nvSpPr>
                <p:spPr bwMode="auto">
                  <a:xfrm>
                    <a:off x="4596" y="2204"/>
                    <a:ext cx="12" cy="20"/>
                  </a:xfrm>
                  <a:custGeom>
                    <a:avLst/>
                    <a:gdLst>
                      <a:gd name="T0" fmla="*/ 0 w 12"/>
                      <a:gd name="T1" fmla="*/ 0 h 20"/>
                      <a:gd name="T2" fmla="*/ 0 w 12"/>
                      <a:gd name="T3" fmla="*/ 2 h 20"/>
                      <a:gd name="T4" fmla="*/ 2 w 12"/>
                      <a:gd name="T5" fmla="*/ 4 h 20"/>
                      <a:gd name="T6" fmla="*/ 4 w 12"/>
                      <a:gd name="T7" fmla="*/ 4 h 20"/>
                      <a:gd name="T8" fmla="*/ 6 w 12"/>
                      <a:gd name="T9" fmla="*/ 6 h 20"/>
                      <a:gd name="T10" fmla="*/ 8 w 12"/>
                      <a:gd name="T11" fmla="*/ 10 h 20"/>
                      <a:gd name="T12" fmla="*/ 8 w 12"/>
                      <a:gd name="T13" fmla="*/ 12 h 20"/>
                      <a:gd name="T14" fmla="*/ 10 w 12"/>
                      <a:gd name="T15" fmla="*/ 16 h 20"/>
                      <a:gd name="T16" fmla="*/ 8 w 12"/>
                      <a:gd name="T17" fmla="*/ 18 h 20"/>
                      <a:gd name="T18" fmla="*/ 8 w 12"/>
                      <a:gd name="T19" fmla="*/ 20 h 20"/>
                      <a:gd name="T20" fmla="*/ 12 w 12"/>
                      <a:gd name="T21" fmla="*/ 20 h 20"/>
                      <a:gd name="T22" fmla="*/ 12 w 12"/>
                      <a:gd name="T23" fmla="*/ 18 h 20"/>
                      <a:gd name="T24" fmla="*/ 12 w 12"/>
                      <a:gd name="T25" fmla="*/ 16 h 20"/>
                      <a:gd name="T26" fmla="*/ 10 w 12"/>
                      <a:gd name="T27" fmla="*/ 12 h 20"/>
                      <a:gd name="T28" fmla="*/ 10 w 12"/>
                      <a:gd name="T29" fmla="*/ 8 h 20"/>
                      <a:gd name="T30" fmla="*/ 8 w 12"/>
                      <a:gd name="T31" fmla="*/ 6 h 20"/>
                      <a:gd name="T32" fmla="*/ 6 w 12"/>
                      <a:gd name="T33" fmla="*/ 2 h 20"/>
                      <a:gd name="T34" fmla="*/ 4 w 12"/>
                      <a:gd name="T35" fmla="*/ 0 h 20"/>
                      <a:gd name="T36" fmla="*/ 0 w 12"/>
                      <a:gd name="T37" fmla="*/ 0 h 20"/>
                      <a:gd name="T38" fmla="*/ 2 w 12"/>
                      <a:gd name="T39" fmla="*/ 2 h 20"/>
                      <a:gd name="T40" fmla="*/ 0 w 12"/>
                      <a:gd name="T41" fmla="*/ 0 h 20"/>
                      <a:gd name="T42" fmla="*/ 0 w 12"/>
                      <a:gd name="T43" fmla="*/ 0 h 20"/>
                      <a:gd name="T44" fmla="*/ 0 w 12"/>
                      <a:gd name="T45" fmla="*/ 2 h 20"/>
                      <a:gd name="T46" fmla="*/ 0 w 12"/>
                      <a:gd name="T47" fmla="*/ 2 h 20"/>
                      <a:gd name="T48" fmla="*/ 0 w 12"/>
                      <a:gd name="T49" fmla="*/ 2 h 20"/>
                      <a:gd name="T50" fmla="*/ 0 w 12"/>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20"/>
                      <a:gd name="T80" fmla="*/ 12 w 12"/>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20">
                        <a:moveTo>
                          <a:pt x="0" y="0"/>
                        </a:moveTo>
                        <a:lnTo>
                          <a:pt x="0" y="2"/>
                        </a:lnTo>
                        <a:lnTo>
                          <a:pt x="2" y="4"/>
                        </a:lnTo>
                        <a:lnTo>
                          <a:pt x="4" y="4"/>
                        </a:lnTo>
                        <a:lnTo>
                          <a:pt x="6" y="6"/>
                        </a:lnTo>
                        <a:lnTo>
                          <a:pt x="8" y="10"/>
                        </a:lnTo>
                        <a:lnTo>
                          <a:pt x="8" y="12"/>
                        </a:lnTo>
                        <a:lnTo>
                          <a:pt x="10" y="16"/>
                        </a:lnTo>
                        <a:lnTo>
                          <a:pt x="8" y="18"/>
                        </a:lnTo>
                        <a:lnTo>
                          <a:pt x="8" y="20"/>
                        </a:lnTo>
                        <a:lnTo>
                          <a:pt x="12" y="20"/>
                        </a:lnTo>
                        <a:lnTo>
                          <a:pt x="12" y="18"/>
                        </a:lnTo>
                        <a:lnTo>
                          <a:pt x="12" y="16"/>
                        </a:lnTo>
                        <a:lnTo>
                          <a:pt x="10" y="12"/>
                        </a:lnTo>
                        <a:lnTo>
                          <a:pt x="10" y="8"/>
                        </a:lnTo>
                        <a:lnTo>
                          <a:pt x="8" y="6"/>
                        </a:lnTo>
                        <a:lnTo>
                          <a:pt x="6" y="2"/>
                        </a:lnTo>
                        <a:lnTo>
                          <a:pt x="4"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0999" name="Freeform 1292"/>
                  <p:cNvSpPr>
                    <a:spLocks/>
                  </p:cNvSpPr>
                  <p:nvPr/>
                </p:nvSpPr>
                <p:spPr bwMode="auto">
                  <a:xfrm>
                    <a:off x="4586" y="2192"/>
                    <a:ext cx="12" cy="12"/>
                  </a:xfrm>
                  <a:custGeom>
                    <a:avLst/>
                    <a:gdLst>
                      <a:gd name="T0" fmla="*/ 0 w 12"/>
                      <a:gd name="T1" fmla="*/ 0 h 12"/>
                      <a:gd name="T2" fmla="*/ 2 w 12"/>
                      <a:gd name="T3" fmla="*/ 2 h 12"/>
                      <a:gd name="T4" fmla="*/ 2 w 12"/>
                      <a:gd name="T5" fmla="*/ 2 h 12"/>
                      <a:gd name="T6" fmla="*/ 6 w 12"/>
                      <a:gd name="T7" fmla="*/ 2 h 12"/>
                      <a:gd name="T8" fmla="*/ 8 w 12"/>
                      <a:gd name="T9" fmla="*/ 4 h 12"/>
                      <a:gd name="T10" fmla="*/ 8 w 12"/>
                      <a:gd name="T11" fmla="*/ 4 h 12"/>
                      <a:gd name="T12" fmla="*/ 10 w 12"/>
                      <a:gd name="T13" fmla="*/ 6 h 12"/>
                      <a:gd name="T14" fmla="*/ 10 w 12"/>
                      <a:gd name="T15" fmla="*/ 8 h 12"/>
                      <a:gd name="T16" fmla="*/ 10 w 12"/>
                      <a:gd name="T17" fmla="*/ 10 h 12"/>
                      <a:gd name="T18" fmla="*/ 10 w 12"/>
                      <a:gd name="T19" fmla="*/ 12 h 12"/>
                      <a:gd name="T20" fmla="*/ 12 w 12"/>
                      <a:gd name="T21" fmla="*/ 12 h 12"/>
                      <a:gd name="T22" fmla="*/ 12 w 12"/>
                      <a:gd name="T23" fmla="*/ 10 h 12"/>
                      <a:gd name="T24" fmla="*/ 12 w 12"/>
                      <a:gd name="T25" fmla="*/ 8 h 12"/>
                      <a:gd name="T26" fmla="*/ 12 w 12"/>
                      <a:gd name="T27" fmla="*/ 4 h 12"/>
                      <a:gd name="T28" fmla="*/ 10 w 12"/>
                      <a:gd name="T29" fmla="*/ 2 h 12"/>
                      <a:gd name="T30" fmla="*/ 8 w 12"/>
                      <a:gd name="T31" fmla="*/ 2 h 12"/>
                      <a:gd name="T32" fmla="*/ 6 w 12"/>
                      <a:gd name="T33" fmla="*/ 0 h 12"/>
                      <a:gd name="T34" fmla="*/ 4 w 12"/>
                      <a:gd name="T35" fmla="*/ 0 h 12"/>
                      <a:gd name="T36" fmla="*/ 2 w 12"/>
                      <a:gd name="T37" fmla="*/ 0 h 12"/>
                      <a:gd name="T38" fmla="*/ 2 w 12"/>
                      <a:gd name="T39" fmla="*/ 2 h 12"/>
                      <a:gd name="T40" fmla="*/ 2 w 12"/>
                      <a:gd name="T41" fmla="*/ 0 h 12"/>
                      <a:gd name="T42" fmla="*/ 0 w 12"/>
                      <a:gd name="T43" fmla="*/ 0 h 12"/>
                      <a:gd name="T44" fmla="*/ 0 w 12"/>
                      <a:gd name="T45" fmla="*/ 0 h 12"/>
                      <a:gd name="T46" fmla="*/ 0 w 12"/>
                      <a:gd name="T47" fmla="*/ 2 h 12"/>
                      <a:gd name="T48" fmla="*/ 2 w 12"/>
                      <a:gd name="T49" fmla="*/ 2 h 12"/>
                      <a:gd name="T50" fmla="*/ 0 w 12"/>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2"/>
                      <a:gd name="T80" fmla="*/ 12 w 12"/>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2">
                        <a:moveTo>
                          <a:pt x="0" y="0"/>
                        </a:moveTo>
                        <a:lnTo>
                          <a:pt x="2" y="2"/>
                        </a:lnTo>
                        <a:lnTo>
                          <a:pt x="6" y="2"/>
                        </a:lnTo>
                        <a:lnTo>
                          <a:pt x="8" y="4"/>
                        </a:lnTo>
                        <a:lnTo>
                          <a:pt x="10" y="6"/>
                        </a:lnTo>
                        <a:lnTo>
                          <a:pt x="10" y="8"/>
                        </a:lnTo>
                        <a:lnTo>
                          <a:pt x="10" y="10"/>
                        </a:lnTo>
                        <a:lnTo>
                          <a:pt x="10" y="12"/>
                        </a:lnTo>
                        <a:lnTo>
                          <a:pt x="12" y="12"/>
                        </a:lnTo>
                        <a:lnTo>
                          <a:pt x="12" y="10"/>
                        </a:lnTo>
                        <a:lnTo>
                          <a:pt x="12" y="8"/>
                        </a:lnTo>
                        <a:lnTo>
                          <a:pt x="12" y="4"/>
                        </a:lnTo>
                        <a:lnTo>
                          <a:pt x="10" y="2"/>
                        </a:lnTo>
                        <a:lnTo>
                          <a:pt x="8" y="2"/>
                        </a:lnTo>
                        <a:lnTo>
                          <a:pt x="6" y="0"/>
                        </a:lnTo>
                        <a:lnTo>
                          <a:pt x="4" y="0"/>
                        </a:lnTo>
                        <a:lnTo>
                          <a:pt x="2" y="0"/>
                        </a:lnTo>
                        <a:lnTo>
                          <a:pt x="2" y="2"/>
                        </a:lnTo>
                        <a:lnTo>
                          <a:pt x="2" y="0"/>
                        </a:lnTo>
                        <a:lnTo>
                          <a:pt x="0" y="0"/>
                        </a:ln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1000" name="Freeform 1293"/>
                  <p:cNvSpPr>
                    <a:spLocks/>
                  </p:cNvSpPr>
                  <p:nvPr/>
                </p:nvSpPr>
                <p:spPr bwMode="auto">
                  <a:xfrm>
                    <a:off x="4578" y="2176"/>
                    <a:ext cx="12" cy="16"/>
                  </a:xfrm>
                  <a:custGeom>
                    <a:avLst/>
                    <a:gdLst>
                      <a:gd name="T0" fmla="*/ 0 w 12"/>
                      <a:gd name="T1" fmla="*/ 0 h 16"/>
                      <a:gd name="T2" fmla="*/ 0 w 12"/>
                      <a:gd name="T3" fmla="*/ 2 h 16"/>
                      <a:gd name="T4" fmla="*/ 2 w 12"/>
                      <a:gd name="T5" fmla="*/ 4 h 16"/>
                      <a:gd name="T6" fmla="*/ 4 w 12"/>
                      <a:gd name="T7" fmla="*/ 4 h 16"/>
                      <a:gd name="T8" fmla="*/ 6 w 12"/>
                      <a:gd name="T9" fmla="*/ 6 h 16"/>
                      <a:gd name="T10" fmla="*/ 8 w 12"/>
                      <a:gd name="T11" fmla="*/ 8 h 16"/>
                      <a:gd name="T12" fmla="*/ 10 w 12"/>
                      <a:gd name="T13" fmla="*/ 10 h 16"/>
                      <a:gd name="T14" fmla="*/ 10 w 12"/>
                      <a:gd name="T15" fmla="*/ 12 h 16"/>
                      <a:gd name="T16" fmla="*/ 10 w 12"/>
                      <a:gd name="T17" fmla="*/ 14 h 16"/>
                      <a:gd name="T18" fmla="*/ 8 w 12"/>
                      <a:gd name="T19" fmla="*/ 16 h 16"/>
                      <a:gd name="T20" fmla="*/ 10 w 12"/>
                      <a:gd name="T21" fmla="*/ 16 h 16"/>
                      <a:gd name="T22" fmla="*/ 12 w 12"/>
                      <a:gd name="T23" fmla="*/ 14 h 16"/>
                      <a:gd name="T24" fmla="*/ 12 w 12"/>
                      <a:gd name="T25" fmla="*/ 12 h 16"/>
                      <a:gd name="T26" fmla="*/ 12 w 12"/>
                      <a:gd name="T27" fmla="*/ 10 h 16"/>
                      <a:gd name="T28" fmla="*/ 12 w 12"/>
                      <a:gd name="T29" fmla="*/ 6 h 16"/>
                      <a:gd name="T30" fmla="*/ 8 w 12"/>
                      <a:gd name="T31" fmla="*/ 4 h 16"/>
                      <a:gd name="T32" fmla="*/ 6 w 12"/>
                      <a:gd name="T33" fmla="*/ 2 h 16"/>
                      <a:gd name="T34" fmla="*/ 4 w 12"/>
                      <a:gd name="T35" fmla="*/ 0 h 16"/>
                      <a:gd name="T36" fmla="*/ 2 w 12"/>
                      <a:gd name="T37" fmla="*/ 0 h 16"/>
                      <a:gd name="T38" fmla="*/ 2 w 12"/>
                      <a:gd name="T39" fmla="*/ 2 h 16"/>
                      <a:gd name="T40" fmla="*/ 2 w 12"/>
                      <a:gd name="T41" fmla="*/ 0 h 16"/>
                      <a:gd name="T42" fmla="*/ 0 w 12"/>
                      <a:gd name="T43" fmla="*/ 0 h 16"/>
                      <a:gd name="T44" fmla="*/ 0 w 12"/>
                      <a:gd name="T45" fmla="*/ 0 h 16"/>
                      <a:gd name="T46" fmla="*/ 0 w 12"/>
                      <a:gd name="T47" fmla="*/ 2 h 16"/>
                      <a:gd name="T48" fmla="*/ 0 w 12"/>
                      <a:gd name="T49" fmla="*/ 2 h 16"/>
                      <a:gd name="T50" fmla="*/ 0 w 12"/>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6"/>
                      <a:gd name="T80" fmla="*/ 12 w 12"/>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6">
                        <a:moveTo>
                          <a:pt x="0" y="0"/>
                        </a:moveTo>
                        <a:lnTo>
                          <a:pt x="0" y="2"/>
                        </a:lnTo>
                        <a:lnTo>
                          <a:pt x="2" y="4"/>
                        </a:lnTo>
                        <a:lnTo>
                          <a:pt x="4" y="4"/>
                        </a:lnTo>
                        <a:lnTo>
                          <a:pt x="6" y="6"/>
                        </a:lnTo>
                        <a:lnTo>
                          <a:pt x="8" y="8"/>
                        </a:lnTo>
                        <a:lnTo>
                          <a:pt x="10" y="10"/>
                        </a:lnTo>
                        <a:lnTo>
                          <a:pt x="10" y="12"/>
                        </a:lnTo>
                        <a:lnTo>
                          <a:pt x="10" y="14"/>
                        </a:lnTo>
                        <a:lnTo>
                          <a:pt x="8" y="16"/>
                        </a:lnTo>
                        <a:lnTo>
                          <a:pt x="10" y="16"/>
                        </a:lnTo>
                        <a:lnTo>
                          <a:pt x="12" y="14"/>
                        </a:lnTo>
                        <a:lnTo>
                          <a:pt x="12" y="12"/>
                        </a:lnTo>
                        <a:lnTo>
                          <a:pt x="12" y="10"/>
                        </a:lnTo>
                        <a:lnTo>
                          <a:pt x="12" y="6"/>
                        </a:lnTo>
                        <a:lnTo>
                          <a:pt x="8" y="4"/>
                        </a:lnTo>
                        <a:lnTo>
                          <a:pt x="6" y="2"/>
                        </a:lnTo>
                        <a:lnTo>
                          <a:pt x="4" y="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1001" name="Freeform 1294"/>
                  <p:cNvSpPr>
                    <a:spLocks/>
                  </p:cNvSpPr>
                  <p:nvPr/>
                </p:nvSpPr>
                <p:spPr bwMode="auto">
                  <a:xfrm>
                    <a:off x="4566" y="2162"/>
                    <a:ext cx="16" cy="16"/>
                  </a:xfrm>
                  <a:custGeom>
                    <a:avLst/>
                    <a:gdLst>
                      <a:gd name="T0" fmla="*/ 0 w 16"/>
                      <a:gd name="T1" fmla="*/ 2 h 16"/>
                      <a:gd name="T2" fmla="*/ 2 w 16"/>
                      <a:gd name="T3" fmla="*/ 4 h 16"/>
                      <a:gd name="T4" fmla="*/ 4 w 16"/>
                      <a:gd name="T5" fmla="*/ 4 h 16"/>
                      <a:gd name="T6" fmla="*/ 6 w 16"/>
                      <a:gd name="T7" fmla="*/ 4 h 16"/>
                      <a:gd name="T8" fmla="*/ 8 w 16"/>
                      <a:gd name="T9" fmla="*/ 6 h 16"/>
                      <a:gd name="T10" fmla="*/ 10 w 16"/>
                      <a:gd name="T11" fmla="*/ 8 h 16"/>
                      <a:gd name="T12" fmla="*/ 12 w 16"/>
                      <a:gd name="T13" fmla="*/ 10 h 16"/>
                      <a:gd name="T14" fmla="*/ 14 w 16"/>
                      <a:gd name="T15" fmla="*/ 12 h 16"/>
                      <a:gd name="T16" fmla="*/ 14 w 16"/>
                      <a:gd name="T17" fmla="*/ 14 h 16"/>
                      <a:gd name="T18" fmla="*/ 12 w 16"/>
                      <a:gd name="T19" fmla="*/ 16 h 16"/>
                      <a:gd name="T20" fmla="*/ 14 w 16"/>
                      <a:gd name="T21" fmla="*/ 16 h 16"/>
                      <a:gd name="T22" fmla="*/ 16 w 16"/>
                      <a:gd name="T23" fmla="*/ 14 h 16"/>
                      <a:gd name="T24" fmla="*/ 16 w 16"/>
                      <a:gd name="T25" fmla="*/ 10 h 16"/>
                      <a:gd name="T26" fmla="*/ 14 w 16"/>
                      <a:gd name="T27" fmla="*/ 8 h 16"/>
                      <a:gd name="T28" fmla="*/ 12 w 16"/>
                      <a:gd name="T29" fmla="*/ 6 h 16"/>
                      <a:gd name="T30" fmla="*/ 10 w 16"/>
                      <a:gd name="T31" fmla="*/ 2 h 16"/>
                      <a:gd name="T32" fmla="*/ 6 w 16"/>
                      <a:gd name="T33" fmla="*/ 2 h 16"/>
                      <a:gd name="T34" fmla="*/ 4 w 16"/>
                      <a:gd name="T35" fmla="*/ 0 h 16"/>
                      <a:gd name="T36" fmla="*/ 0 w 16"/>
                      <a:gd name="T37" fmla="*/ 2 h 16"/>
                      <a:gd name="T38" fmla="*/ 2 w 16"/>
                      <a:gd name="T39" fmla="*/ 2 h 16"/>
                      <a:gd name="T40" fmla="*/ 0 w 16"/>
                      <a:gd name="T41" fmla="*/ 2 h 16"/>
                      <a:gd name="T42" fmla="*/ 0 w 16"/>
                      <a:gd name="T43" fmla="*/ 2 h 16"/>
                      <a:gd name="T44" fmla="*/ 0 w 16"/>
                      <a:gd name="T45" fmla="*/ 2 h 16"/>
                      <a:gd name="T46" fmla="*/ 0 w 16"/>
                      <a:gd name="T47" fmla="*/ 4 h 16"/>
                      <a:gd name="T48" fmla="*/ 2 w 16"/>
                      <a:gd name="T49" fmla="*/ 4 h 16"/>
                      <a:gd name="T50" fmla="*/ 0 w 16"/>
                      <a:gd name="T51" fmla="*/ 2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
                      <a:gd name="T79" fmla="*/ 0 h 16"/>
                      <a:gd name="T80" fmla="*/ 16 w 16"/>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 h="16">
                        <a:moveTo>
                          <a:pt x="0" y="2"/>
                        </a:moveTo>
                        <a:lnTo>
                          <a:pt x="2" y="4"/>
                        </a:lnTo>
                        <a:lnTo>
                          <a:pt x="4" y="4"/>
                        </a:lnTo>
                        <a:lnTo>
                          <a:pt x="6" y="4"/>
                        </a:lnTo>
                        <a:lnTo>
                          <a:pt x="8" y="6"/>
                        </a:lnTo>
                        <a:lnTo>
                          <a:pt x="10" y="8"/>
                        </a:lnTo>
                        <a:lnTo>
                          <a:pt x="12" y="10"/>
                        </a:lnTo>
                        <a:lnTo>
                          <a:pt x="14" y="12"/>
                        </a:lnTo>
                        <a:lnTo>
                          <a:pt x="14" y="14"/>
                        </a:lnTo>
                        <a:lnTo>
                          <a:pt x="12" y="16"/>
                        </a:lnTo>
                        <a:lnTo>
                          <a:pt x="14" y="16"/>
                        </a:lnTo>
                        <a:lnTo>
                          <a:pt x="16" y="14"/>
                        </a:lnTo>
                        <a:lnTo>
                          <a:pt x="16" y="10"/>
                        </a:lnTo>
                        <a:lnTo>
                          <a:pt x="14" y="8"/>
                        </a:lnTo>
                        <a:lnTo>
                          <a:pt x="12" y="6"/>
                        </a:lnTo>
                        <a:lnTo>
                          <a:pt x="10" y="2"/>
                        </a:lnTo>
                        <a:lnTo>
                          <a:pt x="6" y="2"/>
                        </a:lnTo>
                        <a:lnTo>
                          <a:pt x="4" y="0"/>
                        </a:lnTo>
                        <a:lnTo>
                          <a:pt x="0" y="2"/>
                        </a:lnTo>
                        <a:lnTo>
                          <a:pt x="2" y="2"/>
                        </a:lnTo>
                        <a:lnTo>
                          <a:pt x="0" y="2"/>
                        </a:lnTo>
                        <a:lnTo>
                          <a:pt x="0" y="4"/>
                        </a:lnTo>
                        <a:lnTo>
                          <a:pt x="2" y="4"/>
                        </a:lnTo>
                        <a:lnTo>
                          <a:pt x="0" y="2"/>
                        </a:lnTo>
                        <a:close/>
                      </a:path>
                    </a:pathLst>
                  </a:custGeom>
                  <a:solidFill>
                    <a:srgbClr val="000000"/>
                  </a:solidFill>
                  <a:ln w="9525">
                    <a:noFill/>
                    <a:round/>
                    <a:headEnd/>
                    <a:tailEnd/>
                  </a:ln>
                </p:spPr>
                <p:txBody>
                  <a:bodyPr/>
                  <a:lstStyle/>
                  <a:p>
                    <a:endParaRPr lang="es-AR"/>
                  </a:p>
                </p:txBody>
              </p:sp>
              <p:sp>
                <p:nvSpPr>
                  <p:cNvPr id="71002" name="Freeform 1295"/>
                  <p:cNvSpPr>
                    <a:spLocks/>
                  </p:cNvSpPr>
                  <p:nvPr/>
                </p:nvSpPr>
                <p:spPr bwMode="auto">
                  <a:xfrm>
                    <a:off x="4550" y="2154"/>
                    <a:ext cx="18" cy="10"/>
                  </a:xfrm>
                  <a:custGeom>
                    <a:avLst/>
                    <a:gdLst>
                      <a:gd name="T0" fmla="*/ 2 w 18"/>
                      <a:gd name="T1" fmla="*/ 4 h 10"/>
                      <a:gd name="T2" fmla="*/ 2 w 18"/>
                      <a:gd name="T3" fmla="*/ 4 h 10"/>
                      <a:gd name="T4" fmla="*/ 4 w 18"/>
                      <a:gd name="T5" fmla="*/ 4 h 10"/>
                      <a:gd name="T6" fmla="*/ 6 w 18"/>
                      <a:gd name="T7" fmla="*/ 2 h 10"/>
                      <a:gd name="T8" fmla="*/ 8 w 18"/>
                      <a:gd name="T9" fmla="*/ 2 h 10"/>
                      <a:gd name="T10" fmla="*/ 10 w 18"/>
                      <a:gd name="T11" fmla="*/ 4 h 10"/>
                      <a:gd name="T12" fmla="*/ 10 w 18"/>
                      <a:gd name="T13" fmla="*/ 4 h 10"/>
                      <a:gd name="T14" fmla="*/ 12 w 18"/>
                      <a:gd name="T15" fmla="*/ 6 h 10"/>
                      <a:gd name="T16" fmla="*/ 14 w 18"/>
                      <a:gd name="T17" fmla="*/ 8 h 10"/>
                      <a:gd name="T18" fmla="*/ 16 w 18"/>
                      <a:gd name="T19" fmla="*/ 10 h 10"/>
                      <a:gd name="T20" fmla="*/ 18 w 18"/>
                      <a:gd name="T21" fmla="*/ 10 h 10"/>
                      <a:gd name="T22" fmla="*/ 16 w 18"/>
                      <a:gd name="T23" fmla="*/ 8 h 10"/>
                      <a:gd name="T24" fmla="*/ 14 w 18"/>
                      <a:gd name="T25" fmla="*/ 4 h 10"/>
                      <a:gd name="T26" fmla="*/ 12 w 18"/>
                      <a:gd name="T27" fmla="*/ 4 h 10"/>
                      <a:gd name="T28" fmla="*/ 10 w 18"/>
                      <a:gd name="T29" fmla="*/ 2 h 10"/>
                      <a:gd name="T30" fmla="*/ 8 w 18"/>
                      <a:gd name="T31" fmla="*/ 0 h 10"/>
                      <a:gd name="T32" fmla="*/ 6 w 18"/>
                      <a:gd name="T33" fmla="*/ 0 h 10"/>
                      <a:gd name="T34" fmla="*/ 2 w 18"/>
                      <a:gd name="T35" fmla="*/ 0 h 10"/>
                      <a:gd name="T36" fmla="*/ 0 w 18"/>
                      <a:gd name="T37" fmla="*/ 2 h 10"/>
                      <a:gd name="T38" fmla="*/ 2 w 18"/>
                      <a:gd name="T39" fmla="*/ 2 h 10"/>
                      <a:gd name="T40" fmla="*/ 0 w 18"/>
                      <a:gd name="T41" fmla="*/ 2 h 10"/>
                      <a:gd name="T42" fmla="*/ 0 w 18"/>
                      <a:gd name="T43" fmla="*/ 4 h 10"/>
                      <a:gd name="T44" fmla="*/ 0 w 18"/>
                      <a:gd name="T45" fmla="*/ 4 h 10"/>
                      <a:gd name="T46" fmla="*/ 2 w 18"/>
                      <a:gd name="T47" fmla="*/ 4 h 10"/>
                      <a:gd name="T48" fmla="*/ 2 w 18"/>
                      <a:gd name="T49" fmla="*/ 4 h 10"/>
                      <a:gd name="T50" fmla="*/ 2 w 18"/>
                      <a:gd name="T51" fmla="*/ 4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0"/>
                      <a:gd name="T80" fmla="*/ 18 w 18"/>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0">
                        <a:moveTo>
                          <a:pt x="2" y="4"/>
                        </a:moveTo>
                        <a:lnTo>
                          <a:pt x="2" y="4"/>
                        </a:lnTo>
                        <a:lnTo>
                          <a:pt x="4" y="4"/>
                        </a:lnTo>
                        <a:lnTo>
                          <a:pt x="6" y="2"/>
                        </a:lnTo>
                        <a:lnTo>
                          <a:pt x="8" y="2"/>
                        </a:lnTo>
                        <a:lnTo>
                          <a:pt x="10" y="4"/>
                        </a:lnTo>
                        <a:lnTo>
                          <a:pt x="12" y="6"/>
                        </a:lnTo>
                        <a:lnTo>
                          <a:pt x="14" y="8"/>
                        </a:lnTo>
                        <a:lnTo>
                          <a:pt x="16" y="10"/>
                        </a:lnTo>
                        <a:lnTo>
                          <a:pt x="18" y="10"/>
                        </a:lnTo>
                        <a:lnTo>
                          <a:pt x="16" y="8"/>
                        </a:lnTo>
                        <a:lnTo>
                          <a:pt x="14" y="4"/>
                        </a:lnTo>
                        <a:lnTo>
                          <a:pt x="12" y="4"/>
                        </a:lnTo>
                        <a:lnTo>
                          <a:pt x="10" y="2"/>
                        </a:lnTo>
                        <a:lnTo>
                          <a:pt x="8" y="0"/>
                        </a:lnTo>
                        <a:lnTo>
                          <a:pt x="6" y="0"/>
                        </a:lnTo>
                        <a:lnTo>
                          <a:pt x="2" y="0"/>
                        </a:lnTo>
                        <a:lnTo>
                          <a:pt x="0" y="2"/>
                        </a:lnTo>
                        <a:lnTo>
                          <a:pt x="2" y="2"/>
                        </a:lnTo>
                        <a:lnTo>
                          <a:pt x="0" y="2"/>
                        </a:lnTo>
                        <a:lnTo>
                          <a:pt x="0" y="4"/>
                        </a:lnTo>
                        <a:lnTo>
                          <a:pt x="2" y="4"/>
                        </a:lnTo>
                        <a:close/>
                      </a:path>
                    </a:pathLst>
                  </a:custGeom>
                  <a:solidFill>
                    <a:srgbClr val="000000"/>
                  </a:solidFill>
                  <a:ln w="9525">
                    <a:noFill/>
                    <a:round/>
                    <a:headEnd/>
                    <a:tailEnd/>
                  </a:ln>
                </p:spPr>
                <p:txBody>
                  <a:bodyPr/>
                  <a:lstStyle/>
                  <a:p>
                    <a:endParaRPr lang="es-AR"/>
                  </a:p>
                </p:txBody>
              </p:sp>
              <p:sp>
                <p:nvSpPr>
                  <p:cNvPr id="71003" name="Freeform 1296"/>
                  <p:cNvSpPr>
                    <a:spLocks/>
                  </p:cNvSpPr>
                  <p:nvPr/>
                </p:nvSpPr>
                <p:spPr bwMode="auto">
                  <a:xfrm>
                    <a:off x="4540" y="2156"/>
                    <a:ext cx="10" cy="16"/>
                  </a:xfrm>
                  <a:custGeom>
                    <a:avLst/>
                    <a:gdLst>
                      <a:gd name="T0" fmla="*/ 4 w 10"/>
                      <a:gd name="T1" fmla="*/ 16 h 16"/>
                      <a:gd name="T2" fmla="*/ 4 w 10"/>
                      <a:gd name="T3" fmla="*/ 14 h 16"/>
                      <a:gd name="T4" fmla="*/ 4 w 10"/>
                      <a:gd name="T5" fmla="*/ 14 h 16"/>
                      <a:gd name="T6" fmla="*/ 2 w 10"/>
                      <a:gd name="T7" fmla="*/ 12 h 16"/>
                      <a:gd name="T8" fmla="*/ 2 w 10"/>
                      <a:gd name="T9" fmla="*/ 10 h 16"/>
                      <a:gd name="T10" fmla="*/ 4 w 10"/>
                      <a:gd name="T11" fmla="*/ 8 h 16"/>
                      <a:gd name="T12" fmla="*/ 6 w 10"/>
                      <a:gd name="T13" fmla="*/ 6 h 16"/>
                      <a:gd name="T14" fmla="*/ 6 w 10"/>
                      <a:gd name="T15" fmla="*/ 4 h 16"/>
                      <a:gd name="T16" fmla="*/ 10 w 10"/>
                      <a:gd name="T17" fmla="*/ 4 h 16"/>
                      <a:gd name="T18" fmla="*/ 10 w 10"/>
                      <a:gd name="T19" fmla="*/ 2 h 16"/>
                      <a:gd name="T20" fmla="*/ 10 w 10"/>
                      <a:gd name="T21" fmla="*/ 0 h 16"/>
                      <a:gd name="T22" fmla="*/ 8 w 10"/>
                      <a:gd name="T23" fmla="*/ 0 h 16"/>
                      <a:gd name="T24" fmla="*/ 6 w 10"/>
                      <a:gd name="T25" fmla="*/ 2 h 16"/>
                      <a:gd name="T26" fmla="*/ 4 w 10"/>
                      <a:gd name="T27" fmla="*/ 4 h 16"/>
                      <a:gd name="T28" fmla="*/ 2 w 10"/>
                      <a:gd name="T29" fmla="*/ 8 h 16"/>
                      <a:gd name="T30" fmla="*/ 0 w 10"/>
                      <a:gd name="T31" fmla="*/ 10 h 16"/>
                      <a:gd name="T32" fmla="*/ 0 w 10"/>
                      <a:gd name="T33" fmla="*/ 12 h 16"/>
                      <a:gd name="T34" fmla="*/ 0 w 10"/>
                      <a:gd name="T35" fmla="*/ 14 h 16"/>
                      <a:gd name="T36" fmla="*/ 2 w 10"/>
                      <a:gd name="T37" fmla="*/ 16 h 16"/>
                      <a:gd name="T38" fmla="*/ 2 w 10"/>
                      <a:gd name="T39" fmla="*/ 14 h 16"/>
                      <a:gd name="T40" fmla="*/ 2 w 10"/>
                      <a:gd name="T41" fmla="*/ 16 h 16"/>
                      <a:gd name="T42" fmla="*/ 4 w 10"/>
                      <a:gd name="T43" fmla="*/ 16 h 16"/>
                      <a:gd name="T44" fmla="*/ 4 w 10"/>
                      <a:gd name="T45" fmla="*/ 16 h 16"/>
                      <a:gd name="T46" fmla="*/ 4 w 10"/>
                      <a:gd name="T47" fmla="*/ 16 h 16"/>
                      <a:gd name="T48" fmla="*/ 4 w 10"/>
                      <a:gd name="T49" fmla="*/ 14 h 16"/>
                      <a:gd name="T50" fmla="*/ 4 w 10"/>
                      <a:gd name="T51" fmla="*/ 16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16"/>
                      <a:gd name="T80" fmla="*/ 10 w 10"/>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16">
                        <a:moveTo>
                          <a:pt x="4" y="16"/>
                        </a:moveTo>
                        <a:lnTo>
                          <a:pt x="4" y="14"/>
                        </a:lnTo>
                        <a:lnTo>
                          <a:pt x="2" y="12"/>
                        </a:lnTo>
                        <a:lnTo>
                          <a:pt x="2" y="10"/>
                        </a:lnTo>
                        <a:lnTo>
                          <a:pt x="4" y="8"/>
                        </a:lnTo>
                        <a:lnTo>
                          <a:pt x="6" y="6"/>
                        </a:lnTo>
                        <a:lnTo>
                          <a:pt x="6" y="4"/>
                        </a:lnTo>
                        <a:lnTo>
                          <a:pt x="10" y="4"/>
                        </a:lnTo>
                        <a:lnTo>
                          <a:pt x="10" y="2"/>
                        </a:lnTo>
                        <a:lnTo>
                          <a:pt x="10" y="0"/>
                        </a:lnTo>
                        <a:lnTo>
                          <a:pt x="8" y="0"/>
                        </a:lnTo>
                        <a:lnTo>
                          <a:pt x="6" y="2"/>
                        </a:lnTo>
                        <a:lnTo>
                          <a:pt x="4" y="4"/>
                        </a:lnTo>
                        <a:lnTo>
                          <a:pt x="2" y="8"/>
                        </a:lnTo>
                        <a:lnTo>
                          <a:pt x="0" y="10"/>
                        </a:lnTo>
                        <a:lnTo>
                          <a:pt x="0" y="12"/>
                        </a:lnTo>
                        <a:lnTo>
                          <a:pt x="0" y="14"/>
                        </a:lnTo>
                        <a:lnTo>
                          <a:pt x="2" y="16"/>
                        </a:lnTo>
                        <a:lnTo>
                          <a:pt x="2" y="14"/>
                        </a:lnTo>
                        <a:lnTo>
                          <a:pt x="2" y="16"/>
                        </a:lnTo>
                        <a:lnTo>
                          <a:pt x="4" y="16"/>
                        </a:lnTo>
                        <a:lnTo>
                          <a:pt x="4" y="14"/>
                        </a:lnTo>
                        <a:lnTo>
                          <a:pt x="4" y="16"/>
                        </a:lnTo>
                        <a:close/>
                      </a:path>
                    </a:pathLst>
                  </a:custGeom>
                  <a:solidFill>
                    <a:srgbClr val="000000"/>
                  </a:solidFill>
                  <a:ln w="9525">
                    <a:noFill/>
                    <a:round/>
                    <a:headEnd/>
                    <a:tailEnd/>
                  </a:ln>
                </p:spPr>
                <p:txBody>
                  <a:bodyPr/>
                  <a:lstStyle/>
                  <a:p>
                    <a:endParaRPr lang="es-AR"/>
                  </a:p>
                </p:txBody>
              </p:sp>
              <p:sp>
                <p:nvSpPr>
                  <p:cNvPr id="71004" name="Freeform 1297"/>
                  <p:cNvSpPr>
                    <a:spLocks/>
                  </p:cNvSpPr>
                  <p:nvPr/>
                </p:nvSpPr>
                <p:spPr bwMode="auto">
                  <a:xfrm>
                    <a:off x="4540" y="2172"/>
                    <a:ext cx="6" cy="14"/>
                  </a:xfrm>
                  <a:custGeom>
                    <a:avLst/>
                    <a:gdLst>
                      <a:gd name="T0" fmla="*/ 6 w 6"/>
                      <a:gd name="T1" fmla="*/ 14 h 14"/>
                      <a:gd name="T2" fmla="*/ 6 w 6"/>
                      <a:gd name="T3" fmla="*/ 12 h 14"/>
                      <a:gd name="T4" fmla="*/ 4 w 6"/>
                      <a:gd name="T5" fmla="*/ 12 h 14"/>
                      <a:gd name="T6" fmla="*/ 2 w 6"/>
                      <a:gd name="T7" fmla="*/ 8 h 14"/>
                      <a:gd name="T8" fmla="*/ 2 w 6"/>
                      <a:gd name="T9" fmla="*/ 4 h 14"/>
                      <a:gd name="T10" fmla="*/ 4 w 6"/>
                      <a:gd name="T11" fmla="*/ 0 h 14"/>
                      <a:gd name="T12" fmla="*/ 2 w 6"/>
                      <a:gd name="T13" fmla="*/ 0 h 14"/>
                      <a:gd name="T14" fmla="*/ 0 w 6"/>
                      <a:gd name="T15" fmla="*/ 4 h 14"/>
                      <a:gd name="T16" fmla="*/ 0 w 6"/>
                      <a:gd name="T17" fmla="*/ 8 h 14"/>
                      <a:gd name="T18" fmla="*/ 2 w 6"/>
                      <a:gd name="T19" fmla="*/ 12 h 14"/>
                      <a:gd name="T20" fmla="*/ 6 w 6"/>
                      <a:gd name="T21" fmla="*/ 14 h 14"/>
                      <a:gd name="T22" fmla="*/ 4 w 6"/>
                      <a:gd name="T23" fmla="*/ 12 h 14"/>
                      <a:gd name="T24" fmla="*/ 6 w 6"/>
                      <a:gd name="T25" fmla="*/ 14 h 14"/>
                      <a:gd name="T26" fmla="*/ 6 w 6"/>
                      <a:gd name="T27" fmla="*/ 14 h 14"/>
                      <a:gd name="T28" fmla="*/ 6 w 6"/>
                      <a:gd name="T29" fmla="*/ 14 h 14"/>
                      <a:gd name="T30" fmla="*/ 6 w 6"/>
                      <a:gd name="T31" fmla="*/ 12 h 14"/>
                      <a:gd name="T32" fmla="*/ 6 w 6"/>
                      <a:gd name="T33" fmla="*/ 12 h 14"/>
                      <a:gd name="T34" fmla="*/ 6 w 6"/>
                      <a:gd name="T35" fmla="*/ 14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14"/>
                      <a:gd name="T56" fmla="*/ 6 w 6"/>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14">
                        <a:moveTo>
                          <a:pt x="6" y="14"/>
                        </a:moveTo>
                        <a:lnTo>
                          <a:pt x="6" y="12"/>
                        </a:lnTo>
                        <a:lnTo>
                          <a:pt x="4" y="12"/>
                        </a:lnTo>
                        <a:lnTo>
                          <a:pt x="2" y="8"/>
                        </a:lnTo>
                        <a:lnTo>
                          <a:pt x="2" y="4"/>
                        </a:lnTo>
                        <a:lnTo>
                          <a:pt x="4" y="0"/>
                        </a:lnTo>
                        <a:lnTo>
                          <a:pt x="2" y="0"/>
                        </a:lnTo>
                        <a:lnTo>
                          <a:pt x="0" y="4"/>
                        </a:lnTo>
                        <a:lnTo>
                          <a:pt x="0" y="8"/>
                        </a:lnTo>
                        <a:lnTo>
                          <a:pt x="2" y="12"/>
                        </a:lnTo>
                        <a:lnTo>
                          <a:pt x="6" y="14"/>
                        </a:lnTo>
                        <a:lnTo>
                          <a:pt x="4" y="12"/>
                        </a:lnTo>
                        <a:lnTo>
                          <a:pt x="6" y="14"/>
                        </a:lnTo>
                        <a:lnTo>
                          <a:pt x="6" y="12"/>
                        </a:lnTo>
                        <a:lnTo>
                          <a:pt x="6" y="14"/>
                        </a:lnTo>
                        <a:close/>
                      </a:path>
                    </a:pathLst>
                  </a:custGeom>
                  <a:solidFill>
                    <a:srgbClr val="000000"/>
                  </a:solidFill>
                  <a:ln w="9525">
                    <a:noFill/>
                    <a:round/>
                    <a:headEnd/>
                    <a:tailEnd/>
                  </a:ln>
                </p:spPr>
                <p:txBody>
                  <a:bodyPr/>
                  <a:lstStyle/>
                  <a:p>
                    <a:endParaRPr lang="es-AR"/>
                  </a:p>
                </p:txBody>
              </p:sp>
              <p:sp>
                <p:nvSpPr>
                  <p:cNvPr id="71005" name="Freeform 1298"/>
                  <p:cNvSpPr>
                    <a:spLocks/>
                  </p:cNvSpPr>
                  <p:nvPr/>
                </p:nvSpPr>
                <p:spPr bwMode="auto">
                  <a:xfrm>
                    <a:off x="4540" y="2186"/>
                    <a:ext cx="8" cy="22"/>
                  </a:xfrm>
                  <a:custGeom>
                    <a:avLst/>
                    <a:gdLst>
                      <a:gd name="T0" fmla="*/ 8 w 8"/>
                      <a:gd name="T1" fmla="*/ 22 h 22"/>
                      <a:gd name="T2" fmla="*/ 6 w 8"/>
                      <a:gd name="T3" fmla="*/ 20 h 22"/>
                      <a:gd name="T4" fmla="*/ 4 w 8"/>
                      <a:gd name="T5" fmla="*/ 18 h 22"/>
                      <a:gd name="T6" fmla="*/ 2 w 8"/>
                      <a:gd name="T7" fmla="*/ 12 h 22"/>
                      <a:gd name="T8" fmla="*/ 4 w 8"/>
                      <a:gd name="T9" fmla="*/ 6 h 22"/>
                      <a:gd name="T10" fmla="*/ 6 w 8"/>
                      <a:gd name="T11" fmla="*/ 0 h 22"/>
                      <a:gd name="T12" fmla="*/ 4 w 8"/>
                      <a:gd name="T13" fmla="*/ 0 h 22"/>
                      <a:gd name="T14" fmla="*/ 2 w 8"/>
                      <a:gd name="T15" fmla="*/ 4 h 22"/>
                      <a:gd name="T16" fmla="*/ 0 w 8"/>
                      <a:gd name="T17" fmla="*/ 12 h 22"/>
                      <a:gd name="T18" fmla="*/ 2 w 8"/>
                      <a:gd name="T19" fmla="*/ 18 h 22"/>
                      <a:gd name="T20" fmla="*/ 6 w 8"/>
                      <a:gd name="T21" fmla="*/ 22 h 22"/>
                      <a:gd name="T22" fmla="*/ 6 w 8"/>
                      <a:gd name="T23" fmla="*/ 20 h 22"/>
                      <a:gd name="T24" fmla="*/ 6 w 8"/>
                      <a:gd name="T25" fmla="*/ 22 h 22"/>
                      <a:gd name="T26" fmla="*/ 8 w 8"/>
                      <a:gd name="T27" fmla="*/ 22 h 22"/>
                      <a:gd name="T28" fmla="*/ 8 w 8"/>
                      <a:gd name="T29" fmla="*/ 22 h 22"/>
                      <a:gd name="T30" fmla="*/ 8 w 8"/>
                      <a:gd name="T31" fmla="*/ 20 h 22"/>
                      <a:gd name="T32" fmla="*/ 6 w 8"/>
                      <a:gd name="T33" fmla="*/ 20 h 22"/>
                      <a:gd name="T34" fmla="*/ 8 w 8"/>
                      <a:gd name="T35" fmla="*/ 22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22"/>
                      <a:gd name="T56" fmla="*/ 8 w 8"/>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22">
                        <a:moveTo>
                          <a:pt x="8" y="22"/>
                        </a:moveTo>
                        <a:lnTo>
                          <a:pt x="6" y="20"/>
                        </a:lnTo>
                        <a:lnTo>
                          <a:pt x="4" y="18"/>
                        </a:lnTo>
                        <a:lnTo>
                          <a:pt x="2" y="12"/>
                        </a:lnTo>
                        <a:lnTo>
                          <a:pt x="4" y="6"/>
                        </a:lnTo>
                        <a:lnTo>
                          <a:pt x="6" y="0"/>
                        </a:lnTo>
                        <a:lnTo>
                          <a:pt x="4" y="0"/>
                        </a:lnTo>
                        <a:lnTo>
                          <a:pt x="2" y="4"/>
                        </a:lnTo>
                        <a:lnTo>
                          <a:pt x="0" y="12"/>
                        </a:lnTo>
                        <a:lnTo>
                          <a:pt x="2" y="18"/>
                        </a:lnTo>
                        <a:lnTo>
                          <a:pt x="6" y="22"/>
                        </a:lnTo>
                        <a:lnTo>
                          <a:pt x="6" y="20"/>
                        </a:lnTo>
                        <a:lnTo>
                          <a:pt x="6" y="22"/>
                        </a:lnTo>
                        <a:lnTo>
                          <a:pt x="8" y="22"/>
                        </a:lnTo>
                        <a:lnTo>
                          <a:pt x="8" y="20"/>
                        </a:lnTo>
                        <a:lnTo>
                          <a:pt x="6" y="20"/>
                        </a:lnTo>
                        <a:lnTo>
                          <a:pt x="8" y="22"/>
                        </a:lnTo>
                        <a:close/>
                      </a:path>
                    </a:pathLst>
                  </a:custGeom>
                  <a:solidFill>
                    <a:srgbClr val="000000"/>
                  </a:solidFill>
                  <a:ln w="9525">
                    <a:noFill/>
                    <a:round/>
                    <a:headEnd/>
                    <a:tailEnd/>
                  </a:ln>
                </p:spPr>
                <p:txBody>
                  <a:bodyPr/>
                  <a:lstStyle/>
                  <a:p>
                    <a:endParaRPr lang="es-AR"/>
                  </a:p>
                </p:txBody>
              </p:sp>
              <p:sp>
                <p:nvSpPr>
                  <p:cNvPr id="71006" name="Freeform 1299"/>
                  <p:cNvSpPr>
                    <a:spLocks/>
                  </p:cNvSpPr>
                  <p:nvPr/>
                </p:nvSpPr>
                <p:spPr bwMode="auto">
                  <a:xfrm>
                    <a:off x="4544" y="2206"/>
                    <a:ext cx="8" cy="20"/>
                  </a:xfrm>
                  <a:custGeom>
                    <a:avLst/>
                    <a:gdLst>
                      <a:gd name="T0" fmla="*/ 8 w 8"/>
                      <a:gd name="T1" fmla="*/ 20 h 20"/>
                      <a:gd name="T2" fmla="*/ 6 w 8"/>
                      <a:gd name="T3" fmla="*/ 18 h 20"/>
                      <a:gd name="T4" fmla="*/ 6 w 8"/>
                      <a:gd name="T5" fmla="*/ 18 h 20"/>
                      <a:gd name="T6" fmla="*/ 4 w 8"/>
                      <a:gd name="T7" fmla="*/ 16 h 20"/>
                      <a:gd name="T8" fmla="*/ 2 w 8"/>
                      <a:gd name="T9" fmla="*/ 14 h 20"/>
                      <a:gd name="T10" fmla="*/ 2 w 8"/>
                      <a:gd name="T11" fmla="*/ 12 h 20"/>
                      <a:gd name="T12" fmla="*/ 2 w 8"/>
                      <a:gd name="T13" fmla="*/ 8 h 20"/>
                      <a:gd name="T14" fmla="*/ 2 w 8"/>
                      <a:gd name="T15" fmla="*/ 6 h 20"/>
                      <a:gd name="T16" fmla="*/ 2 w 8"/>
                      <a:gd name="T17" fmla="*/ 4 h 20"/>
                      <a:gd name="T18" fmla="*/ 4 w 8"/>
                      <a:gd name="T19" fmla="*/ 2 h 20"/>
                      <a:gd name="T20" fmla="*/ 2 w 8"/>
                      <a:gd name="T21" fmla="*/ 0 h 20"/>
                      <a:gd name="T22" fmla="*/ 0 w 8"/>
                      <a:gd name="T23" fmla="*/ 2 h 20"/>
                      <a:gd name="T24" fmla="*/ 0 w 8"/>
                      <a:gd name="T25" fmla="*/ 6 h 20"/>
                      <a:gd name="T26" fmla="*/ 0 w 8"/>
                      <a:gd name="T27" fmla="*/ 8 h 20"/>
                      <a:gd name="T28" fmla="*/ 0 w 8"/>
                      <a:gd name="T29" fmla="*/ 12 h 20"/>
                      <a:gd name="T30" fmla="*/ 0 w 8"/>
                      <a:gd name="T31" fmla="*/ 16 h 20"/>
                      <a:gd name="T32" fmla="*/ 2 w 8"/>
                      <a:gd name="T33" fmla="*/ 18 h 20"/>
                      <a:gd name="T34" fmla="*/ 4 w 8"/>
                      <a:gd name="T35" fmla="*/ 20 h 20"/>
                      <a:gd name="T36" fmla="*/ 6 w 8"/>
                      <a:gd name="T37" fmla="*/ 20 h 20"/>
                      <a:gd name="T38" fmla="*/ 6 w 8"/>
                      <a:gd name="T39" fmla="*/ 18 h 20"/>
                      <a:gd name="T40" fmla="*/ 6 w 8"/>
                      <a:gd name="T41" fmla="*/ 20 h 20"/>
                      <a:gd name="T42" fmla="*/ 8 w 8"/>
                      <a:gd name="T43" fmla="*/ 20 h 20"/>
                      <a:gd name="T44" fmla="*/ 8 w 8"/>
                      <a:gd name="T45" fmla="*/ 20 h 20"/>
                      <a:gd name="T46" fmla="*/ 8 w 8"/>
                      <a:gd name="T47" fmla="*/ 18 h 20"/>
                      <a:gd name="T48" fmla="*/ 6 w 8"/>
                      <a:gd name="T49" fmla="*/ 18 h 20"/>
                      <a:gd name="T50" fmla="*/ 8 w 8"/>
                      <a:gd name="T51" fmla="*/ 2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20"/>
                      <a:gd name="T80" fmla="*/ 8 w 8"/>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20">
                        <a:moveTo>
                          <a:pt x="8" y="20"/>
                        </a:moveTo>
                        <a:lnTo>
                          <a:pt x="6" y="18"/>
                        </a:lnTo>
                        <a:lnTo>
                          <a:pt x="4" y="16"/>
                        </a:lnTo>
                        <a:lnTo>
                          <a:pt x="2" y="14"/>
                        </a:lnTo>
                        <a:lnTo>
                          <a:pt x="2" y="12"/>
                        </a:lnTo>
                        <a:lnTo>
                          <a:pt x="2" y="8"/>
                        </a:lnTo>
                        <a:lnTo>
                          <a:pt x="2" y="6"/>
                        </a:lnTo>
                        <a:lnTo>
                          <a:pt x="2" y="4"/>
                        </a:lnTo>
                        <a:lnTo>
                          <a:pt x="4" y="2"/>
                        </a:lnTo>
                        <a:lnTo>
                          <a:pt x="2" y="0"/>
                        </a:lnTo>
                        <a:lnTo>
                          <a:pt x="0" y="2"/>
                        </a:lnTo>
                        <a:lnTo>
                          <a:pt x="0" y="6"/>
                        </a:lnTo>
                        <a:lnTo>
                          <a:pt x="0" y="8"/>
                        </a:lnTo>
                        <a:lnTo>
                          <a:pt x="0" y="12"/>
                        </a:lnTo>
                        <a:lnTo>
                          <a:pt x="0" y="16"/>
                        </a:lnTo>
                        <a:lnTo>
                          <a:pt x="2" y="18"/>
                        </a:lnTo>
                        <a:lnTo>
                          <a:pt x="4" y="20"/>
                        </a:lnTo>
                        <a:lnTo>
                          <a:pt x="6" y="20"/>
                        </a:lnTo>
                        <a:lnTo>
                          <a:pt x="6" y="18"/>
                        </a:lnTo>
                        <a:lnTo>
                          <a:pt x="6" y="20"/>
                        </a:lnTo>
                        <a:lnTo>
                          <a:pt x="8" y="20"/>
                        </a:lnTo>
                        <a:lnTo>
                          <a:pt x="8" y="18"/>
                        </a:lnTo>
                        <a:lnTo>
                          <a:pt x="6" y="18"/>
                        </a:lnTo>
                        <a:lnTo>
                          <a:pt x="8" y="20"/>
                        </a:lnTo>
                        <a:close/>
                      </a:path>
                    </a:pathLst>
                  </a:custGeom>
                  <a:solidFill>
                    <a:srgbClr val="000000"/>
                  </a:solidFill>
                  <a:ln w="9525">
                    <a:noFill/>
                    <a:round/>
                    <a:headEnd/>
                    <a:tailEnd/>
                  </a:ln>
                </p:spPr>
                <p:txBody>
                  <a:bodyPr/>
                  <a:lstStyle/>
                  <a:p>
                    <a:endParaRPr lang="es-AR"/>
                  </a:p>
                </p:txBody>
              </p:sp>
              <p:sp>
                <p:nvSpPr>
                  <p:cNvPr id="71007" name="Freeform 1300"/>
                  <p:cNvSpPr>
                    <a:spLocks/>
                  </p:cNvSpPr>
                  <p:nvPr/>
                </p:nvSpPr>
                <p:spPr bwMode="auto">
                  <a:xfrm>
                    <a:off x="4546" y="2226"/>
                    <a:ext cx="8" cy="18"/>
                  </a:xfrm>
                  <a:custGeom>
                    <a:avLst/>
                    <a:gdLst>
                      <a:gd name="T0" fmla="*/ 8 w 8"/>
                      <a:gd name="T1" fmla="*/ 18 h 18"/>
                      <a:gd name="T2" fmla="*/ 8 w 8"/>
                      <a:gd name="T3" fmla="*/ 16 h 18"/>
                      <a:gd name="T4" fmla="*/ 4 w 8"/>
                      <a:gd name="T5" fmla="*/ 14 h 18"/>
                      <a:gd name="T6" fmla="*/ 2 w 8"/>
                      <a:gd name="T7" fmla="*/ 10 h 18"/>
                      <a:gd name="T8" fmla="*/ 2 w 8"/>
                      <a:gd name="T9" fmla="*/ 6 h 18"/>
                      <a:gd name="T10" fmla="*/ 6 w 8"/>
                      <a:gd name="T11" fmla="*/ 0 h 18"/>
                      <a:gd name="T12" fmla="*/ 4 w 8"/>
                      <a:gd name="T13" fmla="*/ 0 h 18"/>
                      <a:gd name="T14" fmla="*/ 0 w 8"/>
                      <a:gd name="T15" fmla="*/ 6 h 18"/>
                      <a:gd name="T16" fmla="*/ 0 w 8"/>
                      <a:gd name="T17" fmla="*/ 10 h 18"/>
                      <a:gd name="T18" fmla="*/ 2 w 8"/>
                      <a:gd name="T19" fmla="*/ 16 h 18"/>
                      <a:gd name="T20" fmla="*/ 8 w 8"/>
                      <a:gd name="T21" fmla="*/ 18 h 18"/>
                      <a:gd name="T22" fmla="*/ 6 w 8"/>
                      <a:gd name="T23" fmla="*/ 18 h 18"/>
                      <a:gd name="T24" fmla="*/ 8 w 8"/>
                      <a:gd name="T25" fmla="*/ 18 h 18"/>
                      <a:gd name="T26" fmla="*/ 8 w 8"/>
                      <a:gd name="T27" fmla="*/ 18 h 18"/>
                      <a:gd name="T28" fmla="*/ 8 w 8"/>
                      <a:gd name="T29" fmla="*/ 18 h 18"/>
                      <a:gd name="T30" fmla="*/ 8 w 8"/>
                      <a:gd name="T31" fmla="*/ 16 h 18"/>
                      <a:gd name="T32" fmla="*/ 8 w 8"/>
                      <a:gd name="T33" fmla="*/ 16 h 18"/>
                      <a:gd name="T34" fmla="*/ 8 w 8"/>
                      <a:gd name="T35" fmla="*/ 1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18"/>
                      <a:gd name="T56" fmla="*/ 8 w 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18">
                        <a:moveTo>
                          <a:pt x="8" y="18"/>
                        </a:moveTo>
                        <a:lnTo>
                          <a:pt x="8" y="16"/>
                        </a:lnTo>
                        <a:lnTo>
                          <a:pt x="4" y="14"/>
                        </a:lnTo>
                        <a:lnTo>
                          <a:pt x="2" y="10"/>
                        </a:lnTo>
                        <a:lnTo>
                          <a:pt x="2" y="6"/>
                        </a:lnTo>
                        <a:lnTo>
                          <a:pt x="6" y="0"/>
                        </a:lnTo>
                        <a:lnTo>
                          <a:pt x="4" y="0"/>
                        </a:lnTo>
                        <a:lnTo>
                          <a:pt x="0" y="6"/>
                        </a:lnTo>
                        <a:lnTo>
                          <a:pt x="0" y="10"/>
                        </a:lnTo>
                        <a:lnTo>
                          <a:pt x="2" y="16"/>
                        </a:lnTo>
                        <a:lnTo>
                          <a:pt x="8" y="18"/>
                        </a:lnTo>
                        <a:lnTo>
                          <a:pt x="6" y="18"/>
                        </a:lnTo>
                        <a:lnTo>
                          <a:pt x="8" y="18"/>
                        </a:lnTo>
                        <a:lnTo>
                          <a:pt x="8" y="16"/>
                        </a:lnTo>
                        <a:lnTo>
                          <a:pt x="8" y="18"/>
                        </a:lnTo>
                        <a:close/>
                      </a:path>
                    </a:pathLst>
                  </a:custGeom>
                  <a:solidFill>
                    <a:srgbClr val="000000"/>
                  </a:solidFill>
                  <a:ln w="9525">
                    <a:noFill/>
                    <a:round/>
                    <a:headEnd/>
                    <a:tailEnd/>
                  </a:ln>
                </p:spPr>
                <p:txBody>
                  <a:bodyPr/>
                  <a:lstStyle/>
                  <a:p>
                    <a:endParaRPr lang="es-AR"/>
                  </a:p>
                </p:txBody>
              </p:sp>
              <p:sp>
                <p:nvSpPr>
                  <p:cNvPr id="71008" name="Freeform 1301"/>
                  <p:cNvSpPr>
                    <a:spLocks/>
                  </p:cNvSpPr>
                  <p:nvPr/>
                </p:nvSpPr>
                <p:spPr bwMode="auto">
                  <a:xfrm>
                    <a:off x="4550" y="2244"/>
                    <a:ext cx="6" cy="20"/>
                  </a:xfrm>
                  <a:custGeom>
                    <a:avLst/>
                    <a:gdLst>
                      <a:gd name="T0" fmla="*/ 6 w 6"/>
                      <a:gd name="T1" fmla="*/ 18 h 20"/>
                      <a:gd name="T2" fmla="*/ 6 w 6"/>
                      <a:gd name="T3" fmla="*/ 18 h 20"/>
                      <a:gd name="T4" fmla="*/ 4 w 6"/>
                      <a:gd name="T5" fmla="*/ 16 h 20"/>
                      <a:gd name="T6" fmla="*/ 2 w 6"/>
                      <a:gd name="T7" fmla="*/ 12 h 20"/>
                      <a:gd name="T8" fmla="*/ 2 w 6"/>
                      <a:gd name="T9" fmla="*/ 6 h 20"/>
                      <a:gd name="T10" fmla="*/ 4 w 6"/>
                      <a:gd name="T11" fmla="*/ 2 h 20"/>
                      <a:gd name="T12" fmla="*/ 2 w 6"/>
                      <a:gd name="T13" fmla="*/ 0 h 20"/>
                      <a:gd name="T14" fmla="*/ 0 w 6"/>
                      <a:gd name="T15" fmla="*/ 6 h 20"/>
                      <a:gd name="T16" fmla="*/ 0 w 6"/>
                      <a:gd name="T17" fmla="*/ 12 h 20"/>
                      <a:gd name="T18" fmla="*/ 2 w 6"/>
                      <a:gd name="T19" fmla="*/ 18 h 20"/>
                      <a:gd name="T20" fmla="*/ 4 w 6"/>
                      <a:gd name="T21" fmla="*/ 20 h 20"/>
                      <a:gd name="T22" fmla="*/ 6 w 6"/>
                      <a:gd name="T23" fmla="*/ 20 h 20"/>
                      <a:gd name="T24" fmla="*/ 6 w 6"/>
                      <a:gd name="T25" fmla="*/ 20 h 20"/>
                      <a:gd name="T26" fmla="*/ 6 w 6"/>
                      <a:gd name="T27" fmla="*/ 18 h 20"/>
                      <a:gd name="T28" fmla="*/ 6 w 6"/>
                      <a:gd name="T29" fmla="*/ 18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20"/>
                      <a:gd name="T47" fmla="*/ 6 w 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20">
                        <a:moveTo>
                          <a:pt x="6" y="18"/>
                        </a:moveTo>
                        <a:lnTo>
                          <a:pt x="6" y="18"/>
                        </a:lnTo>
                        <a:lnTo>
                          <a:pt x="4" y="16"/>
                        </a:lnTo>
                        <a:lnTo>
                          <a:pt x="2" y="12"/>
                        </a:lnTo>
                        <a:lnTo>
                          <a:pt x="2" y="6"/>
                        </a:lnTo>
                        <a:lnTo>
                          <a:pt x="4" y="2"/>
                        </a:lnTo>
                        <a:lnTo>
                          <a:pt x="2" y="0"/>
                        </a:lnTo>
                        <a:lnTo>
                          <a:pt x="0" y="6"/>
                        </a:lnTo>
                        <a:lnTo>
                          <a:pt x="0" y="12"/>
                        </a:lnTo>
                        <a:lnTo>
                          <a:pt x="2" y="18"/>
                        </a:lnTo>
                        <a:lnTo>
                          <a:pt x="4" y="20"/>
                        </a:lnTo>
                        <a:lnTo>
                          <a:pt x="6" y="20"/>
                        </a:lnTo>
                        <a:lnTo>
                          <a:pt x="6" y="18"/>
                        </a:lnTo>
                        <a:close/>
                      </a:path>
                    </a:pathLst>
                  </a:custGeom>
                  <a:solidFill>
                    <a:srgbClr val="000000"/>
                  </a:solidFill>
                  <a:ln w="9525">
                    <a:noFill/>
                    <a:round/>
                    <a:headEnd/>
                    <a:tailEnd/>
                  </a:ln>
                </p:spPr>
                <p:txBody>
                  <a:bodyPr/>
                  <a:lstStyle/>
                  <a:p>
                    <a:endParaRPr lang="es-AR"/>
                  </a:p>
                </p:txBody>
              </p:sp>
              <p:sp>
                <p:nvSpPr>
                  <p:cNvPr id="71009" name="Freeform 1302"/>
                  <p:cNvSpPr>
                    <a:spLocks/>
                  </p:cNvSpPr>
                  <p:nvPr/>
                </p:nvSpPr>
                <p:spPr bwMode="auto">
                  <a:xfrm>
                    <a:off x="4552" y="2230"/>
                    <a:ext cx="8" cy="10"/>
                  </a:xfrm>
                  <a:custGeom>
                    <a:avLst/>
                    <a:gdLst>
                      <a:gd name="T0" fmla="*/ 2 w 8"/>
                      <a:gd name="T1" fmla="*/ 0 h 10"/>
                      <a:gd name="T2" fmla="*/ 0 w 8"/>
                      <a:gd name="T3" fmla="*/ 2 h 10"/>
                      <a:gd name="T4" fmla="*/ 0 w 8"/>
                      <a:gd name="T5" fmla="*/ 4 h 10"/>
                      <a:gd name="T6" fmla="*/ 0 w 8"/>
                      <a:gd name="T7" fmla="*/ 8 h 10"/>
                      <a:gd name="T8" fmla="*/ 2 w 8"/>
                      <a:gd name="T9" fmla="*/ 10 h 10"/>
                      <a:gd name="T10" fmla="*/ 4 w 8"/>
                      <a:gd name="T11" fmla="*/ 10 h 10"/>
                      <a:gd name="T12" fmla="*/ 6 w 8"/>
                      <a:gd name="T13" fmla="*/ 10 h 10"/>
                      <a:gd name="T14" fmla="*/ 8 w 8"/>
                      <a:gd name="T15" fmla="*/ 8 h 10"/>
                      <a:gd name="T16" fmla="*/ 8 w 8"/>
                      <a:gd name="T17" fmla="*/ 6 h 10"/>
                      <a:gd name="T18" fmla="*/ 8 w 8"/>
                      <a:gd name="T19" fmla="*/ 2 h 10"/>
                      <a:gd name="T20" fmla="*/ 6 w 8"/>
                      <a:gd name="T21" fmla="*/ 0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8"/>
                        </a:lnTo>
                        <a:lnTo>
                          <a:pt x="2" y="10"/>
                        </a:lnTo>
                        <a:lnTo>
                          <a:pt x="4" y="10"/>
                        </a:lnTo>
                        <a:lnTo>
                          <a:pt x="6" y="10"/>
                        </a:lnTo>
                        <a:lnTo>
                          <a:pt x="8" y="8"/>
                        </a:lnTo>
                        <a:lnTo>
                          <a:pt x="8" y="6"/>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1010" name="Freeform 1303"/>
                  <p:cNvSpPr>
                    <a:spLocks/>
                  </p:cNvSpPr>
                  <p:nvPr/>
                </p:nvSpPr>
                <p:spPr bwMode="auto">
                  <a:xfrm>
                    <a:off x="4568" y="2168"/>
                    <a:ext cx="10" cy="10"/>
                  </a:xfrm>
                  <a:custGeom>
                    <a:avLst/>
                    <a:gdLst>
                      <a:gd name="T0" fmla="*/ 0 w 10"/>
                      <a:gd name="T1" fmla="*/ 2 h 10"/>
                      <a:gd name="T2" fmla="*/ 0 w 10"/>
                      <a:gd name="T3" fmla="*/ 0 h 10"/>
                      <a:gd name="T4" fmla="*/ 2 w 10"/>
                      <a:gd name="T5" fmla="*/ 0 h 10"/>
                      <a:gd name="T6" fmla="*/ 4 w 10"/>
                      <a:gd name="T7" fmla="*/ 0 h 10"/>
                      <a:gd name="T8" fmla="*/ 6 w 10"/>
                      <a:gd name="T9" fmla="*/ 0 h 10"/>
                      <a:gd name="T10" fmla="*/ 6 w 10"/>
                      <a:gd name="T11" fmla="*/ 2 h 10"/>
                      <a:gd name="T12" fmla="*/ 8 w 10"/>
                      <a:gd name="T13" fmla="*/ 2 h 10"/>
                      <a:gd name="T14" fmla="*/ 10 w 10"/>
                      <a:gd name="T15" fmla="*/ 4 h 10"/>
                      <a:gd name="T16" fmla="*/ 10 w 10"/>
                      <a:gd name="T17" fmla="*/ 6 h 10"/>
                      <a:gd name="T18" fmla="*/ 8 w 10"/>
                      <a:gd name="T19" fmla="*/ 8 h 10"/>
                      <a:gd name="T20" fmla="*/ 8 w 10"/>
                      <a:gd name="T21" fmla="*/ 10 h 10"/>
                      <a:gd name="T22" fmla="*/ 6 w 10"/>
                      <a:gd name="T23" fmla="*/ 10 h 10"/>
                      <a:gd name="T24" fmla="*/ 4 w 10"/>
                      <a:gd name="T25" fmla="*/ 8 h 10"/>
                      <a:gd name="T26" fmla="*/ 4 w 10"/>
                      <a:gd name="T27" fmla="*/ 6 h 10"/>
                      <a:gd name="T28" fmla="*/ 2 w 10"/>
                      <a:gd name="T29" fmla="*/ 4 h 10"/>
                      <a:gd name="T30" fmla="*/ 0 w 10"/>
                      <a:gd name="T31" fmla="*/ 4 h 10"/>
                      <a:gd name="T32" fmla="*/ 0 w 10"/>
                      <a:gd name="T33" fmla="*/ 2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2"/>
                        </a:moveTo>
                        <a:lnTo>
                          <a:pt x="0" y="0"/>
                        </a:lnTo>
                        <a:lnTo>
                          <a:pt x="2" y="0"/>
                        </a:lnTo>
                        <a:lnTo>
                          <a:pt x="4" y="0"/>
                        </a:lnTo>
                        <a:lnTo>
                          <a:pt x="6" y="0"/>
                        </a:lnTo>
                        <a:lnTo>
                          <a:pt x="6" y="2"/>
                        </a:lnTo>
                        <a:lnTo>
                          <a:pt x="8" y="2"/>
                        </a:lnTo>
                        <a:lnTo>
                          <a:pt x="10" y="4"/>
                        </a:lnTo>
                        <a:lnTo>
                          <a:pt x="10" y="6"/>
                        </a:lnTo>
                        <a:lnTo>
                          <a:pt x="8" y="8"/>
                        </a:lnTo>
                        <a:lnTo>
                          <a:pt x="8" y="10"/>
                        </a:lnTo>
                        <a:lnTo>
                          <a:pt x="6" y="10"/>
                        </a:lnTo>
                        <a:lnTo>
                          <a:pt x="4" y="8"/>
                        </a:lnTo>
                        <a:lnTo>
                          <a:pt x="4" y="6"/>
                        </a:lnTo>
                        <a:lnTo>
                          <a:pt x="2" y="4"/>
                        </a:lnTo>
                        <a:lnTo>
                          <a:pt x="0" y="4"/>
                        </a:lnTo>
                        <a:lnTo>
                          <a:pt x="0" y="2"/>
                        </a:lnTo>
                        <a:close/>
                      </a:path>
                    </a:pathLst>
                  </a:custGeom>
                  <a:solidFill>
                    <a:srgbClr val="FFEA33"/>
                  </a:solidFill>
                  <a:ln w="9525">
                    <a:noFill/>
                    <a:round/>
                    <a:headEnd/>
                    <a:tailEnd/>
                  </a:ln>
                </p:spPr>
                <p:txBody>
                  <a:bodyPr/>
                  <a:lstStyle/>
                  <a:p>
                    <a:endParaRPr lang="es-AR"/>
                  </a:p>
                </p:txBody>
              </p:sp>
              <p:sp>
                <p:nvSpPr>
                  <p:cNvPr id="71011" name="Freeform 1304"/>
                  <p:cNvSpPr>
                    <a:spLocks/>
                  </p:cNvSpPr>
                  <p:nvPr/>
                </p:nvSpPr>
                <p:spPr bwMode="auto">
                  <a:xfrm>
                    <a:off x="4574" y="2180"/>
                    <a:ext cx="12" cy="12"/>
                  </a:xfrm>
                  <a:custGeom>
                    <a:avLst/>
                    <a:gdLst>
                      <a:gd name="T0" fmla="*/ 0 w 12"/>
                      <a:gd name="T1" fmla="*/ 2 h 12"/>
                      <a:gd name="T2" fmla="*/ 2 w 12"/>
                      <a:gd name="T3" fmla="*/ 0 h 12"/>
                      <a:gd name="T4" fmla="*/ 6 w 12"/>
                      <a:gd name="T5" fmla="*/ 0 h 12"/>
                      <a:gd name="T6" fmla="*/ 8 w 12"/>
                      <a:gd name="T7" fmla="*/ 2 h 12"/>
                      <a:gd name="T8" fmla="*/ 10 w 12"/>
                      <a:gd name="T9" fmla="*/ 2 h 12"/>
                      <a:gd name="T10" fmla="*/ 12 w 12"/>
                      <a:gd name="T11" fmla="*/ 4 h 12"/>
                      <a:gd name="T12" fmla="*/ 12 w 12"/>
                      <a:gd name="T13" fmla="*/ 8 h 12"/>
                      <a:gd name="T14" fmla="*/ 12 w 12"/>
                      <a:gd name="T15" fmla="*/ 10 h 12"/>
                      <a:gd name="T16" fmla="*/ 12 w 12"/>
                      <a:gd name="T17" fmla="*/ 12 h 12"/>
                      <a:gd name="T18" fmla="*/ 10 w 12"/>
                      <a:gd name="T19" fmla="*/ 12 h 12"/>
                      <a:gd name="T20" fmla="*/ 8 w 12"/>
                      <a:gd name="T21" fmla="*/ 12 h 12"/>
                      <a:gd name="T22" fmla="*/ 6 w 12"/>
                      <a:gd name="T23" fmla="*/ 10 h 12"/>
                      <a:gd name="T24" fmla="*/ 6 w 12"/>
                      <a:gd name="T25" fmla="*/ 8 h 12"/>
                      <a:gd name="T26" fmla="*/ 4 w 12"/>
                      <a:gd name="T27" fmla="*/ 6 h 12"/>
                      <a:gd name="T28" fmla="*/ 4 w 12"/>
                      <a:gd name="T29" fmla="*/ 4 h 12"/>
                      <a:gd name="T30" fmla="*/ 2 w 12"/>
                      <a:gd name="T31" fmla="*/ 4 h 12"/>
                      <a:gd name="T32" fmla="*/ 0 w 12"/>
                      <a:gd name="T33" fmla="*/ 2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0" y="2"/>
                        </a:moveTo>
                        <a:lnTo>
                          <a:pt x="2" y="0"/>
                        </a:lnTo>
                        <a:lnTo>
                          <a:pt x="6" y="0"/>
                        </a:lnTo>
                        <a:lnTo>
                          <a:pt x="8" y="2"/>
                        </a:lnTo>
                        <a:lnTo>
                          <a:pt x="10" y="2"/>
                        </a:lnTo>
                        <a:lnTo>
                          <a:pt x="12" y="4"/>
                        </a:lnTo>
                        <a:lnTo>
                          <a:pt x="12" y="8"/>
                        </a:lnTo>
                        <a:lnTo>
                          <a:pt x="12" y="10"/>
                        </a:lnTo>
                        <a:lnTo>
                          <a:pt x="12" y="12"/>
                        </a:lnTo>
                        <a:lnTo>
                          <a:pt x="10" y="12"/>
                        </a:lnTo>
                        <a:lnTo>
                          <a:pt x="8" y="12"/>
                        </a:lnTo>
                        <a:lnTo>
                          <a:pt x="6" y="10"/>
                        </a:lnTo>
                        <a:lnTo>
                          <a:pt x="6" y="8"/>
                        </a:lnTo>
                        <a:lnTo>
                          <a:pt x="4" y="6"/>
                        </a:lnTo>
                        <a:lnTo>
                          <a:pt x="4" y="4"/>
                        </a:lnTo>
                        <a:lnTo>
                          <a:pt x="2" y="4"/>
                        </a:lnTo>
                        <a:lnTo>
                          <a:pt x="0" y="2"/>
                        </a:lnTo>
                        <a:close/>
                      </a:path>
                    </a:pathLst>
                  </a:custGeom>
                  <a:solidFill>
                    <a:srgbClr val="FFEA33"/>
                  </a:solidFill>
                  <a:ln w="9525">
                    <a:noFill/>
                    <a:round/>
                    <a:headEnd/>
                    <a:tailEnd/>
                  </a:ln>
                </p:spPr>
                <p:txBody>
                  <a:bodyPr/>
                  <a:lstStyle/>
                  <a:p>
                    <a:endParaRPr lang="es-AR"/>
                  </a:p>
                </p:txBody>
              </p:sp>
              <p:sp>
                <p:nvSpPr>
                  <p:cNvPr id="71012" name="Freeform 1305"/>
                  <p:cNvSpPr>
                    <a:spLocks/>
                  </p:cNvSpPr>
                  <p:nvPr/>
                </p:nvSpPr>
                <p:spPr bwMode="auto">
                  <a:xfrm>
                    <a:off x="4582" y="2194"/>
                    <a:ext cx="12" cy="14"/>
                  </a:xfrm>
                  <a:custGeom>
                    <a:avLst/>
                    <a:gdLst>
                      <a:gd name="T0" fmla="*/ 2 w 12"/>
                      <a:gd name="T1" fmla="*/ 0 h 14"/>
                      <a:gd name="T2" fmla="*/ 4 w 12"/>
                      <a:gd name="T3" fmla="*/ 0 h 14"/>
                      <a:gd name="T4" fmla="*/ 6 w 12"/>
                      <a:gd name="T5" fmla="*/ 2 h 14"/>
                      <a:gd name="T6" fmla="*/ 8 w 12"/>
                      <a:gd name="T7" fmla="*/ 2 h 14"/>
                      <a:gd name="T8" fmla="*/ 10 w 12"/>
                      <a:gd name="T9" fmla="*/ 4 h 14"/>
                      <a:gd name="T10" fmla="*/ 12 w 12"/>
                      <a:gd name="T11" fmla="*/ 6 h 14"/>
                      <a:gd name="T12" fmla="*/ 12 w 12"/>
                      <a:gd name="T13" fmla="*/ 8 h 14"/>
                      <a:gd name="T14" fmla="*/ 12 w 12"/>
                      <a:gd name="T15" fmla="*/ 10 h 14"/>
                      <a:gd name="T16" fmla="*/ 10 w 12"/>
                      <a:gd name="T17" fmla="*/ 12 h 14"/>
                      <a:gd name="T18" fmla="*/ 8 w 12"/>
                      <a:gd name="T19" fmla="*/ 14 h 14"/>
                      <a:gd name="T20" fmla="*/ 6 w 12"/>
                      <a:gd name="T21" fmla="*/ 14 h 14"/>
                      <a:gd name="T22" fmla="*/ 4 w 12"/>
                      <a:gd name="T23" fmla="*/ 14 h 14"/>
                      <a:gd name="T24" fmla="*/ 4 w 12"/>
                      <a:gd name="T25" fmla="*/ 12 h 14"/>
                      <a:gd name="T26" fmla="*/ 4 w 12"/>
                      <a:gd name="T27" fmla="*/ 10 h 14"/>
                      <a:gd name="T28" fmla="*/ 2 w 12"/>
                      <a:gd name="T29" fmla="*/ 8 h 14"/>
                      <a:gd name="T30" fmla="*/ 0 w 12"/>
                      <a:gd name="T31" fmla="*/ 6 h 14"/>
                      <a:gd name="T32" fmla="*/ 0 w 12"/>
                      <a:gd name="T33" fmla="*/ 6 h 14"/>
                      <a:gd name="T34" fmla="*/ 0 w 12"/>
                      <a:gd name="T35" fmla="*/ 4 h 14"/>
                      <a:gd name="T36" fmla="*/ 0 w 12"/>
                      <a:gd name="T37" fmla="*/ 2 h 14"/>
                      <a:gd name="T38" fmla="*/ 0 w 12"/>
                      <a:gd name="T39" fmla="*/ 0 h 14"/>
                      <a:gd name="T40" fmla="*/ 2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2" y="0"/>
                        </a:moveTo>
                        <a:lnTo>
                          <a:pt x="4" y="0"/>
                        </a:lnTo>
                        <a:lnTo>
                          <a:pt x="6" y="2"/>
                        </a:lnTo>
                        <a:lnTo>
                          <a:pt x="8" y="2"/>
                        </a:lnTo>
                        <a:lnTo>
                          <a:pt x="10" y="4"/>
                        </a:lnTo>
                        <a:lnTo>
                          <a:pt x="12" y="6"/>
                        </a:lnTo>
                        <a:lnTo>
                          <a:pt x="12" y="8"/>
                        </a:lnTo>
                        <a:lnTo>
                          <a:pt x="12" y="10"/>
                        </a:lnTo>
                        <a:lnTo>
                          <a:pt x="10" y="12"/>
                        </a:lnTo>
                        <a:lnTo>
                          <a:pt x="8" y="14"/>
                        </a:lnTo>
                        <a:lnTo>
                          <a:pt x="6" y="14"/>
                        </a:lnTo>
                        <a:lnTo>
                          <a:pt x="4" y="14"/>
                        </a:lnTo>
                        <a:lnTo>
                          <a:pt x="4" y="12"/>
                        </a:lnTo>
                        <a:lnTo>
                          <a:pt x="4" y="10"/>
                        </a:lnTo>
                        <a:lnTo>
                          <a:pt x="2" y="8"/>
                        </a:lnTo>
                        <a:lnTo>
                          <a:pt x="0" y="6"/>
                        </a:lnTo>
                        <a:lnTo>
                          <a:pt x="0" y="4"/>
                        </a:lnTo>
                        <a:lnTo>
                          <a:pt x="0" y="2"/>
                        </a:lnTo>
                        <a:lnTo>
                          <a:pt x="0" y="0"/>
                        </a:lnTo>
                        <a:lnTo>
                          <a:pt x="2" y="0"/>
                        </a:lnTo>
                        <a:close/>
                      </a:path>
                    </a:pathLst>
                  </a:custGeom>
                  <a:solidFill>
                    <a:srgbClr val="FFEA33"/>
                  </a:solidFill>
                  <a:ln w="9525">
                    <a:noFill/>
                    <a:round/>
                    <a:headEnd/>
                    <a:tailEnd/>
                  </a:ln>
                </p:spPr>
                <p:txBody>
                  <a:bodyPr/>
                  <a:lstStyle/>
                  <a:p>
                    <a:endParaRPr lang="es-AR"/>
                  </a:p>
                </p:txBody>
              </p:sp>
              <p:sp>
                <p:nvSpPr>
                  <p:cNvPr id="71013" name="Freeform 1306"/>
                  <p:cNvSpPr>
                    <a:spLocks/>
                  </p:cNvSpPr>
                  <p:nvPr/>
                </p:nvSpPr>
                <p:spPr bwMode="auto">
                  <a:xfrm>
                    <a:off x="4588" y="2210"/>
                    <a:ext cx="16" cy="16"/>
                  </a:xfrm>
                  <a:custGeom>
                    <a:avLst/>
                    <a:gdLst>
                      <a:gd name="T0" fmla="*/ 0 w 16"/>
                      <a:gd name="T1" fmla="*/ 2 h 16"/>
                      <a:gd name="T2" fmla="*/ 2 w 16"/>
                      <a:gd name="T3" fmla="*/ 2 h 16"/>
                      <a:gd name="T4" fmla="*/ 4 w 16"/>
                      <a:gd name="T5" fmla="*/ 0 h 16"/>
                      <a:gd name="T6" fmla="*/ 4 w 16"/>
                      <a:gd name="T7" fmla="*/ 0 h 16"/>
                      <a:gd name="T8" fmla="*/ 8 w 16"/>
                      <a:gd name="T9" fmla="*/ 0 h 16"/>
                      <a:gd name="T10" fmla="*/ 10 w 16"/>
                      <a:gd name="T11" fmla="*/ 0 h 16"/>
                      <a:gd name="T12" fmla="*/ 12 w 16"/>
                      <a:gd name="T13" fmla="*/ 0 h 16"/>
                      <a:gd name="T14" fmla="*/ 12 w 16"/>
                      <a:gd name="T15" fmla="*/ 2 h 16"/>
                      <a:gd name="T16" fmla="*/ 14 w 16"/>
                      <a:gd name="T17" fmla="*/ 4 h 16"/>
                      <a:gd name="T18" fmla="*/ 16 w 16"/>
                      <a:gd name="T19" fmla="*/ 8 h 16"/>
                      <a:gd name="T20" fmla="*/ 16 w 16"/>
                      <a:gd name="T21" fmla="*/ 12 h 16"/>
                      <a:gd name="T22" fmla="*/ 14 w 16"/>
                      <a:gd name="T23" fmla="*/ 14 h 16"/>
                      <a:gd name="T24" fmla="*/ 10 w 16"/>
                      <a:gd name="T25" fmla="*/ 16 h 16"/>
                      <a:gd name="T26" fmla="*/ 8 w 16"/>
                      <a:gd name="T27" fmla="*/ 16 h 16"/>
                      <a:gd name="T28" fmla="*/ 6 w 16"/>
                      <a:gd name="T29" fmla="*/ 14 h 16"/>
                      <a:gd name="T30" fmla="*/ 4 w 16"/>
                      <a:gd name="T31" fmla="*/ 12 h 16"/>
                      <a:gd name="T32" fmla="*/ 4 w 16"/>
                      <a:gd name="T33" fmla="*/ 12 h 16"/>
                      <a:gd name="T34" fmla="*/ 4 w 16"/>
                      <a:gd name="T35" fmla="*/ 10 h 16"/>
                      <a:gd name="T36" fmla="*/ 4 w 16"/>
                      <a:gd name="T37" fmla="*/ 6 h 16"/>
                      <a:gd name="T38" fmla="*/ 2 w 16"/>
                      <a:gd name="T39" fmla="*/ 4 h 16"/>
                      <a:gd name="T40" fmla="*/ 0 w 16"/>
                      <a:gd name="T41" fmla="*/ 2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6"/>
                      <a:gd name="T65" fmla="*/ 16 w 16"/>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6">
                        <a:moveTo>
                          <a:pt x="0" y="2"/>
                        </a:moveTo>
                        <a:lnTo>
                          <a:pt x="2" y="2"/>
                        </a:lnTo>
                        <a:lnTo>
                          <a:pt x="4" y="0"/>
                        </a:lnTo>
                        <a:lnTo>
                          <a:pt x="8" y="0"/>
                        </a:lnTo>
                        <a:lnTo>
                          <a:pt x="10" y="0"/>
                        </a:lnTo>
                        <a:lnTo>
                          <a:pt x="12" y="0"/>
                        </a:lnTo>
                        <a:lnTo>
                          <a:pt x="12" y="2"/>
                        </a:lnTo>
                        <a:lnTo>
                          <a:pt x="14" y="4"/>
                        </a:lnTo>
                        <a:lnTo>
                          <a:pt x="16" y="8"/>
                        </a:lnTo>
                        <a:lnTo>
                          <a:pt x="16" y="12"/>
                        </a:lnTo>
                        <a:lnTo>
                          <a:pt x="14" y="14"/>
                        </a:lnTo>
                        <a:lnTo>
                          <a:pt x="10" y="16"/>
                        </a:lnTo>
                        <a:lnTo>
                          <a:pt x="8" y="16"/>
                        </a:lnTo>
                        <a:lnTo>
                          <a:pt x="6" y="14"/>
                        </a:lnTo>
                        <a:lnTo>
                          <a:pt x="4" y="12"/>
                        </a:lnTo>
                        <a:lnTo>
                          <a:pt x="4" y="10"/>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1014" name="Freeform 1307"/>
                  <p:cNvSpPr>
                    <a:spLocks/>
                  </p:cNvSpPr>
                  <p:nvPr/>
                </p:nvSpPr>
                <p:spPr bwMode="auto">
                  <a:xfrm>
                    <a:off x="4598" y="2230"/>
                    <a:ext cx="14" cy="16"/>
                  </a:xfrm>
                  <a:custGeom>
                    <a:avLst/>
                    <a:gdLst>
                      <a:gd name="T0" fmla="*/ 6 w 14"/>
                      <a:gd name="T1" fmla="*/ 0 h 16"/>
                      <a:gd name="T2" fmla="*/ 8 w 14"/>
                      <a:gd name="T3" fmla="*/ 0 h 16"/>
                      <a:gd name="T4" fmla="*/ 10 w 14"/>
                      <a:gd name="T5" fmla="*/ 0 h 16"/>
                      <a:gd name="T6" fmla="*/ 12 w 14"/>
                      <a:gd name="T7" fmla="*/ 2 h 16"/>
                      <a:gd name="T8" fmla="*/ 14 w 14"/>
                      <a:gd name="T9" fmla="*/ 4 h 16"/>
                      <a:gd name="T10" fmla="*/ 14 w 14"/>
                      <a:gd name="T11" fmla="*/ 6 h 16"/>
                      <a:gd name="T12" fmla="*/ 14 w 14"/>
                      <a:gd name="T13" fmla="*/ 8 h 16"/>
                      <a:gd name="T14" fmla="*/ 14 w 14"/>
                      <a:gd name="T15" fmla="*/ 10 h 16"/>
                      <a:gd name="T16" fmla="*/ 14 w 14"/>
                      <a:gd name="T17" fmla="*/ 14 h 16"/>
                      <a:gd name="T18" fmla="*/ 12 w 14"/>
                      <a:gd name="T19" fmla="*/ 16 h 16"/>
                      <a:gd name="T20" fmla="*/ 10 w 14"/>
                      <a:gd name="T21" fmla="*/ 16 h 16"/>
                      <a:gd name="T22" fmla="*/ 8 w 14"/>
                      <a:gd name="T23" fmla="*/ 16 h 16"/>
                      <a:gd name="T24" fmla="*/ 6 w 14"/>
                      <a:gd name="T25" fmla="*/ 16 h 16"/>
                      <a:gd name="T26" fmla="*/ 6 w 14"/>
                      <a:gd name="T27" fmla="*/ 14 h 16"/>
                      <a:gd name="T28" fmla="*/ 4 w 14"/>
                      <a:gd name="T29" fmla="*/ 10 h 16"/>
                      <a:gd name="T30" fmla="*/ 2 w 14"/>
                      <a:gd name="T31" fmla="*/ 8 h 16"/>
                      <a:gd name="T32" fmla="*/ 0 w 14"/>
                      <a:gd name="T33" fmla="*/ 4 h 16"/>
                      <a:gd name="T34" fmla="*/ 0 w 14"/>
                      <a:gd name="T35" fmla="*/ 2 h 16"/>
                      <a:gd name="T36" fmla="*/ 0 w 14"/>
                      <a:gd name="T37" fmla="*/ 2 h 16"/>
                      <a:gd name="T38" fmla="*/ 2 w 14"/>
                      <a:gd name="T39" fmla="*/ 0 h 16"/>
                      <a:gd name="T40" fmla="*/ 6 w 14"/>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6"/>
                      <a:gd name="T65" fmla="*/ 14 w 14"/>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6">
                        <a:moveTo>
                          <a:pt x="6" y="0"/>
                        </a:moveTo>
                        <a:lnTo>
                          <a:pt x="8" y="0"/>
                        </a:lnTo>
                        <a:lnTo>
                          <a:pt x="10" y="0"/>
                        </a:lnTo>
                        <a:lnTo>
                          <a:pt x="12" y="2"/>
                        </a:lnTo>
                        <a:lnTo>
                          <a:pt x="14" y="4"/>
                        </a:lnTo>
                        <a:lnTo>
                          <a:pt x="14" y="6"/>
                        </a:lnTo>
                        <a:lnTo>
                          <a:pt x="14" y="8"/>
                        </a:lnTo>
                        <a:lnTo>
                          <a:pt x="14" y="10"/>
                        </a:lnTo>
                        <a:lnTo>
                          <a:pt x="14" y="14"/>
                        </a:lnTo>
                        <a:lnTo>
                          <a:pt x="12" y="16"/>
                        </a:lnTo>
                        <a:lnTo>
                          <a:pt x="10" y="16"/>
                        </a:lnTo>
                        <a:lnTo>
                          <a:pt x="8" y="16"/>
                        </a:lnTo>
                        <a:lnTo>
                          <a:pt x="6" y="16"/>
                        </a:lnTo>
                        <a:lnTo>
                          <a:pt x="6" y="14"/>
                        </a:lnTo>
                        <a:lnTo>
                          <a:pt x="4" y="10"/>
                        </a:lnTo>
                        <a:lnTo>
                          <a:pt x="2" y="8"/>
                        </a:lnTo>
                        <a:lnTo>
                          <a:pt x="0" y="4"/>
                        </a:lnTo>
                        <a:lnTo>
                          <a:pt x="0" y="2"/>
                        </a:lnTo>
                        <a:lnTo>
                          <a:pt x="2" y="0"/>
                        </a:lnTo>
                        <a:lnTo>
                          <a:pt x="6" y="0"/>
                        </a:lnTo>
                        <a:close/>
                      </a:path>
                    </a:pathLst>
                  </a:custGeom>
                  <a:solidFill>
                    <a:srgbClr val="FFEA33"/>
                  </a:solidFill>
                  <a:ln w="9525">
                    <a:noFill/>
                    <a:round/>
                    <a:headEnd/>
                    <a:tailEnd/>
                  </a:ln>
                </p:spPr>
                <p:txBody>
                  <a:bodyPr/>
                  <a:lstStyle/>
                  <a:p>
                    <a:endParaRPr lang="es-AR"/>
                  </a:p>
                </p:txBody>
              </p:sp>
              <p:sp>
                <p:nvSpPr>
                  <p:cNvPr id="71015" name="Freeform 1308"/>
                  <p:cNvSpPr>
                    <a:spLocks/>
                  </p:cNvSpPr>
                  <p:nvPr/>
                </p:nvSpPr>
                <p:spPr bwMode="auto">
                  <a:xfrm>
                    <a:off x="4610" y="2248"/>
                    <a:ext cx="4" cy="16"/>
                  </a:xfrm>
                  <a:custGeom>
                    <a:avLst/>
                    <a:gdLst>
                      <a:gd name="T0" fmla="*/ 0 w 4"/>
                      <a:gd name="T1" fmla="*/ 4 h 16"/>
                      <a:gd name="T2" fmla="*/ 2 w 4"/>
                      <a:gd name="T3" fmla="*/ 8 h 16"/>
                      <a:gd name="T4" fmla="*/ 2 w 4"/>
                      <a:gd name="T5" fmla="*/ 10 h 16"/>
                      <a:gd name="T6" fmla="*/ 4 w 4"/>
                      <a:gd name="T7" fmla="*/ 14 h 16"/>
                      <a:gd name="T8" fmla="*/ 4 w 4"/>
                      <a:gd name="T9" fmla="*/ 16 h 16"/>
                      <a:gd name="T10" fmla="*/ 4 w 4"/>
                      <a:gd name="T11" fmla="*/ 16 h 16"/>
                      <a:gd name="T12" fmla="*/ 4 w 4"/>
                      <a:gd name="T13" fmla="*/ 16 h 16"/>
                      <a:gd name="T14" fmla="*/ 4 w 4"/>
                      <a:gd name="T15" fmla="*/ 14 h 16"/>
                      <a:gd name="T16" fmla="*/ 4 w 4"/>
                      <a:gd name="T17" fmla="*/ 12 h 16"/>
                      <a:gd name="T18" fmla="*/ 4 w 4"/>
                      <a:gd name="T19" fmla="*/ 8 h 16"/>
                      <a:gd name="T20" fmla="*/ 4 w 4"/>
                      <a:gd name="T21" fmla="*/ 6 h 16"/>
                      <a:gd name="T22" fmla="*/ 4 w 4"/>
                      <a:gd name="T23" fmla="*/ 2 h 16"/>
                      <a:gd name="T24" fmla="*/ 4 w 4"/>
                      <a:gd name="T25" fmla="*/ 0 h 16"/>
                      <a:gd name="T26" fmla="*/ 4 w 4"/>
                      <a:gd name="T27" fmla="*/ 0 h 16"/>
                      <a:gd name="T28" fmla="*/ 2 w 4"/>
                      <a:gd name="T29" fmla="*/ 0 h 16"/>
                      <a:gd name="T30" fmla="*/ 0 w 4"/>
                      <a:gd name="T31" fmla="*/ 2 h 16"/>
                      <a:gd name="T32" fmla="*/ 0 w 4"/>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16"/>
                      <a:gd name="T53" fmla="*/ 4 w 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16">
                        <a:moveTo>
                          <a:pt x="0" y="4"/>
                        </a:moveTo>
                        <a:lnTo>
                          <a:pt x="2" y="8"/>
                        </a:lnTo>
                        <a:lnTo>
                          <a:pt x="2" y="10"/>
                        </a:lnTo>
                        <a:lnTo>
                          <a:pt x="4" y="14"/>
                        </a:lnTo>
                        <a:lnTo>
                          <a:pt x="4" y="16"/>
                        </a:lnTo>
                        <a:lnTo>
                          <a:pt x="4" y="14"/>
                        </a:lnTo>
                        <a:lnTo>
                          <a:pt x="4" y="12"/>
                        </a:lnTo>
                        <a:lnTo>
                          <a:pt x="4" y="8"/>
                        </a:lnTo>
                        <a:lnTo>
                          <a:pt x="4" y="6"/>
                        </a:lnTo>
                        <a:lnTo>
                          <a:pt x="4" y="2"/>
                        </a:lnTo>
                        <a:lnTo>
                          <a:pt x="4" y="0"/>
                        </a:lnTo>
                        <a:lnTo>
                          <a:pt x="2" y="0"/>
                        </a:lnTo>
                        <a:lnTo>
                          <a:pt x="0" y="2"/>
                        </a:lnTo>
                        <a:lnTo>
                          <a:pt x="0" y="4"/>
                        </a:lnTo>
                        <a:close/>
                      </a:path>
                    </a:pathLst>
                  </a:custGeom>
                  <a:solidFill>
                    <a:srgbClr val="FFEA33"/>
                  </a:solidFill>
                  <a:ln w="9525">
                    <a:noFill/>
                    <a:round/>
                    <a:headEnd/>
                    <a:tailEnd/>
                  </a:ln>
                </p:spPr>
                <p:txBody>
                  <a:bodyPr/>
                  <a:lstStyle/>
                  <a:p>
                    <a:endParaRPr lang="es-AR"/>
                  </a:p>
                </p:txBody>
              </p:sp>
              <p:sp>
                <p:nvSpPr>
                  <p:cNvPr id="71016" name="Freeform 1309"/>
                  <p:cNvSpPr>
                    <a:spLocks/>
                  </p:cNvSpPr>
                  <p:nvPr/>
                </p:nvSpPr>
                <p:spPr bwMode="auto">
                  <a:xfrm>
                    <a:off x="4594" y="2254"/>
                    <a:ext cx="16" cy="20"/>
                  </a:xfrm>
                  <a:custGeom>
                    <a:avLst/>
                    <a:gdLst>
                      <a:gd name="T0" fmla="*/ 0 w 16"/>
                      <a:gd name="T1" fmla="*/ 6 h 20"/>
                      <a:gd name="T2" fmla="*/ 0 w 16"/>
                      <a:gd name="T3" fmla="*/ 4 h 20"/>
                      <a:gd name="T4" fmla="*/ 0 w 16"/>
                      <a:gd name="T5" fmla="*/ 2 h 20"/>
                      <a:gd name="T6" fmla="*/ 2 w 16"/>
                      <a:gd name="T7" fmla="*/ 2 h 20"/>
                      <a:gd name="T8" fmla="*/ 4 w 16"/>
                      <a:gd name="T9" fmla="*/ 0 h 20"/>
                      <a:gd name="T10" fmla="*/ 6 w 16"/>
                      <a:gd name="T11" fmla="*/ 0 h 20"/>
                      <a:gd name="T12" fmla="*/ 6 w 16"/>
                      <a:gd name="T13" fmla="*/ 0 h 20"/>
                      <a:gd name="T14" fmla="*/ 8 w 16"/>
                      <a:gd name="T15" fmla="*/ 0 h 20"/>
                      <a:gd name="T16" fmla="*/ 10 w 16"/>
                      <a:gd name="T17" fmla="*/ 0 h 20"/>
                      <a:gd name="T18" fmla="*/ 12 w 16"/>
                      <a:gd name="T19" fmla="*/ 4 h 20"/>
                      <a:gd name="T20" fmla="*/ 14 w 16"/>
                      <a:gd name="T21" fmla="*/ 6 h 20"/>
                      <a:gd name="T22" fmla="*/ 16 w 16"/>
                      <a:gd name="T23" fmla="*/ 10 h 20"/>
                      <a:gd name="T24" fmla="*/ 16 w 16"/>
                      <a:gd name="T25" fmla="*/ 14 h 20"/>
                      <a:gd name="T26" fmla="*/ 16 w 16"/>
                      <a:gd name="T27" fmla="*/ 14 h 20"/>
                      <a:gd name="T28" fmla="*/ 16 w 16"/>
                      <a:gd name="T29" fmla="*/ 16 h 20"/>
                      <a:gd name="T30" fmla="*/ 14 w 16"/>
                      <a:gd name="T31" fmla="*/ 18 h 20"/>
                      <a:gd name="T32" fmla="*/ 12 w 16"/>
                      <a:gd name="T33" fmla="*/ 18 h 20"/>
                      <a:gd name="T34" fmla="*/ 10 w 16"/>
                      <a:gd name="T35" fmla="*/ 20 h 20"/>
                      <a:gd name="T36" fmla="*/ 8 w 16"/>
                      <a:gd name="T37" fmla="*/ 20 h 20"/>
                      <a:gd name="T38" fmla="*/ 6 w 16"/>
                      <a:gd name="T39" fmla="*/ 20 h 20"/>
                      <a:gd name="T40" fmla="*/ 4 w 16"/>
                      <a:gd name="T41" fmla="*/ 20 h 20"/>
                      <a:gd name="T42" fmla="*/ 2 w 16"/>
                      <a:gd name="T43" fmla="*/ 16 h 20"/>
                      <a:gd name="T44" fmla="*/ 0 w 16"/>
                      <a:gd name="T45" fmla="*/ 12 h 20"/>
                      <a:gd name="T46" fmla="*/ 0 w 16"/>
                      <a:gd name="T47" fmla="*/ 10 h 20"/>
                      <a:gd name="T48" fmla="*/ 0 w 16"/>
                      <a:gd name="T49" fmla="*/ 6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20"/>
                      <a:gd name="T77" fmla="*/ 16 w 16"/>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20">
                        <a:moveTo>
                          <a:pt x="0" y="6"/>
                        </a:moveTo>
                        <a:lnTo>
                          <a:pt x="0" y="4"/>
                        </a:lnTo>
                        <a:lnTo>
                          <a:pt x="0" y="2"/>
                        </a:lnTo>
                        <a:lnTo>
                          <a:pt x="2" y="2"/>
                        </a:lnTo>
                        <a:lnTo>
                          <a:pt x="4" y="0"/>
                        </a:lnTo>
                        <a:lnTo>
                          <a:pt x="6" y="0"/>
                        </a:lnTo>
                        <a:lnTo>
                          <a:pt x="8" y="0"/>
                        </a:lnTo>
                        <a:lnTo>
                          <a:pt x="10" y="0"/>
                        </a:lnTo>
                        <a:lnTo>
                          <a:pt x="12" y="4"/>
                        </a:lnTo>
                        <a:lnTo>
                          <a:pt x="14" y="6"/>
                        </a:lnTo>
                        <a:lnTo>
                          <a:pt x="16" y="10"/>
                        </a:lnTo>
                        <a:lnTo>
                          <a:pt x="16" y="14"/>
                        </a:lnTo>
                        <a:lnTo>
                          <a:pt x="16" y="16"/>
                        </a:lnTo>
                        <a:lnTo>
                          <a:pt x="14" y="18"/>
                        </a:lnTo>
                        <a:lnTo>
                          <a:pt x="12" y="18"/>
                        </a:lnTo>
                        <a:lnTo>
                          <a:pt x="10" y="20"/>
                        </a:lnTo>
                        <a:lnTo>
                          <a:pt x="8" y="20"/>
                        </a:lnTo>
                        <a:lnTo>
                          <a:pt x="6" y="20"/>
                        </a:lnTo>
                        <a:lnTo>
                          <a:pt x="4" y="20"/>
                        </a:lnTo>
                        <a:lnTo>
                          <a:pt x="2" y="16"/>
                        </a:lnTo>
                        <a:lnTo>
                          <a:pt x="0" y="12"/>
                        </a:lnTo>
                        <a:lnTo>
                          <a:pt x="0" y="10"/>
                        </a:lnTo>
                        <a:lnTo>
                          <a:pt x="0" y="6"/>
                        </a:lnTo>
                        <a:close/>
                      </a:path>
                    </a:pathLst>
                  </a:custGeom>
                  <a:solidFill>
                    <a:srgbClr val="FFEA33"/>
                  </a:solidFill>
                  <a:ln w="9525">
                    <a:noFill/>
                    <a:round/>
                    <a:headEnd/>
                    <a:tailEnd/>
                  </a:ln>
                </p:spPr>
                <p:txBody>
                  <a:bodyPr/>
                  <a:lstStyle/>
                  <a:p>
                    <a:endParaRPr lang="es-AR"/>
                  </a:p>
                </p:txBody>
              </p:sp>
              <p:sp>
                <p:nvSpPr>
                  <p:cNvPr id="71017" name="Freeform 1310"/>
                  <p:cNvSpPr>
                    <a:spLocks/>
                  </p:cNvSpPr>
                  <p:nvPr/>
                </p:nvSpPr>
                <p:spPr bwMode="auto">
                  <a:xfrm>
                    <a:off x="4600" y="2276"/>
                    <a:ext cx="16" cy="12"/>
                  </a:xfrm>
                  <a:custGeom>
                    <a:avLst/>
                    <a:gdLst>
                      <a:gd name="T0" fmla="*/ 0 w 16"/>
                      <a:gd name="T1" fmla="*/ 2 h 12"/>
                      <a:gd name="T2" fmla="*/ 4 w 16"/>
                      <a:gd name="T3" fmla="*/ 2 h 12"/>
                      <a:gd name="T4" fmla="*/ 6 w 16"/>
                      <a:gd name="T5" fmla="*/ 0 h 12"/>
                      <a:gd name="T6" fmla="*/ 8 w 16"/>
                      <a:gd name="T7" fmla="*/ 0 h 12"/>
                      <a:gd name="T8" fmla="*/ 8 w 16"/>
                      <a:gd name="T9" fmla="*/ 0 h 12"/>
                      <a:gd name="T10" fmla="*/ 14 w 16"/>
                      <a:gd name="T11" fmla="*/ 2 h 12"/>
                      <a:gd name="T12" fmla="*/ 16 w 16"/>
                      <a:gd name="T13" fmla="*/ 4 h 12"/>
                      <a:gd name="T14" fmla="*/ 16 w 16"/>
                      <a:gd name="T15" fmla="*/ 8 h 12"/>
                      <a:gd name="T16" fmla="*/ 14 w 16"/>
                      <a:gd name="T17" fmla="*/ 10 h 12"/>
                      <a:gd name="T18" fmla="*/ 14 w 16"/>
                      <a:gd name="T19" fmla="*/ 12 h 12"/>
                      <a:gd name="T20" fmla="*/ 12 w 16"/>
                      <a:gd name="T21" fmla="*/ 12 h 12"/>
                      <a:gd name="T22" fmla="*/ 10 w 16"/>
                      <a:gd name="T23" fmla="*/ 12 h 12"/>
                      <a:gd name="T24" fmla="*/ 8 w 16"/>
                      <a:gd name="T25" fmla="*/ 12 h 12"/>
                      <a:gd name="T26" fmla="*/ 8 w 16"/>
                      <a:gd name="T27" fmla="*/ 12 h 12"/>
                      <a:gd name="T28" fmla="*/ 6 w 16"/>
                      <a:gd name="T29" fmla="*/ 10 h 12"/>
                      <a:gd name="T30" fmla="*/ 4 w 16"/>
                      <a:gd name="T31" fmla="*/ 10 h 12"/>
                      <a:gd name="T32" fmla="*/ 2 w 16"/>
                      <a:gd name="T33" fmla="*/ 8 h 12"/>
                      <a:gd name="T34" fmla="*/ 2 w 16"/>
                      <a:gd name="T35" fmla="*/ 8 h 12"/>
                      <a:gd name="T36" fmla="*/ 0 w 16"/>
                      <a:gd name="T37" fmla="*/ 6 h 12"/>
                      <a:gd name="T38" fmla="*/ 0 w 16"/>
                      <a:gd name="T39" fmla="*/ 4 h 12"/>
                      <a:gd name="T40" fmla="*/ 0 w 16"/>
                      <a:gd name="T41" fmla="*/ 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2"/>
                      <a:gd name="T65" fmla="*/ 16 w 1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2">
                        <a:moveTo>
                          <a:pt x="0" y="2"/>
                        </a:moveTo>
                        <a:lnTo>
                          <a:pt x="4" y="2"/>
                        </a:lnTo>
                        <a:lnTo>
                          <a:pt x="6" y="0"/>
                        </a:lnTo>
                        <a:lnTo>
                          <a:pt x="8" y="0"/>
                        </a:lnTo>
                        <a:lnTo>
                          <a:pt x="14" y="2"/>
                        </a:lnTo>
                        <a:lnTo>
                          <a:pt x="16" y="4"/>
                        </a:lnTo>
                        <a:lnTo>
                          <a:pt x="16" y="8"/>
                        </a:lnTo>
                        <a:lnTo>
                          <a:pt x="14" y="10"/>
                        </a:lnTo>
                        <a:lnTo>
                          <a:pt x="14" y="12"/>
                        </a:lnTo>
                        <a:lnTo>
                          <a:pt x="12" y="12"/>
                        </a:lnTo>
                        <a:lnTo>
                          <a:pt x="10" y="12"/>
                        </a:lnTo>
                        <a:lnTo>
                          <a:pt x="8" y="12"/>
                        </a:lnTo>
                        <a:lnTo>
                          <a:pt x="6" y="10"/>
                        </a:lnTo>
                        <a:lnTo>
                          <a:pt x="4" y="10"/>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1018" name="Freeform 1311"/>
                  <p:cNvSpPr>
                    <a:spLocks/>
                  </p:cNvSpPr>
                  <p:nvPr/>
                </p:nvSpPr>
                <p:spPr bwMode="auto">
                  <a:xfrm>
                    <a:off x="4576" y="2260"/>
                    <a:ext cx="16" cy="16"/>
                  </a:xfrm>
                  <a:custGeom>
                    <a:avLst/>
                    <a:gdLst>
                      <a:gd name="T0" fmla="*/ 10 w 16"/>
                      <a:gd name="T1" fmla="*/ 0 h 16"/>
                      <a:gd name="T2" fmla="*/ 8 w 16"/>
                      <a:gd name="T3" fmla="*/ 0 h 16"/>
                      <a:gd name="T4" fmla="*/ 8 w 16"/>
                      <a:gd name="T5" fmla="*/ 0 h 16"/>
                      <a:gd name="T6" fmla="*/ 6 w 16"/>
                      <a:gd name="T7" fmla="*/ 0 h 16"/>
                      <a:gd name="T8" fmla="*/ 4 w 16"/>
                      <a:gd name="T9" fmla="*/ 0 h 16"/>
                      <a:gd name="T10" fmla="*/ 4 w 16"/>
                      <a:gd name="T11" fmla="*/ 2 h 16"/>
                      <a:gd name="T12" fmla="*/ 2 w 16"/>
                      <a:gd name="T13" fmla="*/ 2 h 16"/>
                      <a:gd name="T14" fmla="*/ 0 w 16"/>
                      <a:gd name="T15" fmla="*/ 2 h 16"/>
                      <a:gd name="T16" fmla="*/ 0 w 16"/>
                      <a:gd name="T17" fmla="*/ 4 h 16"/>
                      <a:gd name="T18" fmla="*/ 0 w 16"/>
                      <a:gd name="T19" fmla="*/ 6 h 16"/>
                      <a:gd name="T20" fmla="*/ 0 w 16"/>
                      <a:gd name="T21" fmla="*/ 8 h 16"/>
                      <a:gd name="T22" fmla="*/ 2 w 16"/>
                      <a:gd name="T23" fmla="*/ 10 h 16"/>
                      <a:gd name="T24" fmla="*/ 2 w 16"/>
                      <a:gd name="T25" fmla="*/ 10 h 16"/>
                      <a:gd name="T26" fmla="*/ 2 w 16"/>
                      <a:gd name="T27" fmla="*/ 10 h 16"/>
                      <a:gd name="T28" fmla="*/ 4 w 16"/>
                      <a:gd name="T29" fmla="*/ 12 h 16"/>
                      <a:gd name="T30" fmla="*/ 6 w 16"/>
                      <a:gd name="T31" fmla="*/ 12 h 16"/>
                      <a:gd name="T32" fmla="*/ 8 w 16"/>
                      <a:gd name="T33" fmla="*/ 14 h 16"/>
                      <a:gd name="T34" fmla="*/ 10 w 16"/>
                      <a:gd name="T35" fmla="*/ 14 h 16"/>
                      <a:gd name="T36" fmla="*/ 12 w 16"/>
                      <a:gd name="T37" fmla="*/ 16 h 16"/>
                      <a:gd name="T38" fmla="*/ 14 w 16"/>
                      <a:gd name="T39" fmla="*/ 16 h 16"/>
                      <a:gd name="T40" fmla="*/ 14 w 16"/>
                      <a:gd name="T41" fmla="*/ 16 h 16"/>
                      <a:gd name="T42" fmla="*/ 16 w 16"/>
                      <a:gd name="T43" fmla="*/ 16 h 16"/>
                      <a:gd name="T44" fmla="*/ 16 w 16"/>
                      <a:gd name="T45" fmla="*/ 16 h 16"/>
                      <a:gd name="T46" fmla="*/ 16 w 16"/>
                      <a:gd name="T47" fmla="*/ 14 h 16"/>
                      <a:gd name="T48" fmla="*/ 16 w 16"/>
                      <a:gd name="T49" fmla="*/ 12 h 16"/>
                      <a:gd name="T50" fmla="*/ 16 w 16"/>
                      <a:gd name="T51" fmla="*/ 10 h 16"/>
                      <a:gd name="T52" fmla="*/ 16 w 16"/>
                      <a:gd name="T53" fmla="*/ 6 h 16"/>
                      <a:gd name="T54" fmla="*/ 12 w 16"/>
                      <a:gd name="T55" fmla="*/ 2 h 16"/>
                      <a:gd name="T56" fmla="*/ 10 w 16"/>
                      <a:gd name="T57" fmla="*/ 0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
                      <a:gd name="T88" fmla="*/ 0 h 16"/>
                      <a:gd name="T89" fmla="*/ 16 w 16"/>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 h="16">
                        <a:moveTo>
                          <a:pt x="10" y="0"/>
                        </a:moveTo>
                        <a:lnTo>
                          <a:pt x="8" y="0"/>
                        </a:lnTo>
                        <a:lnTo>
                          <a:pt x="6" y="0"/>
                        </a:lnTo>
                        <a:lnTo>
                          <a:pt x="4" y="0"/>
                        </a:lnTo>
                        <a:lnTo>
                          <a:pt x="4" y="2"/>
                        </a:lnTo>
                        <a:lnTo>
                          <a:pt x="2" y="2"/>
                        </a:lnTo>
                        <a:lnTo>
                          <a:pt x="0" y="2"/>
                        </a:lnTo>
                        <a:lnTo>
                          <a:pt x="0" y="4"/>
                        </a:lnTo>
                        <a:lnTo>
                          <a:pt x="0" y="6"/>
                        </a:lnTo>
                        <a:lnTo>
                          <a:pt x="0" y="8"/>
                        </a:lnTo>
                        <a:lnTo>
                          <a:pt x="2" y="10"/>
                        </a:lnTo>
                        <a:lnTo>
                          <a:pt x="4" y="12"/>
                        </a:lnTo>
                        <a:lnTo>
                          <a:pt x="6" y="12"/>
                        </a:lnTo>
                        <a:lnTo>
                          <a:pt x="8" y="14"/>
                        </a:lnTo>
                        <a:lnTo>
                          <a:pt x="10" y="14"/>
                        </a:lnTo>
                        <a:lnTo>
                          <a:pt x="12" y="16"/>
                        </a:lnTo>
                        <a:lnTo>
                          <a:pt x="14" y="16"/>
                        </a:lnTo>
                        <a:lnTo>
                          <a:pt x="16" y="16"/>
                        </a:lnTo>
                        <a:lnTo>
                          <a:pt x="16" y="14"/>
                        </a:lnTo>
                        <a:lnTo>
                          <a:pt x="16" y="12"/>
                        </a:lnTo>
                        <a:lnTo>
                          <a:pt x="16" y="10"/>
                        </a:lnTo>
                        <a:lnTo>
                          <a:pt x="16" y="6"/>
                        </a:lnTo>
                        <a:lnTo>
                          <a:pt x="12" y="2"/>
                        </a:lnTo>
                        <a:lnTo>
                          <a:pt x="10" y="0"/>
                        </a:lnTo>
                        <a:close/>
                      </a:path>
                    </a:pathLst>
                  </a:custGeom>
                  <a:solidFill>
                    <a:srgbClr val="FFEA33"/>
                  </a:solidFill>
                  <a:ln w="9525">
                    <a:noFill/>
                    <a:round/>
                    <a:headEnd/>
                    <a:tailEnd/>
                  </a:ln>
                </p:spPr>
                <p:txBody>
                  <a:bodyPr/>
                  <a:lstStyle/>
                  <a:p>
                    <a:endParaRPr lang="es-AR"/>
                  </a:p>
                </p:txBody>
              </p:sp>
              <p:sp>
                <p:nvSpPr>
                  <p:cNvPr id="71019" name="Freeform 1312"/>
                  <p:cNvSpPr>
                    <a:spLocks/>
                  </p:cNvSpPr>
                  <p:nvPr/>
                </p:nvSpPr>
                <p:spPr bwMode="auto">
                  <a:xfrm>
                    <a:off x="4554" y="2158"/>
                    <a:ext cx="8" cy="12"/>
                  </a:xfrm>
                  <a:custGeom>
                    <a:avLst/>
                    <a:gdLst>
                      <a:gd name="T0" fmla="*/ 0 w 8"/>
                      <a:gd name="T1" fmla="*/ 6 h 12"/>
                      <a:gd name="T2" fmla="*/ 0 w 8"/>
                      <a:gd name="T3" fmla="*/ 2 h 12"/>
                      <a:gd name="T4" fmla="*/ 0 w 8"/>
                      <a:gd name="T5" fmla="*/ 0 h 12"/>
                      <a:gd name="T6" fmla="*/ 2 w 8"/>
                      <a:gd name="T7" fmla="*/ 0 h 12"/>
                      <a:gd name="T8" fmla="*/ 4 w 8"/>
                      <a:gd name="T9" fmla="*/ 0 h 12"/>
                      <a:gd name="T10" fmla="*/ 6 w 8"/>
                      <a:gd name="T11" fmla="*/ 2 h 12"/>
                      <a:gd name="T12" fmla="*/ 8 w 8"/>
                      <a:gd name="T13" fmla="*/ 6 h 12"/>
                      <a:gd name="T14" fmla="*/ 8 w 8"/>
                      <a:gd name="T15" fmla="*/ 8 h 12"/>
                      <a:gd name="T16" fmla="*/ 8 w 8"/>
                      <a:gd name="T17" fmla="*/ 10 h 12"/>
                      <a:gd name="T18" fmla="*/ 6 w 8"/>
                      <a:gd name="T19" fmla="*/ 12 h 12"/>
                      <a:gd name="T20" fmla="*/ 4 w 8"/>
                      <a:gd name="T21" fmla="*/ 12 h 12"/>
                      <a:gd name="T22" fmla="*/ 2 w 8"/>
                      <a:gd name="T23" fmla="*/ 12 h 12"/>
                      <a:gd name="T24" fmla="*/ 2 w 8"/>
                      <a:gd name="T25" fmla="*/ 10 h 12"/>
                      <a:gd name="T26" fmla="*/ 0 w 8"/>
                      <a:gd name="T27" fmla="*/ 10 h 12"/>
                      <a:gd name="T28" fmla="*/ 0 w 8"/>
                      <a:gd name="T29" fmla="*/ 8 h 12"/>
                      <a:gd name="T30" fmla="*/ 0 w 8"/>
                      <a:gd name="T31" fmla="*/ 6 h 12"/>
                      <a:gd name="T32" fmla="*/ 0 w 8"/>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2"/>
                      <a:gd name="T53" fmla="*/ 8 w 8"/>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2">
                        <a:moveTo>
                          <a:pt x="0" y="6"/>
                        </a:moveTo>
                        <a:lnTo>
                          <a:pt x="0" y="2"/>
                        </a:lnTo>
                        <a:lnTo>
                          <a:pt x="0" y="0"/>
                        </a:lnTo>
                        <a:lnTo>
                          <a:pt x="2" y="0"/>
                        </a:lnTo>
                        <a:lnTo>
                          <a:pt x="4" y="0"/>
                        </a:lnTo>
                        <a:lnTo>
                          <a:pt x="6" y="2"/>
                        </a:lnTo>
                        <a:lnTo>
                          <a:pt x="8" y="6"/>
                        </a:lnTo>
                        <a:lnTo>
                          <a:pt x="8" y="8"/>
                        </a:lnTo>
                        <a:lnTo>
                          <a:pt x="8" y="10"/>
                        </a:lnTo>
                        <a:lnTo>
                          <a:pt x="6" y="12"/>
                        </a:lnTo>
                        <a:lnTo>
                          <a:pt x="4" y="12"/>
                        </a:lnTo>
                        <a:lnTo>
                          <a:pt x="2" y="12"/>
                        </a:lnTo>
                        <a:lnTo>
                          <a:pt x="2" y="10"/>
                        </a:lnTo>
                        <a:lnTo>
                          <a:pt x="0" y="10"/>
                        </a:lnTo>
                        <a:lnTo>
                          <a:pt x="0" y="8"/>
                        </a:lnTo>
                        <a:lnTo>
                          <a:pt x="0" y="6"/>
                        </a:lnTo>
                        <a:close/>
                      </a:path>
                    </a:pathLst>
                  </a:custGeom>
                  <a:solidFill>
                    <a:srgbClr val="FFEA33"/>
                  </a:solidFill>
                  <a:ln w="9525">
                    <a:noFill/>
                    <a:round/>
                    <a:headEnd/>
                    <a:tailEnd/>
                  </a:ln>
                </p:spPr>
                <p:txBody>
                  <a:bodyPr/>
                  <a:lstStyle/>
                  <a:p>
                    <a:endParaRPr lang="es-AR"/>
                  </a:p>
                </p:txBody>
              </p:sp>
              <p:sp>
                <p:nvSpPr>
                  <p:cNvPr id="71020" name="Freeform 1313"/>
                  <p:cNvSpPr>
                    <a:spLocks/>
                  </p:cNvSpPr>
                  <p:nvPr/>
                </p:nvSpPr>
                <p:spPr bwMode="auto">
                  <a:xfrm>
                    <a:off x="4544" y="2162"/>
                    <a:ext cx="8" cy="10"/>
                  </a:xfrm>
                  <a:custGeom>
                    <a:avLst/>
                    <a:gdLst>
                      <a:gd name="T0" fmla="*/ 2 w 8"/>
                      <a:gd name="T1" fmla="*/ 0 h 10"/>
                      <a:gd name="T2" fmla="*/ 0 w 8"/>
                      <a:gd name="T3" fmla="*/ 2 h 10"/>
                      <a:gd name="T4" fmla="*/ 0 w 8"/>
                      <a:gd name="T5" fmla="*/ 4 h 10"/>
                      <a:gd name="T6" fmla="*/ 0 w 8"/>
                      <a:gd name="T7" fmla="*/ 6 h 10"/>
                      <a:gd name="T8" fmla="*/ 0 w 8"/>
                      <a:gd name="T9" fmla="*/ 8 h 10"/>
                      <a:gd name="T10" fmla="*/ 2 w 8"/>
                      <a:gd name="T11" fmla="*/ 8 h 10"/>
                      <a:gd name="T12" fmla="*/ 4 w 8"/>
                      <a:gd name="T13" fmla="*/ 10 h 10"/>
                      <a:gd name="T14" fmla="*/ 6 w 8"/>
                      <a:gd name="T15" fmla="*/ 10 h 10"/>
                      <a:gd name="T16" fmla="*/ 8 w 8"/>
                      <a:gd name="T17" fmla="*/ 8 h 10"/>
                      <a:gd name="T18" fmla="*/ 8 w 8"/>
                      <a:gd name="T19" fmla="*/ 6 h 10"/>
                      <a:gd name="T20" fmla="*/ 6 w 8"/>
                      <a:gd name="T21" fmla="*/ 2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6"/>
                        </a:lnTo>
                        <a:lnTo>
                          <a:pt x="0" y="8"/>
                        </a:lnTo>
                        <a:lnTo>
                          <a:pt x="2" y="8"/>
                        </a:lnTo>
                        <a:lnTo>
                          <a:pt x="4" y="10"/>
                        </a:lnTo>
                        <a:lnTo>
                          <a:pt x="6" y="10"/>
                        </a:lnTo>
                        <a:lnTo>
                          <a:pt x="8" y="8"/>
                        </a:lnTo>
                        <a:lnTo>
                          <a:pt x="8" y="6"/>
                        </a:lnTo>
                        <a:lnTo>
                          <a:pt x="6" y="2"/>
                        </a:lnTo>
                        <a:lnTo>
                          <a:pt x="4" y="0"/>
                        </a:lnTo>
                        <a:lnTo>
                          <a:pt x="2" y="0"/>
                        </a:lnTo>
                        <a:close/>
                      </a:path>
                    </a:pathLst>
                  </a:custGeom>
                  <a:solidFill>
                    <a:srgbClr val="FFEA33"/>
                  </a:solidFill>
                  <a:ln w="9525">
                    <a:noFill/>
                    <a:round/>
                    <a:headEnd/>
                    <a:tailEnd/>
                  </a:ln>
                </p:spPr>
                <p:txBody>
                  <a:bodyPr/>
                  <a:lstStyle/>
                  <a:p>
                    <a:endParaRPr lang="es-AR"/>
                  </a:p>
                </p:txBody>
              </p:sp>
              <p:sp>
                <p:nvSpPr>
                  <p:cNvPr id="71021" name="Freeform 1314"/>
                  <p:cNvSpPr>
                    <a:spLocks/>
                  </p:cNvSpPr>
                  <p:nvPr/>
                </p:nvSpPr>
                <p:spPr bwMode="auto">
                  <a:xfrm>
                    <a:off x="4544" y="2174"/>
                    <a:ext cx="12" cy="12"/>
                  </a:xfrm>
                  <a:custGeom>
                    <a:avLst/>
                    <a:gdLst>
                      <a:gd name="T0" fmla="*/ 6 w 12"/>
                      <a:gd name="T1" fmla="*/ 0 h 12"/>
                      <a:gd name="T2" fmla="*/ 4 w 12"/>
                      <a:gd name="T3" fmla="*/ 0 h 12"/>
                      <a:gd name="T4" fmla="*/ 2 w 12"/>
                      <a:gd name="T5" fmla="*/ 0 h 12"/>
                      <a:gd name="T6" fmla="*/ 2 w 12"/>
                      <a:gd name="T7" fmla="*/ 0 h 12"/>
                      <a:gd name="T8" fmla="*/ 0 w 12"/>
                      <a:gd name="T9" fmla="*/ 2 h 12"/>
                      <a:gd name="T10" fmla="*/ 0 w 12"/>
                      <a:gd name="T11" fmla="*/ 4 h 12"/>
                      <a:gd name="T12" fmla="*/ 0 w 12"/>
                      <a:gd name="T13" fmla="*/ 6 h 12"/>
                      <a:gd name="T14" fmla="*/ 0 w 12"/>
                      <a:gd name="T15" fmla="*/ 8 h 12"/>
                      <a:gd name="T16" fmla="*/ 4 w 12"/>
                      <a:gd name="T17" fmla="*/ 10 h 12"/>
                      <a:gd name="T18" fmla="*/ 6 w 12"/>
                      <a:gd name="T19" fmla="*/ 12 h 12"/>
                      <a:gd name="T20" fmla="*/ 8 w 12"/>
                      <a:gd name="T21" fmla="*/ 12 h 12"/>
                      <a:gd name="T22" fmla="*/ 10 w 12"/>
                      <a:gd name="T23" fmla="*/ 12 h 12"/>
                      <a:gd name="T24" fmla="*/ 10 w 12"/>
                      <a:gd name="T25" fmla="*/ 12 h 12"/>
                      <a:gd name="T26" fmla="*/ 12 w 12"/>
                      <a:gd name="T27" fmla="*/ 10 h 12"/>
                      <a:gd name="T28" fmla="*/ 12 w 12"/>
                      <a:gd name="T29" fmla="*/ 10 h 12"/>
                      <a:gd name="T30" fmla="*/ 12 w 12"/>
                      <a:gd name="T31" fmla="*/ 8 h 12"/>
                      <a:gd name="T32" fmla="*/ 10 w 12"/>
                      <a:gd name="T33" fmla="*/ 6 h 12"/>
                      <a:gd name="T34" fmla="*/ 10 w 12"/>
                      <a:gd name="T35" fmla="*/ 4 h 12"/>
                      <a:gd name="T36" fmla="*/ 10 w 12"/>
                      <a:gd name="T37" fmla="*/ 2 h 12"/>
                      <a:gd name="T38" fmla="*/ 8 w 12"/>
                      <a:gd name="T39" fmla="*/ 0 h 12"/>
                      <a:gd name="T40" fmla="*/ 6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6" y="0"/>
                        </a:moveTo>
                        <a:lnTo>
                          <a:pt x="4" y="0"/>
                        </a:lnTo>
                        <a:lnTo>
                          <a:pt x="2" y="0"/>
                        </a:lnTo>
                        <a:lnTo>
                          <a:pt x="0" y="2"/>
                        </a:lnTo>
                        <a:lnTo>
                          <a:pt x="0" y="4"/>
                        </a:lnTo>
                        <a:lnTo>
                          <a:pt x="0" y="6"/>
                        </a:lnTo>
                        <a:lnTo>
                          <a:pt x="0" y="8"/>
                        </a:lnTo>
                        <a:lnTo>
                          <a:pt x="4" y="10"/>
                        </a:lnTo>
                        <a:lnTo>
                          <a:pt x="6" y="12"/>
                        </a:lnTo>
                        <a:lnTo>
                          <a:pt x="8" y="12"/>
                        </a:lnTo>
                        <a:lnTo>
                          <a:pt x="10" y="12"/>
                        </a:lnTo>
                        <a:lnTo>
                          <a:pt x="12" y="10"/>
                        </a:lnTo>
                        <a:lnTo>
                          <a:pt x="12" y="8"/>
                        </a:lnTo>
                        <a:lnTo>
                          <a:pt x="10" y="6"/>
                        </a:lnTo>
                        <a:lnTo>
                          <a:pt x="10" y="4"/>
                        </a:lnTo>
                        <a:lnTo>
                          <a:pt x="10" y="2"/>
                        </a:lnTo>
                        <a:lnTo>
                          <a:pt x="8" y="0"/>
                        </a:lnTo>
                        <a:lnTo>
                          <a:pt x="6" y="0"/>
                        </a:lnTo>
                        <a:close/>
                      </a:path>
                    </a:pathLst>
                  </a:custGeom>
                  <a:solidFill>
                    <a:srgbClr val="FFEA33"/>
                  </a:solidFill>
                  <a:ln w="9525">
                    <a:noFill/>
                    <a:round/>
                    <a:headEnd/>
                    <a:tailEnd/>
                  </a:ln>
                </p:spPr>
                <p:txBody>
                  <a:bodyPr/>
                  <a:lstStyle/>
                  <a:p>
                    <a:endParaRPr lang="es-AR"/>
                  </a:p>
                </p:txBody>
              </p:sp>
              <p:sp>
                <p:nvSpPr>
                  <p:cNvPr id="71022" name="Freeform 1315"/>
                  <p:cNvSpPr>
                    <a:spLocks/>
                  </p:cNvSpPr>
                  <p:nvPr/>
                </p:nvSpPr>
                <p:spPr bwMode="auto">
                  <a:xfrm>
                    <a:off x="4558" y="2170"/>
                    <a:ext cx="10" cy="10"/>
                  </a:xfrm>
                  <a:custGeom>
                    <a:avLst/>
                    <a:gdLst>
                      <a:gd name="T0" fmla="*/ 0 w 10"/>
                      <a:gd name="T1" fmla="*/ 4 h 10"/>
                      <a:gd name="T2" fmla="*/ 2 w 10"/>
                      <a:gd name="T3" fmla="*/ 2 h 10"/>
                      <a:gd name="T4" fmla="*/ 4 w 10"/>
                      <a:gd name="T5" fmla="*/ 2 h 10"/>
                      <a:gd name="T6" fmla="*/ 6 w 10"/>
                      <a:gd name="T7" fmla="*/ 0 h 10"/>
                      <a:gd name="T8" fmla="*/ 6 w 10"/>
                      <a:gd name="T9" fmla="*/ 0 h 10"/>
                      <a:gd name="T10" fmla="*/ 8 w 10"/>
                      <a:gd name="T11" fmla="*/ 2 h 10"/>
                      <a:gd name="T12" fmla="*/ 10 w 10"/>
                      <a:gd name="T13" fmla="*/ 6 h 10"/>
                      <a:gd name="T14" fmla="*/ 10 w 10"/>
                      <a:gd name="T15" fmla="*/ 8 h 10"/>
                      <a:gd name="T16" fmla="*/ 10 w 10"/>
                      <a:gd name="T17" fmla="*/ 10 h 10"/>
                      <a:gd name="T18" fmla="*/ 8 w 10"/>
                      <a:gd name="T19" fmla="*/ 10 h 10"/>
                      <a:gd name="T20" fmla="*/ 6 w 10"/>
                      <a:gd name="T21" fmla="*/ 10 h 10"/>
                      <a:gd name="T22" fmla="*/ 4 w 10"/>
                      <a:gd name="T23" fmla="*/ 10 h 10"/>
                      <a:gd name="T24" fmla="*/ 2 w 10"/>
                      <a:gd name="T25" fmla="*/ 10 h 10"/>
                      <a:gd name="T26" fmla="*/ 0 w 10"/>
                      <a:gd name="T27" fmla="*/ 8 h 10"/>
                      <a:gd name="T28" fmla="*/ 0 w 10"/>
                      <a:gd name="T29" fmla="*/ 8 h 10"/>
                      <a:gd name="T30" fmla="*/ 0 w 10"/>
                      <a:gd name="T31" fmla="*/ 6 h 10"/>
                      <a:gd name="T32" fmla="*/ 0 w 10"/>
                      <a:gd name="T33" fmla="*/ 4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4"/>
                        </a:moveTo>
                        <a:lnTo>
                          <a:pt x="2" y="2"/>
                        </a:lnTo>
                        <a:lnTo>
                          <a:pt x="4" y="2"/>
                        </a:lnTo>
                        <a:lnTo>
                          <a:pt x="6" y="0"/>
                        </a:lnTo>
                        <a:lnTo>
                          <a:pt x="8" y="2"/>
                        </a:lnTo>
                        <a:lnTo>
                          <a:pt x="10" y="6"/>
                        </a:lnTo>
                        <a:lnTo>
                          <a:pt x="10" y="8"/>
                        </a:lnTo>
                        <a:lnTo>
                          <a:pt x="10" y="10"/>
                        </a:lnTo>
                        <a:lnTo>
                          <a:pt x="8" y="10"/>
                        </a:lnTo>
                        <a:lnTo>
                          <a:pt x="6" y="10"/>
                        </a:lnTo>
                        <a:lnTo>
                          <a:pt x="4" y="10"/>
                        </a:lnTo>
                        <a:lnTo>
                          <a:pt x="2" y="10"/>
                        </a:lnTo>
                        <a:lnTo>
                          <a:pt x="0" y="8"/>
                        </a:lnTo>
                        <a:lnTo>
                          <a:pt x="0" y="6"/>
                        </a:lnTo>
                        <a:lnTo>
                          <a:pt x="0" y="4"/>
                        </a:lnTo>
                        <a:close/>
                      </a:path>
                    </a:pathLst>
                  </a:custGeom>
                  <a:solidFill>
                    <a:srgbClr val="FFEA33"/>
                  </a:solidFill>
                  <a:ln w="9525">
                    <a:noFill/>
                    <a:round/>
                    <a:headEnd/>
                    <a:tailEnd/>
                  </a:ln>
                </p:spPr>
                <p:txBody>
                  <a:bodyPr/>
                  <a:lstStyle/>
                  <a:p>
                    <a:endParaRPr lang="es-AR"/>
                  </a:p>
                </p:txBody>
              </p:sp>
              <p:sp>
                <p:nvSpPr>
                  <p:cNvPr id="71023" name="Freeform 1316"/>
                  <p:cNvSpPr>
                    <a:spLocks/>
                  </p:cNvSpPr>
                  <p:nvPr/>
                </p:nvSpPr>
                <p:spPr bwMode="auto">
                  <a:xfrm>
                    <a:off x="4544" y="2192"/>
                    <a:ext cx="4" cy="12"/>
                  </a:xfrm>
                  <a:custGeom>
                    <a:avLst/>
                    <a:gdLst>
                      <a:gd name="T0" fmla="*/ 4 w 4"/>
                      <a:gd name="T1" fmla="*/ 0 h 12"/>
                      <a:gd name="T2" fmla="*/ 2 w 4"/>
                      <a:gd name="T3" fmla="*/ 0 h 12"/>
                      <a:gd name="T4" fmla="*/ 0 w 4"/>
                      <a:gd name="T5" fmla="*/ 2 h 12"/>
                      <a:gd name="T6" fmla="*/ 0 w 4"/>
                      <a:gd name="T7" fmla="*/ 6 h 12"/>
                      <a:gd name="T8" fmla="*/ 0 w 4"/>
                      <a:gd name="T9" fmla="*/ 8 h 12"/>
                      <a:gd name="T10" fmla="*/ 0 w 4"/>
                      <a:gd name="T11" fmla="*/ 10 h 12"/>
                      <a:gd name="T12" fmla="*/ 2 w 4"/>
                      <a:gd name="T13" fmla="*/ 12 h 12"/>
                      <a:gd name="T14" fmla="*/ 4 w 4"/>
                      <a:gd name="T15" fmla="*/ 12 h 12"/>
                      <a:gd name="T16" fmla="*/ 4 w 4"/>
                      <a:gd name="T17" fmla="*/ 12 h 12"/>
                      <a:gd name="T18" fmla="*/ 4 w 4"/>
                      <a:gd name="T19" fmla="*/ 10 h 12"/>
                      <a:gd name="T20" fmla="*/ 4 w 4"/>
                      <a:gd name="T21" fmla="*/ 4 h 12"/>
                      <a:gd name="T22" fmla="*/ 2 w 4"/>
                      <a:gd name="T23" fmla="*/ 0 h 12"/>
                      <a:gd name="T24" fmla="*/ 4 w 4"/>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2"/>
                      <a:gd name="T41" fmla="*/ 4 w 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2">
                        <a:moveTo>
                          <a:pt x="4" y="0"/>
                        </a:moveTo>
                        <a:lnTo>
                          <a:pt x="2" y="0"/>
                        </a:lnTo>
                        <a:lnTo>
                          <a:pt x="0" y="2"/>
                        </a:lnTo>
                        <a:lnTo>
                          <a:pt x="0" y="6"/>
                        </a:lnTo>
                        <a:lnTo>
                          <a:pt x="0" y="8"/>
                        </a:lnTo>
                        <a:lnTo>
                          <a:pt x="0" y="10"/>
                        </a:lnTo>
                        <a:lnTo>
                          <a:pt x="2" y="12"/>
                        </a:lnTo>
                        <a:lnTo>
                          <a:pt x="4" y="12"/>
                        </a:lnTo>
                        <a:lnTo>
                          <a:pt x="4" y="10"/>
                        </a:lnTo>
                        <a:lnTo>
                          <a:pt x="4" y="4"/>
                        </a:lnTo>
                        <a:lnTo>
                          <a:pt x="2" y="0"/>
                        </a:lnTo>
                        <a:lnTo>
                          <a:pt x="4" y="0"/>
                        </a:lnTo>
                        <a:close/>
                      </a:path>
                    </a:pathLst>
                  </a:custGeom>
                  <a:solidFill>
                    <a:srgbClr val="FFEA33"/>
                  </a:solidFill>
                  <a:ln w="9525">
                    <a:noFill/>
                    <a:round/>
                    <a:headEnd/>
                    <a:tailEnd/>
                  </a:ln>
                </p:spPr>
                <p:txBody>
                  <a:bodyPr/>
                  <a:lstStyle/>
                  <a:p>
                    <a:endParaRPr lang="es-AR"/>
                  </a:p>
                </p:txBody>
              </p:sp>
              <p:sp>
                <p:nvSpPr>
                  <p:cNvPr id="71024" name="Freeform 1317"/>
                  <p:cNvSpPr>
                    <a:spLocks/>
                  </p:cNvSpPr>
                  <p:nvPr/>
                </p:nvSpPr>
                <p:spPr bwMode="auto">
                  <a:xfrm>
                    <a:off x="4548" y="2210"/>
                    <a:ext cx="8" cy="12"/>
                  </a:xfrm>
                  <a:custGeom>
                    <a:avLst/>
                    <a:gdLst>
                      <a:gd name="T0" fmla="*/ 0 w 8"/>
                      <a:gd name="T1" fmla="*/ 0 h 12"/>
                      <a:gd name="T2" fmla="*/ 0 w 8"/>
                      <a:gd name="T3" fmla="*/ 2 h 12"/>
                      <a:gd name="T4" fmla="*/ 0 w 8"/>
                      <a:gd name="T5" fmla="*/ 6 h 12"/>
                      <a:gd name="T6" fmla="*/ 0 w 8"/>
                      <a:gd name="T7" fmla="*/ 10 h 12"/>
                      <a:gd name="T8" fmla="*/ 4 w 8"/>
                      <a:gd name="T9" fmla="*/ 12 h 12"/>
                      <a:gd name="T10" fmla="*/ 6 w 8"/>
                      <a:gd name="T11" fmla="*/ 12 h 12"/>
                      <a:gd name="T12" fmla="*/ 8 w 8"/>
                      <a:gd name="T13" fmla="*/ 12 h 12"/>
                      <a:gd name="T14" fmla="*/ 8 w 8"/>
                      <a:gd name="T15" fmla="*/ 12 h 12"/>
                      <a:gd name="T16" fmla="*/ 8 w 8"/>
                      <a:gd name="T17" fmla="*/ 10 h 12"/>
                      <a:gd name="T18" fmla="*/ 6 w 8"/>
                      <a:gd name="T19" fmla="*/ 6 h 12"/>
                      <a:gd name="T20" fmla="*/ 4 w 8"/>
                      <a:gd name="T21" fmla="*/ 4 h 12"/>
                      <a:gd name="T22" fmla="*/ 4 w 8"/>
                      <a:gd name="T23" fmla="*/ 2 h 12"/>
                      <a:gd name="T24" fmla="*/ 0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0" y="0"/>
                        </a:moveTo>
                        <a:lnTo>
                          <a:pt x="0" y="2"/>
                        </a:lnTo>
                        <a:lnTo>
                          <a:pt x="0" y="6"/>
                        </a:lnTo>
                        <a:lnTo>
                          <a:pt x="0" y="10"/>
                        </a:lnTo>
                        <a:lnTo>
                          <a:pt x="4" y="12"/>
                        </a:lnTo>
                        <a:lnTo>
                          <a:pt x="6" y="12"/>
                        </a:lnTo>
                        <a:lnTo>
                          <a:pt x="8" y="12"/>
                        </a:lnTo>
                        <a:lnTo>
                          <a:pt x="8" y="10"/>
                        </a:lnTo>
                        <a:lnTo>
                          <a:pt x="6" y="6"/>
                        </a:lnTo>
                        <a:lnTo>
                          <a:pt x="4" y="4"/>
                        </a:lnTo>
                        <a:lnTo>
                          <a:pt x="4" y="2"/>
                        </a:lnTo>
                        <a:lnTo>
                          <a:pt x="0" y="0"/>
                        </a:lnTo>
                        <a:close/>
                      </a:path>
                    </a:pathLst>
                  </a:custGeom>
                  <a:solidFill>
                    <a:srgbClr val="FFEA33"/>
                  </a:solidFill>
                  <a:ln w="9525">
                    <a:noFill/>
                    <a:round/>
                    <a:headEnd/>
                    <a:tailEnd/>
                  </a:ln>
                </p:spPr>
                <p:txBody>
                  <a:bodyPr/>
                  <a:lstStyle/>
                  <a:p>
                    <a:endParaRPr lang="es-AR"/>
                  </a:p>
                </p:txBody>
              </p:sp>
              <p:sp>
                <p:nvSpPr>
                  <p:cNvPr id="71025" name="Freeform 1318"/>
                  <p:cNvSpPr>
                    <a:spLocks/>
                  </p:cNvSpPr>
                  <p:nvPr/>
                </p:nvSpPr>
                <p:spPr bwMode="auto">
                  <a:xfrm>
                    <a:off x="4556" y="2246"/>
                    <a:ext cx="10" cy="16"/>
                  </a:xfrm>
                  <a:custGeom>
                    <a:avLst/>
                    <a:gdLst>
                      <a:gd name="T0" fmla="*/ 2 w 10"/>
                      <a:gd name="T1" fmla="*/ 0 h 16"/>
                      <a:gd name="T2" fmla="*/ 0 w 10"/>
                      <a:gd name="T3" fmla="*/ 4 h 16"/>
                      <a:gd name="T4" fmla="*/ 0 w 10"/>
                      <a:gd name="T5" fmla="*/ 10 h 16"/>
                      <a:gd name="T6" fmla="*/ 2 w 10"/>
                      <a:gd name="T7" fmla="*/ 14 h 16"/>
                      <a:gd name="T8" fmla="*/ 6 w 10"/>
                      <a:gd name="T9" fmla="*/ 16 h 16"/>
                      <a:gd name="T10" fmla="*/ 8 w 10"/>
                      <a:gd name="T11" fmla="*/ 16 h 16"/>
                      <a:gd name="T12" fmla="*/ 10 w 10"/>
                      <a:gd name="T13" fmla="*/ 14 h 16"/>
                      <a:gd name="T14" fmla="*/ 10 w 10"/>
                      <a:gd name="T15" fmla="*/ 12 h 16"/>
                      <a:gd name="T16" fmla="*/ 10 w 10"/>
                      <a:gd name="T17" fmla="*/ 10 h 16"/>
                      <a:gd name="T18" fmla="*/ 10 w 10"/>
                      <a:gd name="T19" fmla="*/ 8 h 16"/>
                      <a:gd name="T20" fmla="*/ 10 w 10"/>
                      <a:gd name="T21" fmla="*/ 6 h 16"/>
                      <a:gd name="T22" fmla="*/ 10 w 10"/>
                      <a:gd name="T23" fmla="*/ 4 h 16"/>
                      <a:gd name="T24" fmla="*/ 8 w 10"/>
                      <a:gd name="T25" fmla="*/ 2 h 16"/>
                      <a:gd name="T26" fmla="*/ 6 w 10"/>
                      <a:gd name="T27" fmla="*/ 0 h 16"/>
                      <a:gd name="T28" fmla="*/ 6 w 10"/>
                      <a:gd name="T29" fmla="*/ 0 h 16"/>
                      <a:gd name="T30" fmla="*/ 4 w 10"/>
                      <a:gd name="T31" fmla="*/ 0 h 16"/>
                      <a:gd name="T32" fmla="*/ 2 w 10"/>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6"/>
                      <a:gd name="T53" fmla="*/ 10 w 1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6">
                        <a:moveTo>
                          <a:pt x="2" y="0"/>
                        </a:moveTo>
                        <a:lnTo>
                          <a:pt x="0" y="4"/>
                        </a:lnTo>
                        <a:lnTo>
                          <a:pt x="0" y="10"/>
                        </a:lnTo>
                        <a:lnTo>
                          <a:pt x="2" y="14"/>
                        </a:lnTo>
                        <a:lnTo>
                          <a:pt x="6" y="16"/>
                        </a:lnTo>
                        <a:lnTo>
                          <a:pt x="8" y="16"/>
                        </a:lnTo>
                        <a:lnTo>
                          <a:pt x="10" y="14"/>
                        </a:lnTo>
                        <a:lnTo>
                          <a:pt x="10" y="12"/>
                        </a:lnTo>
                        <a:lnTo>
                          <a:pt x="10" y="10"/>
                        </a:lnTo>
                        <a:lnTo>
                          <a:pt x="10" y="8"/>
                        </a:lnTo>
                        <a:lnTo>
                          <a:pt x="10" y="6"/>
                        </a:lnTo>
                        <a:lnTo>
                          <a:pt x="10" y="4"/>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1026" name="Freeform 1319"/>
                  <p:cNvSpPr>
                    <a:spLocks/>
                  </p:cNvSpPr>
                  <p:nvPr/>
                </p:nvSpPr>
                <p:spPr bwMode="auto">
                  <a:xfrm>
                    <a:off x="4550" y="2190"/>
                    <a:ext cx="12" cy="12"/>
                  </a:xfrm>
                  <a:custGeom>
                    <a:avLst/>
                    <a:gdLst>
                      <a:gd name="T0" fmla="*/ 8 w 12"/>
                      <a:gd name="T1" fmla="*/ 0 h 12"/>
                      <a:gd name="T2" fmla="*/ 6 w 12"/>
                      <a:gd name="T3" fmla="*/ 0 h 12"/>
                      <a:gd name="T4" fmla="*/ 4 w 12"/>
                      <a:gd name="T5" fmla="*/ 0 h 12"/>
                      <a:gd name="T6" fmla="*/ 2 w 12"/>
                      <a:gd name="T7" fmla="*/ 0 h 12"/>
                      <a:gd name="T8" fmla="*/ 0 w 12"/>
                      <a:gd name="T9" fmla="*/ 2 h 12"/>
                      <a:gd name="T10" fmla="*/ 0 w 12"/>
                      <a:gd name="T11" fmla="*/ 4 h 12"/>
                      <a:gd name="T12" fmla="*/ 0 w 12"/>
                      <a:gd name="T13" fmla="*/ 8 h 12"/>
                      <a:gd name="T14" fmla="*/ 0 w 12"/>
                      <a:gd name="T15" fmla="*/ 12 h 12"/>
                      <a:gd name="T16" fmla="*/ 4 w 12"/>
                      <a:gd name="T17" fmla="*/ 12 h 12"/>
                      <a:gd name="T18" fmla="*/ 4 w 12"/>
                      <a:gd name="T19" fmla="*/ 12 h 12"/>
                      <a:gd name="T20" fmla="*/ 6 w 12"/>
                      <a:gd name="T21" fmla="*/ 12 h 12"/>
                      <a:gd name="T22" fmla="*/ 8 w 12"/>
                      <a:gd name="T23" fmla="*/ 12 h 12"/>
                      <a:gd name="T24" fmla="*/ 8 w 12"/>
                      <a:gd name="T25" fmla="*/ 12 h 12"/>
                      <a:gd name="T26" fmla="*/ 10 w 12"/>
                      <a:gd name="T27" fmla="*/ 10 h 12"/>
                      <a:gd name="T28" fmla="*/ 12 w 12"/>
                      <a:gd name="T29" fmla="*/ 10 h 12"/>
                      <a:gd name="T30" fmla="*/ 12 w 12"/>
                      <a:gd name="T31" fmla="*/ 8 h 12"/>
                      <a:gd name="T32" fmla="*/ 12 w 12"/>
                      <a:gd name="T33" fmla="*/ 8 h 12"/>
                      <a:gd name="T34" fmla="*/ 12 w 12"/>
                      <a:gd name="T35" fmla="*/ 6 h 12"/>
                      <a:gd name="T36" fmla="*/ 10 w 12"/>
                      <a:gd name="T37" fmla="*/ 2 h 12"/>
                      <a:gd name="T38" fmla="*/ 10 w 12"/>
                      <a:gd name="T39" fmla="*/ 0 h 12"/>
                      <a:gd name="T40" fmla="*/ 8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8" y="0"/>
                        </a:moveTo>
                        <a:lnTo>
                          <a:pt x="6" y="0"/>
                        </a:lnTo>
                        <a:lnTo>
                          <a:pt x="4" y="0"/>
                        </a:lnTo>
                        <a:lnTo>
                          <a:pt x="2" y="0"/>
                        </a:lnTo>
                        <a:lnTo>
                          <a:pt x="0" y="2"/>
                        </a:lnTo>
                        <a:lnTo>
                          <a:pt x="0" y="4"/>
                        </a:lnTo>
                        <a:lnTo>
                          <a:pt x="0" y="8"/>
                        </a:lnTo>
                        <a:lnTo>
                          <a:pt x="0" y="12"/>
                        </a:lnTo>
                        <a:lnTo>
                          <a:pt x="4" y="12"/>
                        </a:lnTo>
                        <a:lnTo>
                          <a:pt x="6" y="12"/>
                        </a:lnTo>
                        <a:lnTo>
                          <a:pt x="8" y="12"/>
                        </a:lnTo>
                        <a:lnTo>
                          <a:pt x="10" y="10"/>
                        </a:lnTo>
                        <a:lnTo>
                          <a:pt x="12" y="10"/>
                        </a:lnTo>
                        <a:lnTo>
                          <a:pt x="12" y="8"/>
                        </a:lnTo>
                        <a:lnTo>
                          <a:pt x="12" y="6"/>
                        </a:lnTo>
                        <a:lnTo>
                          <a:pt x="10" y="2"/>
                        </a:lnTo>
                        <a:lnTo>
                          <a:pt x="10" y="0"/>
                        </a:lnTo>
                        <a:lnTo>
                          <a:pt x="8" y="0"/>
                        </a:lnTo>
                        <a:close/>
                      </a:path>
                    </a:pathLst>
                  </a:custGeom>
                  <a:solidFill>
                    <a:srgbClr val="FFEA33"/>
                  </a:solidFill>
                  <a:ln w="9525">
                    <a:noFill/>
                    <a:round/>
                    <a:headEnd/>
                    <a:tailEnd/>
                  </a:ln>
                </p:spPr>
                <p:txBody>
                  <a:bodyPr/>
                  <a:lstStyle/>
                  <a:p>
                    <a:endParaRPr lang="es-AR"/>
                  </a:p>
                </p:txBody>
              </p:sp>
              <p:sp>
                <p:nvSpPr>
                  <p:cNvPr id="71027" name="Freeform 1320"/>
                  <p:cNvSpPr>
                    <a:spLocks/>
                  </p:cNvSpPr>
                  <p:nvPr/>
                </p:nvSpPr>
                <p:spPr bwMode="auto">
                  <a:xfrm>
                    <a:off x="4556" y="2204"/>
                    <a:ext cx="12" cy="14"/>
                  </a:xfrm>
                  <a:custGeom>
                    <a:avLst/>
                    <a:gdLst>
                      <a:gd name="T0" fmla="*/ 0 w 12"/>
                      <a:gd name="T1" fmla="*/ 4 h 14"/>
                      <a:gd name="T2" fmla="*/ 0 w 12"/>
                      <a:gd name="T3" fmla="*/ 6 h 14"/>
                      <a:gd name="T4" fmla="*/ 0 w 12"/>
                      <a:gd name="T5" fmla="*/ 12 h 14"/>
                      <a:gd name="T6" fmla="*/ 2 w 12"/>
                      <a:gd name="T7" fmla="*/ 14 h 14"/>
                      <a:gd name="T8" fmla="*/ 6 w 12"/>
                      <a:gd name="T9" fmla="*/ 14 h 14"/>
                      <a:gd name="T10" fmla="*/ 8 w 12"/>
                      <a:gd name="T11" fmla="*/ 14 h 14"/>
                      <a:gd name="T12" fmla="*/ 10 w 12"/>
                      <a:gd name="T13" fmla="*/ 12 h 14"/>
                      <a:gd name="T14" fmla="*/ 12 w 12"/>
                      <a:gd name="T15" fmla="*/ 10 h 14"/>
                      <a:gd name="T16" fmla="*/ 12 w 12"/>
                      <a:gd name="T17" fmla="*/ 8 h 14"/>
                      <a:gd name="T18" fmla="*/ 12 w 12"/>
                      <a:gd name="T19" fmla="*/ 6 h 14"/>
                      <a:gd name="T20" fmla="*/ 12 w 12"/>
                      <a:gd name="T21" fmla="*/ 4 h 14"/>
                      <a:gd name="T22" fmla="*/ 10 w 12"/>
                      <a:gd name="T23" fmla="*/ 2 h 14"/>
                      <a:gd name="T24" fmla="*/ 10 w 12"/>
                      <a:gd name="T25" fmla="*/ 2 h 14"/>
                      <a:gd name="T26" fmla="*/ 8 w 12"/>
                      <a:gd name="T27" fmla="*/ 0 h 14"/>
                      <a:gd name="T28" fmla="*/ 6 w 12"/>
                      <a:gd name="T29" fmla="*/ 0 h 14"/>
                      <a:gd name="T30" fmla="*/ 4 w 12"/>
                      <a:gd name="T31" fmla="*/ 0 h 14"/>
                      <a:gd name="T32" fmla="*/ 0 w 12"/>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4"/>
                      <a:gd name="T53" fmla="*/ 12 w 12"/>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4">
                        <a:moveTo>
                          <a:pt x="0" y="4"/>
                        </a:moveTo>
                        <a:lnTo>
                          <a:pt x="0" y="6"/>
                        </a:lnTo>
                        <a:lnTo>
                          <a:pt x="0" y="12"/>
                        </a:lnTo>
                        <a:lnTo>
                          <a:pt x="2" y="14"/>
                        </a:lnTo>
                        <a:lnTo>
                          <a:pt x="6" y="14"/>
                        </a:lnTo>
                        <a:lnTo>
                          <a:pt x="8" y="14"/>
                        </a:lnTo>
                        <a:lnTo>
                          <a:pt x="10" y="12"/>
                        </a:lnTo>
                        <a:lnTo>
                          <a:pt x="12" y="10"/>
                        </a:lnTo>
                        <a:lnTo>
                          <a:pt x="12" y="8"/>
                        </a:lnTo>
                        <a:lnTo>
                          <a:pt x="12" y="6"/>
                        </a:lnTo>
                        <a:lnTo>
                          <a:pt x="12" y="4"/>
                        </a:lnTo>
                        <a:lnTo>
                          <a:pt x="10" y="2"/>
                        </a:lnTo>
                        <a:lnTo>
                          <a:pt x="8" y="0"/>
                        </a:lnTo>
                        <a:lnTo>
                          <a:pt x="6" y="0"/>
                        </a:lnTo>
                        <a:lnTo>
                          <a:pt x="4" y="0"/>
                        </a:lnTo>
                        <a:lnTo>
                          <a:pt x="0" y="4"/>
                        </a:lnTo>
                        <a:close/>
                      </a:path>
                    </a:pathLst>
                  </a:custGeom>
                  <a:solidFill>
                    <a:srgbClr val="FFEA33"/>
                  </a:solidFill>
                  <a:ln w="9525">
                    <a:noFill/>
                    <a:round/>
                    <a:headEnd/>
                    <a:tailEnd/>
                  </a:ln>
                </p:spPr>
                <p:txBody>
                  <a:bodyPr/>
                  <a:lstStyle/>
                  <a:p>
                    <a:endParaRPr lang="es-AR"/>
                  </a:p>
                </p:txBody>
              </p:sp>
              <p:sp>
                <p:nvSpPr>
                  <p:cNvPr id="71028" name="Freeform 1321"/>
                  <p:cNvSpPr>
                    <a:spLocks/>
                  </p:cNvSpPr>
                  <p:nvPr/>
                </p:nvSpPr>
                <p:spPr bwMode="auto">
                  <a:xfrm>
                    <a:off x="4562" y="2222"/>
                    <a:ext cx="12" cy="16"/>
                  </a:xfrm>
                  <a:custGeom>
                    <a:avLst/>
                    <a:gdLst>
                      <a:gd name="T0" fmla="*/ 0 w 12"/>
                      <a:gd name="T1" fmla="*/ 4 h 16"/>
                      <a:gd name="T2" fmla="*/ 2 w 12"/>
                      <a:gd name="T3" fmla="*/ 2 h 16"/>
                      <a:gd name="T4" fmla="*/ 2 w 12"/>
                      <a:gd name="T5" fmla="*/ 0 h 16"/>
                      <a:gd name="T6" fmla="*/ 4 w 12"/>
                      <a:gd name="T7" fmla="*/ 0 h 16"/>
                      <a:gd name="T8" fmla="*/ 6 w 12"/>
                      <a:gd name="T9" fmla="*/ 0 h 16"/>
                      <a:gd name="T10" fmla="*/ 8 w 12"/>
                      <a:gd name="T11" fmla="*/ 0 h 16"/>
                      <a:gd name="T12" fmla="*/ 8 w 12"/>
                      <a:gd name="T13" fmla="*/ 2 h 16"/>
                      <a:gd name="T14" fmla="*/ 10 w 12"/>
                      <a:gd name="T15" fmla="*/ 4 h 16"/>
                      <a:gd name="T16" fmla="*/ 12 w 12"/>
                      <a:gd name="T17" fmla="*/ 6 h 16"/>
                      <a:gd name="T18" fmla="*/ 12 w 12"/>
                      <a:gd name="T19" fmla="*/ 10 h 16"/>
                      <a:gd name="T20" fmla="*/ 12 w 12"/>
                      <a:gd name="T21" fmla="*/ 12 h 16"/>
                      <a:gd name="T22" fmla="*/ 10 w 12"/>
                      <a:gd name="T23" fmla="*/ 14 h 16"/>
                      <a:gd name="T24" fmla="*/ 6 w 12"/>
                      <a:gd name="T25" fmla="*/ 16 h 16"/>
                      <a:gd name="T26" fmla="*/ 4 w 12"/>
                      <a:gd name="T27" fmla="*/ 14 h 16"/>
                      <a:gd name="T28" fmla="*/ 0 w 12"/>
                      <a:gd name="T29" fmla="*/ 12 h 16"/>
                      <a:gd name="T30" fmla="*/ 0 w 12"/>
                      <a:gd name="T31" fmla="*/ 8 h 16"/>
                      <a:gd name="T32" fmla="*/ 0 w 12"/>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6"/>
                      <a:gd name="T53" fmla="*/ 12 w 1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6">
                        <a:moveTo>
                          <a:pt x="0" y="4"/>
                        </a:moveTo>
                        <a:lnTo>
                          <a:pt x="2" y="2"/>
                        </a:lnTo>
                        <a:lnTo>
                          <a:pt x="2" y="0"/>
                        </a:lnTo>
                        <a:lnTo>
                          <a:pt x="4" y="0"/>
                        </a:lnTo>
                        <a:lnTo>
                          <a:pt x="6" y="0"/>
                        </a:lnTo>
                        <a:lnTo>
                          <a:pt x="8" y="0"/>
                        </a:lnTo>
                        <a:lnTo>
                          <a:pt x="8" y="2"/>
                        </a:lnTo>
                        <a:lnTo>
                          <a:pt x="10" y="4"/>
                        </a:lnTo>
                        <a:lnTo>
                          <a:pt x="12" y="6"/>
                        </a:lnTo>
                        <a:lnTo>
                          <a:pt x="12" y="10"/>
                        </a:lnTo>
                        <a:lnTo>
                          <a:pt x="12" y="12"/>
                        </a:lnTo>
                        <a:lnTo>
                          <a:pt x="10" y="14"/>
                        </a:lnTo>
                        <a:lnTo>
                          <a:pt x="6" y="16"/>
                        </a:lnTo>
                        <a:lnTo>
                          <a:pt x="4" y="14"/>
                        </a:lnTo>
                        <a:lnTo>
                          <a:pt x="0" y="12"/>
                        </a:lnTo>
                        <a:lnTo>
                          <a:pt x="0" y="8"/>
                        </a:lnTo>
                        <a:lnTo>
                          <a:pt x="0" y="4"/>
                        </a:lnTo>
                        <a:close/>
                      </a:path>
                    </a:pathLst>
                  </a:custGeom>
                  <a:solidFill>
                    <a:srgbClr val="FFEA33"/>
                  </a:solidFill>
                  <a:ln w="9525">
                    <a:noFill/>
                    <a:round/>
                    <a:headEnd/>
                    <a:tailEnd/>
                  </a:ln>
                </p:spPr>
                <p:txBody>
                  <a:bodyPr/>
                  <a:lstStyle/>
                  <a:p>
                    <a:endParaRPr lang="es-AR"/>
                  </a:p>
                </p:txBody>
              </p:sp>
              <p:sp>
                <p:nvSpPr>
                  <p:cNvPr id="71029" name="Freeform 1322"/>
                  <p:cNvSpPr>
                    <a:spLocks/>
                  </p:cNvSpPr>
                  <p:nvPr/>
                </p:nvSpPr>
                <p:spPr bwMode="auto">
                  <a:xfrm>
                    <a:off x="4568" y="2240"/>
                    <a:ext cx="16" cy="18"/>
                  </a:xfrm>
                  <a:custGeom>
                    <a:avLst/>
                    <a:gdLst>
                      <a:gd name="T0" fmla="*/ 0 w 16"/>
                      <a:gd name="T1" fmla="*/ 8 h 18"/>
                      <a:gd name="T2" fmla="*/ 0 w 16"/>
                      <a:gd name="T3" fmla="*/ 6 h 18"/>
                      <a:gd name="T4" fmla="*/ 2 w 16"/>
                      <a:gd name="T5" fmla="*/ 4 h 18"/>
                      <a:gd name="T6" fmla="*/ 2 w 16"/>
                      <a:gd name="T7" fmla="*/ 2 h 18"/>
                      <a:gd name="T8" fmla="*/ 4 w 16"/>
                      <a:gd name="T9" fmla="*/ 2 h 18"/>
                      <a:gd name="T10" fmla="*/ 6 w 16"/>
                      <a:gd name="T11" fmla="*/ 0 h 18"/>
                      <a:gd name="T12" fmla="*/ 8 w 16"/>
                      <a:gd name="T13" fmla="*/ 0 h 18"/>
                      <a:gd name="T14" fmla="*/ 10 w 16"/>
                      <a:gd name="T15" fmla="*/ 0 h 18"/>
                      <a:gd name="T16" fmla="*/ 12 w 16"/>
                      <a:gd name="T17" fmla="*/ 2 h 18"/>
                      <a:gd name="T18" fmla="*/ 12 w 16"/>
                      <a:gd name="T19" fmla="*/ 4 h 18"/>
                      <a:gd name="T20" fmla="*/ 14 w 16"/>
                      <a:gd name="T21" fmla="*/ 6 h 18"/>
                      <a:gd name="T22" fmla="*/ 14 w 16"/>
                      <a:gd name="T23" fmla="*/ 8 h 18"/>
                      <a:gd name="T24" fmla="*/ 16 w 16"/>
                      <a:gd name="T25" fmla="*/ 10 h 18"/>
                      <a:gd name="T26" fmla="*/ 16 w 16"/>
                      <a:gd name="T27" fmla="*/ 12 h 18"/>
                      <a:gd name="T28" fmla="*/ 16 w 16"/>
                      <a:gd name="T29" fmla="*/ 14 h 18"/>
                      <a:gd name="T30" fmla="*/ 14 w 16"/>
                      <a:gd name="T31" fmla="*/ 14 h 18"/>
                      <a:gd name="T32" fmla="*/ 14 w 16"/>
                      <a:gd name="T33" fmla="*/ 16 h 18"/>
                      <a:gd name="T34" fmla="*/ 12 w 16"/>
                      <a:gd name="T35" fmla="*/ 18 h 18"/>
                      <a:gd name="T36" fmla="*/ 10 w 16"/>
                      <a:gd name="T37" fmla="*/ 18 h 18"/>
                      <a:gd name="T38" fmla="*/ 8 w 16"/>
                      <a:gd name="T39" fmla="*/ 18 h 18"/>
                      <a:gd name="T40" fmla="*/ 8 w 16"/>
                      <a:gd name="T41" fmla="*/ 18 h 18"/>
                      <a:gd name="T42" fmla="*/ 4 w 16"/>
                      <a:gd name="T43" fmla="*/ 16 h 18"/>
                      <a:gd name="T44" fmla="*/ 2 w 16"/>
                      <a:gd name="T45" fmla="*/ 14 h 18"/>
                      <a:gd name="T46" fmla="*/ 2 w 16"/>
                      <a:gd name="T47" fmla="*/ 10 h 18"/>
                      <a:gd name="T48" fmla="*/ 0 w 16"/>
                      <a:gd name="T49" fmla="*/ 8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8"/>
                      <a:gd name="T77" fmla="*/ 16 w 1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8">
                        <a:moveTo>
                          <a:pt x="0" y="8"/>
                        </a:moveTo>
                        <a:lnTo>
                          <a:pt x="0" y="6"/>
                        </a:lnTo>
                        <a:lnTo>
                          <a:pt x="2" y="4"/>
                        </a:lnTo>
                        <a:lnTo>
                          <a:pt x="2" y="2"/>
                        </a:lnTo>
                        <a:lnTo>
                          <a:pt x="4" y="2"/>
                        </a:lnTo>
                        <a:lnTo>
                          <a:pt x="6" y="0"/>
                        </a:lnTo>
                        <a:lnTo>
                          <a:pt x="8" y="0"/>
                        </a:lnTo>
                        <a:lnTo>
                          <a:pt x="10" y="0"/>
                        </a:lnTo>
                        <a:lnTo>
                          <a:pt x="12" y="2"/>
                        </a:lnTo>
                        <a:lnTo>
                          <a:pt x="12" y="4"/>
                        </a:lnTo>
                        <a:lnTo>
                          <a:pt x="14" y="6"/>
                        </a:lnTo>
                        <a:lnTo>
                          <a:pt x="14" y="8"/>
                        </a:lnTo>
                        <a:lnTo>
                          <a:pt x="16" y="10"/>
                        </a:lnTo>
                        <a:lnTo>
                          <a:pt x="16" y="12"/>
                        </a:lnTo>
                        <a:lnTo>
                          <a:pt x="16" y="14"/>
                        </a:lnTo>
                        <a:lnTo>
                          <a:pt x="14" y="14"/>
                        </a:lnTo>
                        <a:lnTo>
                          <a:pt x="14" y="16"/>
                        </a:lnTo>
                        <a:lnTo>
                          <a:pt x="12" y="18"/>
                        </a:lnTo>
                        <a:lnTo>
                          <a:pt x="10" y="18"/>
                        </a:lnTo>
                        <a:lnTo>
                          <a:pt x="8" y="18"/>
                        </a:lnTo>
                        <a:lnTo>
                          <a:pt x="4" y="16"/>
                        </a:lnTo>
                        <a:lnTo>
                          <a:pt x="2" y="14"/>
                        </a:lnTo>
                        <a:lnTo>
                          <a:pt x="2" y="10"/>
                        </a:lnTo>
                        <a:lnTo>
                          <a:pt x="0" y="8"/>
                        </a:lnTo>
                        <a:close/>
                      </a:path>
                    </a:pathLst>
                  </a:custGeom>
                  <a:solidFill>
                    <a:srgbClr val="FFEA33"/>
                  </a:solidFill>
                  <a:ln w="9525">
                    <a:noFill/>
                    <a:round/>
                    <a:headEnd/>
                    <a:tailEnd/>
                  </a:ln>
                </p:spPr>
                <p:txBody>
                  <a:bodyPr/>
                  <a:lstStyle/>
                  <a:p>
                    <a:endParaRPr lang="es-AR"/>
                  </a:p>
                </p:txBody>
              </p:sp>
              <p:sp>
                <p:nvSpPr>
                  <p:cNvPr id="71030" name="Freeform 1323"/>
                  <p:cNvSpPr>
                    <a:spLocks/>
                  </p:cNvSpPr>
                  <p:nvPr/>
                </p:nvSpPr>
                <p:spPr bwMode="auto">
                  <a:xfrm>
                    <a:off x="4584" y="2236"/>
                    <a:ext cx="16" cy="16"/>
                  </a:xfrm>
                  <a:custGeom>
                    <a:avLst/>
                    <a:gdLst>
                      <a:gd name="T0" fmla="*/ 0 w 16"/>
                      <a:gd name="T1" fmla="*/ 2 h 16"/>
                      <a:gd name="T2" fmla="*/ 2 w 16"/>
                      <a:gd name="T3" fmla="*/ 2 h 16"/>
                      <a:gd name="T4" fmla="*/ 4 w 16"/>
                      <a:gd name="T5" fmla="*/ 0 h 16"/>
                      <a:gd name="T6" fmla="*/ 6 w 16"/>
                      <a:gd name="T7" fmla="*/ 0 h 16"/>
                      <a:gd name="T8" fmla="*/ 8 w 16"/>
                      <a:gd name="T9" fmla="*/ 0 h 16"/>
                      <a:gd name="T10" fmla="*/ 10 w 16"/>
                      <a:gd name="T11" fmla="*/ 0 h 16"/>
                      <a:gd name="T12" fmla="*/ 14 w 16"/>
                      <a:gd name="T13" fmla="*/ 4 h 16"/>
                      <a:gd name="T14" fmla="*/ 16 w 16"/>
                      <a:gd name="T15" fmla="*/ 8 h 16"/>
                      <a:gd name="T16" fmla="*/ 16 w 16"/>
                      <a:gd name="T17" fmla="*/ 12 h 16"/>
                      <a:gd name="T18" fmla="*/ 16 w 16"/>
                      <a:gd name="T19" fmla="*/ 14 h 16"/>
                      <a:gd name="T20" fmla="*/ 14 w 16"/>
                      <a:gd name="T21" fmla="*/ 14 h 16"/>
                      <a:gd name="T22" fmla="*/ 12 w 16"/>
                      <a:gd name="T23" fmla="*/ 16 h 16"/>
                      <a:gd name="T24" fmla="*/ 10 w 16"/>
                      <a:gd name="T25" fmla="*/ 16 h 16"/>
                      <a:gd name="T26" fmla="*/ 10 w 16"/>
                      <a:gd name="T27" fmla="*/ 16 h 16"/>
                      <a:gd name="T28" fmla="*/ 8 w 16"/>
                      <a:gd name="T29" fmla="*/ 16 h 16"/>
                      <a:gd name="T30" fmla="*/ 6 w 16"/>
                      <a:gd name="T31" fmla="*/ 16 h 16"/>
                      <a:gd name="T32" fmla="*/ 4 w 16"/>
                      <a:gd name="T33" fmla="*/ 16 h 16"/>
                      <a:gd name="T34" fmla="*/ 4 w 16"/>
                      <a:gd name="T35" fmla="*/ 14 h 16"/>
                      <a:gd name="T36" fmla="*/ 2 w 16"/>
                      <a:gd name="T37" fmla="*/ 12 h 16"/>
                      <a:gd name="T38" fmla="*/ 2 w 16"/>
                      <a:gd name="T39" fmla="*/ 8 h 16"/>
                      <a:gd name="T40" fmla="*/ 0 w 16"/>
                      <a:gd name="T41" fmla="*/ 6 h 16"/>
                      <a:gd name="T42" fmla="*/ 0 w 16"/>
                      <a:gd name="T43" fmla="*/ 6 h 16"/>
                      <a:gd name="T44" fmla="*/ 0 w 16"/>
                      <a:gd name="T45" fmla="*/ 4 h 16"/>
                      <a:gd name="T46" fmla="*/ 0 w 16"/>
                      <a:gd name="T47" fmla="*/ 4 h 16"/>
                      <a:gd name="T48" fmla="*/ 0 w 16"/>
                      <a:gd name="T49" fmla="*/ 2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2"/>
                        </a:moveTo>
                        <a:lnTo>
                          <a:pt x="2" y="2"/>
                        </a:lnTo>
                        <a:lnTo>
                          <a:pt x="4" y="0"/>
                        </a:lnTo>
                        <a:lnTo>
                          <a:pt x="6" y="0"/>
                        </a:lnTo>
                        <a:lnTo>
                          <a:pt x="8" y="0"/>
                        </a:lnTo>
                        <a:lnTo>
                          <a:pt x="10" y="0"/>
                        </a:lnTo>
                        <a:lnTo>
                          <a:pt x="14" y="4"/>
                        </a:lnTo>
                        <a:lnTo>
                          <a:pt x="16" y="8"/>
                        </a:lnTo>
                        <a:lnTo>
                          <a:pt x="16" y="12"/>
                        </a:lnTo>
                        <a:lnTo>
                          <a:pt x="16" y="14"/>
                        </a:lnTo>
                        <a:lnTo>
                          <a:pt x="14" y="14"/>
                        </a:lnTo>
                        <a:lnTo>
                          <a:pt x="12" y="16"/>
                        </a:lnTo>
                        <a:lnTo>
                          <a:pt x="10" y="16"/>
                        </a:lnTo>
                        <a:lnTo>
                          <a:pt x="8" y="16"/>
                        </a:lnTo>
                        <a:lnTo>
                          <a:pt x="6" y="16"/>
                        </a:lnTo>
                        <a:lnTo>
                          <a:pt x="4" y="16"/>
                        </a:lnTo>
                        <a:lnTo>
                          <a:pt x="4" y="14"/>
                        </a:lnTo>
                        <a:lnTo>
                          <a:pt x="2" y="12"/>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1031" name="Freeform 1324"/>
                  <p:cNvSpPr>
                    <a:spLocks/>
                  </p:cNvSpPr>
                  <p:nvPr/>
                </p:nvSpPr>
                <p:spPr bwMode="auto">
                  <a:xfrm>
                    <a:off x="4574" y="2216"/>
                    <a:ext cx="16" cy="16"/>
                  </a:xfrm>
                  <a:custGeom>
                    <a:avLst/>
                    <a:gdLst>
                      <a:gd name="T0" fmla="*/ 0 w 16"/>
                      <a:gd name="T1" fmla="*/ 4 h 16"/>
                      <a:gd name="T2" fmla="*/ 0 w 16"/>
                      <a:gd name="T3" fmla="*/ 4 h 16"/>
                      <a:gd name="T4" fmla="*/ 2 w 16"/>
                      <a:gd name="T5" fmla="*/ 2 h 16"/>
                      <a:gd name="T6" fmla="*/ 4 w 16"/>
                      <a:gd name="T7" fmla="*/ 2 h 16"/>
                      <a:gd name="T8" fmla="*/ 4 w 16"/>
                      <a:gd name="T9" fmla="*/ 0 h 16"/>
                      <a:gd name="T10" fmla="*/ 6 w 16"/>
                      <a:gd name="T11" fmla="*/ 0 h 16"/>
                      <a:gd name="T12" fmla="*/ 8 w 16"/>
                      <a:gd name="T13" fmla="*/ 0 h 16"/>
                      <a:gd name="T14" fmla="*/ 10 w 16"/>
                      <a:gd name="T15" fmla="*/ 0 h 16"/>
                      <a:gd name="T16" fmla="*/ 12 w 16"/>
                      <a:gd name="T17" fmla="*/ 0 h 16"/>
                      <a:gd name="T18" fmla="*/ 14 w 16"/>
                      <a:gd name="T19" fmla="*/ 2 h 16"/>
                      <a:gd name="T20" fmla="*/ 16 w 16"/>
                      <a:gd name="T21" fmla="*/ 6 h 16"/>
                      <a:gd name="T22" fmla="*/ 16 w 16"/>
                      <a:gd name="T23" fmla="*/ 8 h 16"/>
                      <a:gd name="T24" fmla="*/ 16 w 16"/>
                      <a:gd name="T25" fmla="*/ 12 h 16"/>
                      <a:gd name="T26" fmla="*/ 16 w 16"/>
                      <a:gd name="T27" fmla="*/ 12 h 16"/>
                      <a:gd name="T28" fmla="*/ 14 w 16"/>
                      <a:gd name="T29" fmla="*/ 14 h 16"/>
                      <a:gd name="T30" fmla="*/ 14 w 16"/>
                      <a:gd name="T31" fmla="*/ 14 h 16"/>
                      <a:gd name="T32" fmla="*/ 12 w 16"/>
                      <a:gd name="T33" fmla="*/ 16 h 16"/>
                      <a:gd name="T34" fmla="*/ 10 w 16"/>
                      <a:gd name="T35" fmla="*/ 16 h 16"/>
                      <a:gd name="T36" fmla="*/ 8 w 16"/>
                      <a:gd name="T37" fmla="*/ 16 h 16"/>
                      <a:gd name="T38" fmla="*/ 8 w 16"/>
                      <a:gd name="T39" fmla="*/ 16 h 16"/>
                      <a:gd name="T40" fmla="*/ 6 w 16"/>
                      <a:gd name="T41" fmla="*/ 16 h 16"/>
                      <a:gd name="T42" fmla="*/ 4 w 16"/>
                      <a:gd name="T43" fmla="*/ 14 h 16"/>
                      <a:gd name="T44" fmla="*/ 4 w 16"/>
                      <a:gd name="T45" fmla="*/ 10 h 16"/>
                      <a:gd name="T46" fmla="*/ 2 w 16"/>
                      <a:gd name="T47" fmla="*/ 6 h 16"/>
                      <a:gd name="T48" fmla="*/ 0 w 16"/>
                      <a:gd name="T49" fmla="*/ 4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4"/>
                        </a:moveTo>
                        <a:lnTo>
                          <a:pt x="0" y="4"/>
                        </a:lnTo>
                        <a:lnTo>
                          <a:pt x="2" y="2"/>
                        </a:lnTo>
                        <a:lnTo>
                          <a:pt x="4" y="2"/>
                        </a:lnTo>
                        <a:lnTo>
                          <a:pt x="4" y="0"/>
                        </a:lnTo>
                        <a:lnTo>
                          <a:pt x="6" y="0"/>
                        </a:lnTo>
                        <a:lnTo>
                          <a:pt x="8" y="0"/>
                        </a:lnTo>
                        <a:lnTo>
                          <a:pt x="10" y="0"/>
                        </a:lnTo>
                        <a:lnTo>
                          <a:pt x="12" y="0"/>
                        </a:lnTo>
                        <a:lnTo>
                          <a:pt x="14" y="2"/>
                        </a:lnTo>
                        <a:lnTo>
                          <a:pt x="16" y="6"/>
                        </a:lnTo>
                        <a:lnTo>
                          <a:pt x="16" y="8"/>
                        </a:lnTo>
                        <a:lnTo>
                          <a:pt x="16" y="12"/>
                        </a:lnTo>
                        <a:lnTo>
                          <a:pt x="14" y="14"/>
                        </a:lnTo>
                        <a:lnTo>
                          <a:pt x="12" y="16"/>
                        </a:lnTo>
                        <a:lnTo>
                          <a:pt x="10" y="16"/>
                        </a:lnTo>
                        <a:lnTo>
                          <a:pt x="8" y="16"/>
                        </a:lnTo>
                        <a:lnTo>
                          <a:pt x="6" y="16"/>
                        </a:lnTo>
                        <a:lnTo>
                          <a:pt x="4" y="14"/>
                        </a:lnTo>
                        <a:lnTo>
                          <a:pt x="4" y="10"/>
                        </a:lnTo>
                        <a:lnTo>
                          <a:pt x="2" y="6"/>
                        </a:lnTo>
                        <a:lnTo>
                          <a:pt x="0" y="4"/>
                        </a:lnTo>
                        <a:close/>
                      </a:path>
                    </a:pathLst>
                  </a:custGeom>
                  <a:solidFill>
                    <a:srgbClr val="FFEA33"/>
                  </a:solidFill>
                  <a:ln w="9525">
                    <a:noFill/>
                    <a:round/>
                    <a:headEnd/>
                    <a:tailEnd/>
                  </a:ln>
                </p:spPr>
                <p:txBody>
                  <a:bodyPr/>
                  <a:lstStyle/>
                  <a:p>
                    <a:endParaRPr lang="es-AR"/>
                  </a:p>
                </p:txBody>
              </p:sp>
              <p:sp>
                <p:nvSpPr>
                  <p:cNvPr id="71032" name="Freeform 1325"/>
                  <p:cNvSpPr>
                    <a:spLocks/>
                  </p:cNvSpPr>
                  <p:nvPr/>
                </p:nvSpPr>
                <p:spPr bwMode="auto">
                  <a:xfrm>
                    <a:off x="4568" y="2200"/>
                    <a:ext cx="14" cy="14"/>
                  </a:xfrm>
                  <a:custGeom>
                    <a:avLst/>
                    <a:gdLst>
                      <a:gd name="T0" fmla="*/ 0 w 14"/>
                      <a:gd name="T1" fmla="*/ 2 h 14"/>
                      <a:gd name="T2" fmla="*/ 2 w 14"/>
                      <a:gd name="T3" fmla="*/ 0 h 14"/>
                      <a:gd name="T4" fmla="*/ 4 w 14"/>
                      <a:gd name="T5" fmla="*/ 0 h 14"/>
                      <a:gd name="T6" fmla="*/ 6 w 14"/>
                      <a:gd name="T7" fmla="*/ 0 h 14"/>
                      <a:gd name="T8" fmla="*/ 8 w 14"/>
                      <a:gd name="T9" fmla="*/ 0 h 14"/>
                      <a:gd name="T10" fmla="*/ 10 w 14"/>
                      <a:gd name="T11" fmla="*/ 2 h 14"/>
                      <a:gd name="T12" fmla="*/ 12 w 14"/>
                      <a:gd name="T13" fmla="*/ 4 h 14"/>
                      <a:gd name="T14" fmla="*/ 14 w 14"/>
                      <a:gd name="T15" fmla="*/ 6 h 14"/>
                      <a:gd name="T16" fmla="*/ 14 w 14"/>
                      <a:gd name="T17" fmla="*/ 10 h 14"/>
                      <a:gd name="T18" fmla="*/ 14 w 14"/>
                      <a:gd name="T19" fmla="*/ 10 h 14"/>
                      <a:gd name="T20" fmla="*/ 14 w 14"/>
                      <a:gd name="T21" fmla="*/ 12 h 14"/>
                      <a:gd name="T22" fmla="*/ 12 w 14"/>
                      <a:gd name="T23" fmla="*/ 12 h 14"/>
                      <a:gd name="T24" fmla="*/ 10 w 14"/>
                      <a:gd name="T25" fmla="*/ 12 h 14"/>
                      <a:gd name="T26" fmla="*/ 10 w 14"/>
                      <a:gd name="T27" fmla="*/ 14 h 14"/>
                      <a:gd name="T28" fmla="*/ 8 w 14"/>
                      <a:gd name="T29" fmla="*/ 14 h 14"/>
                      <a:gd name="T30" fmla="*/ 6 w 14"/>
                      <a:gd name="T31" fmla="*/ 14 h 14"/>
                      <a:gd name="T32" fmla="*/ 4 w 14"/>
                      <a:gd name="T33" fmla="*/ 14 h 14"/>
                      <a:gd name="T34" fmla="*/ 4 w 14"/>
                      <a:gd name="T35" fmla="*/ 12 h 14"/>
                      <a:gd name="T36" fmla="*/ 4 w 14"/>
                      <a:gd name="T37" fmla="*/ 6 h 14"/>
                      <a:gd name="T38" fmla="*/ 2 w 14"/>
                      <a:gd name="T39" fmla="*/ 4 h 14"/>
                      <a:gd name="T40" fmla="*/ 0 w 14"/>
                      <a:gd name="T41" fmla="*/ 2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0" y="2"/>
                        </a:moveTo>
                        <a:lnTo>
                          <a:pt x="2" y="0"/>
                        </a:lnTo>
                        <a:lnTo>
                          <a:pt x="4" y="0"/>
                        </a:lnTo>
                        <a:lnTo>
                          <a:pt x="6" y="0"/>
                        </a:lnTo>
                        <a:lnTo>
                          <a:pt x="8" y="0"/>
                        </a:lnTo>
                        <a:lnTo>
                          <a:pt x="10" y="2"/>
                        </a:lnTo>
                        <a:lnTo>
                          <a:pt x="12" y="4"/>
                        </a:lnTo>
                        <a:lnTo>
                          <a:pt x="14" y="6"/>
                        </a:lnTo>
                        <a:lnTo>
                          <a:pt x="14" y="10"/>
                        </a:lnTo>
                        <a:lnTo>
                          <a:pt x="14" y="12"/>
                        </a:lnTo>
                        <a:lnTo>
                          <a:pt x="12" y="12"/>
                        </a:lnTo>
                        <a:lnTo>
                          <a:pt x="10" y="12"/>
                        </a:lnTo>
                        <a:lnTo>
                          <a:pt x="10" y="14"/>
                        </a:lnTo>
                        <a:lnTo>
                          <a:pt x="8" y="14"/>
                        </a:lnTo>
                        <a:lnTo>
                          <a:pt x="6" y="14"/>
                        </a:lnTo>
                        <a:lnTo>
                          <a:pt x="4" y="14"/>
                        </a:lnTo>
                        <a:lnTo>
                          <a:pt x="4" y="12"/>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1033" name="Freeform 1326"/>
                  <p:cNvSpPr>
                    <a:spLocks/>
                  </p:cNvSpPr>
                  <p:nvPr/>
                </p:nvSpPr>
                <p:spPr bwMode="auto">
                  <a:xfrm>
                    <a:off x="4562" y="2184"/>
                    <a:ext cx="14" cy="14"/>
                  </a:xfrm>
                  <a:custGeom>
                    <a:avLst/>
                    <a:gdLst>
                      <a:gd name="T0" fmla="*/ 4 w 14"/>
                      <a:gd name="T1" fmla="*/ 14 h 14"/>
                      <a:gd name="T2" fmla="*/ 4 w 14"/>
                      <a:gd name="T3" fmla="*/ 12 h 14"/>
                      <a:gd name="T4" fmla="*/ 4 w 14"/>
                      <a:gd name="T5" fmla="*/ 8 h 14"/>
                      <a:gd name="T6" fmla="*/ 2 w 14"/>
                      <a:gd name="T7" fmla="*/ 4 h 14"/>
                      <a:gd name="T8" fmla="*/ 0 w 14"/>
                      <a:gd name="T9" fmla="*/ 2 h 14"/>
                      <a:gd name="T10" fmla="*/ 2 w 14"/>
                      <a:gd name="T11" fmla="*/ 2 h 14"/>
                      <a:gd name="T12" fmla="*/ 4 w 14"/>
                      <a:gd name="T13" fmla="*/ 0 h 14"/>
                      <a:gd name="T14" fmla="*/ 6 w 14"/>
                      <a:gd name="T15" fmla="*/ 0 h 14"/>
                      <a:gd name="T16" fmla="*/ 8 w 14"/>
                      <a:gd name="T17" fmla="*/ 0 h 14"/>
                      <a:gd name="T18" fmla="*/ 10 w 14"/>
                      <a:gd name="T19" fmla="*/ 0 h 14"/>
                      <a:gd name="T20" fmla="*/ 14 w 14"/>
                      <a:gd name="T21" fmla="*/ 4 h 14"/>
                      <a:gd name="T22" fmla="*/ 14 w 14"/>
                      <a:gd name="T23" fmla="*/ 8 h 14"/>
                      <a:gd name="T24" fmla="*/ 14 w 14"/>
                      <a:gd name="T25" fmla="*/ 10 h 14"/>
                      <a:gd name="T26" fmla="*/ 14 w 14"/>
                      <a:gd name="T27" fmla="*/ 12 h 14"/>
                      <a:gd name="T28" fmla="*/ 14 w 14"/>
                      <a:gd name="T29" fmla="*/ 12 h 14"/>
                      <a:gd name="T30" fmla="*/ 12 w 14"/>
                      <a:gd name="T31" fmla="*/ 12 h 14"/>
                      <a:gd name="T32" fmla="*/ 10 w 14"/>
                      <a:gd name="T33" fmla="*/ 12 h 14"/>
                      <a:gd name="T34" fmla="*/ 8 w 14"/>
                      <a:gd name="T35" fmla="*/ 12 h 14"/>
                      <a:gd name="T36" fmla="*/ 8 w 14"/>
                      <a:gd name="T37" fmla="*/ 14 h 14"/>
                      <a:gd name="T38" fmla="*/ 6 w 14"/>
                      <a:gd name="T39" fmla="*/ 14 h 14"/>
                      <a:gd name="T40" fmla="*/ 4 w 14"/>
                      <a:gd name="T41" fmla="*/ 14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4" y="14"/>
                        </a:moveTo>
                        <a:lnTo>
                          <a:pt x="4" y="12"/>
                        </a:lnTo>
                        <a:lnTo>
                          <a:pt x="4" y="8"/>
                        </a:lnTo>
                        <a:lnTo>
                          <a:pt x="2" y="4"/>
                        </a:lnTo>
                        <a:lnTo>
                          <a:pt x="0" y="2"/>
                        </a:lnTo>
                        <a:lnTo>
                          <a:pt x="2" y="2"/>
                        </a:lnTo>
                        <a:lnTo>
                          <a:pt x="4" y="0"/>
                        </a:lnTo>
                        <a:lnTo>
                          <a:pt x="6" y="0"/>
                        </a:lnTo>
                        <a:lnTo>
                          <a:pt x="8" y="0"/>
                        </a:lnTo>
                        <a:lnTo>
                          <a:pt x="10" y="0"/>
                        </a:lnTo>
                        <a:lnTo>
                          <a:pt x="14" y="4"/>
                        </a:lnTo>
                        <a:lnTo>
                          <a:pt x="14" y="8"/>
                        </a:lnTo>
                        <a:lnTo>
                          <a:pt x="14" y="10"/>
                        </a:lnTo>
                        <a:lnTo>
                          <a:pt x="14" y="12"/>
                        </a:lnTo>
                        <a:lnTo>
                          <a:pt x="12" y="12"/>
                        </a:lnTo>
                        <a:lnTo>
                          <a:pt x="10" y="12"/>
                        </a:lnTo>
                        <a:lnTo>
                          <a:pt x="8" y="12"/>
                        </a:lnTo>
                        <a:lnTo>
                          <a:pt x="8" y="14"/>
                        </a:lnTo>
                        <a:lnTo>
                          <a:pt x="6" y="14"/>
                        </a:lnTo>
                        <a:lnTo>
                          <a:pt x="4" y="14"/>
                        </a:lnTo>
                        <a:close/>
                      </a:path>
                    </a:pathLst>
                  </a:custGeom>
                  <a:solidFill>
                    <a:srgbClr val="FFEA33"/>
                  </a:solidFill>
                  <a:ln w="9525">
                    <a:noFill/>
                    <a:round/>
                    <a:headEnd/>
                    <a:tailEnd/>
                  </a:ln>
                </p:spPr>
                <p:txBody>
                  <a:bodyPr/>
                  <a:lstStyle/>
                  <a:p>
                    <a:endParaRPr lang="es-AR"/>
                  </a:p>
                </p:txBody>
              </p:sp>
              <p:sp>
                <p:nvSpPr>
                  <p:cNvPr id="71034" name="Freeform 1327"/>
                  <p:cNvSpPr>
                    <a:spLocks/>
                  </p:cNvSpPr>
                  <p:nvPr/>
                </p:nvSpPr>
                <p:spPr bwMode="auto">
                  <a:xfrm>
                    <a:off x="4548" y="2230"/>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1035" name="Freeform 1328"/>
                  <p:cNvSpPr>
                    <a:spLocks/>
                  </p:cNvSpPr>
                  <p:nvPr/>
                </p:nvSpPr>
                <p:spPr bwMode="auto">
                  <a:xfrm>
                    <a:off x="4508" y="2190"/>
                    <a:ext cx="42" cy="40"/>
                  </a:xfrm>
                  <a:custGeom>
                    <a:avLst/>
                    <a:gdLst>
                      <a:gd name="T0" fmla="*/ 0 w 42"/>
                      <a:gd name="T1" fmla="*/ 2 h 40"/>
                      <a:gd name="T2" fmla="*/ 2 w 42"/>
                      <a:gd name="T3" fmla="*/ 4 h 40"/>
                      <a:gd name="T4" fmla="*/ 8 w 42"/>
                      <a:gd name="T5" fmla="*/ 8 h 40"/>
                      <a:gd name="T6" fmla="*/ 16 w 42"/>
                      <a:gd name="T7" fmla="*/ 12 h 40"/>
                      <a:gd name="T8" fmla="*/ 22 w 42"/>
                      <a:gd name="T9" fmla="*/ 18 h 40"/>
                      <a:gd name="T10" fmla="*/ 28 w 42"/>
                      <a:gd name="T11" fmla="*/ 26 h 40"/>
                      <a:gd name="T12" fmla="*/ 34 w 42"/>
                      <a:gd name="T13" fmla="*/ 32 h 40"/>
                      <a:gd name="T14" fmla="*/ 38 w 42"/>
                      <a:gd name="T15" fmla="*/ 36 h 40"/>
                      <a:gd name="T16" fmla="*/ 40 w 42"/>
                      <a:gd name="T17" fmla="*/ 40 h 40"/>
                      <a:gd name="T18" fmla="*/ 42 w 42"/>
                      <a:gd name="T19" fmla="*/ 38 h 40"/>
                      <a:gd name="T20" fmla="*/ 40 w 42"/>
                      <a:gd name="T21" fmla="*/ 36 h 40"/>
                      <a:gd name="T22" fmla="*/ 36 w 42"/>
                      <a:gd name="T23" fmla="*/ 30 h 40"/>
                      <a:gd name="T24" fmla="*/ 30 w 42"/>
                      <a:gd name="T25" fmla="*/ 24 h 40"/>
                      <a:gd name="T26" fmla="*/ 24 w 42"/>
                      <a:gd name="T27" fmla="*/ 16 h 40"/>
                      <a:gd name="T28" fmla="*/ 16 w 42"/>
                      <a:gd name="T29" fmla="*/ 10 h 40"/>
                      <a:gd name="T30" fmla="*/ 10 w 42"/>
                      <a:gd name="T31" fmla="*/ 4 h 40"/>
                      <a:gd name="T32" fmla="*/ 4 w 42"/>
                      <a:gd name="T33" fmla="*/ 2 h 40"/>
                      <a:gd name="T34" fmla="*/ 0 w 42"/>
                      <a:gd name="T35" fmla="*/ 0 h 40"/>
                      <a:gd name="T36" fmla="*/ 0 w 42"/>
                      <a:gd name="T37" fmla="*/ 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40"/>
                      <a:gd name="T59" fmla="*/ 42 w 42"/>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40">
                        <a:moveTo>
                          <a:pt x="0" y="2"/>
                        </a:moveTo>
                        <a:lnTo>
                          <a:pt x="2" y="4"/>
                        </a:lnTo>
                        <a:lnTo>
                          <a:pt x="8" y="8"/>
                        </a:lnTo>
                        <a:lnTo>
                          <a:pt x="16" y="12"/>
                        </a:lnTo>
                        <a:lnTo>
                          <a:pt x="22" y="18"/>
                        </a:lnTo>
                        <a:lnTo>
                          <a:pt x="28" y="26"/>
                        </a:lnTo>
                        <a:lnTo>
                          <a:pt x="34" y="32"/>
                        </a:lnTo>
                        <a:lnTo>
                          <a:pt x="38" y="36"/>
                        </a:lnTo>
                        <a:lnTo>
                          <a:pt x="40" y="40"/>
                        </a:lnTo>
                        <a:lnTo>
                          <a:pt x="42" y="38"/>
                        </a:lnTo>
                        <a:lnTo>
                          <a:pt x="40" y="36"/>
                        </a:lnTo>
                        <a:lnTo>
                          <a:pt x="36" y="30"/>
                        </a:lnTo>
                        <a:lnTo>
                          <a:pt x="30" y="24"/>
                        </a:lnTo>
                        <a:lnTo>
                          <a:pt x="24" y="16"/>
                        </a:lnTo>
                        <a:lnTo>
                          <a:pt x="16" y="10"/>
                        </a:lnTo>
                        <a:lnTo>
                          <a:pt x="10" y="4"/>
                        </a:lnTo>
                        <a:lnTo>
                          <a:pt x="4" y="2"/>
                        </a:lnTo>
                        <a:lnTo>
                          <a:pt x="0" y="0"/>
                        </a:lnTo>
                        <a:lnTo>
                          <a:pt x="0" y="2"/>
                        </a:lnTo>
                        <a:close/>
                      </a:path>
                    </a:pathLst>
                  </a:custGeom>
                  <a:solidFill>
                    <a:srgbClr val="000000"/>
                  </a:solidFill>
                  <a:ln w="9525">
                    <a:noFill/>
                    <a:round/>
                    <a:headEnd/>
                    <a:tailEnd/>
                  </a:ln>
                </p:spPr>
                <p:txBody>
                  <a:bodyPr/>
                  <a:lstStyle/>
                  <a:p>
                    <a:endParaRPr lang="es-AR"/>
                  </a:p>
                </p:txBody>
              </p:sp>
              <p:sp>
                <p:nvSpPr>
                  <p:cNvPr id="71036" name="Freeform 1329"/>
                  <p:cNvSpPr>
                    <a:spLocks/>
                  </p:cNvSpPr>
                  <p:nvPr/>
                </p:nvSpPr>
                <p:spPr bwMode="auto">
                  <a:xfrm>
                    <a:off x="4506" y="2190"/>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1037" name="Freeform 1330"/>
                  <p:cNvSpPr>
                    <a:spLocks/>
                  </p:cNvSpPr>
                  <p:nvPr/>
                </p:nvSpPr>
                <p:spPr bwMode="auto">
                  <a:xfrm>
                    <a:off x="4496" y="221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038" name="Freeform 1331"/>
                  <p:cNvSpPr>
                    <a:spLocks/>
                  </p:cNvSpPr>
                  <p:nvPr/>
                </p:nvSpPr>
                <p:spPr bwMode="auto">
                  <a:xfrm>
                    <a:off x="4496" y="2210"/>
                    <a:ext cx="24" cy="10"/>
                  </a:xfrm>
                  <a:custGeom>
                    <a:avLst/>
                    <a:gdLst>
                      <a:gd name="T0" fmla="*/ 24 w 24"/>
                      <a:gd name="T1" fmla="*/ 8 h 10"/>
                      <a:gd name="T2" fmla="*/ 20 w 24"/>
                      <a:gd name="T3" fmla="*/ 6 h 10"/>
                      <a:gd name="T4" fmla="*/ 18 w 24"/>
                      <a:gd name="T5" fmla="*/ 4 h 10"/>
                      <a:gd name="T6" fmla="*/ 14 w 24"/>
                      <a:gd name="T7" fmla="*/ 2 h 10"/>
                      <a:gd name="T8" fmla="*/ 10 w 24"/>
                      <a:gd name="T9" fmla="*/ 0 h 10"/>
                      <a:gd name="T10" fmla="*/ 6 w 24"/>
                      <a:gd name="T11" fmla="*/ 0 h 10"/>
                      <a:gd name="T12" fmla="*/ 4 w 24"/>
                      <a:gd name="T13" fmla="*/ 0 h 10"/>
                      <a:gd name="T14" fmla="*/ 2 w 24"/>
                      <a:gd name="T15" fmla="*/ 2 h 10"/>
                      <a:gd name="T16" fmla="*/ 0 w 24"/>
                      <a:gd name="T17" fmla="*/ 4 h 10"/>
                      <a:gd name="T18" fmla="*/ 2 w 24"/>
                      <a:gd name="T19" fmla="*/ 4 h 10"/>
                      <a:gd name="T20" fmla="*/ 2 w 24"/>
                      <a:gd name="T21" fmla="*/ 4 h 10"/>
                      <a:gd name="T22" fmla="*/ 4 w 24"/>
                      <a:gd name="T23" fmla="*/ 2 h 10"/>
                      <a:gd name="T24" fmla="*/ 6 w 24"/>
                      <a:gd name="T25" fmla="*/ 4 h 10"/>
                      <a:gd name="T26" fmla="*/ 10 w 24"/>
                      <a:gd name="T27" fmla="*/ 4 h 10"/>
                      <a:gd name="T28" fmla="*/ 12 w 24"/>
                      <a:gd name="T29" fmla="*/ 4 h 10"/>
                      <a:gd name="T30" fmla="*/ 16 w 24"/>
                      <a:gd name="T31" fmla="*/ 6 h 10"/>
                      <a:gd name="T32" fmla="*/ 20 w 24"/>
                      <a:gd name="T33" fmla="*/ 8 h 10"/>
                      <a:gd name="T34" fmla="*/ 22 w 24"/>
                      <a:gd name="T35" fmla="*/ 10 h 10"/>
                      <a:gd name="T36" fmla="*/ 24 w 24"/>
                      <a:gd name="T37" fmla="*/ 8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0"/>
                      <a:gd name="T59" fmla="*/ 24 w 2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0">
                        <a:moveTo>
                          <a:pt x="24" y="8"/>
                        </a:moveTo>
                        <a:lnTo>
                          <a:pt x="20" y="6"/>
                        </a:lnTo>
                        <a:lnTo>
                          <a:pt x="18" y="4"/>
                        </a:lnTo>
                        <a:lnTo>
                          <a:pt x="14" y="2"/>
                        </a:lnTo>
                        <a:lnTo>
                          <a:pt x="10" y="0"/>
                        </a:lnTo>
                        <a:lnTo>
                          <a:pt x="6" y="0"/>
                        </a:lnTo>
                        <a:lnTo>
                          <a:pt x="4" y="0"/>
                        </a:lnTo>
                        <a:lnTo>
                          <a:pt x="2" y="2"/>
                        </a:lnTo>
                        <a:lnTo>
                          <a:pt x="0" y="4"/>
                        </a:lnTo>
                        <a:lnTo>
                          <a:pt x="2" y="4"/>
                        </a:lnTo>
                        <a:lnTo>
                          <a:pt x="4" y="2"/>
                        </a:lnTo>
                        <a:lnTo>
                          <a:pt x="6" y="4"/>
                        </a:lnTo>
                        <a:lnTo>
                          <a:pt x="10" y="4"/>
                        </a:lnTo>
                        <a:lnTo>
                          <a:pt x="12" y="4"/>
                        </a:lnTo>
                        <a:lnTo>
                          <a:pt x="16" y="6"/>
                        </a:lnTo>
                        <a:lnTo>
                          <a:pt x="20" y="8"/>
                        </a:lnTo>
                        <a:lnTo>
                          <a:pt x="22" y="10"/>
                        </a:lnTo>
                        <a:lnTo>
                          <a:pt x="24" y="8"/>
                        </a:lnTo>
                        <a:close/>
                      </a:path>
                    </a:pathLst>
                  </a:custGeom>
                  <a:solidFill>
                    <a:srgbClr val="000000"/>
                  </a:solidFill>
                  <a:ln w="9525">
                    <a:noFill/>
                    <a:round/>
                    <a:headEnd/>
                    <a:tailEnd/>
                  </a:ln>
                </p:spPr>
                <p:txBody>
                  <a:bodyPr/>
                  <a:lstStyle/>
                  <a:p>
                    <a:endParaRPr lang="es-AR"/>
                  </a:p>
                </p:txBody>
              </p:sp>
              <p:sp>
                <p:nvSpPr>
                  <p:cNvPr id="71039" name="Freeform 1332"/>
                  <p:cNvSpPr>
                    <a:spLocks/>
                  </p:cNvSpPr>
                  <p:nvPr/>
                </p:nvSpPr>
                <p:spPr bwMode="auto">
                  <a:xfrm>
                    <a:off x="4518" y="2218"/>
                    <a:ext cx="2" cy="2"/>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0" y="2"/>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1040" name="Freeform 1333"/>
                  <p:cNvSpPr>
                    <a:spLocks/>
                  </p:cNvSpPr>
                  <p:nvPr/>
                </p:nvSpPr>
                <p:spPr bwMode="auto">
                  <a:xfrm>
                    <a:off x="4692" y="2400"/>
                    <a:ext cx="2" cy="2"/>
                  </a:xfrm>
                  <a:custGeom>
                    <a:avLst/>
                    <a:gdLst>
                      <a:gd name="T0" fmla="*/ 0 w 2"/>
                      <a:gd name="T1" fmla="*/ 0 h 2"/>
                      <a:gd name="T2" fmla="*/ 0 w 2"/>
                      <a:gd name="T3" fmla="*/ 2 h 2"/>
                      <a:gd name="T4" fmla="*/ 2 w 2"/>
                      <a:gd name="T5" fmla="*/ 2 h 2"/>
                      <a:gd name="T6" fmla="*/ 2 w 2"/>
                      <a:gd name="T7" fmla="*/ 0 h 2"/>
                      <a:gd name="T8" fmla="*/ 2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1041" name="Freeform 1334"/>
                  <p:cNvSpPr>
                    <a:spLocks/>
                  </p:cNvSpPr>
                  <p:nvPr/>
                </p:nvSpPr>
                <p:spPr bwMode="auto">
                  <a:xfrm>
                    <a:off x="4616" y="2296"/>
                    <a:ext cx="78" cy="104"/>
                  </a:xfrm>
                  <a:custGeom>
                    <a:avLst/>
                    <a:gdLst>
                      <a:gd name="T0" fmla="*/ 0 w 78"/>
                      <a:gd name="T1" fmla="*/ 2 h 104"/>
                      <a:gd name="T2" fmla="*/ 0 w 78"/>
                      <a:gd name="T3" fmla="*/ 2 h 104"/>
                      <a:gd name="T4" fmla="*/ 4 w 78"/>
                      <a:gd name="T5" fmla="*/ 6 h 104"/>
                      <a:gd name="T6" fmla="*/ 10 w 78"/>
                      <a:gd name="T7" fmla="*/ 12 h 104"/>
                      <a:gd name="T8" fmla="*/ 16 w 78"/>
                      <a:gd name="T9" fmla="*/ 18 h 104"/>
                      <a:gd name="T10" fmla="*/ 20 w 78"/>
                      <a:gd name="T11" fmla="*/ 24 h 104"/>
                      <a:gd name="T12" fmla="*/ 26 w 78"/>
                      <a:gd name="T13" fmla="*/ 32 h 104"/>
                      <a:gd name="T14" fmla="*/ 32 w 78"/>
                      <a:gd name="T15" fmla="*/ 38 h 104"/>
                      <a:gd name="T16" fmla="*/ 38 w 78"/>
                      <a:gd name="T17" fmla="*/ 46 h 104"/>
                      <a:gd name="T18" fmla="*/ 44 w 78"/>
                      <a:gd name="T19" fmla="*/ 54 h 104"/>
                      <a:gd name="T20" fmla="*/ 50 w 78"/>
                      <a:gd name="T21" fmla="*/ 60 h 104"/>
                      <a:gd name="T22" fmla="*/ 54 w 78"/>
                      <a:gd name="T23" fmla="*/ 68 h 104"/>
                      <a:gd name="T24" fmla="*/ 60 w 78"/>
                      <a:gd name="T25" fmla="*/ 76 h 104"/>
                      <a:gd name="T26" fmla="*/ 64 w 78"/>
                      <a:gd name="T27" fmla="*/ 82 h 104"/>
                      <a:gd name="T28" fmla="*/ 68 w 78"/>
                      <a:gd name="T29" fmla="*/ 88 h 104"/>
                      <a:gd name="T30" fmla="*/ 72 w 78"/>
                      <a:gd name="T31" fmla="*/ 94 h 104"/>
                      <a:gd name="T32" fmla="*/ 74 w 78"/>
                      <a:gd name="T33" fmla="*/ 100 h 104"/>
                      <a:gd name="T34" fmla="*/ 76 w 78"/>
                      <a:gd name="T35" fmla="*/ 104 h 104"/>
                      <a:gd name="T36" fmla="*/ 78 w 78"/>
                      <a:gd name="T37" fmla="*/ 104 h 104"/>
                      <a:gd name="T38" fmla="*/ 76 w 78"/>
                      <a:gd name="T39" fmla="*/ 100 h 104"/>
                      <a:gd name="T40" fmla="*/ 74 w 78"/>
                      <a:gd name="T41" fmla="*/ 94 h 104"/>
                      <a:gd name="T42" fmla="*/ 70 w 78"/>
                      <a:gd name="T43" fmla="*/ 88 h 104"/>
                      <a:gd name="T44" fmla="*/ 66 w 78"/>
                      <a:gd name="T45" fmla="*/ 82 h 104"/>
                      <a:gd name="T46" fmla="*/ 62 w 78"/>
                      <a:gd name="T47" fmla="*/ 74 h 104"/>
                      <a:gd name="T48" fmla="*/ 58 w 78"/>
                      <a:gd name="T49" fmla="*/ 66 h 104"/>
                      <a:gd name="T50" fmla="*/ 52 w 78"/>
                      <a:gd name="T51" fmla="*/ 60 h 104"/>
                      <a:gd name="T52" fmla="*/ 46 w 78"/>
                      <a:gd name="T53" fmla="*/ 52 h 104"/>
                      <a:gd name="T54" fmla="*/ 40 w 78"/>
                      <a:gd name="T55" fmla="*/ 44 h 104"/>
                      <a:gd name="T56" fmla="*/ 34 w 78"/>
                      <a:gd name="T57" fmla="*/ 36 h 104"/>
                      <a:gd name="T58" fmla="*/ 28 w 78"/>
                      <a:gd name="T59" fmla="*/ 30 h 104"/>
                      <a:gd name="T60" fmla="*/ 22 w 78"/>
                      <a:gd name="T61" fmla="*/ 22 h 104"/>
                      <a:gd name="T62" fmla="*/ 18 w 78"/>
                      <a:gd name="T63" fmla="*/ 16 h 104"/>
                      <a:gd name="T64" fmla="*/ 12 w 78"/>
                      <a:gd name="T65" fmla="*/ 10 h 104"/>
                      <a:gd name="T66" fmla="*/ 6 w 78"/>
                      <a:gd name="T67" fmla="*/ 4 h 104"/>
                      <a:gd name="T68" fmla="*/ 2 w 78"/>
                      <a:gd name="T69" fmla="*/ 0 h 104"/>
                      <a:gd name="T70" fmla="*/ 0 w 78"/>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
                      <a:gd name="T109" fmla="*/ 0 h 104"/>
                      <a:gd name="T110" fmla="*/ 78 w 78"/>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 h="104">
                        <a:moveTo>
                          <a:pt x="0" y="2"/>
                        </a:moveTo>
                        <a:lnTo>
                          <a:pt x="0" y="2"/>
                        </a:lnTo>
                        <a:lnTo>
                          <a:pt x="4" y="6"/>
                        </a:lnTo>
                        <a:lnTo>
                          <a:pt x="10" y="12"/>
                        </a:lnTo>
                        <a:lnTo>
                          <a:pt x="16" y="18"/>
                        </a:lnTo>
                        <a:lnTo>
                          <a:pt x="20" y="24"/>
                        </a:lnTo>
                        <a:lnTo>
                          <a:pt x="26" y="32"/>
                        </a:lnTo>
                        <a:lnTo>
                          <a:pt x="32" y="38"/>
                        </a:lnTo>
                        <a:lnTo>
                          <a:pt x="38" y="46"/>
                        </a:lnTo>
                        <a:lnTo>
                          <a:pt x="44" y="54"/>
                        </a:lnTo>
                        <a:lnTo>
                          <a:pt x="50" y="60"/>
                        </a:lnTo>
                        <a:lnTo>
                          <a:pt x="54" y="68"/>
                        </a:lnTo>
                        <a:lnTo>
                          <a:pt x="60" y="76"/>
                        </a:lnTo>
                        <a:lnTo>
                          <a:pt x="64" y="82"/>
                        </a:lnTo>
                        <a:lnTo>
                          <a:pt x="68" y="88"/>
                        </a:lnTo>
                        <a:lnTo>
                          <a:pt x="72" y="94"/>
                        </a:lnTo>
                        <a:lnTo>
                          <a:pt x="74" y="100"/>
                        </a:lnTo>
                        <a:lnTo>
                          <a:pt x="76" y="104"/>
                        </a:lnTo>
                        <a:lnTo>
                          <a:pt x="78" y="104"/>
                        </a:lnTo>
                        <a:lnTo>
                          <a:pt x="76" y="100"/>
                        </a:lnTo>
                        <a:lnTo>
                          <a:pt x="74" y="94"/>
                        </a:lnTo>
                        <a:lnTo>
                          <a:pt x="70" y="88"/>
                        </a:lnTo>
                        <a:lnTo>
                          <a:pt x="66" y="82"/>
                        </a:lnTo>
                        <a:lnTo>
                          <a:pt x="62" y="74"/>
                        </a:lnTo>
                        <a:lnTo>
                          <a:pt x="58" y="66"/>
                        </a:lnTo>
                        <a:lnTo>
                          <a:pt x="52" y="60"/>
                        </a:lnTo>
                        <a:lnTo>
                          <a:pt x="46" y="52"/>
                        </a:lnTo>
                        <a:lnTo>
                          <a:pt x="40" y="44"/>
                        </a:lnTo>
                        <a:lnTo>
                          <a:pt x="34" y="36"/>
                        </a:lnTo>
                        <a:lnTo>
                          <a:pt x="28" y="30"/>
                        </a:lnTo>
                        <a:lnTo>
                          <a:pt x="22" y="22"/>
                        </a:lnTo>
                        <a:lnTo>
                          <a:pt x="18" y="16"/>
                        </a:lnTo>
                        <a:lnTo>
                          <a:pt x="12" y="10"/>
                        </a:lnTo>
                        <a:lnTo>
                          <a:pt x="6" y="4"/>
                        </a:lnTo>
                        <a:lnTo>
                          <a:pt x="2" y="0"/>
                        </a:lnTo>
                        <a:lnTo>
                          <a:pt x="0" y="2"/>
                        </a:lnTo>
                        <a:close/>
                      </a:path>
                    </a:pathLst>
                  </a:custGeom>
                  <a:solidFill>
                    <a:srgbClr val="000000"/>
                  </a:solidFill>
                  <a:ln w="9525">
                    <a:noFill/>
                    <a:round/>
                    <a:headEnd/>
                    <a:tailEnd/>
                  </a:ln>
                </p:spPr>
                <p:txBody>
                  <a:bodyPr/>
                  <a:lstStyle/>
                  <a:p>
                    <a:endParaRPr lang="es-AR"/>
                  </a:p>
                </p:txBody>
              </p:sp>
              <p:sp>
                <p:nvSpPr>
                  <p:cNvPr id="71042" name="Freeform 1335"/>
                  <p:cNvSpPr>
                    <a:spLocks/>
                  </p:cNvSpPr>
                  <p:nvPr/>
                </p:nvSpPr>
                <p:spPr bwMode="auto">
                  <a:xfrm>
                    <a:off x="4556" y="2262"/>
                    <a:ext cx="60" cy="34"/>
                  </a:xfrm>
                  <a:custGeom>
                    <a:avLst/>
                    <a:gdLst>
                      <a:gd name="T0" fmla="*/ 0 w 60"/>
                      <a:gd name="T1" fmla="*/ 0 h 34"/>
                      <a:gd name="T2" fmla="*/ 0 w 60"/>
                      <a:gd name="T3" fmla="*/ 2 h 34"/>
                      <a:gd name="T4" fmla="*/ 4 w 60"/>
                      <a:gd name="T5" fmla="*/ 2 h 34"/>
                      <a:gd name="T6" fmla="*/ 8 w 60"/>
                      <a:gd name="T7" fmla="*/ 4 h 34"/>
                      <a:gd name="T8" fmla="*/ 12 w 60"/>
                      <a:gd name="T9" fmla="*/ 4 h 34"/>
                      <a:gd name="T10" fmla="*/ 14 w 60"/>
                      <a:gd name="T11" fmla="*/ 6 h 34"/>
                      <a:gd name="T12" fmla="*/ 18 w 60"/>
                      <a:gd name="T13" fmla="*/ 8 h 34"/>
                      <a:gd name="T14" fmla="*/ 22 w 60"/>
                      <a:gd name="T15" fmla="*/ 8 h 34"/>
                      <a:gd name="T16" fmla="*/ 24 w 60"/>
                      <a:gd name="T17" fmla="*/ 10 h 34"/>
                      <a:gd name="T18" fmla="*/ 28 w 60"/>
                      <a:gd name="T19" fmla="*/ 12 h 34"/>
                      <a:gd name="T20" fmla="*/ 32 w 60"/>
                      <a:gd name="T21" fmla="*/ 14 h 34"/>
                      <a:gd name="T22" fmla="*/ 36 w 60"/>
                      <a:gd name="T23" fmla="*/ 16 h 34"/>
                      <a:gd name="T24" fmla="*/ 40 w 60"/>
                      <a:gd name="T25" fmla="*/ 18 h 34"/>
                      <a:gd name="T26" fmla="*/ 42 w 60"/>
                      <a:gd name="T27" fmla="*/ 20 h 34"/>
                      <a:gd name="T28" fmla="*/ 46 w 60"/>
                      <a:gd name="T29" fmla="*/ 24 h 34"/>
                      <a:gd name="T30" fmla="*/ 50 w 60"/>
                      <a:gd name="T31" fmla="*/ 26 h 34"/>
                      <a:gd name="T32" fmla="*/ 54 w 60"/>
                      <a:gd name="T33" fmla="*/ 30 h 34"/>
                      <a:gd name="T34" fmla="*/ 60 w 60"/>
                      <a:gd name="T35" fmla="*/ 34 h 34"/>
                      <a:gd name="T36" fmla="*/ 60 w 60"/>
                      <a:gd name="T37" fmla="*/ 34 h 34"/>
                      <a:gd name="T38" fmla="*/ 56 w 60"/>
                      <a:gd name="T39" fmla="*/ 30 h 34"/>
                      <a:gd name="T40" fmla="*/ 52 w 60"/>
                      <a:gd name="T41" fmla="*/ 26 h 34"/>
                      <a:gd name="T42" fmla="*/ 48 w 60"/>
                      <a:gd name="T43" fmla="*/ 22 h 34"/>
                      <a:gd name="T44" fmla="*/ 44 w 60"/>
                      <a:gd name="T45" fmla="*/ 18 h 34"/>
                      <a:gd name="T46" fmla="*/ 40 w 60"/>
                      <a:gd name="T47" fmla="*/ 16 h 34"/>
                      <a:gd name="T48" fmla="*/ 36 w 60"/>
                      <a:gd name="T49" fmla="*/ 14 h 34"/>
                      <a:gd name="T50" fmla="*/ 32 w 60"/>
                      <a:gd name="T51" fmla="*/ 12 h 34"/>
                      <a:gd name="T52" fmla="*/ 30 w 60"/>
                      <a:gd name="T53" fmla="*/ 10 h 34"/>
                      <a:gd name="T54" fmla="*/ 26 w 60"/>
                      <a:gd name="T55" fmla="*/ 8 h 34"/>
                      <a:gd name="T56" fmla="*/ 22 w 60"/>
                      <a:gd name="T57" fmla="*/ 6 h 34"/>
                      <a:gd name="T58" fmla="*/ 18 w 60"/>
                      <a:gd name="T59" fmla="*/ 4 h 34"/>
                      <a:gd name="T60" fmla="*/ 16 w 60"/>
                      <a:gd name="T61" fmla="*/ 4 h 34"/>
                      <a:gd name="T62" fmla="*/ 12 w 60"/>
                      <a:gd name="T63" fmla="*/ 2 h 34"/>
                      <a:gd name="T64" fmla="*/ 8 w 60"/>
                      <a:gd name="T65" fmla="*/ 2 h 34"/>
                      <a:gd name="T66" fmla="*/ 4 w 60"/>
                      <a:gd name="T67" fmla="*/ 0 h 34"/>
                      <a:gd name="T68" fmla="*/ 2 w 60"/>
                      <a:gd name="T69" fmla="*/ 0 h 34"/>
                      <a:gd name="T70" fmla="*/ 2 w 60"/>
                      <a:gd name="T71" fmla="*/ 0 h 34"/>
                      <a:gd name="T72" fmla="*/ 2 w 60"/>
                      <a:gd name="T73" fmla="*/ 0 h 34"/>
                      <a:gd name="T74" fmla="*/ 0 w 60"/>
                      <a:gd name="T75" fmla="*/ 0 h 34"/>
                      <a:gd name="T76" fmla="*/ 0 w 60"/>
                      <a:gd name="T77" fmla="*/ 0 h 34"/>
                      <a:gd name="T78" fmla="*/ 0 w 60"/>
                      <a:gd name="T79" fmla="*/ 0 h 34"/>
                      <a:gd name="T80" fmla="*/ 0 w 60"/>
                      <a:gd name="T81" fmla="*/ 2 h 34"/>
                      <a:gd name="T82" fmla="*/ 0 w 60"/>
                      <a:gd name="T83" fmla="*/ 0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34"/>
                      <a:gd name="T128" fmla="*/ 60 w 60"/>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34">
                        <a:moveTo>
                          <a:pt x="0" y="0"/>
                        </a:moveTo>
                        <a:lnTo>
                          <a:pt x="0" y="2"/>
                        </a:lnTo>
                        <a:lnTo>
                          <a:pt x="4" y="2"/>
                        </a:lnTo>
                        <a:lnTo>
                          <a:pt x="8" y="4"/>
                        </a:lnTo>
                        <a:lnTo>
                          <a:pt x="12" y="4"/>
                        </a:lnTo>
                        <a:lnTo>
                          <a:pt x="14" y="6"/>
                        </a:lnTo>
                        <a:lnTo>
                          <a:pt x="18" y="8"/>
                        </a:lnTo>
                        <a:lnTo>
                          <a:pt x="22" y="8"/>
                        </a:lnTo>
                        <a:lnTo>
                          <a:pt x="24" y="10"/>
                        </a:lnTo>
                        <a:lnTo>
                          <a:pt x="28" y="12"/>
                        </a:lnTo>
                        <a:lnTo>
                          <a:pt x="32" y="14"/>
                        </a:lnTo>
                        <a:lnTo>
                          <a:pt x="36" y="16"/>
                        </a:lnTo>
                        <a:lnTo>
                          <a:pt x="40" y="18"/>
                        </a:lnTo>
                        <a:lnTo>
                          <a:pt x="42" y="20"/>
                        </a:lnTo>
                        <a:lnTo>
                          <a:pt x="46" y="24"/>
                        </a:lnTo>
                        <a:lnTo>
                          <a:pt x="50" y="26"/>
                        </a:lnTo>
                        <a:lnTo>
                          <a:pt x="54" y="30"/>
                        </a:lnTo>
                        <a:lnTo>
                          <a:pt x="60" y="34"/>
                        </a:lnTo>
                        <a:lnTo>
                          <a:pt x="56" y="30"/>
                        </a:lnTo>
                        <a:lnTo>
                          <a:pt x="52" y="26"/>
                        </a:lnTo>
                        <a:lnTo>
                          <a:pt x="48" y="22"/>
                        </a:lnTo>
                        <a:lnTo>
                          <a:pt x="44" y="18"/>
                        </a:lnTo>
                        <a:lnTo>
                          <a:pt x="40" y="16"/>
                        </a:lnTo>
                        <a:lnTo>
                          <a:pt x="36" y="14"/>
                        </a:lnTo>
                        <a:lnTo>
                          <a:pt x="32" y="12"/>
                        </a:lnTo>
                        <a:lnTo>
                          <a:pt x="30" y="10"/>
                        </a:lnTo>
                        <a:lnTo>
                          <a:pt x="26" y="8"/>
                        </a:lnTo>
                        <a:lnTo>
                          <a:pt x="22" y="6"/>
                        </a:lnTo>
                        <a:lnTo>
                          <a:pt x="18" y="4"/>
                        </a:lnTo>
                        <a:lnTo>
                          <a:pt x="16" y="4"/>
                        </a:lnTo>
                        <a:lnTo>
                          <a:pt x="12" y="2"/>
                        </a:lnTo>
                        <a:lnTo>
                          <a:pt x="8" y="2"/>
                        </a:lnTo>
                        <a:lnTo>
                          <a:pt x="4" y="0"/>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1043" name="Freeform 1336"/>
                  <p:cNvSpPr>
                    <a:spLocks/>
                  </p:cNvSpPr>
                  <p:nvPr/>
                </p:nvSpPr>
                <p:spPr bwMode="auto">
                  <a:xfrm>
                    <a:off x="4544" y="2260"/>
                    <a:ext cx="14" cy="2"/>
                  </a:xfrm>
                  <a:custGeom>
                    <a:avLst/>
                    <a:gdLst>
                      <a:gd name="T0" fmla="*/ 0 w 14"/>
                      <a:gd name="T1" fmla="*/ 0 h 2"/>
                      <a:gd name="T2" fmla="*/ 0 w 14"/>
                      <a:gd name="T3" fmla="*/ 0 h 2"/>
                      <a:gd name="T4" fmla="*/ 2 w 14"/>
                      <a:gd name="T5" fmla="*/ 2 h 2"/>
                      <a:gd name="T6" fmla="*/ 4 w 14"/>
                      <a:gd name="T7" fmla="*/ 2 h 2"/>
                      <a:gd name="T8" fmla="*/ 6 w 14"/>
                      <a:gd name="T9" fmla="*/ 2 h 2"/>
                      <a:gd name="T10" fmla="*/ 8 w 14"/>
                      <a:gd name="T11" fmla="*/ 2 h 2"/>
                      <a:gd name="T12" fmla="*/ 10 w 14"/>
                      <a:gd name="T13" fmla="*/ 2 h 2"/>
                      <a:gd name="T14" fmla="*/ 12 w 14"/>
                      <a:gd name="T15" fmla="*/ 2 h 2"/>
                      <a:gd name="T16" fmla="*/ 12 w 14"/>
                      <a:gd name="T17" fmla="*/ 2 h 2"/>
                      <a:gd name="T18" fmla="*/ 12 w 14"/>
                      <a:gd name="T19" fmla="*/ 2 h 2"/>
                      <a:gd name="T20" fmla="*/ 14 w 14"/>
                      <a:gd name="T21" fmla="*/ 2 h 2"/>
                      <a:gd name="T22" fmla="*/ 12 w 14"/>
                      <a:gd name="T23" fmla="*/ 0 h 2"/>
                      <a:gd name="T24" fmla="*/ 12 w 14"/>
                      <a:gd name="T25" fmla="*/ 0 h 2"/>
                      <a:gd name="T26" fmla="*/ 10 w 14"/>
                      <a:gd name="T27" fmla="*/ 0 h 2"/>
                      <a:gd name="T28" fmla="*/ 8 w 14"/>
                      <a:gd name="T29" fmla="*/ 0 h 2"/>
                      <a:gd name="T30" fmla="*/ 6 w 14"/>
                      <a:gd name="T31" fmla="*/ 0 h 2"/>
                      <a:gd name="T32" fmla="*/ 4 w 14"/>
                      <a:gd name="T33" fmla="*/ 0 h 2"/>
                      <a:gd name="T34" fmla="*/ 2 w 14"/>
                      <a:gd name="T35" fmla="*/ 0 h 2"/>
                      <a:gd name="T36" fmla="*/ 0 w 14"/>
                      <a:gd name="T37" fmla="*/ 0 h 2"/>
                      <a:gd name="T38" fmla="*/ 0 w 14"/>
                      <a:gd name="T39" fmla="*/ 0 h 2"/>
                      <a:gd name="T40" fmla="*/ 0 w 14"/>
                      <a:gd name="T41" fmla="*/ 0 h 2"/>
                      <a:gd name="T42" fmla="*/ 0 w 14"/>
                      <a:gd name="T43" fmla="*/ 0 h 2"/>
                      <a:gd name="T44" fmla="*/ 0 w 14"/>
                      <a:gd name="T45" fmla="*/ 0 h 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2"/>
                      <a:gd name="T71" fmla="*/ 14 w 14"/>
                      <a:gd name="T72" fmla="*/ 2 h 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2">
                        <a:moveTo>
                          <a:pt x="0" y="0"/>
                        </a:moveTo>
                        <a:lnTo>
                          <a:pt x="0" y="0"/>
                        </a:lnTo>
                        <a:lnTo>
                          <a:pt x="2" y="2"/>
                        </a:lnTo>
                        <a:lnTo>
                          <a:pt x="4" y="2"/>
                        </a:lnTo>
                        <a:lnTo>
                          <a:pt x="6" y="2"/>
                        </a:lnTo>
                        <a:lnTo>
                          <a:pt x="8" y="2"/>
                        </a:lnTo>
                        <a:lnTo>
                          <a:pt x="10" y="2"/>
                        </a:lnTo>
                        <a:lnTo>
                          <a:pt x="12" y="2"/>
                        </a:lnTo>
                        <a:lnTo>
                          <a:pt x="14" y="2"/>
                        </a:lnTo>
                        <a:lnTo>
                          <a:pt x="12" y="0"/>
                        </a:lnTo>
                        <a:lnTo>
                          <a:pt x="10" y="0"/>
                        </a:lnTo>
                        <a:lnTo>
                          <a:pt x="8" y="0"/>
                        </a:lnTo>
                        <a:lnTo>
                          <a:pt x="6" y="0"/>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1044" name="Freeform 1337"/>
                  <p:cNvSpPr>
                    <a:spLocks/>
                  </p:cNvSpPr>
                  <p:nvPr/>
                </p:nvSpPr>
                <p:spPr bwMode="auto">
                  <a:xfrm>
                    <a:off x="4528" y="2260"/>
                    <a:ext cx="16" cy="20"/>
                  </a:xfrm>
                  <a:custGeom>
                    <a:avLst/>
                    <a:gdLst>
                      <a:gd name="T0" fmla="*/ 2 w 16"/>
                      <a:gd name="T1" fmla="*/ 20 h 20"/>
                      <a:gd name="T2" fmla="*/ 4 w 16"/>
                      <a:gd name="T3" fmla="*/ 18 h 20"/>
                      <a:gd name="T4" fmla="*/ 4 w 16"/>
                      <a:gd name="T5" fmla="*/ 14 h 20"/>
                      <a:gd name="T6" fmla="*/ 6 w 16"/>
                      <a:gd name="T7" fmla="*/ 12 h 20"/>
                      <a:gd name="T8" fmla="*/ 6 w 16"/>
                      <a:gd name="T9" fmla="*/ 8 h 20"/>
                      <a:gd name="T10" fmla="*/ 8 w 16"/>
                      <a:gd name="T11" fmla="*/ 6 h 20"/>
                      <a:gd name="T12" fmla="*/ 10 w 16"/>
                      <a:gd name="T13" fmla="*/ 4 h 20"/>
                      <a:gd name="T14" fmla="*/ 12 w 16"/>
                      <a:gd name="T15" fmla="*/ 2 h 20"/>
                      <a:gd name="T16" fmla="*/ 16 w 16"/>
                      <a:gd name="T17" fmla="*/ 2 h 20"/>
                      <a:gd name="T18" fmla="*/ 16 w 16"/>
                      <a:gd name="T19" fmla="*/ 0 h 20"/>
                      <a:gd name="T20" fmla="*/ 12 w 16"/>
                      <a:gd name="T21" fmla="*/ 0 h 20"/>
                      <a:gd name="T22" fmla="*/ 8 w 16"/>
                      <a:gd name="T23" fmla="*/ 2 h 20"/>
                      <a:gd name="T24" fmla="*/ 6 w 16"/>
                      <a:gd name="T25" fmla="*/ 4 h 20"/>
                      <a:gd name="T26" fmla="*/ 4 w 16"/>
                      <a:gd name="T27" fmla="*/ 8 h 20"/>
                      <a:gd name="T28" fmla="*/ 4 w 16"/>
                      <a:gd name="T29" fmla="*/ 10 h 20"/>
                      <a:gd name="T30" fmla="*/ 2 w 16"/>
                      <a:gd name="T31" fmla="*/ 14 h 20"/>
                      <a:gd name="T32" fmla="*/ 0 w 16"/>
                      <a:gd name="T33" fmla="*/ 16 h 20"/>
                      <a:gd name="T34" fmla="*/ 0 w 16"/>
                      <a:gd name="T35" fmla="*/ 18 h 20"/>
                      <a:gd name="T36" fmla="*/ 2 w 16"/>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0"/>
                      <a:gd name="T59" fmla="*/ 16 w 1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0">
                        <a:moveTo>
                          <a:pt x="2" y="20"/>
                        </a:moveTo>
                        <a:lnTo>
                          <a:pt x="4" y="18"/>
                        </a:lnTo>
                        <a:lnTo>
                          <a:pt x="4" y="14"/>
                        </a:lnTo>
                        <a:lnTo>
                          <a:pt x="6" y="12"/>
                        </a:lnTo>
                        <a:lnTo>
                          <a:pt x="6" y="8"/>
                        </a:lnTo>
                        <a:lnTo>
                          <a:pt x="8" y="6"/>
                        </a:lnTo>
                        <a:lnTo>
                          <a:pt x="10" y="4"/>
                        </a:lnTo>
                        <a:lnTo>
                          <a:pt x="12" y="2"/>
                        </a:lnTo>
                        <a:lnTo>
                          <a:pt x="16" y="2"/>
                        </a:lnTo>
                        <a:lnTo>
                          <a:pt x="16" y="0"/>
                        </a:lnTo>
                        <a:lnTo>
                          <a:pt x="12" y="0"/>
                        </a:lnTo>
                        <a:lnTo>
                          <a:pt x="8" y="2"/>
                        </a:lnTo>
                        <a:lnTo>
                          <a:pt x="6" y="4"/>
                        </a:lnTo>
                        <a:lnTo>
                          <a:pt x="4" y="8"/>
                        </a:lnTo>
                        <a:lnTo>
                          <a:pt x="4" y="10"/>
                        </a:lnTo>
                        <a:lnTo>
                          <a:pt x="2" y="14"/>
                        </a:lnTo>
                        <a:lnTo>
                          <a:pt x="0" y="16"/>
                        </a:lnTo>
                        <a:lnTo>
                          <a:pt x="0" y="18"/>
                        </a:lnTo>
                        <a:lnTo>
                          <a:pt x="2" y="20"/>
                        </a:lnTo>
                        <a:close/>
                      </a:path>
                    </a:pathLst>
                  </a:custGeom>
                  <a:solidFill>
                    <a:srgbClr val="000000"/>
                  </a:solidFill>
                  <a:ln w="9525">
                    <a:noFill/>
                    <a:round/>
                    <a:headEnd/>
                    <a:tailEnd/>
                  </a:ln>
                </p:spPr>
                <p:txBody>
                  <a:bodyPr/>
                  <a:lstStyle/>
                  <a:p>
                    <a:endParaRPr lang="es-AR"/>
                  </a:p>
                </p:txBody>
              </p:sp>
              <p:sp>
                <p:nvSpPr>
                  <p:cNvPr id="71045" name="Freeform 1338"/>
                  <p:cNvSpPr>
                    <a:spLocks/>
                  </p:cNvSpPr>
                  <p:nvPr/>
                </p:nvSpPr>
                <p:spPr bwMode="auto">
                  <a:xfrm>
                    <a:off x="4528" y="2278"/>
                    <a:ext cx="2" cy="2"/>
                  </a:xfrm>
                  <a:custGeom>
                    <a:avLst/>
                    <a:gdLst>
                      <a:gd name="T0" fmla="*/ 0 w 2"/>
                      <a:gd name="T1" fmla="*/ 0 h 2"/>
                      <a:gd name="T2" fmla="*/ 0 w 2"/>
                      <a:gd name="T3" fmla="*/ 2 h 2"/>
                      <a:gd name="T4" fmla="*/ 0 w 2"/>
                      <a:gd name="T5" fmla="*/ 2 h 2"/>
                      <a:gd name="T6" fmla="*/ 2 w 2"/>
                      <a:gd name="T7" fmla="*/ 2 h 2"/>
                      <a:gd name="T8" fmla="*/ 2 w 2"/>
                      <a:gd name="T9" fmla="*/ 2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1046" name="Freeform 1339"/>
                  <p:cNvSpPr>
                    <a:spLocks/>
                  </p:cNvSpPr>
                  <p:nvPr/>
                </p:nvSpPr>
                <p:spPr bwMode="auto">
                  <a:xfrm>
                    <a:off x="4524" y="2260"/>
                    <a:ext cx="2" cy="1"/>
                  </a:xfrm>
                  <a:custGeom>
                    <a:avLst/>
                    <a:gdLst>
                      <a:gd name="T0" fmla="*/ 2 w 2"/>
                      <a:gd name="T1" fmla="*/ 0 h 1"/>
                      <a:gd name="T2" fmla="*/ 2 w 2"/>
                      <a:gd name="T3" fmla="*/ 0 h 1"/>
                      <a:gd name="T4" fmla="*/ 2 w 2"/>
                      <a:gd name="T5" fmla="*/ 0 h 1"/>
                      <a:gd name="T6" fmla="*/ 0 w 2"/>
                      <a:gd name="T7" fmla="*/ 0 h 1"/>
                      <a:gd name="T8" fmla="*/ 0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2" y="0"/>
                        </a:lnTo>
                        <a:close/>
                      </a:path>
                    </a:pathLst>
                  </a:custGeom>
                  <a:solidFill>
                    <a:srgbClr val="000000"/>
                  </a:solidFill>
                  <a:ln w="9525">
                    <a:noFill/>
                    <a:round/>
                    <a:headEnd/>
                    <a:tailEnd/>
                  </a:ln>
                </p:spPr>
                <p:txBody>
                  <a:bodyPr/>
                  <a:lstStyle/>
                  <a:p>
                    <a:endParaRPr lang="es-AR"/>
                  </a:p>
                </p:txBody>
              </p:sp>
              <p:sp>
                <p:nvSpPr>
                  <p:cNvPr id="71047" name="Freeform 1340"/>
                  <p:cNvSpPr>
                    <a:spLocks/>
                  </p:cNvSpPr>
                  <p:nvPr/>
                </p:nvSpPr>
                <p:spPr bwMode="auto">
                  <a:xfrm>
                    <a:off x="4506" y="2260"/>
                    <a:ext cx="18" cy="42"/>
                  </a:xfrm>
                  <a:custGeom>
                    <a:avLst/>
                    <a:gdLst>
                      <a:gd name="T0" fmla="*/ 2 w 18"/>
                      <a:gd name="T1" fmla="*/ 42 h 42"/>
                      <a:gd name="T2" fmla="*/ 2 w 18"/>
                      <a:gd name="T3" fmla="*/ 38 h 42"/>
                      <a:gd name="T4" fmla="*/ 4 w 18"/>
                      <a:gd name="T5" fmla="*/ 34 h 42"/>
                      <a:gd name="T6" fmla="*/ 6 w 18"/>
                      <a:gd name="T7" fmla="*/ 28 h 42"/>
                      <a:gd name="T8" fmla="*/ 8 w 18"/>
                      <a:gd name="T9" fmla="*/ 20 h 42"/>
                      <a:gd name="T10" fmla="*/ 12 w 18"/>
                      <a:gd name="T11" fmla="*/ 14 h 42"/>
                      <a:gd name="T12" fmla="*/ 14 w 18"/>
                      <a:gd name="T13" fmla="*/ 10 h 42"/>
                      <a:gd name="T14" fmla="*/ 16 w 18"/>
                      <a:gd name="T15" fmla="*/ 4 h 42"/>
                      <a:gd name="T16" fmla="*/ 18 w 18"/>
                      <a:gd name="T17" fmla="*/ 0 h 42"/>
                      <a:gd name="T18" fmla="*/ 18 w 18"/>
                      <a:gd name="T19" fmla="*/ 0 h 42"/>
                      <a:gd name="T20" fmla="*/ 14 w 18"/>
                      <a:gd name="T21" fmla="*/ 2 h 42"/>
                      <a:gd name="T22" fmla="*/ 12 w 18"/>
                      <a:gd name="T23" fmla="*/ 8 h 42"/>
                      <a:gd name="T24" fmla="*/ 8 w 18"/>
                      <a:gd name="T25" fmla="*/ 14 h 42"/>
                      <a:gd name="T26" fmla="*/ 6 w 18"/>
                      <a:gd name="T27" fmla="*/ 20 h 42"/>
                      <a:gd name="T28" fmla="*/ 4 w 18"/>
                      <a:gd name="T29" fmla="*/ 26 h 42"/>
                      <a:gd name="T30" fmla="*/ 2 w 18"/>
                      <a:gd name="T31" fmla="*/ 32 h 42"/>
                      <a:gd name="T32" fmla="*/ 0 w 18"/>
                      <a:gd name="T33" fmla="*/ 38 h 42"/>
                      <a:gd name="T34" fmla="*/ 0 w 18"/>
                      <a:gd name="T35" fmla="*/ 42 h 42"/>
                      <a:gd name="T36" fmla="*/ 2 w 18"/>
                      <a:gd name="T37" fmla="*/ 42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2"/>
                      <a:gd name="T59" fmla="*/ 18 w 18"/>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2">
                        <a:moveTo>
                          <a:pt x="2" y="42"/>
                        </a:moveTo>
                        <a:lnTo>
                          <a:pt x="2" y="38"/>
                        </a:lnTo>
                        <a:lnTo>
                          <a:pt x="4" y="34"/>
                        </a:lnTo>
                        <a:lnTo>
                          <a:pt x="6" y="28"/>
                        </a:lnTo>
                        <a:lnTo>
                          <a:pt x="8" y="20"/>
                        </a:lnTo>
                        <a:lnTo>
                          <a:pt x="12" y="14"/>
                        </a:lnTo>
                        <a:lnTo>
                          <a:pt x="14" y="10"/>
                        </a:lnTo>
                        <a:lnTo>
                          <a:pt x="16" y="4"/>
                        </a:lnTo>
                        <a:lnTo>
                          <a:pt x="18" y="0"/>
                        </a:lnTo>
                        <a:lnTo>
                          <a:pt x="14" y="2"/>
                        </a:lnTo>
                        <a:lnTo>
                          <a:pt x="12" y="8"/>
                        </a:lnTo>
                        <a:lnTo>
                          <a:pt x="8" y="14"/>
                        </a:lnTo>
                        <a:lnTo>
                          <a:pt x="6" y="20"/>
                        </a:lnTo>
                        <a:lnTo>
                          <a:pt x="4" y="26"/>
                        </a:lnTo>
                        <a:lnTo>
                          <a:pt x="2" y="32"/>
                        </a:lnTo>
                        <a:lnTo>
                          <a:pt x="0" y="38"/>
                        </a:lnTo>
                        <a:lnTo>
                          <a:pt x="0" y="42"/>
                        </a:lnTo>
                        <a:lnTo>
                          <a:pt x="2" y="42"/>
                        </a:lnTo>
                        <a:close/>
                      </a:path>
                    </a:pathLst>
                  </a:custGeom>
                  <a:solidFill>
                    <a:srgbClr val="000000"/>
                  </a:solidFill>
                  <a:ln w="9525">
                    <a:noFill/>
                    <a:round/>
                    <a:headEnd/>
                    <a:tailEnd/>
                  </a:ln>
                </p:spPr>
                <p:txBody>
                  <a:bodyPr/>
                  <a:lstStyle/>
                  <a:p>
                    <a:endParaRPr lang="es-AR"/>
                  </a:p>
                </p:txBody>
              </p:sp>
              <p:sp>
                <p:nvSpPr>
                  <p:cNvPr id="71048" name="Freeform 1341"/>
                  <p:cNvSpPr>
                    <a:spLocks/>
                  </p:cNvSpPr>
                  <p:nvPr/>
                </p:nvSpPr>
                <p:spPr bwMode="auto">
                  <a:xfrm>
                    <a:off x="4506" y="2304"/>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1049" name="Freeform 1342"/>
                  <p:cNvSpPr>
                    <a:spLocks/>
                  </p:cNvSpPr>
                  <p:nvPr/>
                </p:nvSpPr>
                <p:spPr bwMode="auto">
                  <a:xfrm>
                    <a:off x="4620" y="2302"/>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1050" name="Freeform 1343"/>
                  <p:cNvSpPr>
                    <a:spLocks/>
                  </p:cNvSpPr>
                  <p:nvPr/>
                </p:nvSpPr>
                <p:spPr bwMode="auto">
                  <a:xfrm>
                    <a:off x="4616" y="2254"/>
                    <a:ext cx="6" cy="46"/>
                  </a:xfrm>
                  <a:custGeom>
                    <a:avLst/>
                    <a:gdLst>
                      <a:gd name="T0" fmla="*/ 0 w 6"/>
                      <a:gd name="T1" fmla="*/ 0 h 46"/>
                      <a:gd name="T2" fmla="*/ 0 w 6"/>
                      <a:gd name="T3" fmla="*/ 0 h 46"/>
                      <a:gd name="T4" fmla="*/ 0 w 6"/>
                      <a:gd name="T5" fmla="*/ 8 h 46"/>
                      <a:gd name="T6" fmla="*/ 0 w 6"/>
                      <a:gd name="T7" fmla="*/ 20 h 46"/>
                      <a:gd name="T8" fmla="*/ 0 w 6"/>
                      <a:gd name="T9" fmla="*/ 36 h 46"/>
                      <a:gd name="T10" fmla="*/ 4 w 6"/>
                      <a:gd name="T11" fmla="*/ 46 h 46"/>
                      <a:gd name="T12" fmla="*/ 6 w 6"/>
                      <a:gd name="T13" fmla="*/ 46 h 46"/>
                      <a:gd name="T14" fmla="*/ 4 w 6"/>
                      <a:gd name="T15" fmla="*/ 36 h 46"/>
                      <a:gd name="T16" fmla="*/ 2 w 6"/>
                      <a:gd name="T17" fmla="*/ 20 h 46"/>
                      <a:gd name="T18" fmla="*/ 2 w 6"/>
                      <a:gd name="T19" fmla="*/ 8 h 46"/>
                      <a:gd name="T20" fmla="*/ 2 w 6"/>
                      <a:gd name="T21" fmla="*/ 0 h 46"/>
                      <a:gd name="T22" fmla="*/ 0 w 6"/>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6"/>
                      <a:gd name="T38" fmla="*/ 6 w 6"/>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6">
                        <a:moveTo>
                          <a:pt x="0" y="0"/>
                        </a:moveTo>
                        <a:lnTo>
                          <a:pt x="0" y="0"/>
                        </a:lnTo>
                        <a:lnTo>
                          <a:pt x="0" y="8"/>
                        </a:lnTo>
                        <a:lnTo>
                          <a:pt x="0" y="20"/>
                        </a:lnTo>
                        <a:lnTo>
                          <a:pt x="0" y="36"/>
                        </a:lnTo>
                        <a:lnTo>
                          <a:pt x="4" y="46"/>
                        </a:lnTo>
                        <a:lnTo>
                          <a:pt x="6" y="46"/>
                        </a:lnTo>
                        <a:lnTo>
                          <a:pt x="4" y="36"/>
                        </a:lnTo>
                        <a:lnTo>
                          <a:pt x="2" y="20"/>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1051" name="Freeform 1344"/>
                  <p:cNvSpPr>
                    <a:spLocks/>
                  </p:cNvSpPr>
                  <p:nvPr/>
                </p:nvSpPr>
                <p:spPr bwMode="auto">
                  <a:xfrm>
                    <a:off x="4614" y="2218"/>
                    <a:ext cx="4" cy="34"/>
                  </a:xfrm>
                  <a:custGeom>
                    <a:avLst/>
                    <a:gdLst>
                      <a:gd name="T0" fmla="*/ 0 w 4"/>
                      <a:gd name="T1" fmla="*/ 0 h 34"/>
                      <a:gd name="T2" fmla="*/ 0 w 4"/>
                      <a:gd name="T3" fmla="*/ 0 h 34"/>
                      <a:gd name="T4" fmla="*/ 0 w 4"/>
                      <a:gd name="T5" fmla="*/ 8 h 34"/>
                      <a:gd name="T6" fmla="*/ 0 w 4"/>
                      <a:gd name="T7" fmla="*/ 18 h 34"/>
                      <a:gd name="T8" fmla="*/ 0 w 4"/>
                      <a:gd name="T9" fmla="*/ 28 h 34"/>
                      <a:gd name="T10" fmla="*/ 0 w 4"/>
                      <a:gd name="T11" fmla="*/ 34 h 34"/>
                      <a:gd name="T12" fmla="*/ 4 w 4"/>
                      <a:gd name="T13" fmla="*/ 34 h 34"/>
                      <a:gd name="T14" fmla="*/ 4 w 4"/>
                      <a:gd name="T15" fmla="*/ 28 h 34"/>
                      <a:gd name="T16" fmla="*/ 4 w 4"/>
                      <a:gd name="T17" fmla="*/ 18 h 34"/>
                      <a:gd name="T18" fmla="*/ 2 w 4"/>
                      <a:gd name="T19" fmla="*/ 8 h 34"/>
                      <a:gd name="T20" fmla="*/ 2 w 4"/>
                      <a:gd name="T21" fmla="*/ 0 h 34"/>
                      <a:gd name="T22" fmla="*/ 0 w 4"/>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4"/>
                      <a:gd name="T38" fmla="*/ 4 w 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4">
                        <a:moveTo>
                          <a:pt x="0" y="0"/>
                        </a:moveTo>
                        <a:lnTo>
                          <a:pt x="0" y="0"/>
                        </a:lnTo>
                        <a:lnTo>
                          <a:pt x="0" y="8"/>
                        </a:lnTo>
                        <a:lnTo>
                          <a:pt x="0" y="18"/>
                        </a:lnTo>
                        <a:lnTo>
                          <a:pt x="0" y="28"/>
                        </a:lnTo>
                        <a:lnTo>
                          <a:pt x="0" y="34"/>
                        </a:lnTo>
                        <a:lnTo>
                          <a:pt x="4" y="34"/>
                        </a:lnTo>
                        <a:lnTo>
                          <a:pt x="4" y="28"/>
                        </a:lnTo>
                        <a:lnTo>
                          <a:pt x="4" y="18"/>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1052" name="Freeform 1345"/>
                  <p:cNvSpPr>
                    <a:spLocks/>
                  </p:cNvSpPr>
                  <p:nvPr/>
                </p:nvSpPr>
                <p:spPr bwMode="auto">
                  <a:xfrm>
                    <a:off x="4612" y="2156"/>
                    <a:ext cx="8" cy="62"/>
                  </a:xfrm>
                  <a:custGeom>
                    <a:avLst/>
                    <a:gdLst>
                      <a:gd name="T0" fmla="*/ 6 w 8"/>
                      <a:gd name="T1" fmla="*/ 0 h 62"/>
                      <a:gd name="T2" fmla="*/ 6 w 8"/>
                      <a:gd name="T3" fmla="*/ 0 h 62"/>
                      <a:gd name="T4" fmla="*/ 2 w 8"/>
                      <a:gd name="T5" fmla="*/ 14 h 62"/>
                      <a:gd name="T6" fmla="*/ 0 w 8"/>
                      <a:gd name="T7" fmla="*/ 32 h 62"/>
                      <a:gd name="T8" fmla="*/ 0 w 8"/>
                      <a:gd name="T9" fmla="*/ 50 h 62"/>
                      <a:gd name="T10" fmla="*/ 2 w 8"/>
                      <a:gd name="T11" fmla="*/ 62 h 62"/>
                      <a:gd name="T12" fmla="*/ 4 w 8"/>
                      <a:gd name="T13" fmla="*/ 62 h 62"/>
                      <a:gd name="T14" fmla="*/ 2 w 8"/>
                      <a:gd name="T15" fmla="*/ 50 h 62"/>
                      <a:gd name="T16" fmla="*/ 2 w 8"/>
                      <a:gd name="T17" fmla="*/ 32 h 62"/>
                      <a:gd name="T18" fmla="*/ 4 w 8"/>
                      <a:gd name="T19" fmla="*/ 14 h 62"/>
                      <a:gd name="T20" fmla="*/ 8 w 8"/>
                      <a:gd name="T21" fmla="*/ 2 h 62"/>
                      <a:gd name="T22" fmla="*/ 6 w 8"/>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2"/>
                      <a:gd name="T38" fmla="*/ 8 w 8"/>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2">
                        <a:moveTo>
                          <a:pt x="6" y="0"/>
                        </a:moveTo>
                        <a:lnTo>
                          <a:pt x="6" y="0"/>
                        </a:lnTo>
                        <a:lnTo>
                          <a:pt x="2" y="14"/>
                        </a:lnTo>
                        <a:lnTo>
                          <a:pt x="0" y="32"/>
                        </a:lnTo>
                        <a:lnTo>
                          <a:pt x="0" y="50"/>
                        </a:lnTo>
                        <a:lnTo>
                          <a:pt x="2" y="62"/>
                        </a:lnTo>
                        <a:lnTo>
                          <a:pt x="4" y="62"/>
                        </a:lnTo>
                        <a:lnTo>
                          <a:pt x="2" y="50"/>
                        </a:lnTo>
                        <a:lnTo>
                          <a:pt x="2" y="32"/>
                        </a:lnTo>
                        <a:lnTo>
                          <a:pt x="4" y="14"/>
                        </a:lnTo>
                        <a:lnTo>
                          <a:pt x="8" y="2"/>
                        </a:lnTo>
                        <a:lnTo>
                          <a:pt x="6" y="0"/>
                        </a:lnTo>
                        <a:close/>
                      </a:path>
                    </a:pathLst>
                  </a:custGeom>
                  <a:solidFill>
                    <a:srgbClr val="000000"/>
                  </a:solidFill>
                  <a:ln w="9525">
                    <a:noFill/>
                    <a:round/>
                    <a:headEnd/>
                    <a:tailEnd/>
                  </a:ln>
                </p:spPr>
                <p:txBody>
                  <a:bodyPr/>
                  <a:lstStyle/>
                  <a:p>
                    <a:endParaRPr lang="es-AR"/>
                  </a:p>
                </p:txBody>
              </p:sp>
              <p:sp>
                <p:nvSpPr>
                  <p:cNvPr id="71053" name="Freeform 1346"/>
                  <p:cNvSpPr>
                    <a:spLocks/>
                  </p:cNvSpPr>
                  <p:nvPr/>
                </p:nvSpPr>
                <p:spPr bwMode="auto">
                  <a:xfrm>
                    <a:off x="4620" y="2138"/>
                    <a:ext cx="24" cy="18"/>
                  </a:xfrm>
                  <a:custGeom>
                    <a:avLst/>
                    <a:gdLst>
                      <a:gd name="T0" fmla="*/ 24 w 24"/>
                      <a:gd name="T1" fmla="*/ 0 h 18"/>
                      <a:gd name="T2" fmla="*/ 24 w 24"/>
                      <a:gd name="T3" fmla="*/ 0 h 18"/>
                      <a:gd name="T4" fmla="*/ 22 w 24"/>
                      <a:gd name="T5" fmla="*/ 0 h 18"/>
                      <a:gd name="T6" fmla="*/ 18 w 24"/>
                      <a:gd name="T7" fmla="*/ 0 h 18"/>
                      <a:gd name="T8" fmla="*/ 14 w 24"/>
                      <a:gd name="T9" fmla="*/ 2 h 18"/>
                      <a:gd name="T10" fmla="*/ 12 w 24"/>
                      <a:gd name="T11" fmla="*/ 2 h 18"/>
                      <a:gd name="T12" fmla="*/ 8 w 24"/>
                      <a:gd name="T13" fmla="*/ 6 h 18"/>
                      <a:gd name="T14" fmla="*/ 6 w 24"/>
                      <a:gd name="T15" fmla="*/ 8 h 18"/>
                      <a:gd name="T16" fmla="*/ 2 w 24"/>
                      <a:gd name="T17" fmla="*/ 12 h 18"/>
                      <a:gd name="T18" fmla="*/ 0 w 24"/>
                      <a:gd name="T19" fmla="*/ 18 h 18"/>
                      <a:gd name="T20" fmla="*/ 2 w 24"/>
                      <a:gd name="T21" fmla="*/ 18 h 18"/>
                      <a:gd name="T22" fmla="*/ 4 w 24"/>
                      <a:gd name="T23" fmla="*/ 14 h 18"/>
                      <a:gd name="T24" fmla="*/ 8 w 24"/>
                      <a:gd name="T25" fmla="*/ 10 h 18"/>
                      <a:gd name="T26" fmla="*/ 10 w 24"/>
                      <a:gd name="T27" fmla="*/ 8 h 18"/>
                      <a:gd name="T28" fmla="*/ 12 w 24"/>
                      <a:gd name="T29" fmla="*/ 6 h 18"/>
                      <a:gd name="T30" fmla="*/ 16 w 24"/>
                      <a:gd name="T31" fmla="*/ 4 h 18"/>
                      <a:gd name="T32" fmla="*/ 18 w 24"/>
                      <a:gd name="T33" fmla="*/ 2 h 18"/>
                      <a:gd name="T34" fmla="*/ 22 w 24"/>
                      <a:gd name="T35" fmla="*/ 2 h 18"/>
                      <a:gd name="T36" fmla="*/ 24 w 24"/>
                      <a:gd name="T37" fmla="*/ 2 h 18"/>
                      <a:gd name="T38" fmla="*/ 24 w 24"/>
                      <a:gd name="T39" fmla="*/ 2 h 18"/>
                      <a:gd name="T40" fmla="*/ 24 w 24"/>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8"/>
                      <a:gd name="T65" fmla="*/ 24 w 2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8">
                        <a:moveTo>
                          <a:pt x="24" y="0"/>
                        </a:moveTo>
                        <a:lnTo>
                          <a:pt x="24" y="0"/>
                        </a:lnTo>
                        <a:lnTo>
                          <a:pt x="22" y="0"/>
                        </a:lnTo>
                        <a:lnTo>
                          <a:pt x="18" y="0"/>
                        </a:lnTo>
                        <a:lnTo>
                          <a:pt x="14" y="2"/>
                        </a:lnTo>
                        <a:lnTo>
                          <a:pt x="12" y="2"/>
                        </a:lnTo>
                        <a:lnTo>
                          <a:pt x="8" y="6"/>
                        </a:lnTo>
                        <a:lnTo>
                          <a:pt x="6" y="8"/>
                        </a:lnTo>
                        <a:lnTo>
                          <a:pt x="2" y="12"/>
                        </a:lnTo>
                        <a:lnTo>
                          <a:pt x="0" y="18"/>
                        </a:lnTo>
                        <a:lnTo>
                          <a:pt x="2" y="18"/>
                        </a:lnTo>
                        <a:lnTo>
                          <a:pt x="4" y="14"/>
                        </a:lnTo>
                        <a:lnTo>
                          <a:pt x="8" y="10"/>
                        </a:lnTo>
                        <a:lnTo>
                          <a:pt x="10" y="8"/>
                        </a:lnTo>
                        <a:lnTo>
                          <a:pt x="12" y="6"/>
                        </a:lnTo>
                        <a:lnTo>
                          <a:pt x="16" y="4"/>
                        </a:lnTo>
                        <a:lnTo>
                          <a:pt x="18" y="2"/>
                        </a:lnTo>
                        <a:lnTo>
                          <a:pt x="22" y="2"/>
                        </a:lnTo>
                        <a:lnTo>
                          <a:pt x="24" y="2"/>
                        </a:lnTo>
                        <a:lnTo>
                          <a:pt x="24" y="0"/>
                        </a:lnTo>
                        <a:close/>
                      </a:path>
                    </a:pathLst>
                  </a:custGeom>
                  <a:solidFill>
                    <a:srgbClr val="000000"/>
                  </a:solidFill>
                  <a:ln w="9525">
                    <a:noFill/>
                    <a:round/>
                    <a:headEnd/>
                    <a:tailEnd/>
                  </a:ln>
                </p:spPr>
                <p:txBody>
                  <a:bodyPr/>
                  <a:lstStyle/>
                  <a:p>
                    <a:endParaRPr lang="es-AR"/>
                  </a:p>
                </p:txBody>
              </p:sp>
              <p:sp>
                <p:nvSpPr>
                  <p:cNvPr id="71054" name="Freeform 1347"/>
                  <p:cNvSpPr>
                    <a:spLocks/>
                  </p:cNvSpPr>
                  <p:nvPr/>
                </p:nvSpPr>
                <p:spPr bwMode="auto">
                  <a:xfrm>
                    <a:off x="4646" y="2140"/>
                    <a:ext cx="14" cy="10"/>
                  </a:xfrm>
                  <a:custGeom>
                    <a:avLst/>
                    <a:gdLst>
                      <a:gd name="T0" fmla="*/ 14 w 14"/>
                      <a:gd name="T1" fmla="*/ 10 h 10"/>
                      <a:gd name="T2" fmla="*/ 14 w 14"/>
                      <a:gd name="T3" fmla="*/ 8 h 10"/>
                      <a:gd name="T4" fmla="*/ 14 w 14"/>
                      <a:gd name="T5" fmla="*/ 6 h 10"/>
                      <a:gd name="T6" fmla="*/ 12 w 14"/>
                      <a:gd name="T7" fmla="*/ 4 h 10"/>
                      <a:gd name="T8" fmla="*/ 10 w 14"/>
                      <a:gd name="T9" fmla="*/ 2 h 10"/>
                      <a:gd name="T10" fmla="*/ 8 w 14"/>
                      <a:gd name="T11" fmla="*/ 2 h 10"/>
                      <a:gd name="T12" fmla="*/ 6 w 14"/>
                      <a:gd name="T13" fmla="*/ 0 h 10"/>
                      <a:gd name="T14" fmla="*/ 2 w 14"/>
                      <a:gd name="T15" fmla="*/ 0 h 10"/>
                      <a:gd name="T16" fmla="*/ 0 w 14"/>
                      <a:gd name="T17" fmla="*/ 0 h 10"/>
                      <a:gd name="T18" fmla="*/ 0 w 14"/>
                      <a:gd name="T19" fmla="*/ 2 h 10"/>
                      <a:gd name="T20" fmla="*/ 2 w 14"/>
                      <a:gd name="T21" fmla="*/ 2 h 10"/>
                      <a:gd name="T22" fmla="*/ 6 w 14"/>
                      <a:gd name="T23" fmla="*/ 4 h 10"/>
                      <a:gd name="T24" fmla="*/ 8 w 14"/>
                      <a:gd name="T25" fmla="*/ 4 h 10"/>
                      <a:gd name="T26" fmla="*/ 10 w 14"/>
                      <a:gd name="T27" fmla="*/ 6 h 10"/>
                      <a:gd name="T28" fmla="*/ 10 w 14"/>
                      <a:gd name="T29" fmla="*/ 6 h 10"/>
                      <a:gd name="T30" fmla="*/ 12 w 14"/>
                      <a:gd name="T31" fmla="*/ 8 h 10"/>
                      <a:gd name="T32" fmla="*/ 12 w 14"/>
                      <a:gd name="T33" fmla="*/ 8 h 10"/>
                      <a:gd name="T34" fmla="*/ 12 w 14"/>
                      <a:gd name="T35" fmla="*/ 10 h 10"/>
                      <a:gd name="T36" fmla="*/ 14 w 14"/>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0"/>
                      <a:gd name="T59" fmla="*/ 14 w 1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0">
                        <a:moveTo>
                          <a:pt x="14" y="10"/>
                        </a:moveTo>
                        <a:lnTo>
                          <a:pt x="14" y="8"/>
                        </a:lnTo>
                        <a:lnTo>
                          <a:pt x="14" y="6"/>
                        </a:lnTo>
                        <a:lnTo>
                          <a:pt x="12" y="4"/>
                        </a:lnTo>
                        <a:lnTo>
                          <a:pt x="10" y="2"/>
                        </a:lnTo>
                        <a:lnTo>
                          <a:pt x="8" y="2"/>
                        </a:lnTo>
                        <a:lnTo>
                          <a:pt x="6" y="0"/>
                        </a:lnTo>
                        <a:lnTo>
                          <a:pt x="2" y="0"/>
                        </a:lnTo>
                        <a:lnTo>
                          <a:pt x="0" y="0"/>
                        </a:lnTo>
                        <a:lnTo>
                          <a:pt x="0" y="2"/>
                        </a:lnTo>
                        <a:lnTo>
                          <a:pt x="2" y="2"/>
                        </a:lnTo>
                        <a:lnTo>
                          <a:pt x="6" y="4"/>
                        </a:lnTo>
                        <a:lnTo>
                          <a:pt x="8" y="4"/>
                        </a:lnTo>
                        <a:lnTo>
                          <a:pt x="10" y="6"/>
                        </a:lnTo>
                        <a:lnTo>
                          <a:pt x="12" y="8"/>
                        </a:lnTo>
                        <a:lnTo>
                          <a:pt x="12" y="10"/>
                        </a:lnTo>
                        <a:lnTo>
                          <a:pt x="14" y="10"/>
                        </a:lnTo>
                        <a:close/>
                      </a:path>
                    </a:pathLst>
                  </a:custGeom>
                  <a:solidFill>
                    <a:srgbClr val="000000"/>
                  </a:solidFill>
                  <a:ln w="9525">
                    <a:noFill/>
                    <a:round/>
                    <a:headEnd/>
                    <a:tailEnd/>
                  </a:ln>
                </p:spPr>
                <p:txBody>
                  <a:bodyPr/>
                  <a:lstStyle/>
                  <a:p>
                    <a:endParaRPr lang="es-AR"/>
                  </a:p>
                </p:txBody>
              </p:sp>
              <p:sp>
                <p:nvSpPr>
                  <p:cNvPr id="71055" name="Freeform 1348"/>
                  <p:cNvSpPr>
                    <a:spLocks/>
                  </p:cNvSpPr>
                  <p:nvPr/>
                </p:nvSpPr>
                <p:spPr bwMode="auto">
                  <a:xfrm>
                    <a:off x="4660" y="215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056" name="Freeform 1349"/>
                  <p:cNvSpPr>
                    <a:spLocks/>
                  </p:cNvSpPr>
                  <p:nvPr/>
                </p:nvSpPr>
                <p:spPr bwMode="auto">
                  <a:xfrm>
                    <a:off x="4662" y="2140"/>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1057" name="Freeform 1350"/>
                  <p:cNvSpPr>
                    <a:spLocks/>
                  </p:cNvSpPr>
                  <p:nvPr/>
                </p:nvSpPr>
                <p:spPr bwMode="auto">
                  <a:xfrm>
                    <a:off x="4624" y="2132"/>
                    <a:ext cx="38" cy="10"/>
                  </a:xfrm>
                  <a:custGeom>
                    <a:avLst/>
                    <a:gdLst>
                      <a:gd name="T0" fmla="*/ 2 w 38"/>
                      <a:gd name="T1" fmla="*/ 8 h 10"/>
                      <a:gd name="T2" fmla="*/ 2 w 38"/>
                      <a:gd name="T3" fmla="*/ 8 h 10"/>
                      <a:gd name="T4" fmla="*/ 4 w 38"/>
                      <a:gd name="T5" fmla="*/ 4 h 10"/>
                      <a:gd name="T6" fmla="*/ 8 w 38"/>
                      <a:gd name="T7" fmla="*/ 4 h 10"/>
                      <a:gd name="T8" fmla="*/ 12 w 38"/>
                      <a:gd name="T9" fmla="*/ 2 h 10"/>
                      <a:gd name="T10" fmla="*/ 18 w 38"/>
                      <a:gd name="T11" fmla="*/ 2 h 10"/>
                      <a:gd name="T12" fmla="*/ 24 w 38"/>
                      <a:gd name="T13" fmla="*/ 4 h 10"/>
                      <a:gd name="T14" fmla="*/ 30 w 38"/>
                      <a:gd name="T15" fmla="*/ 6 h 10"/>
                      <a:gd name="T16" fmla="*/ 34 w 38"/>
                      <a:gd name="T17" fmla="*/ 8 h 10"/>
                      <a:gd name="T18" fmla="*/ 38 w 38"/>
                      <a:gd name="T19" fmla="*/ 10 h 10"/>
                      <a:gd name="T20" fmla="*/ 38 w 38"/>
                      <a:gd name="T21" fmla="*/ 8 h 10"/>
                      <a:gd name="T22" fmla="*/ 36 w 38"/>
                      <a:gd name="T23" fmla="*/ 6 h 10"/>
                      <a:gd name="T24" fmla="*/ 30 w 38"/>
                      <a:gd name="T25" fmla="*/ 4 h 10"/>
                      <a:gd name="T26" fmla="*/ 24 w 38"/>
                      <a:gd name="T27" fmla="*/ 2 h 10"/>
                      <a:gd name="T28" fmla="*/ 18 w 38"/>
                      <a:gd name="T29" fmla="*/ 0 h 10"/>
                      <a:gd name="T30" fmla="*/ 12 w 38"/>
                      <a:gd name="T31" fmla="*/ 0 h 10"/>
                      <a:gd name="T32" fmla="*/ 6 w 38"/>
                      <a:gd name="T33" fmla="*/ 0 h 10"/>
                      <a:gd name="T34" fmla="*/ 2 w 38"/>
                      <a:gd name="T35" fmla="*/ 4 h 10"/>
                      <a:gd name="T36" fmla="*/ 0 w 38"/>
                      <a:gd name="T37" fmla="*/ 8 h 10"/>
                      <a:gd name="T38" fmla="*/ 0 w 38"/>
                      <a:gd name="T39" fmla="*/ 8 h 10"/>
                      <a:gd name="T40" fmla="*/ 2 w 38"/>
                      <a:gd name="T41" fmla="*/ 8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0"/>
                      <a:gd name="T65" fmla="*/ 38 w 3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0">
                        <a:moveTo>
                          <a:pt x="2" y="8"/>
                        </a:moveTo>
                        <a:lnTo>
                          <a:pt x="2" y="8"/>
                        </a:lnTo>
                        <a:lnTo>
                          <a:pt x="4" y="4"/>
                        </a:lnTo>
                        <a:lnTo>
                          <a:pt x="8" y="4"/>
                        </a:lnTo>
                        <a:lnTo>
                          <a:pt x="12" y="2"/>
                        </a:lnTo>
                        <a:lnTo>
                          <a:pt x="18" y="2"/>
                        </a:lnTo>
                        <a:lnTo>
                          <a:pt x="24" y="4"/>
                        </a:lnTo>
                        <a:lnTo>
                          <a:pt x="30" y="6"/>
                        </a:lnTo>
                        <a:lnTo>
                          <a:pt x="34" y="8"/>
                        </a:lnTo>
                        <a:lnTo>
                          <a:pt x="38" y="10"/>
                        </a:lnTo>
                        <a:lnTo>
                          <a:pt x="38" y="8"/>
                        </a:lnTo>
                        <a:lnTo>
                          <a:pt x="36" y="6"/>
                        </a:lnTo>
                        <a:lnTo>
                          <a:pt x="30" y="4"/>
                        </a:lnTo>
                        <a:lnTo>
                          <a:pt x="24" y="2"/>
                        </a:lnTo>
                        <a:lnTo>
                          <a:pt x="18" y="0"/>
                        </a:lnTo>
                        <a:lnTo>
                          <a:pt x="12" y="0"/>
                        </a:lnTo>
                        <a:lnTo>
                          <a:pt x="6" y="0"/>
                        </a:lnTo>
                        <a:lnTo>
                          <a:pt x="2" y="4"/>
                        </a:lnTo>
                        <a:lnTo>
                          <a:pt x="0" y="8"/>
                        </a:lnTo>
                        <a:lnTo>
                          <a:pt x="2" y="8"/>
                        </a:lnTo>
                        <a:close/>
                      </a:path>
                    </a:pathLst>
                  </a:custGeom>
                  <a:solidFill>
                    <a:srgbClr val="000000"/>
                  </a:solidFill>
                  <a:ln w="9525">
                    <a:noFill/>
                    <a:round/>
                    <a:headEnd/>
                    <a:tailEnd/>
                  </a:ln>
                </p:spPr>
                <p:txBody>
                  <a:bodyPr/>
                  <a:lstStyle/>
                  <a:p>
                    <a:endParaRPr lang="es-AR"/>
                  </a:p>
                </p:txBody>
              </p:sp>
              <p:sp>
                <p:nvSpPr>
                  <p:cNvPr id="71058" name="Freeform 1351"/>
                  <p:cNvSpPr>
                    <a:spLocks/>
                  </p:cNvSpPr>
                  <p:nvPr/>
                </p:nvSpPr>
                <p:spPr bwMode="auto">
                  <a:xfrm>
                    <a:off x="4610" y="2140"/>
                    <a:ext cx="16" cy="26"/>
                  </a:xfrm>
                  <a:custGeom>
                    <a:avLst/>
                    <a:gdLst>
                      <a:gd name="T0" fmla="*/ 2 w 16"/>
                      <a:gd name="T1" fmla="*/ 26 h 26"/>
                      <a:gd name="T2" fmla="*/ 2 w 16"/>
                      <a:gd name="T3" fmla="*/ 26 h 26"/>
                      <a:gd name="T4" fmla="*/ 4 w 16"/>
                      <a:gd name="T5" fmla="*/ 24 h 26"/>
                      <a:gd name="T6" fmla="*/ 4 w 16"/>
                      <a:gd name="T7" fmla="*/ 22 h 26"/>
                      <a:gd name="T8" fmla="*/ 6 w 16"/>
                      <a:gd name="T9" fmla="*/ 18 h 26"/>
                      <a:gd name="T10" fmla="*/ 8 w 16"/>
                      <a:gd name="T11" fmla="*/ 16 h 26"/>
                      <a:gd name="T12" fmla="*/ 10 w 16"/>
                      <a:gd name="T13" fmla="*/ 12 h 26"/>
                      <a:gd name="T14" fmla="*/ 12 w 16"/>
                      <a:gd name="T15" fmla="*/ 8 h 26"/>
                      <a:gd name="T16" fmla="*/ 14 w 16"/>
                      <a:gd name="T17" fmla="*/ 4 h 26"/>
                      <a:gd name="T18" fmla="*/ 16 w 16"/>
                      <a:gd name="T19" fmla="*/ 0 h 26"/>
                      <a:gd name="T20" fmla="*/ 14 w 16"/>
                      <a:gd name="T21" fmla="*/ 0 h 26"/>
                      <a:gd name="T22" fmla="*/ 12 w 16"/>
                      <a:gd name="T23" fmla="*/ 4 h 26"/>
                      <a:gd name="T24" fmla="*/ 10 w 16"/>
                      <a:gd name="T25" fmla="*/ 8 h 26"/>
                      <a:gd name="T26" fmla="*/ 8 w 16"/>
                      <a:gd name="T27" fmla="*/ 12 h 26"/>
                      <a:gd name="T28" fmla="*/ 6 w 16"/>
                      <a:gd name="T29" fmla="*/ 14 h 26"/>
                      <a:gd name="T30" fmla="*/ 4 w 16"/>
                      <a:gd name="T31" fmla="*/ 18 h 26"/>
                      <a:gd name="T32" fmla="*/ 2 w 16"/>
                      <a:gd name="T33" fmla="*/ 20 h 26"/>
                      <a:gd name="T34" fmla="*/ 2 w 16"/>
                      <a:gd name="T35" fmla="*/ 22 h 26"/>
                      <a:gd name="T36" fmla="*/ 0 w 16"/>
                      <a:gd name="T37" fmla="*/ 24 h 26"/>
                      <a:gd name="T38" fmla="*/ 2 w 16"/>
                      <a:gd name="T39" fmla="*/ 26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26"/>
                      <a:gd name="T62" fmla="*/ 16 w 16"/>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26">
                        <a:moveTo>
                          <a:pt x="2" y="26"/>
                        </a:moveTo>
                        <a:lnTo>
                          <a:pt x="2" y="26"/>
                        </a:lnTo>
                        <a:lnTo>
                          <a:pt x="4" y="24"/>
                        </a:lnTo>
                        <a:lnTo>
                          <a:pt x="4" y="22"/>
                        </a:lnTo>
                        <a:lnTo>
                          <a:pt x="6" y="18"/>
                        </a:lnTo>
                        <a:lnTo>
                          <a:pt x="8" y="16"/>
                        </a:lnTo>
                        <a:lnTo>
                          <a:pt x="10" y="12"/>
                        </a:lnTo>
                        <a:lnTo>
                          <a:pt x="12" y="8"/>
                        </a:lnTo>
                        <a:lnTo>
                          <a:pt x="14" y="4"/>
                        </a:lnTo>
                        <a:lnTo>
                          <a:pt x="16" y="0"/>
                        </a:lnTo>
                        <a:lnTo>
                          <a:pt x="14" y="0"/>
                        </a:lnTo>
                        <a:lnTo>
                          <a:pt x="12" y="4"/>
                        </a:lnTo>
                        <a:lnTo>
                          <a:pt x="10" y="8"/>
                        </a:lnTo>
                        <a:lnTo>
                          <a:pt x="8" y="12"/>
                        </a:lnTo>
                        <a:lnTo>
                          <a:pt x="6" y="14"/>
                        </a:lnTo>
                        <a:lnTo>
                          <a:pt x="4" y="18"/>
                        </a:lnTo>
                        <a:lnTo>
                          <a:pt x="2" y="20"/>
                        </a:lnTo>
                        <a:lnTo>
                          <a:pt x="2" y="22"/>
                        </a:lnTo>
                        <a:lnTo>
                          <a:pt x="0" y="24"/>
                        </a:lnTo>
                        <a:lnTo>
                          <a:pt x="2" y="26"/>
                        </a:lnTo>
                        <a:close/>
                      </a:path>
                    </a:pathLst>
                  </a:custGeom>
                  <a:solidFill>
                    <a:srgbClr val="000000"/>
                  </a:solidFill>
                  <a:ln w="9525">
                    <a:noFill/>
                    <a:round/>
                    <a:headEnd/>
                    <a:tailEnd/>
                  </a:ln>
                </p:spPr>
                <p:txBody>
                  <a:bodyPr/>
                  <a:lstStyle/>
                  <a:p>
                    <a:endParaRPr lang="es-AR"/>
                  </a:p>
                </p:txBody>
              </p:sp>
              <p:sp>
                <p:nvSpPr>
                  <p:cNvPr id="71059" name="Freeform 1352"/>
                  <p:cNvSpPr>
                    <a:spLocks/>
                  </p:cNvSpPr>
                  <p:nvPr/>
                </p:nvSpPr>
                <p:spPr bwMode="auto">
                  <a:xfrm>
                    <a:off x="4604" y="2166"/>
                    <a:ext cx="8" cy="50"/>
                  </a:xfrm>
                  <a:custGeom>
                    <a:avLst/>
                    <a:gdLst>
                      <a:gd name="T0" fmla="*/ 2 w 8"/>
                      <a:gd name="T1" fmla="*/ 50 h 50"/>
                      <a:gd name="T2" fmla="*/ 2 w 8"/>
                      <a:gd name="T3" fmla="*/ 36 h 50"/>
                      <a:gd name="T4" fmla="*/ 2 w 8"/>
                      <a:gd name="T5" fmla="*/ 20 h 50"/>
                      <a:gd name="T6" fmla="*/ 6 w 8"/>
                      <a:gd name="T7" fmla="*/ 8 h 50"/>
                      <a:gd name="T8" fmla="*/ 8 w 8"/>
                      <a:gd name="T9" fmla="*/ 0 h 50"/>
                      <a:gd name="T10" fmla="*/ 6 w 8"/>
                      <a:gd name="T11" fmla="*/ 0 h 50"/>
                      <a:gd name="T12" fmla="*/ 2 w 8"/>
                      <a:gd name="T13" fmla="*/ 8 h 50"/>
                      <a:gd name="T14" fmla="*/ 0 w 8"/>
                      <a:gd name="T15" fmla="*/ 20 h 50"/>
                      <a:gd name="T16" fmla="*/ 0 w 8"/>
                      <a:gd name="T17" fmla="*/ 36 h 50"/>
                      <a:gd name="T18" fmla="*/ 0 w 8"/>
                      <a:gd name="T19" fmla="*/ 50 h 50"/>
                      <a:gd name="T20" fmla="*/ 2 w 8"/>
                      <a:gd name="T21" fmla="*/ 5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50"/>
                      <a:gd name="T35" fmla="*/ 8 w 8"/>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50">
                        <a:moveTo>
                          <a:pt x="2" y="50"/>
                        </a:moveTo>
                        <a:lnTo>
                          <a:pt x="2" y="36"/>
                        </a:lnTo>
                        <a:lnTo>
                          <a:pt x="2" y="20"/>
                        </a:lnTo>
                        <a:lnTo>
                          <a:pt x="6" y="8"/>
                        </a:lnTo>
                        <a:lnTo>
                          <a:pt x="8" y="0"/>
                        </a:lnTo>
                        <a:lnTo>
                          <a:pt x="6" y="0"/>
                        </a:lnTo>
                        <a:lnTo>
                          <a:pt x="2" y="8"/>
                        </a:lnTo>
                        <a:lnTo>
                          <a:pt x="0" y="20"/>
                        </a:lnTo>
                        <a:lnTo>
                          <a:pt x="0" y="36"/>
                        </a:lnTo>
                        <a:lnTo>
                          <a:pt x="0" y="50"/>
                        </a:lnTo>
                        <a:lnTo>
                          <a:pt x="2" y="50"/>
                        </a:lnTo>
                        <a:close/>
                      </a:path>
                    </a:pathLst>
                  </a:custGeom>
                  <a:solidFill>
                    <a:srgbClr val="000000"/>
                  </a:solidFill>
                  <a:ln w="9525">
                    <a:noFill/>
                    <a:round/>
                    <a:headEnd/>
                    <a:tailEnd/>
                  </a:ln>
                </p:spPr>
                <p:txBody>
                  <a:bodyPr/>
                  <a:lstStyle/>
                  <a:p>
                    <a:endParaRPr lang="es-AR"/>
                  </a:p>
                </p:txBody>
              </p:sp>
              <p:sp>
                <p:nvSpPr>
                  <p:cNvPr id="71060" name="Freeform 1353"/>
                  <p:cNvSpPr>
                    <a:spLocks/>
                  </p:cNvSpPr>
                  <p:nvPr/>
                </p:nvSpPr>
                <p:spPr bwMode="auto">
                  <a:xfrm>
                    <a:off x="4606" y="2216"/>
                    <a:ext cx="1" cy="2"/>
                  </a:xfrm>
                  <a:custGeom>
                    <a:avLst/>
                    <a:gdLst>
                      <a:gd name="T0" fmla="*/ 0 w 1"/>
                      <a:gd name="T1" fmla="*/ 0 h 2"/>
                      <a:gd name="T2" fmla="*/ 0 w 1"/>
                      <a:gd name="T3" fmla="*/ 2 h 2"/>
                      <a:gd name="T4" fmla="*/ 0 w 1"/>
                      <a:gd name="T5" fmla="*/ 2 h 2"/>
                      <a:gd name="T6" fmla="*/ 0 w 1"/>
                      <a:gd name="T7" fmla="*/ 2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lnTo>
                          <a:pt x="0" y="0"/>
                        </a:lnTo>
                        <a:close/>
                      </a:path>
                    </a:pathLst>
                  </a:custGeom>
                  <a:solidFill>
                    <a:srgbClr val="000000"/>
                  </a:solidFill>
                  <a:ln w="9525">
                    <a:noFill/>
                    <a:round/>
                    <a:headEnd/>
                    <a:tailEnd/>
                  </a:ln>
                </p:spPr>
                <p:txBody>
                  <a:bodyPr/>
                  <a:lstStyle/>
                  <a:p>
                    <a:endParaRPr lang="es-AR"/>
                  </a:p>
                </p:txBody>
              </p:sp>
              <p:sp>
                <p:nvSpPr>
                  <p:cNvPr id="71061" name="Freeform 1354"/>
                  <p:cNvSpPr>
                    <a:spLocks/>
                  </p:cNvSpPr>
                  <p:nvPr/>
                </p:nvSpPr>
                <p:spPr bwMode="auto">
                  <a:xfrm>
                    <a:off x="4648" y="2334"/>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1062" name="Freeform 1355"/>
                  <p:cNvSpPr>
                    <a:spLocks/>
                  </p:cNvSpPr>
                  <p:nvPr/>
                </p:nvSpPr>
                <p:spPr bwMode="auto">
                  <a:xfrm>
                    <a:off x="4630" y="2278"/>
                    <a:ext cx="20" cy="56"/>
                  </a:xfrm>
                  <a:custGeom>
                    <a:avLst/>
                    <a:gdLst>
                      <a:gd name="T0" fmla="*/ 0 w 20"/>
                      <a:gd name="T1" fmla="*/ 2 h 56"/>
                      <a:gd name="T2" fmla="*/ 0 w 20"/>
                      <a:gd name="T3" fmla="*/ 2 h 56"/>
                      <a:gd name="T4" fmla="*/ 2 w 20"/>
                      <a:gd name="T5" fmla="*/ 6 h 56"/>
                      <a:gd name="T6" fmla="*/ 4 w 20"/>
                      <a:gd name="T7" fmla="*/ 12 h 56"/>
                      <a:gd name="T8" fmla="*/ 8 w 20"/>
                      <a:gd name="T9" fmla="*/ 18 h 56"/>
                      <a:gd name="T10" fmla="*/ 10 w 20"/>
                      <a:gd name="T11" fmla="*/ 28 h 56"/>
                      <a:gd name="T12" fmla="*/ 14 w 20"/>
                      <a:gd name="T13" fmla="*/ 36 h 56"/>
                      <a:gd name="T14" fmla="*/ 16 w 20"/>
                      <a:gd name="T15" fmla="*/ 44 h 56"/>
                      <a:gd name="T16" fmla="*/ 18 w 20"/>
                      <a:gd name="T17" fmla="*/ 50 h 56"/>
                      <a:gd name="T18" fmla="*/ 18 w 20"/>
                      <a:gd name="T19" fmla="*/ 56 h 56"/>
                      <a:gd name="T20" fmla="*/ 20 w 20"/>
                      <a:gd name="T21" fmla="*/ 56 h 56"/>
                      <a:gd name="T22" fmla="*/ 20 w 20"/>
                      <a:gd name="T23" fmla="*/ 50 h 56"/>
                      <a:gd name="T24" fmla="*/ 18 w 20"/>
                      <a:gd name="T25" fmla="*/ 44 h 56"/>
                      <a:gd name="T26" fmla="*/ 16 w 20"/>
                      <a:gd name="T27" fmla="*/ 36 h 56"/>
                      <a:gd name="T28" fmla="*/ 14 w 20"/>
                      <a:gd name="T29" fmla="*/ 26 h 56"/>
                      <a:gd name="T30" fmla="*/ 10 w 20"/>
                      <a:gd name="T31" fmla="*/ 18 h 56"/>
                      <a:gd name="T32" fmla="*/ 8 w 20"/>
                      <a:gd name="T33" fmla="*/ 10 h 56"/>
                      <a:gd name="T34" fmla="*/ 4 w 20"/>
                      <a:gd name="T35" fmla="*/ 4 h 56"/>
                      <a:gd name="T36" fmla="*/ 2 w 20"/>
                      <a:gd name="T37" fmla="*/ 0 h 56"/>
                      <a:gd name="T38" fmla="*/ 0 w 20"/>
                      <a:gd name="T39" fmla="*/ 2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56"/>
                      <a:gd name="T62" fmla="*/ 20 w 20"/>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56">
                        <a:moveTo>
                          <a:pt x="0" y="2"/>
                        </a:moveTo>
                        <a:lnTo>
                          <a:pt x="0" y="2"/>
                        </a:lnTo>
                        <a:lnTo>
                          <a:pt x="2" y="6"/>
                        </a:lnTo>
                        <a:lnTo>
                          <a:pt x="4" y="12"/>
                        </a:lnTo>
                        <a:lnTo>
                          <a:pt x="8" y="18"/>
                        </a:lnTo>
                        <a:lnTo>
                          <a:pt x="10" y="28"/>
                        </a:lnTo>
                        <a:lnTo>
                          <a:pt x="14" y="36"/>
                        </a:lnTo>
                        <a:lnTo>
                          <a:pt x="16" y="44"/>
                        </a:lnTo>
                        <a:lnTo>
                          <a:pt x="18" y="50"/>
                        </a:lnTo>
                        <a:lnTo>
                          <a:pt x="18" y="56"/>
                        </a:lnTo>
                        <a:lnTo>
                          <a:pt x="20" y="56"/>
                        </a:lnTo>
                        <a:lnTo>
                          <a:pt x="20" y="50"/>
                        </a:lnTo>
                        <a:lnTo>
                          <a:pt x="18" y="44"/>
                        </a:lnTo>
                        <a:lnTo>
                          <a:pt x="16" y="36"/>
                        </a:lnTo>
                        <a:lnTo>
                          <a:pt x="14" y="26"/>
                        </a:lnTo>
                        <a:lnTo>
                          <a:pt x="10" y="18"/>
                        </a:lnTo>
                        <a:lnTo>
                          <a:pt x="8" y="10"/>
                        </a:lnTo>
                        <a:lnTo>
                          <a:pt x="4" y="4"/>
                        </a:lnTo>
                        <a:lnTo>
                          <a:pt x="2" y="0"/>
                        </a:lnTo>
                        <a:lnTo>
                          <a:pt x="0" y="2"/>
                        </a:lnTo>
                        <a:close/>
                      </a:path>
                    </a:pathLst>
                  </a:custGeom>
                  <a:solidFill>
                    <a:srgbClr val="000000"/>
                  </a:solidFill>
                  <a:ln w="9525">
                    <a:noFill/>
                    <a:round/>
                    <a:headEnd/>
                    <a:tailEnd/>
                  </a:ln>
                </p:spPr>
                <p:txBody>
                  <a:bodyPr/>
                  <a:lstStyle/>
                  <a:p>
                    <a:endParaRPr lang="es-AR"/>
                  </a:p>
                </p:txBody>
              </p:sp>
              <p:sp>
                <p:nvSpPr>
                  <p:cNvPr id="71063" name="Freeform 1356"/>
                  <p:cNvSpPr>
                    <a:spLocks/>
                  </p:cNvSpPr>
                  <p:nvPr/>
                </p:nvSpPr>
                <p:spPr bwMode="auto">
                  <a:xfrm>
                    <a:off x="4620" y="2246"/>
                    <a:ext cx="12" cy="32"/>
                  </a:xfrm>
                  <a:custGeom>
                    <a:avLst/>
                    <a:gdLst>
                      <a:gd name="T0" fmla="*/ 0 w 12"/>
                      <a:gd name="T1" fmla="*/ 0 h 32"/>
                      <a:gd name="T2" fmla="*/ 0 w 12"/>
                      <a:gd name="T3" fmla="*/ 0 h 32"/>
                      <a:gd name="T4" fmla="*/ 0 w 12"/>
                      <a:gd name="T5" fmla="*/ 4 h 32"/>
                      <a:gd name="T6" fmla="*/ 2 w 12"/>
                      <a:gd name="T7" fmla="*/ 8 h 32"/>
                      <a:gd name="T8" fmla="*/ 2 w 12"/>
                      <a:gd name="T9" fmla="*/ 12 h 32"/>
                      <a:gd name="T10" fmla="*/ 4 w 12"/>
                      <a:gd name="T11" fmla="*/ 16 h 32"/>
                      <a:gd name="T12" fmla="*/ 4 w 12"/>
                      <a:gd name="T13" fmla="*/ 20 h 32"/>
                      <a:gd name="T14" fmla="*/ 6 w 12"/>
                      <a:gd name="T15" fmla="*/ 26 h 32"/>
                      <a:gd name="T16" fmla="*/ 8 w 12"/>
                      <a:gd name="T17" fmla="*/ 30 h 32"/>
                      <a:gd name="T18" fmla="*/ 10 w 12"/>
                      <a:gd name="T19" fmla="*/ 32 h 32"/>
                      <a:gd name="T20" fmla="*/ 12 w 12"/>
                      <a:gd name="T21" fmla="*/ 32 h 32"/>
                      <a:gd name="T22" fmla="*/ 10 w 12"/>
                      <a:gd name="T23" fmla="*/ 28 h 32"/>
                      <a:gd name="T24" fmla="*/ 10 w 12"/>
                      <a:gd name="T25" fmla="*/ 24 h 32"/>
                      <a:gd name="T26" fmla="*/ 8 w 12"/>
                      <a:gd name="T27" fmla="*/ 20 h 32"/>
                      <a:gd name="T28" fmla="*/ 6 w 12"/>
                      <a:gd name="T29" fmla="*/ 16 h 32"/>
                      <a:gd name="T30" fmla="*/ 4 w 12"/>
                      <a:gd name="T31" fmla="*/ 12 h 32"/>
                      <a:gd name="T32" fmla="*/ 4 w 12"/>
                      <a:gd name="T33" fmla="*/ 8 h 32"/>
                      <a:gd name="T34" fmla="*/ 2 w 12"/>
                      <a:gd name="T35" fmla="*/ 4 h 32"/>
                      <a:gd name="T36" fmla="*/ 2 w 12"/>
                      <a:gd name="T37" fmla="*/ 0 h 32"/>
                      <a:gd name="T38" fmla="*/ 0 w 1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32"/>
                      <a:gd name="T62" fmla="*/ 12 w 1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32">
                        <a:moveTo>
                          <a:pt x="0" y="0"/>
                        </a:moveTo>
                        <a:lnTo>
                          <a:pt x="0" y="0"/>
                        </a:lnTo>
                        <a:lnTo>
                          <a:pt x="0" y="4"/>
                        </a:lnTo>
                        <a:lnTo>
                          <a:pt x="2" y="8"/>
                        </a:lnTo>
                        <a:lnTo>
                          <a:pt x="2" y="12"/>
                        </a:lnTo>
                        <a:lnTo>
                          <a:pt x="4" y="16"/>
                        </a:lnTo>
                        <a:lnTo>
                          <a:pt x="4" y="20"/>
                        </a:lnTo>
                        <a:lnTo>
                          <a:pt x="6" y="26"/>
                        </a:lnTo>
                        <a:lnTo>
                          <a:pt x="8" y="30"/>
                        </a:lnTo>
                        <a:lnTo>
                          <a:pt x="10" y="32"/>
                        </a:lnTo>
                        <a:lnTo>
                          <a:pt x="12" y="32"/>
                        </a:lnTo>
                        <a:lnTo>
                          <a:pt x="10" y="28"/>
                        </a:lnTo>
                        <a:lnTo>
                          <a:pt x="10" y="24"/>
                        </a:lnTo>
                        <a:lnTo>
                          <a:pt x="8" y="20"/>
                        </a:lnTo>
                        <a:lnTo>
                          <a:pt x="6" y="16"/>
                        </a:lnTo>
                        <a:lnTo>
                          <a:pt x="4" y="12"/>
                        </a:lnTo>
                        <a:lnTo>
                          <a:pt x="4"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1064" name="Freeform 1357"/>
                  <p:cNvSpPr>
                    <a:spLocks/>
                  </p:cNvSpPr>
                  <p:nvPr/>
                </p:nvSpPr>
                <p:spPr bwMode="auto">
                  <a:xfrm>
                    <a:off x="4620" y="2212"/>
                    <a:ext cx="2" cy="34"/>
                  </a:xfrm>
                  <a:custGeom>
                    <a:avLst/>
                    <a:gdLst>
                      <a:gd name="T0" fmla="*/ 0 w 2"/>
                      <a:gd name="T1" fmla="*/ 0 h 34"/>
                      <a:gd name="T2" fmla="*/ 0 w 2"/>
                      <a:gd name="T3" fmla="*/ 6 h 34"/>
                      <a:gd name="T4" fmla="*/ 0 w 2"/>
                      <a:gd name="T5" fmla="*/ 16 h 34"/>
                      <a:gd name="T6" fmla="*/ 0 w 2"/>
                      <a:gd name="T7" fmla="*/ 26 h 34"/>
                      <a:gd name="T8" fmla="*/ 0 w 2"/>
                      <a:gd name="T9" fmla="*/ 34 h 34"/>
                      <a:gd name="T10" fmla="*/ 2 w 2"/>
                      <a:gd name="T11" fmla="*/ 34 h 34"/>
                      <a:gd name="T12" fmla="*/ 2 w 2"/>
                      <a:gd name="T13" fmla="*/ 26 h 34"/>
                      <a:gd name="T14" fmla="*/ 2 w 2"/>
                      <a:gd name="T15" fmla="*/ 16 h 34"/>
                      <a:gd name="T16" fmla="*/ 2 w 2"/>
                      <a:gd name="T17" fmla="*/ 6 h 34"/>
                      <a:gd name="T18" fmla="*/ 2 w 2"/>
                      <a:gd name="T19" fmla="*/ 0 h 34"/>
                      <a:gd name="T20" fmla="*/ 0 w 2"/>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4"/>
                      <a:gd name="T35" fmla="*/ 2 w 2"/>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4">
                        <a:moveTo>
                          <a:pt x="0" y="0"/>
                        </a:moveTo>
                        <a:lnTo>
                          <a:pt x="0" y="6"/>
                        </a:lnTo>
                        <a:lnTo>
                          <a:pt x="0" y="16"/>
                        </a:lnTo>
                        <a:lnTo>
                          <a:pt x="0" y="26"/>
                        </a:lnTo>
                        <a:lnTo>
                          <a:pt x="0" y="34"/>
                        </a:lnTo>
                        <a:lnTo>
                          <a:pt x="2" y="34"/>
                        </a:lnTo>
                        <a:lnTo>
                          <a:pt x="2" y="26"/>
                        </a:lnTo>
                        <a:lnTo>
                          <a:pt x="2" y="16"/>
                        </a:lnTo>
                        <a:lnTo>
                          <a:pt x="2" y="6"/>
                        </a:lnTo>
                        <a:lnTo>
                          <a:pt x="2" y="0"/>
                        </a:lnTo>
                        <a:lnTo>
                          <a:pt x="0" y="0"/>
                        </a:lnTo>
                        <a:close/>
                      </a:path>
                    </a:pathLst>
                  </a:custGeom>
                  <a:solidFill>
                    <a:srgbClr val="000000"/>
                  </a:solidFill>
                  <a:ln w="9525">
                    <a:noFill/>
                    <a:round/>
                    <a:headEnd/>
                    <a:tailEnd/>
                  </a:ln>
                </p:spPr>
                <p:txBody>
                  <a:bodyPr/>
                  <a:lstStyle/>
                  <a:p>
                    <a:endParaRPr lang="es-AR"/>
                  </a:p>
                </p:txBody>
              </p:sp>
              <p:sp>
                <p:nvSpPr>
                  <p:cNvPr id="71065" name="Freeform 1358"/>
                  <p:cNvSpPr>
                    <a:spLocks/>
                  </p:cNvSpPr>
                  <p:nvPr/>
                </p:nvSpPr>
                <p:spPr bwMode="auto">
                  <a:xfrm>
                    <a:off x="4620" y="2210"/>
                    <a:ext cx="2" cy="2"/>
                  </a:xfrm>
                  <a:custGeom>
                    <a:avLst/>
                    <a:gdLst>
                      <a:gd name="T0" fmla="*/ 2 w 2"/>
                      <a:gd name="T1" fmla="*/ 2 h 2"/>
                      <a:gd name="T2" fmla="*/ 2 w 2"/>
                      <a:gd name="T3" fmla="*/ 0 h 2"/>
                      <a:gd name="T4" fmla="*/ 2 w 2"/>
                      <a:gd name="T5" fmla="*/ 0 h 2"/>
                      <a:gd name="T6" fmla="*/ 0 w 2"/>
                      <a:gd name="T7" fmla="*/ 0 h 2"/>
                      <a:gd name="T8" fmla="*/ 0 w 2"/>
                      <a:gd name="T9" fmla="*/ 2 h 2"/>
                      <a:gd name="T10" fmla="*/ 2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1066" name="Freeform 1359"/>
                  <p:cNvSpPr>
                    <a:spLocks/>
                  </p:cNvSpPr>
                  <p:nvPr/>
                </p:nvSpPr>
                <p:spPr bwMode="auto">
                  <a:xfrm>
                    <a:off x="4690" y="24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067" name="Freeform 1360"/>
                  <p:cNvSpPr>
                    <a:spLocks/>
                  </p:cNvSpPr>
                  <p:nvPr/>
                </p:nvSpPr>
                <p:spPr bwMode="auto">
                  <a:xfrm>
                    <a:off x="4642" y="2354"/>
                    <a:ext cx="48" cy="62"/>
                  </a:xfrm>
                  <a:custGeom>
                    <a:avLst/>
                    <a:gdLst>
                      <a:gd name="T0" fmla="*/ 0 w 48"/>
                      <a:gd name="T1" fmla="*/ 0 h 62"/>
                      <a:gd name="T2" fmla="*/ 0 w 48"/>
                      <a:gd name="T3" fmla="*/ 0 h 62"/>
                      <a:gd name="T4" fmla="*/ 2 w 48"/>
                      <a:gd name="T5" fmla="*/ 6 h 62"/>
                      <a:gd name="T6" fmla="*/ 6 w 48"/>
                      <a:gd name="T7" fmla="*/ 14 h 62"/>
                      <a:gd name="T8" fmla="*/ 12 w 48"/>
                      <a:gd name="T9" fmla="*/ 22 h 62"/>
                      <a:gd name="T10" fmla="*/ 18 w 48"/>
                      <a:gd name="T11" fmla="*/ 32 h 62"/>
                      <a:gd name="T12" fmla="*/ 24 w 48"/>
                      <a:gd name="T13" fmla="*/ 40 h 62"/>
                      <a:gd name="T14" fmla="*/ 32 w 48"/>
                      <a:gd name="T15" fmla="*/ 48 h 62"/>
                      <a:gd name="T16" fmla="*/ 40 w 48"/>
                      <a:gd name="T17" fmla="*/ 56 h 62"/>
                      <a:gd name="T18" fmla="*/ 46 w 48"/>
                      <a:gd name="T19" fmla="*/ 62 h 62"/>
                      <a:gd name="T20" fmla="*/ 48 w 48"/>
                      <a:gd name="T21" fmla="*/ 60 h 62"/>
                      <a:gd name="T22" fmla="*/ 42 w 48"/>
                      <a:gd name="T23" fmla="*/ 54 h 62"/>
                      <a:gd name="T24" fmla="*/ 34 w 48"/>
                      <a:gd name="T25" fmla="*/ 46 h 62"/>
                      <a:gd name="T26" fmla="*/ 26 w 48"/>
                      <a:gd name="T27" fmla="*/ 38 h 62"/>
                      <a:gd name="T28" fmla="*/ 20 w 48"/>
                      <a:gd name="T29" fmla="*/ 30 h 62"/>
                      <a:gd name="T30" fmla="*/ 14 w 48"/>
                      <a:gd name="T31" fmla="*/ 22 h 62"/>
                      <a:gd name="T32" fmla="*/ 8 w 48"/>
                      <a:gd name="T33" fmla="*/ 14 h 62"/>
                      <a:gd name="T34" fmla="*/ 4 w 48"/>
                      <a:gd name="T35" fmla="*/ 6 h 62"/>
                      <a:gd name="T36" fmla="*/ 2 w 48"/>
                      <a:gd name="T37" fmla="*/ 0 h 62"/>
                      <a:gd name="T38" fmla="*/ 0 w 48"/>
                      <a:gd name="T39" fmla="*/ 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2"/>
                      <a:gd name="T62" fmla="*/ 48 w 48"/>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2">
                        <a:moveTo>
                          <a:pt x="0" y="0"/>
                        </a:moveTo>
                        <a:lnTo>
                          <a:pt x="0" y="0"/>
                        </a:lnTo>
                        <a:lnTo>
                          <a:pt x="2" y="6"/>
                        </a:lnTo>
                        <a:lnTo>
                          <a:pt x="6" y="14"/>
                        </a:lnTo>
                        <a:lnTo>
                          <a:pt x="12" y="22"/>
                        </a:lnTo>
                        <a:lnTo>
                          <a:pt x="18" y="32"/>
                        </a:lnTo>
                        <a:lnTo>
                          <a:pt x="24" y="40"/>
                        </a:lnTo>
                        <a:lnTo>
                          <a:pt x="32" y="48"/>
                        </a:lnTo>
                        <a:lnTo>
                          <a:pt x="40" y="56"/>
                        </a:lnTo>
                        <a:lnTo>
                          <a:pt x="46" y="62"/>
                        </a:lnTo>
                        <a:lnTo>
                          <a:pt x="48" y="60"/>
                        </a:lnTo>
                        <a:lnTo>
                          <a:pt x="42" y="54"/>
                        </a:lnTo>
                        <a:lnTo>
                          <a:pt x="34" y="46"/>
                        </a:lnTo>
                        <a:lnTo>
                          <a:pt x="26" y="38"/>
                        </a:lnTo>
                        <a:lnTo>
                          <a:pt x="20" y="30"/>
                        </a:lnTo>
                        <a:lnTo>
                          <a:pt x="14" y="22"/>
                        </a:lnTo>
                        <a:lnTo>
                          <a:pt x="8" y="14"/>
                        </a:lnTo>
                        <a:lnTo>
                          <a:pt x="4" y="6"/>
                        </a:lnTo>
                        <a:lnTo>
                          <a:pt x="2" y="0"/>
                        </a:lnTo>
                        <a:lnTo>
                          <a:pt x="0" y="0"/>
                        </a:lnTo>
                        <a:close/>
                      </a:path>
                    </a:pathLst>
                  </a:custGeom>
                  <a:solidFill>
                    <a:srgbClr val="000000"/>
                  </a:solidFill>
                  <a:ln w="9525">
                    <a:noFill/>
                    <a:round/>
                    <a:headEnd/>
                    <a:tailEnd/>
                  </a:ln>
                </p:spPr>
                <p:txBody>
                  <a:bodyPr/>
                  <a:lstStyle/>
                  <a:p>
                    <a:endParaRPr lang="es-AR"/>
                  </a:p>
                </p:txBody>
              </p:sp>
              <p:sp>
                <p:nvSpPr>
                  <p:cNvPr id="71068" name="Freeform 1361"/>
                  <p:cNvSpPr>
                    <a:spLocks/>
                  </p:cNvSpPr>
                  <p:nvPr/>
                </p:nvSpPr>
                <p:spPr bwMode="auto">
                  <a:xfrm>
                    <a:off x="4554" y="2270"/>
                    <a:ext cx="90" cy="84"/>
                  </a:xfrm>
                  <a:custGeom>
                    <a:avLst/>
                    <a:gdLst>
                      <a:gd name="T0" fmla="*/ 0 w 90"/>
                      <a:gd name="T1" fmla="*/ 2 h 84"/>
                      <a:gd name="T2" fmla="*/ 4 w 90"/>
                      <a:gd name="T3" fmla="*/ 2 h 84"/>
                      <a:gd name="T4" fmla="*/ 10 w 90"/>
                      <a:gd name="T5" fmla="*/ 6 h 84"/>
                      <a:gd name="T6" fmla="*/ 16 w 90"/>
                      <a:gd name="T7" fmla="*/ 8 h 84"/>
                      <a:gd name="T8" fmla="*/ 22 w 90"/>
                      <a:gd name="T9" fmla="*/ 12 h 84"/>
                      <a:gd name="T10" fmla="*/ 30 w 90"/>
                      <a:gd name="T11" fmla="*/ 16 h 84"/>
                      <a:gd name="T12" fmla="*/ 36 w 90"/>
                      <a:gd name="T13" fmla="*/ 22 h 84"/>
                      <a:gd name="T14" fmla="*/ 44 w 90"/>
                      <a:gd name="T15" fmla="*/ 28 h 84"/>
                      <a:gd name="T16" fmla="*/ 50 w 90"/>
                      <a:gd name="T17" fmla="*/ 34 h 84"/>
                      <a:gd name="T18" fmla="*/ 56 w 90"/>
                      <a:gd name="T19" fmla="*/ 40 h 84"/>
                      <a:gd name="T20" fmla="*/ 62 w 90"/>
                      <a:gd name="T21" fmla="*/ 46 h 84"/>
                      <a:gd name="T22" fmla="*/ 68 w 90"/>
                      <a:gd name="T23" fmla="*/ 52 h 84"/>
                      <a:gd name="T24" fmla="*/ 74 w 90"/>
                      <a:gd name="T25" fmla="*/ 60 h 84"/>
                      <a:gd name="T26" fmla="*/ 78 w 90"/>
                      <a:gd name="T27" fmla="*/ 66 h 84"/>
                      <a:gd name="T28" fmla="*/ 82 w 90"/>
                      <a:gd name="T29" fmla="*/ 72 h 84"/>
                      <a:gd name="T30" fmla="*/ 86 w 90"/>
                      <a:gd name="T31" fmla="*/ 78 h 84"/>
                      <a:gd name="T32" fmla="*/ 88 w 90"/>
                      <a:gd name="T33" fmla="*/ 84 h 84"/>
                      <a:gd name="T34" fmla="*/ 90 w 90"/>
                      <a:gd name="T35" fmla="*/ 84 h 84"/>
                      <a:gd name="T36" fmla="*/ 88 w 90"/>
                      <a:gd name="T37" fmla="*/ 78 h 84"/>
                      <a:gd name="T38" fmla="*/ 84 w 90"/>
                      <a:gd name="T39" fmla="*/ 72 h 84"/>
                      <a:gd name="T40" fmla="*/ 80 w 90"/>
                      <a:gd name="T41" fmla="*/ 64 h 84"/>
                      <a:gd name="T42" fmla="*/ 76 w 90"/>
                      <a:gd name="T43" fmla="*/ 58 h 84"/>
                      <a:gd name="T44" fmla="*/ 70 w 90"/>
                      <a:gd name="T45" fmla="*/ 50 h 84"/>
                      <a:gd name="T46" fmla="*/ 64 w 90"/>
                      <a:gd name="T47" fmla="*/ 44 h 84"/>
                      <a:gd name="T48" fmla="*/ 58 w 90"/>
                      <a:gd name="T49" fmla="*/ 38 h 84"/>
                      <a:gd name="T50" fmla="*/ 52 w 90"/>
                      <a:gd name="T51" fmla="*/ 32 h 84"/>
                      <a:gd name="T52" fmla="*/ 44 w 90"/>
                      <a:gd name="T53" fmla="*/ 26 h 84"/>
                      <a:gd name="T54" fmla="*/ 38 w 90"/>
                      <a:gd name="T55" fmla="*/ 20 h 84"/>
                      <a:gd name="T56" fmla="*/ 32 w 90"/>
                      <a:gd name="T57" fmla="*/ 14 h 84"/>
                      <a:gd name="T58" fmla="*/ 24 w 90"/>
                      <a:gd name="T59" fmla="*/ 10 h 84"/>
                      <a:gd name="T60" fmla="*/ 18 w 90"/>
                      <a:gd name="T61" fmla="*/ 6 h 84"/>
                      <a:gd name="T62" fmla="*/ 12 w 90"/>
                      <a:gd name="T63" fmla="*/ 2 h 84"/>
                      <a:gd name="T64" fmla="*/ 4 w 90"/>
                      <a:gd name="T65" fmla="*/ 0 h 84"/>
                      <a:gd name="T66" fmla="*/ 0 w 90"/>
                      <a:gd name="T67" fmla="*/ 0 h 84"/>
                      <a:gd name="T68" fmla="*/ 0 w 90"/>
                      <a:gd name="T69" fmla="*/ 2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84"/>
                      <a:gd name="T107" fmla="*/ 90 w 90"/>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84">
                        <a:moveTo>
                          <a:pt x="0" y="2"/>
                        </a:moveTo>
                        <a:lnTo>
                          <a:pt x="4" y="2"/>
                        </a:lnTo>
                        <a:lnTo>
                          <a:pt x="10" y="6"/>
                        </a:lnTo>
                        <a:lnTo>
                          <a:pt x="16" y="8"/>
                        </a:lnTo>
                        <a:lnTo>
                          <a:pt x="22" y="12"/>
                        </a:lnTo>
                        <a:lnTo>
                          <a:pt x="30" y="16"/>
                        </a:lnTo>
                        <a:lnTo>
                          <a:pt x="36" y="22"/>
                        </a:lnTo>
                        <a:lnTo>
                          <a:pt x="44" y="28"/>
                        </a:lnTo>
                        <a:lnTo>
                          <a:pt x="50" y="34"/>
                        </a:lnTo>
                        <a:lnTo>
                          <a:pt x="56" y="40"/>
                        </a:lnTo>
                        <a:lnTo>
                          <a:pt x="62" y="46"/>
                        </a:lnTo>
                        <a:lnTo>
                          <a:pt x="68" y="52"/>
                        </a:lnTo>
                        <a:lnTo>
                          <a:pt x="74" y="60"/>
                        </a:lnTo>
                        <a:lnTo>
                          <a:pt x="78" y="66"/>
                        </a:lnTo>
                        <a:lnTo>
                          <a:pt x="82" y="72"/>
                        </a:lnTo>
                        <a:lnTo>
                          <a:pt x="86" y="78"/>
                        </a:lnTo>
                        <a:lnTo>
                          <a:pt x="88" y="84"/>
                        </a:lnTo>
                        <a:lnTo>
                          <a:pt x="90" y="84"/>
                        </a:lnTo>
                        <a:lnTo>
                          <a:pt x="88" y="78"/>
                        </a:lnTo>
                        <a:lnTo>
                          <a:pt x="84" y="72"/>
                        </a:lnTo>
                        <a:lnTo>
                          <a:pt x="80" y="64"/>
                        </a:lnTo>
                        <a:lnTo>
                          <a:pt x="76" y="58"/>
                        </a:lnTo>
                        <a:lnTo>
                          <a:pt x="70" y="50"/>
                        </a:lnTo>
                        <a:lnTo>
                          <a:pt x="64" y="44"/>
                        </a:lnTo>
                        <a:lnTo>
                          <a:pt x="58" y="38"/>
                        </a:lnTo>
                        <a:lnTo>
                          <a:pt x="52" y="32"/>
                        </a:lnTo>
                        <a:lnTo>
                          <a:pt x="44" y="26"/>
                        </a:lnTo>
                        <a:lnTo>
                          <a:pt x="38" y="20"/>
                        </a:lnTo>
                        <a:lnTo>
                          <a:pt x="32" y="14"/>
                        </a:lnTo>
                        <a:lnTo>
                          <a:pt x="24" y="10"/>
                        </a:lnTo>
                        <a:lnTo>
                          <a:pt x="18" y="6"/>
                        </a:lnTo>
                        <a:lnTo>
                          <a:pt x="12"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1069" name="Freeform 1362"/>
                  <p:cNvSpPr>
                    <a:spLocks/>
                  </p:cNvSpPr>
                  <p:nvPr/>
                </p:nvSpPr>
                <p:spPr bwMode="auto">
                  <a:xfrm>
                    <a:off x="4552" y="227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070" name="Freeform 1363"/>
                  <p:cNvSpPr>
                    <a:spLocks/>
                  </p:cNvSpPr>
                  <p:nvPr/>
                </p:nvSpPr>
                <p:spPr bwMode="auto">
                  <a:xfrm>
                    <a:off x="4686" y="2424"/>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1071" name="Freeform 1364"/>
                  <p:cNvSpPr>
                    <a:spLocks/>
                  </p:cNvSpPr>
                  <p:nvPr/>
                </p:nvSpPr>
                <p:spPr bwMode="auto">
                  <a:xfrm>
                    <a:off x="4628" y="2360"/>
                    <a:ext cx="56" cy="66"/>
                  </a:xfrm>
                  <a:custGeom>
                    <a:avLst/>
                    <a:gdLst>
                      <a:gd name="T0" fmla="*/ 0 w 56"/>
                      <a:gd name="T1" fmla="*/ 0 h 66"/>
                      <a:gd name="T2" fmla="*/ 0 w 56"/>
                      <a:gd name="T3" fmla="*/ 0 h 66"/>
                      <a:gd name="T4" fmla="*/ 2 w 56"/>
                      <a:gd name="T5" fmla="*/ 6 h 66"/>
                      <a:gd name="T6" fmla="*/ 6 w 56"/>
                      <a:gd name="T7" fmla="*/ 12 h 66"/>
                      <a:gd name="T8" fmla="*/ 8 w 56"/>
                      <a:gd name="T9" fmla="*/ 16 h 66"/>
                      <a:gd name="T10" fmla="*/ 10 w 56"/>
                      <a:gd name="T11" fmla="*/ 22 h 66"/>
                      <a:gd name="T12" fmla="*/ 14 w 56"/>
                      <a:gd name="T13" fmla="*/ 28 h 66"/>
                      <a:gd name="T14" fmla="*/ 18 w 56"/>
                      <a:gd name="T15" fmla="*/ 34 h 66"/>
                      <a:gd name="T16" fmla="*/ 20 w 56"/>
                      <a:gd name="T17" fmla="*/ 38 h 66"/>
                      <a:gd name="T18" fmla="*/ 24 w 56"/>
                      <a:gd name="T19" fmla="*/ 42 h 66"/>
                      <a:gd name="T20" fmla="*/ 28 w 56"/>
                      <a:gd name="T21" fmla="*/ 48 h 66"/>
                      <a:gd name="T22" fmla="*/ 32 w 56"/>
                      <a:gd name="T23" fmla="*/ 52 h 66"/>
                      <a:gd name="T24" fmla="*/ 36 w 56"/>
                      <a:gd name="T25" fmla="*/ 56 h 66"/>
                      <a:gd name="T26" fmla="*/ 40 w 56"/>
                      <a:gd name="T27" fmla="*/ 58 h 66"/>
                      <a:gd name="T28" fmla="*/ 44 w 56"/>
                      <a:gd name="T29" fmla="*/ 62 h 66"/>
                      <a:gd name="T30" fmla="*/ 48 w 56"/>
                      <a:gd name="T31" fmla="*/ 64 h 66"/>
                      <a:gd name="T32" fmla="*/ 52 w 56"/>
                      <a:gd name="T33" fmla="*/ 66 h 66"/>
                      <a:gd name="T34" fmla="*/ 56 w 56"/>
                      <a:gd name="T35" fmla="*/ 66 h 66"/>
                      <a:gd name="T36" fmla="*/ 56 w 56"/>
                      <a:gd name="T37" fmla="*/ 64 h 66"/>
                      <a:gd name="T38" fmla="*/ 54 w 56"/>
                      <a:gd name="T39" fmla="*/ 64 h 66"/>
                      <a:gd name="T40" fmla="*/ 50 w 56"/>
                      <a:gd name="T41" fmla="*/ 62 h 66"/>
                      <a:gd name="T42" fmla="*/ 46 w 56"/>
                      <a:gd name="T43" fmla="*/ 60 h 66"/>
                      <a:gd name="T44" fmla="*/ 42 w 56"/>
                      <a:gd name="T45" fmla="*/ 58 h 66"/>
                      <a:gd name="T46" fmla="*/ 38 w 56"/>
                      <a:gd name="T47" fmla="*/ 54 h 66"/>
                      <a:gd name="T48" fmla="*/ 34 w 56"/>
                      <a:gd name="T49" fmla="*/ 50 h 66"/>
                      <a:gd name="T50" fmla="*/ 30 w 56"/>
                      <a:gd name="T51" fmla="*/ 46 h 66"/>
                      <a:gd name="T52" fmla="*/ 26 w 56"/>
                      <a:gd name="T53" fmla="*/ 42 h 66"/>
                      <a:gd name="T54" fmla="*/ 24 w 56"/>
                      <a:gd name="T55" fmla="*/ 36 h 66"/>
                      <a:gd name="T56" fmla="*/ 20 w 56"/>
                      <a:gd name="T57" fmla="*/ 32 h 66"/>
                      <a:gd name="T58" fmla="*/ 16 w 56"/>
                      <a:gd name="T59" fmla="*/ 26 h 66"/>
                      <a:gd name="T60" fmla="*/ 14 w 56"/>
                      <a:gd name="T61" fmla="*/ 22 h 66"/>
                      <a:gd name="T62" fmla="*/ 10 w 56"/>
                      <a:gd name="T63" fmla="*/ 16 h 66"/>
                      <a:gd name="T64" fmla="*/ 8 w 56"/>
                      <a:gd name="T65" fmla="*/ 10 h 66"/>
                      <a:gd name="T66" fmla="*/ 6 w 56"/>
                      <a:gd name="T67" fmla="*/ 4 h 66"/>
                      <a:gd name="T68" fmla="*/ 2 w 56"/>
                      <a:gd name="T69" fmla="*/ 0 h 66"/>
                      <a:gd name="T70" fmla="*/ 0 w 56"/>
                      <a:gd name="T71" fmla="*/ 0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66"/>
                      <a:gd name="T110" fmla="*/ 56 w 56"/>
                      <a:gd name="T111" fmla="*/ 66 h 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66">
                        <a:moveTo>
                          <a:pt x="0" y="0"/>
                        </a:moveTo>
                        <a:lnTo>
                          <a:pt x="0" y="0"/>
                        </a:lnTo>
                        <a:lnTo>
                          <a:pt x="2" y="6"/>
                        </a:lnTo>
                        <a:lnTo>
                          <a:pt x="6" y="12"/>
                        </a:lnTo>
                        <a:lnTo>
                          <a:pt x="8" y="16"/>
                        </a:lnTo>
                        <a:lnTo>
                          <a:pt x="10" y="22"/>
                        </a:lnTo>
                        <a:lnTo>
                          <a:pt x="14" y="28"/>
                        </a:lnTo>
                        <a:lnTo>
                          <a:pt x="18" y="34"/>
                        </a:lnTo>
                        <a:lnTo>
                          <a:pt x="20" y="38"/>
                        </a:lnTo>
                        <a:lnTo>
                          <a:pt x="24" y="42"/>
                        </a:lnTo>
                        <a:lnTo>
                          <a:pt x="28" y="48"/>
                        </a:lnTo>
                        <a:lnTo>
                          <a:pt x="32" y="52"/>
                        </a:lnTo>
                        <a:lnTo>
                          <a:pt x="36" y="56"/>
                        </a:lnTo>
                        <a:lnTo>
                          <a:pt x="40" y="58"/>
                        </a:lnTo>
                        <a:lnTo>
                          <a:pt x="44" y="62"/>
                        </a:lnTo>
                        <a:lnTo>
                          <a:pt x="48" y="64"/>
                        </a:lnTo>
                        <a:lnTo>
                          <a:pt x="52" y="66"/>
                        </a:lnTo>
                        <a:lnTo>
                          <a:pt x="56" y="66"/>
                        </a:lnTo>
                        <a:lnTo>
                          <a:pt x="56" y="64"/>
                        </a:lnTo>
                        <a:lnTo>
                          <a:pt x="54" y="64"/>
                        </a:lnTo>
                        <a:lnTo>
                          <a:pt x="50" y="62"/>
                        </a:lnTo>
                        <a:lnTo>
                          <a:pt x="46" y="60"/>
                        </a:lnTo>
                        <a:lnTo>
                          <a:pt x="42" y="58"/>
                        </a:lnTo>
                        <a:lnTo>
                          <a:pt x="38" y="54"/>
                        </a:lnTo>
                        <a:lnTo>
                          <a:pt x="34" y="50"/>
                        </a:lnTo>
                        <a:lnTo>
                          <a:pt x="30" y="46"/>
                        </a:lnTo>
                        <a:lnTo>
                          <a:pt x="26" y="42"/>
                        </a:lnTo>
                        <a:lnTo>
                          <a:pt x="24" y="36"/>
                        </a:lnTo>
                        <a:lnTo>
                          <a:pt x="20" y="32"/>
                        </a:lnTo>
                        <a:lnTo>
                          <a:pt x="16" y="26"/>
                        </a:lnTo>
                        <a:lnTo>
                          <a:pt x="14" y="22"/>
                        </a:lnTo>
                        <a:lnTo>
                          <a:pt x="10" y="16"/>
                        </a:lnTo>
                        <a:lnTo>
                          <a:pt x="8" y="10"/>
                        </a:lnTo>
                        <a:lnTo>
                          <a:pt x="6" y="4"/>
                        </a:lnTo>
                        <a:lnTo>
                          <a:pt x="2" y="0"/>
                        </a:lnTo>
                        <a:lnTo>
                          <a:pt x="0" y="0"/>
                        </a:lnTo>
                        <a:close/>
                      </a:path>
                    </a:pathLst>
                  </a:custGeom>
                  <a:solidFill>
                    <a:srgbClr val="000000"/>
                  </a:solidFill>
                  <a:ln w="9525">
                    <a:noFill/>
                    <a:round/>
                    <a:headEnd/>
                    <a:tailEnd/>
                  </a:ln>
                </p:spPr>
                <p:txBody>
                  <a:bodyPr/>
                  <a:lstStyle/>
                  <a:p>
                    <a:endParaRPr lang="es-AR"/>
                  </a:p>
                </p:txBody>
              </p:sp>
              <p:sp>
                <p:nvSpPr>
                  <p:cNvPr id="71072" name="Freeform 1365"/>
                  <p:cNvSpPr>
                    <a:spLocks/>
                  </p:cNvSpPr>
                  <p:nvPr/>
                </p:nvSpPr>
                <p:spPr bwMode="auto">
                  <a:xfrm>
                    <a:off x="4570" y="2284"/>
                    <a:ext cx="60" cy="74"/>
                  </a:xfrm>
                  <a:custGeom>
                    <a:avLst/>
                    <a:gdLst>
                      <a:gd name="T0" fmla="*/ 0 w 60"/>
                      <a:gd name="T1" fmla="*/ 2 h 74"/>
                      <a:gd name="T2" fmla="*/ 2 w 60"/>
                      <a:gd name="T3" fmla="*/ 2 h 74"/>
                      <a:gd name="T4" fmla="*/ 4 w 60"/>
                      <a:gd name="T5" fmla="*/ 4 h 74"/>
                      <a:gd name="T6" fmla="*/ 8 w 60"/>
                      <a:gd name="T7" fmla="*/ 6 h 74"/>
                      <a:gd name="T8" fmla="*/ 12 w 60"/>
                      <a:gd name="T9" fmla="*/ 10 h 74"/>
                      <a:gd name="T10" fmla="*/ 16 w 60"/>
                      <a:gd name="T11" fmla="*/ 14 h 74"/>
                      <a:gd name="T12" fmla="*/ 20 w 60"/>
                      <a:gd name="T13" fmla="*/ 18 h 74"/>
                      <a:gd name="T14" fmla="*/ 24 w 60"/>
                      <a:gd name="T15" fmla="*/ 24 h 74"/>
                      <a:gd name="T16" fmla="*/ 30 w 60"/>
                      <a:gd name="T17" fmla="*/ 28 h 74"/>
                      <a:gd name="T18" fmla="*/ 34 w 60"/>
                      <a:gd name="T19" fmla="*/ 34 h 74"/>
                      <a:gd name="T20" fmla="*/ 38 w 60"/>
                      <a:gd name="T21" fmla="*/ 40 h 74"/>
                      <a:gd name="T22" fmla="*/ 42 w 60"/>
                      <a:gd name="T23" fmla="*/ 46 h 74"/>
                      <a:gd name="T24" fmla="*/ 46 w 60"/>
                      <a:gd name="T25" fmla="*/ 52 h 74"/>
                      <a:gd name="T26" fmla="*/ 50 w 60"/>
                      <a:gd name="T27" fmla="*/ 58 h 74"/>
                      <a:gd name="T28" fmla="*/ 52 w 60"/>
                      <a:gd name="T29" fmla="*/ 64 h 74"/>
                      <a:gd name="T30" fmla="*/ 56 w 60"/>
                      <a:gd name="T31" fmla="*/ 70 h 74"/>
                      <a:gd name="T32" fmla="*/ 58 w 60"/>
                      <a:gd name="T33" fmla="*/ 74 h 74"/>
                      <a:gd name="T34" fmla="*/ 60 w 60"/>
                      <a:gd name="T35" fmla="*/ 74 h 74"/>
                      <a:gd name="T36" fmla="*/ 58 w 60"/>
                      <a:gd name="T37" fmla="*/ 68 h 74"/>
                      <a:gd name="T38" fmla="*/ 56 w 60"/>
                      <a:gd name="T39" fmla="*/ 62 h 74"/>
                      <a:gd name="T40" fmla="*/ 52 w 60"/>
                      <a:gd name="T41" fmla="*/ 56 h 74"/>
                      <a:gd name="T42" fmla="*/ 48 w 60"/>
                      <a:gd name="T43" fmla="*/ 50 h 74"/>
                      <a:gd name="T44" fmla="*/ 44 w 60"/>
                      <a:gd name="T45" fmla="*/ 44 h 74"/>
                      <a:gd name="T46" fmla="*/ 40 w 60"/>
                      <a:gd name="T47" fmla="*/ 38 h 74"/>
                      <a:gd name="T48" fmla="*/ 36 w 60"/>
                      <a:gd name="T49" fmla="*/ 32 h 74"/>
                      <a:gd name="T50" fmla="*/ 32 w 60"/>
                      <a:gd name="T51" fmla="*/ 26 h 74"/>
                      <a:gd name="T52" fmla="*/ 26 w 60"/>
                      <a:gd name="T53" fmla="*/ 22 h 74"/>
                      <a:gd name="T54" fmla="*/ 22 w 60"/>
                      <a:gd name="T55" fmla="*/ 16 h 74"/>
                      <a:gd name="T56" fmla="*/ 18 w 60"/>
                      <a:gd name="T57" fmla="*/ 12 h 74"/>
                      <a:gd name="T58" fmla="*/ 14 w 60"/>
                      <a:gd name="T59" fmla="*/ 8 h 74"/>
                      <a:gd name="T60" fmla="*/ 10 w 60"/>
                      <a:gd name="T61" fmla="*/ 4 h 74"/>
                      <a:gd name="T62" fmla="*/ 6 w 60"/>
                      <a:gd name="T63" fmla="*/ 2 h 74"/>
                      <a:gd name="T64" fmla="*/ 4 w 60"/>
                      <a:gd name="T65" fmla="*/ 0 h 74"/>
                      <a:gd name="T66" fmla="*/ 0 w 60"/>
                      <a:gd name="T67" fmla="*/ 0 h 74"/>
                      <a:gd name="T68" fmla="*/ 0 w 60"/>
                      <a:gd name="T69" fmla="*/ 2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0"/>
                      <a:gd name="T106" fmla="*/ 0 h 74"/>
                      <a:gd name="T107" fmla="*/ 60 w 60"/>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0" h="74">
                        <a:moveTo>
                          <a:pt x="0" y="2"/>
                        </a:moveTo>
                        <a:lnTo>
                          <a:pt x="2" y="2"/>
                        </a:lnTo>
                        <a:lnTo>
                          <a:pt x="4" y="4"/>
                        </a:lnTo>
                        <a:lnTo>
                          <a:pt x="8" y="6"/>
                        </a:lnTo>
                        <a:lnTo>
                          <a:pt x="12" y="10"/>
                        </a:lnTo>
                        <a:lnTo>
                          <a:pt x="16" y="14"/>
                        </a:lnTo>
                        <a:lnTo>
                          <a:pt x="20" y="18"/>
                        </a:lnTo>
                        <a:lnTo>
                          <a:pt x="24" y="24"/>
                        </a:lnTo>
                        <a:lnTo>
                          <a:pt x="30" y="28"/>
                        </a:lnTo>
                        <a:lnTo>
                          <a:pt x="34" y="34"/>
                        </a:lnTo>
                        <a:lnTo>
                          <a:pt x="38" y="40"/>
                        </a:lnTo>
                        <a:lnTo>
                          <a:pt x="42" y="46"/>
                        </a:lnTo>
                        <a:lnTo>
                          <a:pt x="46" y="52"/>
                        </a:lnTo>
                        <a:lnTo>
                          <a:pt x="50" y="58"/>
                        </a:lnTo>
                        <a:lnTo>
                          <a:pt x="52" y="64"/>
                        </a:lnTo>
                        <a:lnTo>
                          <a:pt x="56" y="70"/>
                        </a:lnTo>
                        <a:lnTo>
                          <a:pt x="58" y="74"/>
                        </a:lnTo>
                        <a:lnTo>
                          <a:pt x="60" y="74"/>
                        </a:lnTo>
                        <a:lnTo>
                          <a:pt x="58" y="68"/>
                        </a:lnTo>
                        <a:lnTo>
                          <a:pt x="56" y="62"/>
                        </a:lnTo>
                        <a:lnTo>
                          <a:pt x="52" y="56"/>
                        </a:lnTo>
                        <a:lnTo>
                          <a:pt x="48" y="50"/>
                        </a:lnTo>
                        <a:lnTo>
                          <a:pt x="44" y="44"/>
                        </a:lnTo>
                        <a:lnTo>
                          <a:pt x="40" y="38"/>
                        </a:lnTo>
                        <a:lnTo>
                          <a:pt x="36" y="32"/>
                        </a:lnTo>
                        <a:lnTo>
                          <a:pt x="32" y="26"/>
                        </a:lnTo>
                        <a:lnTo>
                          <a:pt x="26" y="22"/>
                        </a:lnTo>
                        <a:lnTo>
                          <a:pt x="22" y="16"/>
                        </a:lnTo>
                        <a:lnTo>
                          <a:pt x="18" y="12"/>
                        </a:lnTo>
                        <a:lnTo>
                          <a:pt x="14" y="8"/>
                        </a:lnTo>
                        <a:lnTo>
                          <a:pt x="10" y="4"/>
                        </a:lnTo>
                        <a:lnTo>
                          <a:pt x="6"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1073" name="Freeform 1366"/>
                  <p:cNvSpPr>
                    <a:spLocks/>
                  </p:cNvSpPr>
                  <p:nvPr/>
                </p:nvSpPr>
                <p:spPr bwMode="auto">
                  <a:xfrm>
                    <a:off x="4568" y="2284"/>
                    <a:ext cx="2" cy="1"/>
                  </a:xfrm>
                  <a:custGeom>
                    <a:avLst/>
                    <a:gdLst>
                      <a:gd name="T0" fmla="*/ 2 w 2"/>
                      <a:gd name="T1" fmla="*/ 0 h 1"/>
                      <a:gd name="T2" fmla="*/ 0 w 2"/>
                      <a:gd name="T3" fmla="*/ 0 h 1"/>
                      <a:gd name="T4" fmla="*/ 0 w 2"/>
                      <a:gd name="T5" fmla="*/ 0 h 1"/>
                      <a:gd name="T6" fmla="*/ 0 w 2"/>
                      <a:gd name="T7" fmla="*/ 0 h 1"/>
                      <a:gd name="T8" fmla="*/ 2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0" y="0"/>
                        </a:lnTo>
                        <a:lnTo>
                          <a:pt x="2" y="0"/>
                        </a:lnTo>
                        <a:close/>
                      </a:path>
                    </a:pathLst>
                  </a:custGeom>
                  <a:solidFill>
                    <a:srgbClr val="000000"/>
                  </a:solidFill>
                  <a:ln w="9525">
                    <a:noFill/>
                    <a:round/>
                    <a:headEnd/>
                    <a:tailEnd/>
                  </a:ln>
                </p:spPr>
                <p:txBody>
                  <a:bodyPr/>
                  <a:lstStyle/>
                  <a:p>
                    <a:endParaRPr lang="es-AR"/>
                  </a:p>
                </p:txBody>
              </p:sp>
              <p:sp>
                <p:nvSpPr>
                  <p:cNvPr id="71074" name="Freeform 1367"/>
                  <p:cNvSpPr>
                    <a:spLocks/>
                  </p:cNvSpPr>
                  <p:nvPr/>
                </p:nvSpPr>
                <p:spPr bwMode="auto">
                  <a:xfrm>
                    <a:off x="4674" y="24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1075" name="Freeform 1368"/>
                  <p:cNvSpPr>
                    <a:spLocks/>
                  </p:cNvSpPr>
                  <p:nvPr/>
                </p:nvSpPr>
                <p:spPr bwMode="auto">
                  <a:xfrm>
                    <a:off x="4636" y="2396"/>
                    <a:ext cx="38" cy="38"/>
                  </a:xfrm>
                  <a:custGeom>
                    <a:avLst/>
                    <a:gdLst>
                      <a:gd name="T0" fmla="*/ 0 w 38"/>
                      <a:gd name="T1" fmla="*/ 0 h 38"/>
                      <a:gd name="T2" fmla="*/ 0 w 38"/>
                      <a:gd name="T3" fmla="*/ 0 h 38"/>
                      <a:gd name="T4" fmla="*/ 0 w 38"/>
                      <a:gd name="T5" fmla="*/ 4 h 38"/>
                      <a:gd name="T6" fmla="*/ 4 w 38"/>
                      <a:gd name="T7" fmla="*/ 10 h 38"/>
                      <a:gd name="T8" fmla="*/ 8 w 38"/>
                      <a:gd name="T9" fmla="*/ 16 h 38"/>
                      <a:gd name="T10" fmla="*/ 12 w 38"/>
                      <a:gd name="T11" fmla="*/ 22 h 38"/>
                      <a:gd name="T12" fmla="*/ 18 w 38"/>
                      <a:gd name="T13" fmla="*/ 28 h 38"/>
                      <a:gd name="T14" fmla="*/ 24 w 38"/>
                      <a:gd name="T15" fmla="*/ 32 h 38"/>
                      <a:gd name="T16" fmla="*/ 30 w 38"/>
                      <a:gd name="T17" fmla="*/ 36 h 38"/>
                      <a:gd name="T18" fmla="*/ 38 w 38"/>
                      <a:gd name="T19" fmla="*/ 38 h 38"/>
                      <a:gd name="T20" fmla="*/ 38 w 38"/>
                      <a:gd name="T21" fmla="*/ 36 h 38"/>
                      <a:gd name="T22" fmla="*/ 32 w 38"/>
                      <a:gd name="T23" fmla="*/ 34 h 38"/>
                      <a:gd name="T24" fmla="*/ 24 w 38"/>
                      <a:gd name="T25" fmla="*/ 30 h 38"/>
                      <a:gd name="T26" fmla="*/ 18 w 38"/>
                      <a:gd name="T27" fmla="*/ 26 h 38"/>
                      <a:gd name="T28" fmla="*/ 14 w 38"/>
                      <a:gd name="T29" fmla="*/ 20 h 38"/>
                      <a:gd name="T30" fmla="*/ 10 w 38"/>
                      <a:gd name="T31" fmla="*/ 16 h 38"/>
                      <a:gd name="T32" fmla="*/ 6 w 38"/>
                      <a:gd name="T33" fmla="*/ 10 h 38"/>
                      <a:gd name="T34" fmla="*/ 4 w 38"/>
                      <a:gd name="T35" fmla="*/ 4 h 38"/>
                      <a:gd name="T36" fmla="*/ 2 w 38"/>
                      <a:gd name="T37" fmla="*/ 0 h 38"/>
                      <a:gd name="T38" fmla="*/ 0 w 38"/>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38"/>
                      <a:gd name="T62" fmla="*/ 38 w 38"/>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38">
                        <a:moveTo>
                          <a:pt x="0" y="0"/>
                        </a:moveTo>
                        <a:lnTo>
                          <a:pt x="0" y="0"/>
                        </a:lnTo>
                        <a:lnTo>
                          <a:pt x="0" y="4"/>
                        </a:lnTo>
                        <a:lnTo>
                          <a:pt x="4" y="10"/>
                        </a:lnTo>
                        <a:lnTo>
                          <a:pt x="8" y="16"/>
                        </a:lnTo>
                        <a:lnTo>
                          <a:pt x="12" y="22"/>
                        </a:lnTo>
                        <a:lnTo>
                          <a:pt x="18" y="28"/>
                        </a:lnTo>
                        <a:lnTo>
                          <a:pt x="24" y="32"/>
                        </a:lnTo>
                        <a:lnTo>
                          <a:pt x="30" y="36"/>
                        </a:lnTo>
                        <a:lnTo>
                          <a:pt x="38" y="38"/>
                        </a:lnTo>
                        <a:lnTo>
                          <a:pt x="38" y="36"/>
                        </a:lnTo>
                        <a:lnTo>
                          <a:pt x="32" y="34"/>
                        </a:lnTo>
                        <a:lnTo>
                          <a:pt x="24" y="30"/>
                        </a:lnTo>
                        <a:lnTo>
                          <a:pt x="18" y="26"/>
                        </a:lnTo>
                        <a:lnTo>
                          <a:pt x="14" y="20"/>
                        </a:lnTo>
                        <a:lnTo>
                          <a:pt x="10" y="16"/>
                        </a:lnTo>
                        <a:lnTo>
                          <a:pt x="6" y="10"/>
                        </a:lnTo>
                        <a:lnTo>
                          <a:pt x="4" y="4"/>
                        </a:lnTo>
                        <a:lnTo>
                          <a:pt x="2" y="0"/>
                        </a:lnTo>
                        <a:lnTo>
                          <a:pt x="0" y="0"/>
                        </a:lnTo>
                        <a:close/>
                      </a:path>
                    </a:pathLst>
                  </a:custGeom>
                  <a:solidFill>
                    <a:srgbClr val="000000"/>
                  </a:solidFill>
                  <a:ln w="9525">
                    <a:noFill/>
                    <a:round/>
                    <a:headEnd/>
                    <a:tailEnd/>
                  </a:ln>
                </p:spPr>
                <p:txBody>
                  <a:bodyPr/>
                  <a:lstStyle/>
                  <a:p>
                    <a:endParaRPr lang="es-AR"/>
                  </a:p>
                </p:txBody>
              </p:sp>
              <p:sp>
                <p:nvSpPr>
                  <p:cNvPr id="71076" name="Freeform 1369"/>
                  <p:cNvSpPr>
                    <a:spLocks/>
                  </p:cNvSpPr>
                  <p:nvPr/>
                </p:nvSpPr>
                <p:spPr bwMode="auto">
                  <a:xfrm>
                    <a:off x="4616" y="2356"/>
                    <a:ext cx="20" cy="38"/>
                  </a:xfrm>
                  <a:custGeom>
                    <a:avLst/>
                    <a:gdLst>
                      <a:gd name="T0" fmla="*/ 0 w 20"/>
                      <a:gd name="T1" fmla="*/ 2 h 38"/>
                      <a:gd name="T2" fmla="*/ 2 w 20"/>
                      <a:gd name="T3" fmla="*/ 4 h 38"/>
                      <a:gd name="T4" fmla="*/ 4 w 20"/>
                      <a:gd name="T5" fmla="*/ 8 h 38"/>
                      <a:gd name="T6" fmla="*/ 6 w 20"/>
                      <a:gd name="T7" fmla="*/ 12 h 38"/>
                      <a:gd name="T8" fmla="*/ 10 w 20"/>
                      <a:gd name="T9" fmla="*/ 18 h 38"/>
                      <a:gd name="T10" fmla="*/ 12 w 20"/>
                      <a:gd name="T11" fmla="*/ 24 h 38"/>
                      <a:gd name="T12" fmla="*/ 14 w 20"/>
                      <a:gd name="T13" fmla="*/ 30 h 38"/>
                      <a:gd name="T14" fmla="*/ 18 w 20"/>
                      <a:gd name="T15" fmla="*/ 34 h 38"/>
                      <a:gd name="T16" fmla="*/ 18 w 20"/>
                      <a:gd name="T17" fmla="*/ 38 h 38"/>
                      <a:gd name="T18" fmla="*/ 20 w 20"/>
                      <a:gd name="T19" fmla="*/ 38 h 38"/>
                      <a:gd name="T20" fmla="*/ 20 w 20"/>
                      <a:gd name="T21" fmla="*/ 34 h 38"/>
                      <a:gd name="T22" fmla="*/ 18 w 20"/>
                      <a:gd name="T23" fmla="*/ 28 h 38"/>
                      <a:gd name="T24" fmla="*/ 14 w 20"/>
                      <a:gd name="T25" fmla="*/ 22 h 38"/>
                      <a:gd name="T26" fmla="*/ 12 w 20"/>
                      <a:gd name="T27" fmla="*/ 16 h 38"/>
                      <a:gd name="T28" fmla="*/ 8 w 20"/>
                      <a:gd name="T29" fmla="*/ 10 h 38"/>
                      <a:gd name="T30" fmla="*/ 6 w 20"/>
                      <a:gd name="T31" fmla="*/ 6 h 38"/>
                      <a:gd name="T32" fmla="*/ 4 w 20"/>
                      <a:gd name="T33" fmla="*/ 2 h 38"/>
                      <a:gd name="T34" fmla="*/ 2 w 20"/>
                      <a:gd name="T35" fmla="*/ 0 h 38"/>
                      <a:gd name="T36" fmla="*/ 0 w 20"/>
                      <a:gd name="T37" fmla="*/ 2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2"/>
                        </a:moveTo>
                        <a:lnTo>
                          <a:pt x="2" y="4"/>
                        </a:lnTo>
                        <a:lnTo>
                          <a:pt x="4" y="8"/>
                        </a:lnTo>
                        <a:lnTo>
                          <a:pt x="6" y="12"/>
                        </a:lnTo>
                        <a:lnTo>
                          <a:pt x="10" y="18"/>
                        </a:lnTo>
                        <a:lnTo>
                          <a:pt x="12" y="24"/>
                        </a:lnTo>
                        <a:lnTo>
                          <a:pt x="14" y="30"/>
                        </a:lnTo>
                        <a:lnTo>
                          <a:pt x="18" y="34"/>
                        </a:lnTo>
                        <a:lnTo>
                          <a:pt x="18" y="38"/>
                        </a:lnTo>
                        <a:lnTo>
                          <a:pt x="20" y="38"/>
                        </a:lnTo>
                        <a:lnTo>
                          <a:pt x="20" y="34"/>
                        </a:lnTo>
                        <a:lnTo>
                          <a:pt x="18" y="28"/>
                        </a:lnTo>
                        <a:lnTo>
                          <a:pt x="14" y="22"/>
                        </a:lnTo>
                        <a:lnTo>
                          <a:pt x="12" y="16"/>
                        </a:lnTo>
                        <a:lnTo>
                          <a:pt x="8" y="10"/>
                        </a:lnTo>
                        <a:lnTo>
                          <a:pt x="6" y="6"/>
                        </a:lnTo>
                        <a:lnTo>
                          <a:pt x="4" y="2"/>
                        </a:lnTo>
                        <a:lnTo>
                          <a:pt x="2" y="0"/>
                        </a:lnTo>
                        <a:lnTo>
                          <a:pt x="0" y="2"/>
                        </a:lnTo>
                        <a:close/>
                      </a:path>
                    </a:pathLst>
                  </a:custGeom>
                  <a:solidFill>
                    <a:srgbClr val="000000"/>
                  </a:solidFill>
                  <a:ln w="9525">
                    <a:noFill/>
                    <a:round/>
                    <a:headEnd/>
                    <a:tailEnd/>
                  </a:ln>
                </p:spPr>
                <p:txBody>
                  <a:bodyPr/>
                  <a:lstStyle/>
                  <a:p>
                    <a:endParaRPr lang="es-AR"/>
                  </a:p>
                </p:txBody>
              </p:sp>
              <p:sp>
                <p:nvSpPr>
                  <p:cNvPr id="71077" name="Freeform 1370"/>
                  <p:cNvSpPr>
                    <a:spLocks/>
                  </p:cNvSpPr>
                  <p:nvPr/>
                </p:nvSpPr>
                <p:spPr bwMode="auto">
                  <a:xfrm>
                    <a:off x="4616" y="2356"/>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grpSp>
            <p:sp>
              <p:nvSpPr>
                <p:cNvPr id="70936" name="Freeform 1371"/>
                <p:cNvSpPr>
                  <a:spLocks/>
                </p:cNvSpPr>
                <p:nvPr/>
              </p:nvSpPr>
              <p:spPr bwMode="auto">
                <a:xfrm>
                  <a:off x="4454" y="3314"/>
                  <a:ext cx="212" cy="428"/>
                </a:xfrm>
                <a:custGeom>
                  <a:avLst/>
                  <a:gdLst>
                    <a:gd name="T0" fmla="*/ 212 w 212"/>
                    <a:gd name="T1" fmla="*/ 0 h 428"/>
                    <a:gd name="T2" fmla="*/ 210 w 212"/>
                    <a:gd name="T3" fmla="*/ 28 h 428"/>
                    <a:gd name="T4" fmla="*/ 208 w 212"/>
                    <a:gd name="T5" fmla="*/ 58 h 428"/>
                    <a:gd name="T6" fmla="*/ 206 w 212"/>
                    <a:gd name="T7" fmla="*/ 86 h 428"/>
                    <a:gd name="T8" fmla="*/ 202 w 212"/>
                    <a:gd name="T9" fmla="*/ 114 h 428"/>
                    <a:gd name="T10" fmla="*/ 200 w 212"/>
                    <a:gd name="T11" fmla="*/ 122 h 428"/>
                    <a:gd name="T12" fmla="*/ 194 w 212"/>
                    <a:gd name="T13" fmla="*/ 128 h 428"/>
                    <a:gd name="T14" fmla="*/ 178 w 212"/>
                    <a:gd name="T15" fmla="*/ 138 h 428"/>
                    <a:gd name="T16" fmla="*/ 158 w 212"/>
                    <a:gd name="T17" fmla="*/ 144 h 428"/>
                    <a:gd name="T18" fmla="*/ 136 w 212"/>
                    <a:gd name="T19" fmla="*/ 150 h 428"/>
                    <a:gd name="T20" fmla="*/ 114 w 212"/>
                    <a:gd name="T21" fmla="*/ 152 h 428"/>
                    <a:gd name="T22" fmla="*/ 92 w 212"/>
                    <a:gd name="T23" fmla="*/ 154 h 428"/>
                    <a:gd name="T24" fmla="*/ 74 w 212"/>
                    <a:gd name="T25" fmla="*/ 156 h 428"/>
                    <a:gd name="T26" fmla="*/ 68 w 212"/>
                    <a:gd name="T27" fmla="*/ 156 h 428"/>
                    <a:gd name="T28" fmla="*/ 64 w 212"/>
                    <a:gd name="T29" fmla="*/ 156 h 428"/>
                    <a:gd name="T30" fmla="*/ 50 w 212"/>
                    <a:gd name="T31" fmla="*/ 180 h 428"/>
                    <a:gd name="T32" fmla="*/ 42 w 212"/>
                    <a:gd name="T33" fmla="*/ 200 h 428"/>
                    <a:gd name="T34" fmla="*/ 36 w 212"/>
                    <a:gd name="T35" fmla="*/ 218 h 428"/>
                    <a:gd name="T36" fmla="*/ 32 w 212"/>
                    <a:gd name="T37" fmla="*/ 236 h 428"/>
                    <a:gd name="T38" fmla="*/ 30 w 212"/>
                    <a:gd name="T39" fmla="*/ 256 h 428"/>
                    <a:gd name="T40" fmla="*/ 28 w 212"/>
                    <a:gd name="T41" fmla="*/ 278 h 428"/>
                    <a:gd name="T42" fmla="*/ 26 w 212"/>
                    <a:gd name="T43" fmla="*/ 304 h 428"/>
                    <a:gd name="T44" fmla="*/ 20 w 212"/>
                    <a:gd name="T45" fmla="*/ 334 h 428"/>
                    <a:gd name="T46" fmla="*/ 16 w 212"/>
                    <a:gd name="T47" fmla="*/ 356 h 428"/>
                    <a:gd name="T48" fmla="*/ 12 w 212"/>
                    <a:gd name="T49" fmla="*/ 372 h 428"/>
                    <a:gd name="T50" fmla="*/ 10 w 212"/>
                    <a:gd name="T51" fmla="*/ 384 h 428"/>
                    <a:gd name="T52" fmla="*/ 6 w 212"/>
                    <a:gd name="T53" fmla="*/ 392 h 428"/>
                    <a:gd name="T54" fmla="*/ 4 w 212"/>
                    <a:gd name="T55" fmla="*/ 398 h 428"/>
                    <a:gd name="T56" fmla="*/ 4 w 212"/>
                    <a:gd name="T57" fmla="*/ 400 h 428"/>
                    <a:gd name="T58" fmla="*/ 2 w 212"/>
                    <a:gd name="T59" fmla="*/ 400 h 428"/>
                    <a:gd name="T60" fmla="*/ 0 w 212"/>
                    <a:gd name="T61" fmla="*/ 396 h 428"/>
                    <a:gd name="T62" fmla="*/ 0 w 212"/>
                    <a:gd name="T63" fmla="*/ 400 h 428"/>
                    <a:gd name="T64" fmla="*/ 0 w 212"/>
                    <a:gd name="T65" fmla="*/ 406 h 428"/>
                    <a:gd name="T66" fmla="*/ 0 w 212"/>
                    <a:gd name="T67" fmla="*/ 414 h 428"/>
                    <a:gd name="T68" fmla="*/ 0 w 212"/>
                    <a:gd name="T69" fmla="*/ 42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428"/>
                    <a:gd name="T107" fmla="*/ 212 w 212"/>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428">
                      <a:moveTo>
                        <a:pt x="212" y="0"/>
                      </a:moveTo>
                      <a:lnTo>
                        <a:pt x="210" y="28"/>
                      </a:lnTo>
                      <a:lnTo>
                        <a:pt x="208" y="58"/>
                      </a:lnTo>
                      <a:lnTo>
                        <a:pt x="206" y="86"/>
                      </a:lnTo>
                      <a:lnTo>
                        <a:pt x="202" y="114"/>
                      </a:lnTo>
                      <a:lnTo>
                        <a:pt x="200" y="122"/>
                      </a:lnTo>
                      <a:lnTo>
                        <a:pt x="194" y="128"/>
                      </a:lnTo>
                      <a:lnTo>
                        <a:pt x="178" y="138"/>
                      </a:lnTo>
                      <a:lnTo>
                        <a:pt x="158" y="144"/>
                      </a:lnTo>
                      <a:lnTo>
                        <a:pt x="136" y="150"/>
                      </a:lnTo>
                      <a:lnTo>
                        <a:pt x="114" y="152"/>
                      </a:lnTo>
                      <a:lnTo>
                        <a:pt x="92" y="154"/>
                      </a:lnTo>
                      <a:lnTo>
                        <a:pt x="74" y="156"/>
                      </a:lnTo>
                      <a:lnTo>
                        <a:pt x="68" y="156"/>
                      </a:lnTo>
                      <a:lnTo>
                        <a:pt x="64" y="156"/>
                      </a:lnTo>
                      <a:lnTo>
                        <a:pt x="50" y="180"/>
                      </a:lnTo>
                      <a:lnTo>
                        <a:pt x="42" y="200"/>
                      </a:lnTo>
                      <a:lnTo>
                        <a:pt x="36" y="218"/>
                      </a:lnTo>
                      <a:lnTo>
                        <a:pt x="32" y="236"/>
                      </a:lnTo>
                      <a:lnTo>
                        <a:pt x="30" y="256"/>
                      </a:lnTo>
                      <a:lnTo>
                        <a:pt x="28" y="278"/>
                      </a:lnTo>
                      <a:lnTo>
                        <a:pt x="26" y="304"/>
                      </a:lnTo>
                      <a:lnTo>
                        <a:pt x="20" y="334"/>
                      </a:lnTo>
                      <a:lnTo>
                        <a:pt x="16" y="356"/>
                      </a:lnTo>
                      <a:lnTo>
                        <a:pt x="12" y="372"/>
                      </a:lnTo>
                      <a:lnTo>
                        <a:pt x="10" y="384"/>
                      </a:lnTo>
                      <a:lnTo>
                        <a:pt x="6" y="392"/>
                      </a:lnTo>
                      <a:lnTo>
                        <a:pt x="4" y="398"/>
                      </a:lnTo>
                      <a:lnTo>
                        <a:pt x="4" y="400"/>
                      </a:lnTo>
                      <a:lnTo>
                        <a:pt x="2" y="400"/>
                      </a:lnTo>
                      <a:lnTo>
                        <a:pt x="0" y="396"/>
                      </a:lnTo>
                      <a:lnTo>
                        <a:pt x="0" y="400"/>
                      </a:lnTo>
                      <a:lnTo>
                        <a:pt x="0" y="406"/>
                      </a:lnTo>
                      <a:lnTo>
                        <a:pt x="0" y="414"/>
                      </a:lnTo>
                      <a:lnTo>
                        <a:pt x="0" y="428"/>
                      </a:lnTo>
                    </a:path>
                  </a:pathLst>
                </a:custGeom>
                <a:noFill/>
                <a:ln w="9525">
                  <a:solidFill>
                    <a:srgbClr val="000000"/>
                  </a:solidFill>
                  <a:round/>
                  <a:headEnd/>
                  <a:tailEnd/>
                </a:ln>
              </p:spPr>
              <p:txBody>
                <a:bodyPr/>
                <a:lstStyle/>
                <a:p>
                  <a:endParaRPr lang="es-AR"/>
                </a:p>
              </p:txBody>
            </p:sp>
            <p:sp>
              <p:nvSpPr>
                <p:cNvPr id="70937" name="Freeform 1372"/>
                <p:cNvSpPr>
                  <a:spLocks/>
                </p:cNvSpPr>
                <p:nvPr/>
              </p:nvSpPr>
              <p:spPr bwMode="auto">
                <a:xfrm>
                  <a:off x="4700" y="3304"/>
                  <a:ext cx="266" cy="448"/>
                </a:xfrm>
                <a:custGeom>
                  <a:avLst/>
                  <a:gdLst>
                    <a:gd name="T0" fmla="*/ 0 w 266"/>
                    <a:gd name="T1" fmla="*/ 0 h 448"/>
                    <a:gd name="T2" fmla="*/ 12 w 266"/>
                    <a:gd name="T3" fmla="*/ 22 h 448"/>
                    <a:gd name="T4" fmla="*/ 22 w 266"/>
                    <a:gd name="T5" fmla="*/ 42 h 448"/>
                    <a:gd name="T6" fmla="*/ 48 w 266"/>
                    <a:gd name="T7" fmla="*/ 78 h 448"/>
                    <a:gd name="T8" fmla="*/ 64 w 266"/>
                    <a:gd name="T9" fmla="*/ 92 h 448"/>
                    <a:gd name="T10" fmla="*/ 82 w 266"/>
                    <a:gd name="T11" fmla="*/ 104 h 448"/>
                    <a:gd name="T12" fmla="*/ 102 w 266"/>
                    <a:gd name="T13" fmla="*/ 114 h 448"/>
                    <a:gd name="T14" fmla="*/ 126 w 266"/>
                    <a:gd name="T15" fmla="*/ 124 h 448"/>
                    <a:gd name="T16" fmla="*/ 138 w 266"/>
                    <a:gd name="T17" fmla="*/ 134 h 448"/>
                    <a:gd name="T18" fmla="*/ 152 w 266"/>
                    <a:gd name="T19" fmla="*/ 142 h 448"/>
                    <a:gd name="T20" fmla="*/ 164 w 266"/>
                    <a:gd name="T21" fmla="*/ 154 h 448"/>
                    <a:gd name="T22" fmla="*/ 168 w 266"/>
                    <a:gd name="T23" fmla="*/ 160 h 448"/>
                    <a:gd name="T24" fmla="*/ 170 w 266"/>
                    <a:gd name="T25" fmla="*/ 166 h 448"/>
                    <a:gd name="T26" fmla="*/ 172 w 266"/>
                    <a:gd name="T27" fmla="*/ 186 h 448"/>
                    <a:gd name="T28" fmla="*/ 172 w 266"/>
                    <a:gd name="T29" fmla="*/ 206 h 448"/>
                    <a:gd name="T30" fmla="*/ 174 w 266"/>
                    <a:gd name="T31" fmla="*/ 224 h 448"/>
                    <a:gd name="T32" fmla="*/ 176 w 266"/>
                    <a:gd name="T33" fmla="*/ 232 h 448"/>
                    <a:gd name="T34" fmla="*/ 180 w 266"/>
                    <a:gd name="T35" fmla="*/ 240 h 448"/>
                    <a:gd name="T36" fmla="*/ 186 w 266"/>
                    <a:gd name="T37" fmla="*/ 248 h 448"/>
                    <a:gd name="T38" fmla="*/ 196 w 266"/>
                    <a:gd name="T39" fmla="*/ 256 h 448"/>
                    <a:gd name="T40" fmla="*/ 218 w 266"/>
                    <a:gd name="T41" fmla="*/ 268 h 448"/>
                    <a:gd name="T42" fmla="*/ 228 w 266"/>
                    <a:gd name="T43" fmla="*/ 274 h 448"/>
                    <a:gd name="T44" fmla="*/ 236 w 266"/>
                    <a:gd name="T45" fmla="*/ 278 h 448"/>
                    <a:gd name="T46" fmla="*/ 242 w 266"/>
                    <a:gd name="T47" fmla="*/ 282 h 448"/>
                    <a:gd name="T48" fmla="*/ 244 w 266"/>
                    <a:gd name="T49" fmla="*/ 282 h 448"/>
                    <a:gd name="T50" fmla="*/ 248 w 266"/>
                    <a:gd name="T51" fmla="*/ 294 h 448"/>
                    <a:gd name="T52" fmla="*/ 250 w 266"/>
                    <a:gd name="T53" fmla="*/ 302 h 448"/>
                    <a:gd name="T54" fmla="*/ 252 w 266"/>
                    <a:gd name="T55" fmla="*/ 308 h 448"/>
                    <a:gd name="T56" fmla="*/ 254 w 266"/>
                    <a:gd name="T57" fmla="*/ 310 h 448"/>
                    <a:gd name="T58" fmla="*/ 254 w 266"/>
                    <a:gd name="T59" fmla="*/ 312 h 448"/>
                    <a:gd name="T60" fmla="*/ 250 w 266"/>
                    <a:gd name="T61" fmla="*/ 314 h 448"/>
                    <a:gd name="T62" fmla="*/ 248 w 266"/>
                    <a:gd name="T63" fmla="*/ 316 h 448"/>
                    <a:gd name="T64" fmla="*/ 248 w 266"/>
                    <a:gd name="T65" fmla="*/ 320 h 448"/>
                    <a:gd name="T66" fmla="*/ 246 w 266"/>
                    <a:gd name="T67" fmla="*/ 326 h 448"/>
                    <a:gd name="T68" fmla="*/ 246 w 266"/>
                    <a:gd name="T69" fmla="*/ 336 h 448"/>
                    <a:gd name="T70" fmla="*/ 244 w 266"/>
                    <a:gd name="T71" fmla="*/ 350 h 448"/>
                    <a:gd name="T72" fmla="*/ 244 w 266"/>
                    <a:gd name="T73" fmla="*/ 366 h 448"/>
                    <a:gd name="T74" fmla="*/ 246 w 266"/>
                    <a:gd name="T75" fmla="*/ 376 h 448"/>
                    <a:gd name="T76" fmla="*/ 248 w 266"/>
                    <a:gd name="T77" fmla="*/ 386 h 448"/>
                    <a:gd name="T78" fmla="*/ 256 w 266"/>
                    <a:gd name="T79" fmla="*/ 408 h 448"/>
                    <a:gd name="T80" fmla="*/ 262 w 266"/>
                    <a:gd name="T81" fmla="*/ 428 h 448"/>
                    <a:gd name="T82" fmla="*/ 266 w 266"/>
                    <a:gd name="T83" fmla="*/ 438 h 448"/>
                    <a:gd name="T84" fmla="*/ 266 w 266"/>
                    <a:gd name="T85" fmla="*/ 448 h 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6"/>
                    <a:gd name="T130" fmla="*/ 0 h 448"/>
                    <a:gd name="T131" fmla="*/ 266 w 266"/>
                    <a:gd name="T132" fmla="*/ 448 h 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6" h="448">
                      <a:moveTo>
                        <a:pt x="0" y="0"/>
                      </a:moveTo>
                      <a:lnTo>
                        <a:pt x="12" y="22"/>
                      </a:lnTo>
                      <a:lnTo>
                        <a:pt x="22" y="42"/>
                      </a:lnTo>
                      <a:lnTo>
                        <a:pt x="48" y="78"/>
                      </a:lnTo>
                      <a:lnTo>
                        <a:pt x="64" y="92"/>
                      </a:lnTo>
                      <a:lnTo>
                        <a:pt x="82" y="104"/>
                      </a:lnTo>
                      <a:lnTo>
                        <a:pt x="102" y="114"/>
                      </a:lnTo>
                      <a:lnTo>
                        <a:pt x="126" y="124"/>
                      </a:lnTo>
                      <a:lnTo>
                        <a:pt x="138" y="134"/>
                      </a:lnTo>
                      <a:lnTo>
                        <a:pt x="152" y="142"/>
                      </a:lnTo>
                      <a:lnTo>
                        <a:pt x="164" y="154"/>
                      </a:lnTo>
                      <a:lnTo>
                        <a:pt x="168" y="160"/>
                      </a:lnTo>
                      <a:lnTo>
                        <a:pt x="170" y="166"/>
                      </a:lnTo>
                      <a:lnTo>
                        <a:pt x="172" y="186"/>
                      </a:lnTo>
                      <a:lnTo>
                        <a:pt x="172" y="206"/>
                      </a:lnTo>
                      <a:lnTo>
                        <a:pt x="174" y="224"/>
                      </a:lnTo>
                      <a:lnTo>
                        <a:pt x="176" y="232"/>
                      </a:lnTo>
                      <a:lnTo>
                        <a:pt x="180" y="240"/>
                      </a:lnTo>
                      <a:lnTo>
                        <a:pt x="186" y="248"/>
                      </a:lnTo>
                      <a:lnTo>
                        <a:pt x="196" y="256"/>
                      </a:lnTo>
                      <a:lnTo>
                        <a:pt x="218" y="268"/>
                      </a:lnTo>
                      <a:lnTo>
                        <a:pt x="228" y="274"/>
                      </a:lnTo>
                      <a:lnTo>
                        <a:pt x="236" y="278"/>
                      </a:lnTo>
                      <a:lnTo>
                        <a:pt x="242" y="282"/>
                      </a:lnTo>
                      <a:lnTo>
                        <a:pt x="244" y="282"/>
                      </a:lnTo>
                      <a:lnTo>
                        <a:pt x="248" y="294"/>
                      </a:lnTo>
                      <a:lnTo>
                        <a:pt x="250" y="302"/>
                      </a:lnTo>
                      <a:lnTo>
                        <a:pt x="252" y="308"/>
                      </a:lnTo>
                      <a:lnTo>
                        <a:pt x="254" y="310"/>
                      </a:lnTo>
                      <a:lnTo>
                        <a:pt x="254" y="312"/>
                      </a:lnTo>
                      <a:lnTo>
                        <a:pt x="250" y="314"/>
                      </a:lnTo>
                      <a:lnTo>
                        <a:pt x="248" y="316"/>
                      </a:lnTo>
                      <a:lnTo>
                        <a:pt x="248" y="320"/>
                      </a:lnTo>
                      <a:lnTo>
                        <a:pt x="246" y="326"/>
                      </a:lnTo>
                      <a:lnTo>
                        <a:pt x="246" y="336"/>
                      </a:lnTo>
                      <a:lnTo>
                        <a:pt x="244" y="350"/>
                      </a:lnTo>
                      <a:lnTo>
                        <a:pt x="244" y="366"/>
                      </a:lnTo>
                      <a:lnTo>
                        <a:pt x="246" y="376"/>
                      </a:lnTo>
                      <a:lnTo>
                        <a:pt x="248" y="386"/>
                      </a:lnTo>
                      <a:lnTo>
                        <a:pt x="256" y="408"/>
                      </a:lnTo>
                      <a:lnTo>
                        <a:pt x="262" y="428"/>
                      </a:lnTo>
                      <a:lnTo>
                        <a:pt x="266" y="438"/>
                      </a:lnTo>
                      <a:lnTo>
                        <a:pt x="266" y="448"/>
                      </a:lnTo>
                    </a:path>
                  </a:pathLst>
                </a:custGeom>
                <a:noFill/>
                <a:ln w="9525">
                  <a:solidFill>
                    <a:srgbClr val="000000"/>
                  </a:solidFill>
                  <a:round/>
                  <a:headEnd/>
                  <a:tailEnd/>
                </a:ln>
              </p:spPr>
              <p:txBody>
                <a:bodyPr/>
                <a:lstStyle/>
                <a:p>
                  <a:endParaRPr lang="es-AR"/>
                </a:p>
              </p:txBody>
            </p:sp>
            <p:sp>
              <p:nvSpPr>
                <p:cNvPr id="70938" name="Freeform 1373"/>
                <p:cNvSpPr>
                  <a:spLocks/>
                </p:cNvSpPr>
                <p:nvPr/>
              </p:nvSpPr>
              <p:spPr bwMode="auto">
                <a:xfrm>
                  <a:off x="4450" y="3284"/>
                  <a:ext cx="206" cy="146"/>
                </a:xfrm>
                <a:custGeom>
                  <a:avLst/>
                  <a:gdLst>
                    <a:gd name="T0" fmla="*/ 206 w 206"/>
                    <a:gd name="T1" fmla="*/ 12 h 146"/>
                    <a:gd name="T2" fmla="*/ 184 w 206"/>
                    <a:gd name="T3" fmla="*/ 6 h 146"/>
                    <a:gd name="T4" fmla="*/ 164 w 206"/>
                    <a:gd name="T5" fmla="*/ 2 h 146"/>
                    <a:gd name="T6" fmla="*/ 128 w 206"/>
                    <a:gd name="T7" fmla="*/ 0 h 146"/>
                    <a:gd name="T8" fmla="*/ 100 w 206"/>
                    <a:gd name="T9" fmla="*/ 4 h 146"/>
                    <a:gd name="T10" fmla="*/ 76 w 206"/>
                    <a:gd name="T11" fmla="*/ 18 h 146"/>
                    <a:gd name="T12" fmla="*/ 56 w 206"/>
                    <a:gd name="T13" fmla="*/ 38 h 146"/>
                    <a:gd name="T14" fmla="*/ 36 w 206"/>
                    <a:gd name="T15" fmla="*/ 66 h 146"/>
                    <a:gd name="T16" fmla="*/ 18 w 206"/>
                    <a:gd name="T17" fmla="*/ 102 h 146"/>
                    <a:gd name="T18" fmla="*/ 0 w 206"/>
                    <a:gd name="T19" fmla="*/ 146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70939" name="Freeform 1374"/>
                <p:cNvSpPr>
                  <a:spLocks/>
                </p:cNvSpPr>
                <p:nvPr/>
              </p:nvSpPr>
              <p:spPr bwMode="auto">
                <a:xfrm>
                  <a:off x="4710" y="3304"/>
                  <a:ext cx="136" cy="92"/>
                </a:xfrm>
                <a:custGeom>
                  <a:avLst/>
                  <a:gdLst>
                    <a:gd name="T0" fmla="*/ 0 w 136"/>
                    <a:gd name="T1" fmla="*/ 0 h 92"/>
                    <a:gd name="T2" fmla="*/ 22 w 136"/>
                    <a:gd name="T3" fmla="*/ 4 h 92"/>
                    <a:gd name="T4" fmla="*/ 38 w 136"/>
                    <a:gd name="T5" fmla="*/ 8 h 92"/>
                    <a:gd name="T6" fmla="*/ 50 w 136"/>
                    <a:gd name="T7" fmla="*/ 12 h 92"/>
                    <a:gd name="T8" fmla="*/ 60 w 136"/>
                    <a:gd name="T9" fmla="*/ 18 h 92"/>
                    <a:gd name="T10" fmla="*/ 68 w 136"/>
                    <a:gd name="T11" fmla="*/ 24 h 92"/>
                    <a:gd name="T12" fmla="*/ 78 w 136"/>
                    <a:gd name="T13" fmla="*/ 32 h 92"/>
                    <a:gd name="T14" fmla="*/ 90 w 136"/>
                    <a:gd name="T15" fmla="*/ 40 h 92"/>
                    <a:gd name="T16" fmla="*/ 106 w 136"/>
                    <a:gd name="T17" fmla="*/ 52 h 92"/>
                    <a:gd name="T18" fmla="*/ 114 w 136"/>
                    <a:gd name="T19" fmla="*/ 62 h 92"/>
                    <a:gd name="T20" fmla="*/ 118 w 136"/>
                    <a:gd name="T21" fmla="*/ 70 h 92"/>
                    <a:gd name="T22" fmla="*/ 122 w 136"/>
                    <a:gd name="T23" fmla="*/ 74 h 92"/>
                    <a:gd name="T24" fmla="*/ 124 w 136"/>
                    <a:gd name="T25" fmla="*/ 78 h 92"/>
                    <a:gd name="T26" fmla="*/ 128 w 136"/>
                    <a:gd name="T27" fmla="*/ 84 h 92"/>
                    <a:gd name="T28" fmla="*/ 130 w 136"/>
                    <a:gd name="T29" fmla="*/ 86 h 92"/>
                    <a:gd name="T30" fmla="*/ 136 w 136"/>
                    <a:gd name="T31" fmla="*/ 92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92"/>
                    <a:gd name="T50" fmla="*/ 136 w 136"/>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92">
                      <a:moveTo>
                        <a:pt x="0" y="0"/>
                      </a:moveTo>
                      <a:lnTo>
                        <a:pt x="22" y="4"/>
                      </a:lnTo>
                      <a:lnTo>
                        <a:pt x="38" y="8"/>
                      </a:lnTo>
                      <a:lnTo>
                        <a:pt x="50" y="12"/>
                      </a:lnTo>
                      <a:lnTo>
                        <a:pt x="60" y="18"/>
                      </a:lnTo>
                      <a:lnTo>
                        <a:pt x="68" y="24"/>
                      </a:lnTo>
                      <a:lnTo>
                        <a:pt x="78" y="32"/>
                      </a:lnTo>
                      <a:lnTo>
                        <a:pt x="90" y="40"/>
                      </a:lnTo>
                      <a:lnTo>
                        <a:pt x="106" y="52"/>
                      </a:lnTo>
                      <a:lnTo>
                        <a:pt x="114" y="62"/>
                      </a:lnTo>
                      <a:lnTo>
                        <a:pt x="118" y="70"/>
                      </a:lnTo>
                      <a:lnTo>
                        <a:pt x="122" y="74"/>
                      </a:lnTo>
                      <a:lnTo>
                        <a:pt x="124" y="78"/>
                      </a:lnTo>
                      <a:lnTo>
                        <a:pt x="128" y="84"/>
                      </a:lnTo>
                      <a:lnTo>
                        <a:pt x="130" y="86"/>
                      </a:lnTo>
                      <a:lnTo>
                        <a:pt x="136" y="92"/>
                      </a:lnTo>
                    </a:path>
                  </a:pathLst>
                </a:custGeom>
                <a:noFill/>
                <a:ln w="9525">
                  <a:solidFill>
                    <a:srgbClr val="000000"/>
                  </a:solidFill>
                  <a:round/>
                  <a:headEnd/>
                  <a:tailEnd/>
                </a:ln>
              </p:spPr>
              <p:txBody>
                <a:bodyPr/>
                <a:lstStyle/>
                <a:p>
                  <a:endParaRPr lang="es-AR"/>
                </a:p>
              </p:txBody>
            </p:sp>
            <p:sp>
              <p:nvSpPr>
                <p:cNvPr id="70940" name="Freeform 1375"/>
                <p:cNvSpPr>
                  <a:spLocks/>
                </p:cNvSpPr>
                <p:nvPr/>
              </p:nvSpPr>
              <p:spPr bwMode="auto">
                <a:xfrm>
                  <a:off x="4542" y="3324"/>
                  <a:ext cx="124" cy="242"/>
                </a:xfrm>
                <a:custGeom>
                  <a:avLst/>
                  <a:gdLst>
                    <a:gd name="T0" fmla="*/ 124 w 124"/>
                    <a:gd name="T1" fmla="*/ 0 h 242"/>
                    <a:gd name="T2" fmla="*/ 110 w 124"/>
                    <a:gd name="T3" fmla="*/ 6 h 242"/>
                    <a:gd name="T4" fmla="*/ 96 w 124"/>
                    <a:gd name="T5" fmla="*/ 14 h 242"/>
                    <a:gd name="T6" fmla="*/ 82 w 124"/>
                    <a:gd name="T7" fmla="*/ 20 h 242"/>
                    <a:gd name="T8" fmla="*/ 70 w 124"/>
                    <a:gd name="T9" fmla="*/ 32 h 242"/>
                    <a:gd name="T10" fmla="*/ 56 w 124"/>
                    <a:gd name="T11" fmla="*/ 56 h 242"/>
                    <a:gd name="T12" fmla="*/ 46 w 124"/>
                    <a:gd name="T13" fmla="*/ 82 h 242"/>
                    <a:gd name="T14" fmla="*/ 38 w 124"/>
                    <a:gd name="T15" fmla="*/ 108 h 242"/>
                    <a:gd name="T16" fmla="*/ 32 w 124"/>
                    <a:gd name="T17" fmla="*/ 136 h 242"/>
                    <a:gd name="T18" fmla="*/ 20 w 124"/>
                    <a:gd name="T19" fmla="*/ 192 h 242"/>
                    <a:gd name="T20" fmla="*/ 12 w 124"/>
                    <a:gd name="T21" fmla="*/ 218 h 242"/>
                    <a:gd name="T22" fmla="*/ 0 w 124"/>
                    <a:gd name="T23" fmla="*/ 242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70941" name="Freeform 1376"/>
                <p:cNvSpPr>
                  <a:spLocks/>
                </p:cNvSpPr>
                <p:nvPr/>
              </p:nvSpPr>
              <p:spPr bwMode="auto">
                <a:xfrm>
                  <a:off x="4742" y="3324"/>
                  <a:ext cx="54" cy="136"/>
                </a:xfrm>
                <a:custGeom>
                  <a:avLst/>
                  <a:gdLst>
                    <a:gd name="T0" fmla="*/ 0 w 54"/>
                    <a:gd name="T1" fmla="*/ 0 h 136"/>
                    <a:gd name="T2" fmla="*/ 22 w 54"/>
                    <a:gd name="T3" fmla="*/ 16 h 136"/>
                    <a:gd name="T4" fmla="*/ 36 w 54"/>
                    <a:gd name="T5" fmla="*/ 30 h 136"/>
                    <a:gd name="T6" fmla="*/ 46 w 54"/>
                    <a:gd name="T7" fmla="*/ 42 h 136"/>
                    <a:gd name="T8" fmla="*/ 50 w 54"/>
                    <a:gd name="T9" fmla="*/ 54 h 136"/>
                    <a:gd name="T10" fmla="*/ 54 w 54"/>
                    <a:gd name="T11" fmla="*/ 68 h 136"/>
                    <a:gd name="T12" fmla="*/ 54 w 54"/>
                    <a:gd name="T13" fmla="*/ 84 h 136"/>
                    <a:gd name="T14" fmla="*/ 52 w 54"/>
                    <a:gd name="T15" fmla="*/ 108 h 136"/>
                    <a:gd name="T16" fmla="*/ 52 w 54"/>
                    <a:gd name="T17" fmla="*/ 120 h 136"/>
                    <a:gd name="T18" fmla="*/ 52 w 54"/>
                    <a:gd name="T19" fmla="*/ 136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36"/>
                    <a:gd name="T32" fmla="*/ 54 w 54"/>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36">
                      <a:moveTo>
                        <a:pt x="0" y="0"/>
                      </a:moveTo>
                      <a:lnTo>
                        <a:pt x="22" y="16"/>
                      </a:lnTo>
                      <a:lnTo>
                        <a:pt x="36" y="30"/>
                      </a:lnTo>
                      <a:lnTo>
                        <a:pt x="46" y="42"/>
                      </a:lnTo>
                      <a:lnTo>
                        <a:pt x="50" y="54"/>
                      </a:lnTo>
                      <a:lnTo>
                        <a:pt x="54" y="68"/>
                      </a:lnTo>
                      <a:lnTo>
                        <a:pt x="54" y="84"/>
                      </a:lnTo>
                      <a:lnTo>
                        <a:pt x="52" y="108"/>
                      </a:lnTo>
                      <a:lnTo>
                        <a:pt x="52" y="120"/>
                      </a:lnTo>
                      <a:lnTo>
                        <a:pt x="52" y="136"/>
                      </a:lnTo>
                    </a:path>
                  </a:pathLst>
                </a:custGeom>
                <a:noFill/>
                <a:ln w="9525">
                  <a:solidFill>
                    <a:srgbClr val="000000"/>
                  </a:solidFill>
                  <a:round/>
                  <a:headEnd/>
                  <a:tailEnd/>
                </a:ln>
              </p:spPr>
              <p:txBody>
                <a:bodyPr/>
                <a:lstStyle/>
                <a:p>
                  <a:endParaRPr lang="es-AR"/>
                </a:p>
              </p:txBody>
            </p:sp>
            <p:sp>
              <p:nvSpPr>
                <p:cNvPr id="70942" name="Freeform 1377"/>
                <p:cNvSpPr>
                  <a:spLocks/>
                </p:cNvSpPr>
                <p:nvPr/>
              </p:nvSpPr>
              <p:spPr bwMode="auto">
                <a:xfrm>
                  <a:off x="4688" y="3336"/>
                  <a:ext cx="26" cy="198"/>
                </a:xfrm>
                <a:custGeom>
                  <a:avLst/>
                  <a:gdLst>
                    <a:gd name="T0" fmla="*/ 0 w 26"/>
                    <a:gd name="T1" fmla="*/ 0 h 198"/>
                    <a:gd name="T2" fmla="*/ 10 w 26"/>
                    <a:gd name="T3" fmla="*/ 30 h 198"/>
                    <a:gd name="T4" fmla="*/ 22 w 26"/>
                    <a:gd name="T5" fmla="*/ 62 h 198"/>
                    <a:gd name="T6" fmla="*/ 26 w 26"/>
                    <a:gd name="T7" fmla="*/ 80 h 198"/>
                    <a:gd name="T8" fmla="*/ 26 w 26"/>
                    <a:gd name="T9" fmla="*/ 102 h 198"/>
                    <a:gd name="T10" fmla="*/ 24 w 26"/>
                    <a:gd name="T11" fmla="*/ 124 h 198"/>
                    <a:gd name="T12" fmla="*/ 22 w 26"/>
                    <a:gd name="T13" fmla="*/ 146 h 198"/>
                    <a:gd name="T14" fmla="*/ 18 w 26"/>
                    <a:gd name="T15" fmla="*/ 166 h 198"/>
                    <a:gd name="T16" fmla="*/ 14 w 26"/>
                    <a:gd name="T17" fmla="*/ 182 h 198"/>
                    <a:gd name="T18" fmla="*/ 12 w 26"/>
                    <a:gd name="T19" fmla="*/ 194 h 198"/>
                    <a:gd name="T20" fmla="*/ 10 w 26"/>
                    <a:gd name="T21" fmla="*/ 196 h 198"/>
                    <a:gd name="T22" fmla="*/ 10 w 26"/>
                    <a:gd name="T23" fmla="*/ 198 h 1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98"/>
                    <a:gd name="T38" fmla="*/ 26 w 26"/>
                    <a:gd name="T39" fmla="*/ 198 h 1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98">
                      <a:moveTo>
                        <a:pt x="0" y="0"/>
                      </a:moveTo>
                      <a:lnTo>
                        <a:pt x="10" y="30"/>
                      </a:lnTo>
                      <a:lnTo>
                        <a:pt x="22" y="62"/>
                      </a:lnTo>
                      <a:lnTo>
                        <a:pt x="26" y="80"/>
                      </a:lnTo>
                      <a:lnTo>
                        <a:pt x="26" y="102"/>
                      </a:lnTo>
                      <a:lnTo>
                        <a:pt x="24" y="124"/>
                      </a:lnTo>
                      <a:lnTo>
                        <a:pt x="22" y="146"/>
                      </a:lnTo>
                      <a:lnTo>
                        <a:pt x="18" y="166"/>
                      </a:lnTo>
                      <a:lnTo>
                        <a:pt x="14" y="182"/>
                      </a:lnTo>
                      <a:lnTo>
                        <a:pt x="12" y="194"/>
                      </a:lnTo>
                      <a:lnTo>
                        <a:pt x="10" y="196"/>
                      </a:lnTo>
                      <a:lnTo>
                        <a:pt x="10" y="198"/>
                      </a:lnTo>
                    </a:path>
                  </a:pathLst>
                </a:custGeom>
                <a:noFill/>
                <a:ln w="9525">
                  <a:solidFill>
                    <a:srgbClr val="000000"/>
                  </a:solidFill>
                  <a:round/>
                  <a:headEnd/>
                  <a:tailEnd/>
                </a:ln>
              </p:spPr>
              <p:txBody>
                <a:bodyPr/>
                <a:lstStyle/>
                <a:p>
                  <a:endParaRPr lang="es-AR"/>
                </a:p>
              </p:txBody>
            </p:sp>
            <p:sp>
              <p:nvSpPr>
                <p:cNvPr id="70943" name="Freeform 1378"/>
                <p:cNvSpPr>
                  <a:spLocks/>
                </p:cNvSpPr>
                <p:nvPr/>
              </p:nvSpPr>
              <p:spPr bwMode="auto">
                <a:xfrm>
                  <a:off x="4496" y="3304"/>
                  <a:ext cx="160" cy="216"/>
                </a:xfrm>
                <a:custGeom>
                  <a:avLst/>
                  <a:gdLst>
                    <a:gd name="T0" fmla="*/ 160 w 160"/>
                    <a:gd name="T1" fmla="*/ 0 h 216"/>
                    <a:gd name="T2" fmla="*/ 144 w 160"/>
                    <a:gd name="T3" fmla="*/ 2 h 216"/>
                    <a:gd name="T4" fmla="*/ 128 w 160"/>
                    <a:gd name="T5" fmla="*/ 4 h 216"/>
                    <a:gd name="T6" fmla="*/ 114 w 160"/>
                    <a:gd name="T7" fmla="*/ 6 h 216"/>
                    <a:gd name="T8" fmla="*/ 98 w 160"/>
                    <a:gd name="T9" fmla="*/ 10 h 216"/>
                    <a:gd name="T10" fmla="*/ 84 w 160"/>
                    <a:gd name="T11" fmla="*/ 16 h 216"/>
                    <a:gd name="T12" fmla="*/ 72 w 160"/>
                    <a:gd name="T13" fmla="*/ 24 h 216"/>
                    <a:gd name="T14" fmla="*/ 62 w 160"/>
                    <a:gd name="T15" fmla="*/ 36 h 216"/>
                    <a:gd name="T16" fmla="*/ 52 w 160"/>
                    <a:gd name="T17" fmla="*/ 54 h 216"/>
                    <a:gd name="T18" fmla="*/ 50 w 160"/>
                    <a:gd name="T19" fmla="*/ 60 h 216"/>
                    <a:gd name="T20" fmla="*/ 48 w 160"/>
                    <a:gd name="T21" fmla="*/ 66 h 216"/>
                    <a:gd name="T22" fmla="*/ 48 w 160"/>
                    <a:gd name="T23" fmla="*/ 76 h 216"/>
                    <a:gd name="T24" fmla="*/ 46 w 160"/>
                    <a:gd name="T25" fmla="*/ 88 h 216"/>
                    <a:gd name="T26" fmla="*/ 40 w 160"/>
                    <a:gd name="T27" fmla="*/ 114 h 216"/>
                    <a:gd name="T28" fmla="*/ 36 w 160"/>
                    <a:gd name="T29" fmla="*/ 142 h 216"/>
                    <a:gd name="T30" fmla="*/ 28 w 160"/>
                    <a:gd name="T31" fmla="*/ 170 h 216"/>
                    <a:gd name="T32" fmla="*/ 20 w 160"/>
                    <a:gd name="T33" fmla="*/ 194 h 216"/>
                    <a:gd name="T34" fmla="*/ 16 w 160"/>
                    <a:gd name="T35" fmla="*/ 202 h 216"/>
                    <a:gd name="T36" fmla="*/ 12 w 160"/>
                    <a:gd name="T37" fmla="*/ 210 h 216"/>
                    <a:gd name="T38" fmla="*/ 6 w 160"/>
                    <a:gd name="T39" fmla="*/ 214 h 216"/>
                    <a:gd name="T40" fmla="*/ 0 w 160"/>
                    <a:gd name="T41" fmla="*/ 216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216"/>
                    <a:gd name="T65" fmla="*/ 160 w 160"/>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216">
                      <a:moveTo>
                        <a:pt x="160" y="0"/>
                      </a:moveTo>
                      <a:lnTo>
                        <a:pt x="144" y="2"/>
                      </a:lnTo>
                      <a:lnTo>
                        <a:pt x="128" y="4"/>
                      </a:lnTo>
                      <a:lnTo>
                        <a:pt x="114" y="6"/>
                      </a:lnTo>
                      <a:lnTo>
                        <a:pt x="98" y="10"/>
                      </a:lnTo>
                      <a:lnTo>
                        <a:pt x="84" y="16"/>
                      </a:lnTo>
                      <a:lnTo>
                        <a:pt x="72" y="24"/>
                      </a:lnTo>
                      <a:lnTo>
                        <a:pt x="62" y="36"/>
                      </a:lnTo>
                      <a:lnTo>
                        <a:pt x="52" y="54"/>
                      </a:lnTo>
                      <a:lnTo>
                        <a:pt x="50" y="60"/>
                      </a:lnTo>
                      <a:lnTo>
                        <a:pt x="48" y="66"/>
                      </a:lnTo>
                      <a:lnTo>
                        <a:pt x="48" y="76"/>
                      </a:lnTo>
                      <a:lnTo>
                        <a:pt x="46" y="88"/>
                      </a:lnTo>
                      <a:lnTo>
                        <a:pt x="40" y="114"/>
                      </a:lnTo>
                      <a:lnTo>
                        <a:pt x="36" y="142"/>
                      </a:lnTo>
                      <a:lnTo>
                        <a:pt x="28" y="170"/>
                      </a:lnTo>
                      <a:lnTo>
                        <a:pt x="20" y="194"/>
                      </a:lnTo>
                      <a:lnTo>
                        <a:pt x="16" y="202"/>
                      </a:lnTo>
                      <a:lnTo>
                        <a:pt x="12" y="210"/>
                      </a:lnTo>
                      <a:lnTo>
                        <a:pt x="6" y="214"/>
                      </a:lnTo>
                      <a:lnTo>
                        <a:pt x="0" y="216"/>
                      </a:lnTo>
                    </a:path>
                  </a:pathLst>
                </a:custGeom>
                <a:noFill/>
                <a:ln w="9525">
                  <a:solidFill>
                    <a:srgbClr val="000000"/>
                  </a:solidFill>
                  <a:round/>
                  <a:headEnd/>
                  <a:tailEnd/>
                </a:ln>
              </p:spPr>
              <p:txBody>
                <a:bodyPr/>
                <a:lstStyle/>
                <a:p>
                  <a:endParaRPr lang="es-AR"/>
                </a:p>
              </p:txBody>
            </p:sp>
            <p:sp>
              <p:nvSpPr>
                <p:cNvPr id="70944" name="Freeform 1379"/>
                <p:cNvSpPr>
                  <a:spLocks/>
                </p:cNvSpPr>
                <p:nvPr/>
              </p:nvSpPr>
              <p:spPr bwMode="auto">
                <a:xfrm>
                  <a:off x="4710" y="3304"/>
                  <a:ext cx="222" cy="146"/>
                </a:xfrm>
                <a:custGeom>
                  <a:avLst/>
                  <a:gdLst>
                    <a:gd name="T0" fmla="*/ 0 w 222"/>
                    <a:gd name="T1" fmla="*/ 0 h 146"/>
                    <a:gd name="T2" fmla="*/ 22 w 222"/>
                    <a:gd name="T3" fmla="*/ 4 h 146"/>
                    <a:gd name="T4" fmla="*/ 38 w 222"/>
                    <a:gd name="T5" fmla="*/ 8 h 146"/>
                    <a:gd name="T6" fmla="*/ 48 w 222"/>
                    <a:gd name="T7" fmla="*/ 12 h 146"/>
                    <a:gd name="T8" fmla="*/ 58 w 222"/>
                    <a:gd name="T9" fmla="*/ 18 h 146"/>
                    <a:gd name="T10" fmla="*/ 68 w 222"/>
                    <a:gd name="T11" fmla="*/ 24 h 146"/>
                    <a:gd name="T12" fmla="*/ 76 w 222"/>
                    <a:gd name="T13" fmla="*/ 32 h 146"/>
                    <a:gd name="T14" fmla="*/ 90 w 222"/>
                    <a:gd name="T15" fmla="*/ 40 h 146"/>
                    <a:gd name="T16" fmla="*/ 106 w 222"/>
                    <a:gd name="T17" fmla="*/ 52 h 146"/>
                    <a:gd name="T18" fmla="*/ 114 w 222"/>
                    <a:gd name="T19" fmla="*/ 68 h 146"/>
                    <a:gd name="T20" fmla="*/ 120 w 222"/>
                    <a:gd name="T21" fmla="*/ 76 h 146"/>
                    <a:gd name="T22" fmla="*/ 126 w 222"/>
                    <a:gd name="T23" fmla="*/ 82 h 146"/>
                    <a:gd name="T24" fmla="*/ 134 w 222"/>
                    <a:gd name="T25" fmla="*/ 86 h 146"/>
                    <a:gd name="T26" fmla="*/ 142 w 222"/>
                    <a:gd name="T27" fmla="*/ 88 h 146"/>
                    <a:gd name="T28" fmla="*/ 150 w 222"/>
                    <a:gd name="T29" fmla="*/ 90 h 146"/>
                    <a:gd name="T30" fmla="*/ 158 w 222"/>
                    <a:gd name="T31" fmla="*/ 94 h 146"/>
                    <a:gd name="T32" fmla="*/ 178 w 222"/>
                    <a:gd name="T33" fmla="*/ 104 h 146"/>
                    <a:gd name="T34" fmla="*/ 194 w 222"/>
                    <a:gd name="T35" fmla="*/ 118 h 146"/>
                    <a:gd name="T36" fmla="*/ 222 w 222"/>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146"/>
                    <a:gd name="T59" fmla="*/ 222 w 222"/>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146">
                      <a:moveTo>
                        <a:pt x="0" y="0"/>
                      </a:moveTo>
                      <a:lnTo>
                        <a:pt x="22" y="4"/>
                      </a:lnTo>
                      <a:lnTo>
                        <a:pt x="38" y="8"/>
                      </a:lnTo>
                      <a:lnTo>
                        <a:pt x="48" y="12"/>
                      </a:lnTo>
                      <a:lnTo>
                        <a:pt x="58" y="18"/>
                      </a:lnTo>
                      <a:lnTo>
                        <a:pt x="68" y="24"/>
                      </a:lnTo>
                      <a:lnTo>
                        <a:pt x="76" y="32"/>
                      </a:lnTo>
                      <a:lnTo>
                        <a:pt x="90" y="40"/>
                      </a:lnTo>
                      <a:lnTo>
                        <a:pt x="106" y="52"/>
                      </a:lnTo>
                      <a:lnTo>
                        <a:pt x="114" y="68"/>
                      </a:lnTo>
                      <a:lnTo>
                        <a:pt x="120" y="76"/>
                      </a:lnTo>
                      <a:lnTo>
                        <a:pt x="126" y="82"/>
                      </a:lnTo>
                      <a:lnTo>
                        <a:pt x="134" y="86"/>
                      </a:lnTo>
                      <a:lnTo>
                        <a:pt x="142" y="88"/>
                      </a:lnTo>
                      <a:lnTo>
                        <a:pt x="150" y="90"/>
                      </a:lnTo>
                      <a:lnTo>
                        <a:pt x="158" y="94"/>
                      </a:lnTo>
                      <a:lnTo>
                        <a:pt x="178" y="104"/>
                      </a:lnTo>
                      <a:lnTo>
                        <a:pt x="194" y="118"/>
                      </a:lnTo>
                      <a:lnTo>
                        <a:pt x="222" y="146"/>
                      </a:lnTo>
                    </a:path>
                  </a:pathLst>
                </a:custGeom>
                <a:noFill/>
                <a:ln w="9525">
                  <a:solidFill>
                    <a:srgbClr val="000000"/>
                  </a:solidFill>
                  <a:round/>
                  <a:headEnd/>
                  <a:tailEnd/>
                </a:ln>
              </p:spPr>
              <p:txBody>
                <a:bodyPr/>
                <a:lstStyle/>
                <a:p>
                  <a:endParaRPr lang="es-AR"/>
                </a:p>
              </p:txBody>
            </p:sp>
            <p:sp>
              <p:nvSpPr>
                <p:cNvPr id="70945" name="Freeform 1380"/>
                <p:cNvSpPr>
                  <a:spLocks/>
                </p:cNvSpPr>
                <p:nvPr/>
              </p:nvSpPr>
              <p:spPr bwMode="auto">
                <a:xfrm>
                  <a:off x="4710" y="3356"/>
                  <a:ext cx="78" cy="146"/>
                </a:xfrm>
                <a:custGeom>
                  <a:avLst/>
                  <a:gdLst>
                    <a:gd name="T0" fmla="*/ 0 w 78"/>
                    <a:gd name="T1" fmla="*/ 0 h 146"/>
                    <a:gd name="T2" fmla="*/ 16 w 78"/>
                    <a:gd name="T3" fmla="*/ 8 h 146"/>
                    <a:gd name="T4" fmla="*/ 24 w 78"/>
                    <a:gd name="T5" fmla="*/ 14 h 146"/>
                    <a:gd name="T6" fmla="*/ 30 w 78"/>
                    <a:gd name="T7" fmla="*/ 20 h 146"/>
                    <a:gd name="T8" fmla="*/ 32 w 78"/>
                    <a:gd name="T9" fmla="*/ 24 h 146"/>
                    <a:gd name="T10" fmla="*/ 36 w 78"/>
                    <a:gd name="T11" fmla="*/ 34 h 146"/>
                    <a:gd name="T12" fmla="*/ 40 w 78"/>
                    <a:gd name="T13" fmla="*/ 48 h 146"/>
                    <a:gd name="T14" fmla="*/ 46 w 78"/>
                    <a:gd name="T15" fmla="*/ 62 h 146"/>
                    <a:gd name="T16" fmla="*/ 52 w 78"/>
                    <a:gd name="T17" fmla="*/ 78 h 146"/>
                    <a:gd name="T18" fmla="*/ 56 w 78"/>
                    <a:gd name="T19" fmla="*/ 94 h 146"/>
                    <a:gd name="T20" fmla="*/ 60 w 78"/>
                    <a:gd name="T21" fmla="*/ 106 h 146"/>
                    <a:gd name="T22" fmla="*/ 64 w 78"/>
                    <a:gd name="T23" fmla="*/ 114 h 146"/>
                    <a:gd name="T24" fmla="*/ 70 w 78"/>
                    <a:gd name="T25" fmla="*/ 124 h 146"/>
                    <a:gd name="T26" fmla="*/ 76 w 78"/>
                    <a:gd name="T27" fmla="*/ 134 h 146"/>
                    <a:gd name="T28" fmla="*/ 78 w 78"/>
                    <a:gd name="T29" fmla="*/ 142 h 146"/>
                    <a:gd name="T30" fmla="*/ 78 w 78"/>
                    <a:gd name="T31" fmla="*/ 146 h 146"/>
                    <a:gd name="T32" fmla="*/ 74 w 78"/>
                    <a:gd name="T33" fmla="*/ 146 h 146"/>
                    <a:gd name="T34" fmla="*/ 70 w 78"/>
                    <a:gd name="T35" fmla="*/ 146 h 146"/>
                    <a:gd name="T36" fmla="*/ 64 w 78"/>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46"/>
                    <a:gd name="T59" fmla="*/ 78 w 78"/>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46">
                      <a:moveTo>
                        <a:pt x="0" y="0"/>
                      </a:moveTo>
                      <a:lnTo>
                        <a:pt x="16" y="8"/>
                      </a:lnTo>
                      <a:lnTo>
                        <a:pt x="24" y="14"/>
                      </a:lnTo>
                      <a:lnTo>
                        <a:pt x="30" y="20"/>
                      </a:lnTo>
                      <a:lnTo>
                        <a:pt x="32" y="24"/>
                      </a:lnTo>
                      <a:lnTo>
                        <a:pt x="36" y="34"/>
                      </a:lnTo>
                      <a:lnTo>
                        <a:pt x="40" y="48"/>
                      </a:lnTo>
                      <a:lnTo>
                        <a:pt x="46" y="62"/>
                      </a:lnTo>
                      <a:lnTo>
                        <a:pt x="52" y="78"/>
                      </a:lnTo>
                      <a:lnTo>
                        <a:pt x="56" y="94"/>
                      </a:lnTo>
                      <a:lnTo>
                        <a:pt x="60" y="106"/>
                      </a:lnTo>
                      <a:lnTo>
                        <a:pt x="64" y="114"/>
                      </a:lnTo>
                      <a:lnTo>
                        <a:pt x="70" y="124"/>
                      </a:lnTo>
                      <a:lnTo>
                        <a:pt x="76" y="134"/>
                      </a:lnTo>
                      <a:lnTo>
                        <a:pt x="78" y="142"/>
                      </a:lnTo>
                      <a:lnTo>
                        <a:pt x="78" y="146"/>
                      </a:lnTo>
                      <a:lnTo>
                        <a:pt x="74" y="146"/>
                      </a:lnTo>
                      <a:lnTo>
                        <a:pt x="70" y="146"/>
                      </a:lnTo>
                      <a:lnTo>
                        <a:pt x="64" y="146"/>
                      </a:lnTo>
                    </a:path>
                  </a:pathLst>
                </a:custGeom>
                <a:noFill/>
                <a:ln w="9525">
                  <a:solidFill>
                    <a:srgbClr val="000000"/>
                  </a:solidFill>
                  <a:round/>
                  <a:headEnd/>
                  <a:tailEnd/>
                </a:ln>
              </p:spPr>
              <p:txBody>
                <a:bodyPr/>
                <a:lstStyle/>
                <a:p>
                  <a:endParaRPr lang="es-AR"/>
                </a:p>
              </p:txBody>
            </p:sp>
            <p:sp>
              <p:nvSpPr>
                <p:cNvPr id="70946" name="Freeform 1381"/>
                <p:cNvSpPr>
                  <a:spLocks/>
                </p:cNvSpPr>
                <p:nvPr/>
              </p:nvSpPr>
              <p:spPr bwMode="auto">
                <a:xfrm>
                  <a:off x="4646" y="3366"/>
                  <a:ext cx="50" cy="344"/>
                </a:xfrm>
                <a:custGeom>
                  <a:avLst/>
                  <a:gdLst>
                    <a:gd name="T0" fmla="*/ 42 w 50"/>
                    <a:gd name="T1" fmla="*/ 0 h 344"/>
                    <a:gd name="T2" fmla="*/ 48 w 50"/>
                    <a:gd name="T3" fmla="*/ 28 h 344"/>
                    <a:gd name="T4" fmla="*/ 50 w 50"/>
                    <a:gd name="T5" fmla="*/ 58 h 344"/>
                    <a:gd name="T6" fmla="*/ 48 w 50"/>
                    <a:gd name="T7" fmla="*/ 86 h 344"/>
                    <a:gd name="T8" fmla="*/ 42 w 50"/>
                    <a:gd name="T9" fmla="*/ 116 h 344"/>
                    <a:gd name="T10" fmla="*/ 34 w 50"/>
                    <a:gd name="T11" fmla="*/ 144 h 344"/>
                    <a:gd name="T12" fmla="*/ 26 w 50"/>
                    <a:gd name="T13" fmla="*/ 174 h 344"/>
                    <a:gd name="T14" fmla="*/ 18 w 50"/>
                    <a:gd name="T15" fmla="*/ 202 h 344"/>
                    <a:gd name="T16" fmla="*/ 10 w 50"/>
                    <a:gd name="T17" fmla="*/ 230 h 344"/>
                    <a:gd name="T18" fmla="*/ 12 w 50"/>
                    <a:gd name="T19" fmla="*/ 248 h 344"/>
                    <a:gd name="T20" fmla="*/ 14 w 50"/>
                    <a:gd name="T21" fmla="*/ 262 h 344"/>
                    <a:gd name="T22" fmla="*/ 18 w 50"/>
                    <a:gd name="T23" fmla="*/ 274 h 344"/>
                    <a:gd name="T24" fmla="*/ 20 w 50"/>
                    <a:gd name="T25" fmla="*/ 284 h 344"/>
                    <a:gd name="T26" fmla="*/ 24 w 50"/>
                    <a:gd name="T27" fmla="*/ 300 h 344"/>
                    <a:gd name="T28" fmla="*/ 26 w 50"/>
                    <a:gd name="T29" fmla="*/ 308 h 344"/>
                    <a:gd name="T30" fmla="*/ 26 w 50"/>
                    <a:gd name="T31" fmla="*/ 316 h 344"/>
                    <a:gd name="T32" fmla="*/ 22 w 50"/>
                    <a:gd name="T33" fmla="*/ 322 h 344"/>
                    <a:gd name="T34" fmla="*/ 14 w 50"/>
                    <a:gd name="T35" fmla="*/ 330 h 344"/>
                    <a:gd name="T36" fmla="*/ 0 w 50"/>
                    <a:gd name="T37" fmla="*/ 344 h 3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344"/>
                    <a:gd name="T59" fmla="*/ 50 w 50"/>
                    <a:gd name="T60" fmla="*/ 344 h 3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344">
                      <a:moveTo>
                        <a:pt x="42" y="0"/>
                      </a:moveTo>
                      <a:lnTo>
                        <a:pt x="48" y="28"/>
                      </a:lnTo>
                      <a:lnTo>
                        <a:pt x="50" y="58"/>
                      </a:lnTo>
                      <a:lnTo>
                        <a:pt x="48" y="86"/>
                      </a:lnTo>
                      <a:lnTo>
                        <a:pt x="42" y="116"/>
                      </a:lnTo>
                      <a:lnTo>
                        <a:pt x="34" y="144"/>
                      </a:lnTo>
                      <a:lnTo>
                        <a:pt x="26" y="174"/>
                      </a:lnTo>
                      <a:lnTo>
                        <a:pt x="18" y="202"/>
                      </a:lnTo>
                      <a:lnTo>
                        <a:pt x="10" y="230"/>
                      </a:lnTo>
                      <a:lnTo>
                        <a:pt x="12" y="248"/>
                      </a:lnTo>
                      <a:lnTo>
                        <a:pt x="14" y="262"/>
                      </a:lnTo>
                      <a:lnTo>
                        <a:pt x="18" y="274"/>
                      </a:lnTo>
                      <a:lnTo>
                        <a:pt x="20" y="284"/>
                      </a:lnTo>
                      <a:lnTo>
                        <a:pt x="24" y="300"/>
                      </a:lnTo>
                      <a:lnTo>
                        <a:pt x="26" y="308"/>
                      </a:lnTo>
                      <a:lnTo>
                        <a:pt x="26" y="316"/>
                      </a:lnTo>
                      <a:lnTo>
                        <a:pt x="22" y="322"/>
                      </a:lnTo>
                      <a:lnTo>
                        <a:pt x="14" y="330"/>
                      </a:lnTo>
                      <a:lnTo>
                        <a:pt x="0" y="344"/>
                      </a:lnTo>
                    </a:path>
                  </a:pathLst>
                </a:custGeom>
                <a:noFill/>
                <a:ln w="9525">
                  <a:solidFill>
                    <a:srgbClr val="000000"/>
                  </a:solidFill>
                  <a:round/>
                  <a:headEnd/>
                  <a:tailEnd/>
                </a:ln>
              </p:spPr>
              <p:txBody>
                <a:bodyPr/>
                <a:lstStyle/>
                <a:p>
                  <a:endParaRPr lang="es-AR"/>
                </a:p>
              </p:txBody>
            </p:sp>
          </p:grpSp>
        </p:grpSp>
        <p:grpSp>
          <p:nvGrpSpPr>
            <p:cNvPr id="70746" name="Group 1209"/>
            <p:cNvGrpSpPr>
              <a:grpSpLocks/>
            </p:cNvGrpSpPr>
            <p:nvPr/>
          </p:nvGrpSpPr>
          <p:grpSpPr bwMode="auto">
            <a:xfrm>
              <a:off x="3867150" y="1994118"/>
              <a:ext cx="1703388" cy="3305175"/>
              <a:chOff x="4103" y="1670"/>
              <a:chExt cx="1073" cy="2082"/>
            </a:xfrm>
          </p:grpSpPr>
          <p:grpSp>
            <p:nvGrpSpPr>
              <p:cNvPr id="70747" name="Group 1210"/>
              <p:cNvGrpSpPr>
                <a:grpSpLocks/>
              </p:cNvGrpSpPr>
              <p:nvPr/>
            </p:nvGrpSpPr>
            <p:grpSpPr bwMode="auto">
              <a:xfrm>
                <a:off x="4103" y="2392"/>
                <a:ext cx="587" cy="362"/>
                <a:chOff x="4103" y="2392"/>
                <a:chExt cx="587" cy="362"/>
              </a:xfrm>
            </p:grpSpPr>
            <p:sp>
              <p:nvSpPr>
                <p:cNvPr id="70916" name="Freeform 1211"/>
                <p:cNvSpPr>
                  <a:spLocks/>
                </p:cNvSpPr>
                <p:nvPr/>
              </p:nvSpPr>
              <p:spPr bwMode="auto">
                <a:xfrm>
                  <a:off x="4134"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512 w 556"/>
                    <a:gd name="T117" fmla="*/ 226 h 3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6"/>
                    <a:gd name="T178" fmla="*/ 0 h 362"/>
                    <a:gd name="T179" fmla="*/ 556 w 556"/>
                    <a:gd name="T180" fmla="*/ 362 h 3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lnTo>
                        <a:pt x="512" y="226"/>
                      </a:lnTo>
                      <a:close/>
                    </a:path>
                  </a:pathLst>
                </a:custGeom>
                <a:solidFill>
                  <a:srgbClr val="008000"/>
                </a:solidFill>
                <a:ln w="9525">
                  <a:noFill/>
                  <a:round/>
                  <a:headEnd/>
                  <a:tailEnd/>
                </a:ln>
              </p:spPr>
              <p:txBody>
                <a:bodyPr/>
                <a:lstStyle/>
                <a:p>
                  <a:endParaRPr lang="es-AR"/>
                </a:p>
              </p:txBody>
            </p:sp>
            <p:sp>
              <p:nvSpPr>
                <p:cNvPr id="70917" name="Freeform 1212"/>
                <p:cNvSpPr>
                  <a:spLocks/>
                </p:cNvSpPr>
                <p:nvPr/>
              </p:nvSpPr>
              <p:spPr bwMode="auto">
                <a:xfrm>
                  <a:off x="4103"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362"/>
                    <a:gd name="T176" fmla="*/ 556 w 556"/>
                    <a:gd name="T177" fmla="*/ 362 h 3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path>
                  </a:pathLst>
                </a:custGeom>
                <a:noFill/>
                <a:ln w="9525">
                  <a:solidFill>
                    <a:srgbClr val="000000"/>
                  </a:solidFill>
                  <a:round/>
                  <a:headEnd/>
                  <a:tailEnd/>
                </a:ln>
              </p:spPr>
              <p:txBody>
                <a:bodyPr/>
                <a:lstStyle/>
                <a:p>
                  <a:endParaRPr lang="es-AR"/>
                </a:p>
              </p:txBody>
            </p:sp>
          </p:grpSp>
          <p:grpSp>
            <p:nvGrpSpPr>
              <p:cNvPr id="70748" name="Group 1213"/>
              <p:cNvGrpSpPr>
                <a:grpSpLocks/>
              </p:cNvGrpSpPr>
              <p:nvPr/>
            </p:nvGrpSpPr>
            <p:grpSpPr bwMode="auto">
              <a:xfrm>
                <a:off x="4236" y="1670"/>
                <a:ext cx="940" cy="2082"/>
                <a:chOff x="4236" y="1670"/>
                <a:chExt cx="940" cy="2082"/>
              </a:xfrm>
            </p:grpSpPr>
            <p:sp>
              <p:nvSpPr>
                <p:cNvPr id="70749" name="Freeform 1214"/>
                <p:cNvSpPr>
                  <a:spLocks/>
                </p:cNvSpPr>
                <p:nvPr/>
              </p:nvSpPr>
              <p:spPr bwMode="auto">
                <a:xfrm>
                  <a:off x="4690" y="1838"/>
                  <a:ext cx="306" cy="360"/>
                </a:xfrm>
                <a:custGeom>
                  <a:avLst/>
                  <a:gdLst>
                    <a:gd name="T0" fmla="*/ 0 w 306"/>
                    <a:gd name="T1" fmla="*/ 360 h 360"/>
                    <a:gd name="T2" fmla="*/ 0 w 306"/>
                    <a:gd name="T3" fmla="*/ 354 h 360"/>
                    <a:gd name="T4" fmla="*/ 2 w 306"/>
                    <a:gd name="T5" fmla="*/ 342 h 360"/>
                    <a:gd name="T6" fmla="*/ 4 w 306"/>
                    <a:gd name="T7" fmla="*/ 326 h 360"/>
                    <a:gd name="T8" fmla="*/ 8 w 306"/>
                    <a:gd name="T9" fmla="*/ 304 h 360"/>
                    <a:gd name="T10" fmla="*/ 14 w 306"/>
                    <a:gd name="T11" fmla="*/ 280 h 360"/>
                    <a:gd name="T12" fmla="*/ 20 w 306"/>
                    <a:gd name="T13" fmla="*/ 252 h 360"/>
                    <a:gd name="T14" fmla="*/ 34 w 306"/>
                    <a:gd name="T15" fmla="*/ 192 h 360"/>
                    <a:gd name="T16" fmla="*/ 52 w 306"/>
                    <a:gd name="T17" fmla="*/ 132 h 360"/>
                    <a:gd name="T18" fmla="*/ 62 w 306"/>
                    <a:gd name="T19" fmla="*/ 102 h 360"/>
                    <a:gd name="T20" fmla="*/ 72 w 306"/>
                    <a:gd name="T21" fmla="*/ 76 h 360"/>
                    <a:gd name="T22" fmla="*/ 82 w 306"/>
                    <a:gd name="T23" fmla="*/ 52 h 360"/>
                    <a:gd name="T24" fmla="*/ 90 w 306"/>
                    <a:gd name="T25" fmla="*/ 32 h 360"/>
                    <a:gd name="T26" fmla="*/ 100 w 306"/>
                    <a:gd name="T27" fmla="*/ 16 h 360"/>
                    <a:gd name="T28" fmla="*/ 110 w 306"/>
                    <a:gd name="T29" fmla="*/ 6 h 360"/>
                    <a:gd name="T30" fmla="*/ 120 w 306"/>
                    <a:gd name="T31" fmla="*/ 0 h 360"/>
                    <a:gd name="T32" fmla="*/ 134 w 306"/>
                    <a:gd name="T33" fmla="*/ 0 h 360"/>
                    <a:gd name="T34" fmla="*/ 146 w 306"/>
                    <a:gd name="T35" fmla="*/ 0 h 360"/>
                    <a:gd name="T36" fmla="*/ 162 w 306"/>
                    <a:gd name="T37" fmla="*/ 6 h 360"/>
                    <a:gd name="T38" fmla="*/ 178 w 306"/>
                    <a:gd name="T39" fmla="*/ 12 h 360"/>
                    <a:gd name="T40" fmla="*/ 194 w 306"/>
                    <a:gd name="T41" fmla="*/ 22 h 360"/>
                    <a:gd name="T42" fmla="*/ 226 w 306"/>
                    <a:gd name="T43" fmla="*/ 44 h 360"/>
                    <a:gd name="T44" fmla="*/ 256 w 306"/>
                    <a:gd name="T45" fmla="*/ 70 h 360"/>
                    <a:gd name="T46" fmla="*/ 280 w 306"/>
                    <a:gd name="T47" fmla="*/ 94 h 360"/>
                    <a:gd name="T48" fmla="*/ 290 w 306"/>
                    <a:gd name="T49" fmla="*/ 104 h 360"/>
                    <a:gd name="T50" fmla="*/ 298 w 306"/>
                    <a:gd name="T51" fmla="*/ 114 h 360"/>
                    <a:gd name="T52" fmla="*/ 304 w 306"/>
                    <a:gd name="T53" fmla="*/ 120 h 360"/>
                    <a:gd name="T54" fmla="*/ 306 w 306"/>
                    <a:gd name="T55" fmla="*/ 124 h 360"/>
                    <a:gd name="T56" fmla="*/ 306 w 306"/>
                    <a:gd name="T57" fmla="*/ 126 h 360"/>
                    <a:gd name="T58" fmla="*/ 302 w 306"/>
                    <a:gd name="T59" fmla="*/ 124 h 360"/>
                    <a:gd name="T60" fmla="*/ 296 w 306"/>
                    <a:gd name="T61" fmla="*/ 122 h 360"/>
                    <a:gd name="T62" fmla="*/ 288 w 306"/>
                    <a:gd name="T63" fmla="*/ 118 h 360"/>
                    <a:gd name="T64" fmla="*/ 268 w 306"/>
                    <a:gd name="T65" fmla="*/ 108 h 360"/>
                    <a:gd name="T66" fmla="*/ 244 w 306"/>
                    <a:gd name="T67" fmla="*/ 96 h 360"/>
                    <a:gd name="T68" fmla="*/ 216 w 306"/>
                    <a:gd name="T69" fmla="*/ 86 h 360"/>
                    <a:gd name="T70" fmla="*/ 186 w 306"/>
                    <a:gd name="T71" fmla="*/ 78 h 360"/>
                    <a:gd name="T72" fmla="*/ 174 w 306"/>
                    <a:gd name="T73" fmla="*/ 76 h 360"/>
                    <a:gd name="T74" fmla="*/ 160 w 306"/>
                    <a:gd name="T75" fmla="*/ 78 h 360"/>
                    <a:gd name="T76" fmla="*/ 148 w 306"/>
                    <a:gd name="T77" fmla="*/ 80 h 360"/>
                    <a:gd name="T78" fmla="*/ 138 w 306"/>
                    <a:gd name="T79" fmla="*/ 84 h 360"/>
                    <a:gd name="T80" fmla="*/ 128 w 306"/>
                    <a:gd name="T81" fmla="*/ 92 h 360"/>
                    <a:gd name="T82" fmla="*/ 118 w 306"/>
                    <a:gd name="T83" fmla="*/ 106 h 360"/>
                    <a:gd name="T84" fmla="*/ 108 w 306"/>
                    <a:gd name="T85" fmla="*/ 122 h 360"/>
                    <a:gd name="T86" fmla="*/ 96 w 306"/>
                    <a:gd name="T87" fmla="*/ 142 h 360"/>
                    <a:gd name="T88" fmla="*/ 84 w 306"/>
                    <a:gd name="T89" fmla="*/ 164 h 360"/>
                    <a:gd name="T90" fmla="*/ 74 w 306"/>
                    <a:gd name="T91" fmla="*/ 188 h 360"/>
                    <a:gd name="T92" fmla="*/ 52 w 306"/>
                    <a:gd name="T93" fmla="*/ 238 h 360"/>
                    <a:gd name="T94" fmla="*/ 32 w 306"/>
                    <a:gd name="T95" fmla="*/ 286 h 360"/>
                    <a:gd name="T96" fmla="*/ 24 w 306"/>
                    <a:gd name="T97" fmla="*/ 308 h 360"/>
                    <a:gd name="T98" fmla="*/ 16 w 306"/>
                    <a:gd name="T99" fmla="*/ 326 h 360"/>
                    <a:gd name="T100" fmla="*/ 10 w 306"/>
                    <a:gd name="T101" fmla="*/ 342 h 360"/>
                    <a:gd name="T102" fmla="*/ 6 w 306"/>
                    <a:gd name="T103" fmla="*/ 352 h 360"/>
                    <a:gd name="T104" fmla="*/ 2 w 306"/>
                    <a:gd name="T105" fmla="*/ 360 h 360"/>
                    <a:gd name="T106" fmla="*/ 0 w 306"/>
                    <a:gd name="T107" fmla="*/ 360 h 3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6"/>
                    <a:gd name="T163" fmla="*/ 0 h 360"/>
                    <a:gd name="T164" fmla="*/ 306 w 306"/>
                    <a:gd name="T165" fmla="*/ 360 h 3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6" h="360">
                      <a:moveTo>
                        <a:pt x="0" y="360"/>
                      </a:moveTo>
                      <a:lnTo>
                        <a:pt x="0" y="354"/>
                      </a:lnTo>
                      <a:lnTo>
                        <a:pt x="2" y="342"/>
                      </a:lnTo>
                      <a:lnTo>
                        <a:pt x="4" y="326"/>
                      </a:lnTo>
                      <a:lnTo>
                        <a:pt x="8" y="304"/>
                      </a:lnTo>
                      <a:lnTo>
                        <a:pt x="14" y="280"/>
                      </a:lnTo>
                      <a:lnTo>
                        <a:pt x="20" y="252"/>
                      </a:lnTo>
                      <a:lnTo>
                        <a:pt x="34" y="192"/>
                      </a:lnTo>
                      <a:lnTo>
                        <a:pt x="52" y="132"/>
                      </a:lnTo>
                      <a:lnTo>
                        <a:pt x="62" y="102"/>
                      </a:lnTo>
                      <a:lnTo>
                        <a:pt x="72" y="76"/>
                      </a:lnTo>
                      <a:lnTo>
                        <a:pt x="82" y="52"/>
                      </a:lnTo>
                      <a:lnTo>
                        <a:pt x="90" y="32"/>
                      </a:lnTo>
                      <a:lnTo>
                        <a:pt x="100" y="16"/>
                      </a:lnTo>
                      <a:lnTo>
                        <a:pt x="110" y="6"/>
                      </a:lnTo>
                      <a:lnTo>
                        <a:pt x="120" y="0"/>
                      </a:lnTo>
                      <a:lnTo>
                        <a:pt x="134" y="0"/>
                      </a:lnTo>
                      <a:lnTo>
                        <a:pt x="146" y="0"/>
                      </a:lnTo>
                      <a:lnTo>
                        <a:pt x="162" y="6"/>
                      </a:lnTo>
                      <a:lnTo>
                        <a:pt x="178" y="12"/>
                      </a:lnTo>
                      <a:lnTo>
                        <a:pt x="194" y="22"/>
                      </a:lnTo>
                      <a:lnTo>
                        <a:pt x="226" y="44"/>
                      </a:lnTo>
                      <a:lnTo>
                        <a:pt x="256" y="70"/>
                      </a:lnTo>
                      <a:lnTo>
                        <a:pt x="280" y="94"/>
                      </a:lnTo>
                      <a:lnTo>
                        <a:pt x="290" y="104"/>
                      </a:lnTo>
                      <a:lnTo>
                        <a:pt x="298" y="114"/>
                      </a:lnTo>
                      <a:lnTo>
                        <a:pt x="304" y="120"/>
                      </a:lnTo>
                      <a:lnTo>
                        <a:pt x="306" y="124"/>
                      </a:lnTo>
                      <a:lnTo>
                        <a:pt x="306" y="126"/>
                      </a:lnTo>
                      <a:lnTo>
                        <a:pt x="302" y="124"/>
                      </a:lnTo>
                      <a:lnTo>
                        <a:pt x="296" y="122"/>
                      </a:lnTo>
                      <a:lnTo>
                        <a:pt x="288" y="118"/>
                      </a:lnTo>
                      <a:lnTo>
                        <a:pt x="268" y="108"/>
                      </a:lnTo>
                      <a:lnTo>
                        <a:pt x="244" y="96"/>
                      </a:lnTo>
                      <a:lnTo>
                        <a:pt x="216" y="86"/>
                      </a:lnTo>
                      <a:lnTo>
                        <a:pt x="186" y="78"/>
                      </a:lnTo>
                      <a:lnTo>
                        <a:pt x="174" y="76"/>
                      </a:lnTo>
                      <a:lnTo>
                        <a:pt x="160" y="78"/>
                      </a:lnTo>
                      <a:lnTo>
                        <a:pt x="148" y="80"/>
                      </a:lnTo>
                      <a:lnTo>
                        <a:pt x="138" y="84"/>
                      </a:lnTo>
                      <a:lnTo>
                        <a:pt x="128" y="92"/>
                      </a:lnTo>
                      <a:lnTo>
                        <a:pt x="118" y="106"/>
                      </a:lnTo>
                      <a:lnTo>
                        <a:pt x="108" y="122"/>
                      </a:lnTo>
                      <a:lnTo>
                        <a:pt x="96" y="142"/>
                      </a:lnTo>
                      <a:lnTo>
                        <a:pt x="84" y="164"/>
                      </a:lnTo>
                      <a:lnTo>
                        <a:pt x="74" y="188"/>
                      </a:lnTo>
                      <a:lnTo>
                        <a:pt x="52" y="238"/>
                      </a:lnTo>
                      <a:lnTo>
                        <a:pt x="32" y="286"/>
                      </a:lnTo>
                      <a:lnTo>
                        <a:pt x="24" y="308"/>
                      </a:lnTo>
                      <a:lnTo>
                        <a:pt x="16" y="326"/>
                      </a:lnTo>
                      <a:lnTo>
                        <a:pt x="10" y="342"/>
                      </a:lnTo>
                      <a:lnTo>
                        <a:pt x="6" y="352"/>
                      </a:lnTo>
                      <a:lnTo>
                        <a:pt x="2" y="360"/>
                      </a:lnTo>
                      <a:lnTo>
                        <a:pt x="0" y="360"/>
                      </a:lnTo>
                      <a:close/>
                    </a:path>
                  </a:pathLst>
                </a:custGeom>
                <a:solidFill>
                  <a:srgbClr val="008000"/>
                </a:solidFill>
                <a:ln w="9525">
                  <a:solidFill>
                    <a:srgbClr val="000000"/>
                  </a:solidFill>
                  <a:round/>
                  <a:headEnd/>
                  <a:tailEnd/>
                </a:ln>
              </p:spPr>
              <p:txBody>
                <a:bodyPr/>
                <a:lstStyle/>
                <a:p>
                  <a:endParaRPr lang="es-AR"/>
                </a:p>
              </p:txBody>
            </p:sp>
            <p:sp>
              <p:nvSpPr>
                <p:cNvPr id="70750" name="Freeform 1215"/>
                <p:cNvSpPr>
                  <a:spLocks/>
                </p:cNvSpPr>
                <p:nvPr/>
              </p:nvSpPr>
              <p:spPr bwMode="auto">
                <a:xfrm>
                  <a:off x="4350" y="1944"/>
                  <a:ext cx="324" cy="246"/>
                </a:xfrm>
                <a:custGeom>
                  <a:avLst/>
                  <a:gdLst>
                    <a:gd name="T0" fmla="*/ 324 w 324"/>
                    <a:gd name="T1" fmla="*/ 246 h 246"/>
                    <a:gd name="T2" fmla="*/ 324 w 324"/>
                    <a:gd name="T3" fmla="*/ 242 h 246"/>
                    <a:gd name="T4" fmla="*/ 322 w 324"/>
                    <a:gd name="T5" fmla="*/ 234 h 246"/>
                    <a:gd name="T6" fmla="*/ 320 w 324"/>
                    <a:gd name="T7" fmla="*/ 222 h 246"/>
                    <a:gd name="T8" fmla="*/ 314 w 324"/>
                    <a:gd name="T9" fmla="*/ 208 h 246"/>
                    <a:gd name="T10" fmla="*/ 310 w 324"/>
                    <a:gd name="T11" fmla="*/ 192 h 246"/>
                    <a:gd name="T12" fmla="*/ 302 w 324"/>
                    <a:gd name="T13" fmla="*/ 172 h 246"/>
                    <a:gd name="T14" fmla="*/ 286 w 324"/>
                    <a:gd name="T15" fmla="*/ 132 h 246"/>
                    <a:gd name="T16" fmla="*/ 268 w 324"/>
                    <a:gd name="T17" fmla="*/ 90 h 246"/>
                    <a:gd name="T18" fmla="*/ 248 w 324"/>
                    <a:gd name="T19" fmla="*/ 52 h 246"/>
                    <a:gd name="T20" fmla="*/ 238 w 324"/>
                    <a:gd name="T21" fmla="*/ 36 h 246"/>
                    <a:gd name="T22" fmla="*/ 226 w 324"/>
                    <a:gd name="T23" fmla="*/ 22 h 246"/>
                    <a:gd name="T24" fmla="*/ 216 w 324"/>
                    <a:gd name="T25" fmla="*/ 12 h 246"/>
                    <a:gd name="T26" fmla="*/ 206 w 324"/>
                    <a:gd name="T27" fmla="*/ 4 h 246"/>
                    <a:gd name="T28" fmla="*/ 194 w 324"/>
                    <a:gd name="T29" fmla="*/ 0 h 246"/>
                    <a:gd name="T30" fmla="*/ 182 w 324"/>
                    <a:gd name="T31" fmla="*/ 0 h 246"/>
                    <a:gd name="T32" fmla="*/ 168 w 324"/>
                    <a:gd name="T33" fmla="*/ 2 h 246"/>
                    <a:gd name="T34" fmla="*/ 152 w 324"/>
                    <a:gd name="T35" fmla="*/ 4 h 246"/>
                    <a:gd name="T36" fmla="*/ 118 w 324"/>
                    <a:gd name="T37" fmla="*/ 16 h 246"/>
                    <a:gd name="T38" fmla="*/ 86 w 324"/>
                    <a:gd name="T39" fmla="*/ 32 h 246"/>
                    <a:gd name="T40" fmla="*/ 54 w 324"/>
                    <a:gd name="T41" fmla="*/ 48 h 246"/>
                    <a:gd name="T42" fmla="*/ 28 w 324"/>
                    <a:gd name="T43" fmla="*/ 64 h 246"/>
                    <a:gd name="T44" fmla="*/ 16 w 324"/>
                    <a:gd name="T45" fmla="*/ 72 h 246"/>
                    <a:gd name="T46" fmla="*/ 8 w 324"/>
                    <a:gd name="T47" fmla="*/ 78 h 246"/>
                    <a:gd name="T48" fmla="*/ 2 w 324"/>
                    <a:gd name="T49" fmla="*/ 82 h 246"/>
                    <a:gd name="T50" fmla="*/ 0 w 324"/>
                    <a:gd name="T51" fmla="*/ 84 h 246"/>
                    <a:gd name="T52" fmla="*/ 0 w 324"/>
                    <a:gd name="T53" fmla="*/ 86 h 246"/>
                    <a:gd name="T54" fmla="*/ 4 w 324"/>
                    <a:gd name="T55" fmla="*/ 84 h 246"/>
                    <a:gd name="T56" fmla="*/ 10 w 324"/>
                    <a:gd name="T57" fmla="*/ 84 h 246"/>
                    <a:gd name="T58" fmla="*/ 18 w 324"/>
                    <a:gd name="T59" fmla="*/ 82 h 246"/>
                    <a:gd name="T60" fmla="*/ 40 w 324"/>
                    <a:gd name="T61" fmla="*/ 74 h 246"/>
                    <a:gd name="T62" fmla="*/ 68 w 324"/>
                    <a:gd name="T63" fmla="*/ 66 h 246"/>
                    <a:gd name="T64" fmla="*/ 96 w 324"/>
                    <a:gd name="T65" fmla="*/ 60 h 246"/>
                    <a:gd name="T66" fmla="*/ 126 w 324"/>
                    <a:gd name="T67" fmla="*/ 54 h 246"/>
                    <a:gd name="T68" fmla="*/ 154 w 324"/>
                    <a:gd name="T69" fmla="*/ 54 h 246"/>
                    <a:gd name="T70" fmla="*/ 178 w 324"/>
                    <a:gd name="T71" fmla="*/ 58 h 246"/>
                    <a:gd name="T72" fmla="*/ 188 w 324"/>
                    <a:gd name="T73" fmla="*/ 64 h 246"/>
                    <a:gd name="T74" fmla="*/ 200 w 324"/>
                    <a:gd name="T75" fmla="*/ 72 h 246"/>
                    <a:gd name="T76" fmla="*/ 212 w 324"/>
                    <a:gd name="T77" fmla="*/ 84 h 246"/>
                    <a:gd name="T78" fmla="*/ 224 w 324"/>
                    <a:gd name="T79" fmla="*/ 98 h 246"/>
                    <a:gd name="T80" fmla="*/ 246 w 324"/>
                    <a:gd name="T81" fmla="*/ 130 h 246"/>
                    <a:gd name="T82" fmla="*/ 270 w 324"/>
                    <a:gd name="T83" fmla="*/ 164 h 246"/>
                    <a:gd name="T84" fmla="*/ 290 w 324"/>
                    <a:gd name="T85" fmla="*/ 196 h 246"/>
                    <a:gd name="T86" fmla="*/ 300 w 324"/>
                    <a:gd name="T87" fmla="*/ 210 h 246"/>
                    <a:gd name="T88" fmla="*/ 308 w 324"/>
                    <a:gd name="T89" fmla="*/ 224 h 246"/>
                    <a:gd name="T90" fmla="*/ 314 w 324"/>
                    <a:gd name="T91" fmla="*/ 234 h 246"/>
                    <a:gd name="T92" fmla="*/ 318 w 324"/>
                    <a:gd name="T93" fmla="*/ 242 h 246"/>
                    <a:gd name="T94" fmla="*/ 322 w 324"/>
                    <a:gd name="T95" fmla="*/ 246 h 246"/>
                    <a:gd name="T96" fmla="*/ 324 w 324"/>
                    <a:gd name="T97" fmla="*/ 246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4"/>
                    <a:gd name="T148" fmla="*/ 0 h 246"/>
                    <a:gd name="T149" fmla="*/ 324 w 324"/>
                    <a:gd name="T150" fmla="*/ 246 h 2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4" h="246">
                      <a:moveTo>
                        <a:pt x="324" y="246"/>
                      </a:moveTo>
                      <a:lnTo>
                        <a:pt x="324" y="242"/>
                      </a:lnTo>
                      <a:lnTo>
                        <a:pt x="322" y="234"/>
                      </a:lnTo>
                      <a:lnTo>
                        <a:pt x="320" y="222"/>
                      </a:lnTo>
                      <a:lnTo>
                        <a:pt x="314" y="208"/>
                      </a:lnTo>
                      <a:lnTo>
                        <a:pt x="310" y="192"/>
                      </a:lnTo>
                      <a:lnTo>
                        <a:pt x="302" y="172"/>
                      </a:lnTo>
                      <a:lnTo>
                        <a:pt x="286" y="132"/>
                      </a:lnTo>
                      <a:lnTo>
                        <a:pt x="268" y="90"/>
                      </a:lnTo>
                      <a:lnTo>
                        <a:pt x="248" y="52"/>
                      </a:lnTo>
                      <a:lnTo>
                        <a:pt x="238" y="36"/>
                      </a:lnTo>
                      <a:lnTo>
                        <a:pt x="226" y="22"/>
                      </a:lnTo>
                      <a:lnTo>
                        <a:pt x="216" y="12"/>
                      </a:lnTo>
                      <a:lnTo>
                        <a:pt x="206" y="4"/>
                      </a:lnTo>
                      <a:lnTo>
                        <a:pt x="194" y="0"/>
                      </a:lnTo>
                      <a:lnTo>
                        <a:pt x="182" y="0"/>
                      </a:lnTo>
                      <a:lnTo>
                        <a:pt x="168" y="2"/>
                      </a:lnTo>
                      <a:lnTo>
                        <a:pt x="152" y="4"/>
                      </a:lnTo>
                      <a:lnTo>
                        <a:pt x="118" y="16"/>
                      </a:lnTo>
                      <a:lnTo>
                        <a:pt x="86" y="32"/>
                      </a:lnTo>
                      <a:lnTo>
                        <a:pt x="54" y="48"/>
                      </a:lnTo>
                      <a:lnTo>
                        <a:pt x="28" y="64"/>
                      </a:lnTo>
                      <a:lnTo>
                        <a:pt x="16" y="72"/>
                      </a:lnTo>
                      <a:lnTo>
                        <a:pt x="8" y="78"/>
                      </a:lnTo>
                      <a:lnTo>
                        <a:pt x="2" y="82"/>
                      </a:lnTo>
                      <a:lnTo>
                        <a:pt x="0" y="84"/>
                      </a:lnTo>
                      <a:lnTo>
                        <a:pt x="0" y="86"/>
                      </a:lnTo>
                      <a:lnTo>
                        <a:pt x="4" y="84"/>
                      </a:lnTo>
                      <a:lnTo>
                        <a:pt x="10" y="84"/>
                      </a:lnTo>
                      <a:lnTo>
                        <a:pt x="18" y="82"/>
                      </a:lnTo>
                      <a:lnTo>
                        <a:pt x="40" y="74"/>
                      </a:lnTo>
                      <a:lnTo>
                        <a:pt x="68" y="66"/>
                      </a:lnTo>
                      <a:lnTo>
                        <a:pt x="96" y="60"/>
                      </a:lnTo>
                      <a:lnTo>
                        <a:pt x="126" y="54"/>
                      </a:lnTo>
                      <a:lnTo>
                        <a:pt x="154" y="54"/>
                      </a:lnTo>
                      <a:lnTo>
                        <a:pt x="178" y="58"/>
                      </a:lnTo>
                      <a:lnTo>
                        <a:pt x="188" y="64"/>
                      </a:lnTo>
                      <a:lnTo>
                        <a:pt x="200" y="72"/>
                      </a:lnTo>
                      <a:lnTo>
                        <a:pt x="212" y="84"/>
                      </a:lnTo>
                      <a:lnTo>
                        <a:pt x="224" y="98"/>
                      </a:lnTo>
                      <a:lnTo>
                        <a:pt x="246" y="130"/>
                      </a:lnTo>
                      <a:lnTo>
                        <a:pt x="270" y="164"/>
                      </a:lnTo>
                      <a:lnTo>
                        <a:pt x="290" y="196"/>
                      </a:lnTo>
                      <a:lnTo>
                        <a:pt x="300" y="210"/>
                      </a:lnTo>
                      <a:lnTo>
                        <a:pt x="308" y="224"/>
                      </a:lnTo>
                      <a:lnTo>
                        <a:pt x="314" y="234"/>
                      </a:lnTo>
                      <a:lnTo>
                        <a:pt x="318" y="242"/>
                      </a:lnTo>
                      <a:lnTo>
                        <a:pt x="322" y="246"/>
                      </a:lnTo>
                      <a:lnTo>
                        <a:pt x="324" y="246"/>
                      </a:lnTo>
                      <a:close/>
                    </a:path>
                  </a:pathLst>
                </a:custGeom>
                <a:solidFill>
                  <a:srgbClr val="008000"/>
                </a:solidFill>
                <a:ln w="9525">
                  <a:solidFill>
                    <a:srgbClr val="000000"/>
                  </a:solidFill>
                  <a:round/>
                  <a:headEnd/>
                  <a:tailEnd/>
                </a:ln>
              </p:spPr>
              <p:txBody>
                <a:bodyPr/>
                <a:lstStyle/>
                <a:p>
                  <a:endParaRPr lang="es-AR"/>
                </a:p>
              </p:txBody>
            </p:sp>
            <p:grpSp>
              <p:nvGrpSpPr>
                <p:cNvPr id="70751" name="Group 1216"/>
                <p:cNvGrpSpPr>
                  <a:grpSpLocks/>
                </p:cNvGrpSpPr>
                <p:nvPr/>
              </p:nvGrpSpPr>
              <p:grpSpPr bwMode="auto">
                <a:xfrm>
                  <a:off x="4316" y="2112"/>
                  <a:ext cx="698" cy="414"/>
                  <a:chOff x="4316" y="2112"/>
                  <a:chExt cx="698" cy="414"/>
                </a:xfrm>
              </p:grpSpPr>
              <p:sp>
                <p:nvSpPr>
                  <p:cNvPr id="70914" name="Freeform 1217"/>
                  <p:cNvSpPr>
                    <a:spLocks/>
                  </p:cNvSpPr>
                  <p:nvPr/>
                </p:nvSpPr>
                <p:spPr bwMode="auto">
                  <a:xfrm>
                    <a:off x="4684" y="2112"/>
                    <a:ext cx="330" cy="414"/>
                  </a:xfrm>
                  <a:custGeom>
                    <a:avLst/>
                    <a:gdLst>
                      <a:gd name="T0" fmla="*/ 0 w 330"/>
                      <a:gd name="T1" fmla="*/ 414 h 414"/>
                      <a:gd name="T2" fmla="*/ 0 w 330"/>
                      <a:gd name="T3" fmla="*/ 408 h 414"/>
                      <a:gd name="T4" fmla="*/ 2 w 330"/>
                      <a:gd name="T5" fmla="*/ 394 h 414"/>
                      <a:gd name="T6" fmla="*/ 4 w 330"/>
                      <a:gd name="T7" fmla="*/ 376 h 414"/>
                      <a:gd name="T8" fmla="*/ 8 w 330"/>
                      <a:gd name="T9" fmla="*/ 352 h 414"/>
                      <a:gd name="T10" fmla="*/ 14 w 330"/>
                      <a:gd name="T11" fmla="*/ 322 h 414"/>
                      <a:gd name="T12" fmla="*/ 20 w 330"/>
                      <a:gd name="T13" fmla="*/ 292 h 414"/>
                      <a:gd name="T14" fmla="*/ 28 w 330"/>
                      <a:gd name="T15" fmla="*/ 258 h 414"/>
                      <a:gd name="T16" fmla="*/ 36 w 330"/>
                      <a:gd name="T17" fmla="*/ 224 h 414"/>
                      <a:gd name="T18" fmla="*/ 56 w 330"/>
                      <a:gd name="T19" fmla="*/ 154 h 414"/>
                      <a:gd name="T20" fmla="*/ 66 w 330"/>
                      <a:gd name="T21" fmla="*/ 120 h 414"/>
                      <a:gd name="T22" fmla="*/ 76 w 330"/>
                      <a:gd name="T23" fmla="*/ 88 h 414"/>
                      <a:gd name="T24" fmla="*/ 88 w 330"/>
                      <a:gd name="T25" fmla="*/ 62 h 414"/>
                      <a:gd name="T26" fmla="*/ 98 w 330"/>
                      <a:gd name="T27" fmla="*/ 38 h 414"/>
                      <a:gd name="T28" fmla="*/ 110 w 330"/>
                      <a:gd name="T29" fmla="*/ 20 h 414"/>
                      <a:gd name="T30" fmla="*/ 120 w 330"/>
                      <a:gd name="T31" fmla="*/ 8 h 414"/>
                      <a:gd name="T32" fmla="*/ 132 w 330"/>
                      <a:gd name="T33" fmla="*/ 2 h 414"/>
                      <a:gd name="T34" fmla="*/ 144 w 330"/>
                      <a:gd name="T35" fmla="*/ 0 h 414"/>
                      <a:gd name="T36" fmla="*/ 158 w 330"/>
                      <a:gd name="T37" fmla="*/ 2 h 414"/>
                      <a:gd name="T38" fmla="*/ 174 w 330"/>
                      <a:gd name="T39" fmla="*/ 8 h 414"/>
                      <a:gd name="T40" fmla="*/ 192 w 330"/>
                      <a:gd name="T41" fmla="*/ 16 h 414"/>
                      <a:gd name="T42" fmla="*/ 208 w 330"/>
                      <a:gd name="T43" fmla="*/ 28 h 414"/>
                      <a:gd name="T44" fmla="*/ 244 w 330"/>
                      <a:gd name="T45" fmla="*/ 54 h 414"/>
                      <a:gd name="T46" fmla="*/ 276 w 330"/>
                      <a:gd name="T47" fmla="*/ 82 h 414"/>
                      <a:gd name="T48" fmla="*/ 302 w 330"/>
                      <a:gd name="T49" fmla="*/ 110 h 414"/>
                      <a:gd name="T50" fmla="*/ 314 w 330"/>
                      <a:gd name="T51" fmla="*/ 122 h 414"/>
                      <a:gd name="T52" fmla="*/ 322 w 330"/>
                      <a:gd name="T53" fmla="*/ 132 h 414"/>
                      <a:gd name="T54" fmla="*/ 328 w 330"/>
                      <a:gd name="T55" fmla="*/ 140 h 414"/>
                      <a:gd name="T56" fmla="*/ 330 w 330"/>
                      <a:gd name="T57" fmla="*/ 144 h 414"/>
                      <a:gd name="T58" fmla="*/ 330 w 330"/>
                      <a:gd name="T59" fmla="*/ 146 h 414"/>
                      <a:gd name="T60" fmla="*/ 326 w 330"/>
                      <a:gd name="T61" fmla="*/ 144 h 414"/>
                      <a:gd name="T62" fmla="*/ 320 w 330"/>
                      <a:gd name="T63" fmla="*/ 142 h 414"/>
                      <a:gd name="T64" fmla="*/ 312 w 330"/>
                      <a:gd name="T65" fmla="*/ 138 h 414"/>
                      <a:gd name="T66" fmla="*/ 290 w 330"/>
                      <a:gd name="T67" fmla="*/ 126 h 414"/>
                      <a:gd name="T68" fmla="*/ 262 w 330"/>
                      <a:gd name="T69" fmla="*/ 112 h 414"/>
                      <a:gd name="T70" fmla="*/ 232 w 330"/>
                      <a:gd name="T71" fmla="*/ 100 h 414"/>
                      <a:gd name="T72" fmla="*/ 202 w 330"/>
                      <a:gd name="T73" fmla="*/ 92 h 414"/>
                      <a:gd name="T74" fmla="*/ 188 w 330"/>
                      <a:gd name="T75" fmla="*/ 90 h 414"/>
                      <a:gd name="T76" fmla="*/ 174 w 330"/>
                      <a:gd name="T77" fmla="*/ 90 h 414"/>
                      <a:gd name="T78" fmla="*/ 162 w 330"/>
                      <a:gd name="T79" fmla="*/ 92 h 414"/>
                      <a:gd name="T80" fmla="*/ 150 w 330"/>
                      <a:gd name="T81" fmla="*/ 98 h 414"/>
                      <a:gd name="T82" fmla="*/ 140 w 330"/>
                      <a:gd name="T83" fmla="*/ 108 h 414"/>
                      <a:gd name="T84" fmla="*/ 128 w 330"/>
                      <a:gd name="T85" fmla="*/ 124 h 414"/>
                      <a:gd name="T86" fmla="*/ 116 w 330"/>
                      <a:gd name="T87" fmla="*/ 142 h 414"/>
                      <a:gd name="T88" fmla="*/ 104 w 330"/>
                      <a:gd name="T89" fmla="*/ 166 h 414"/>
                      <a:gd name="T90" fmla="*/ 92 w 330"/>
                      <a:gd name="T91" fmla="*/ 192 h 414"/>
                      <a:gd name="T92" fmla="*/ 80 w 330"/>
                      <a:gd name="T93" fmla="*/ 218 h 414"/>
                      <a:gd name="T94" fmla="*/ 56 w 330"/>
                      <a:gd name="T95" fmla="*/ 276 h 414"/>
                      <a:gd name="T96" fmla="*/ 44 w 330"/>
                      <a:gd name="T97" fmla="*/ 304 h 414"/>
                      <a:gd name="T98" fmla="*/ 34 w 330"/>
                      <a:gd name="T99" fmla="*/ 332 h 414"/>
                      <a:gd name="T100" fmla="*/ 26 w 330"/>
                      <a:gd name="T101" fmla="*/ 356 h 414"/>
                      <a:gd name="T102" fmla="*/ 18 w 330"/>
                      <a:gd name="T103" fmla="*/ 376 h 414"/>
                      <a:gd name="T104" fmla="*/ 10 w 330"/>
                      <a:gd name="T105" fmla="*/ 394 h 414"/>
                      <a:gd name="T106" fmla="*/ 6 w 330"/>
                      <a:gd name="T107" fmla="*/ 406 h 414"/>
                      <a:gd name="T108" fmla="*/ 2 w 330"/>
                      <a:gd name="T109" fmla="*/ 414 h 414"/>
                      <a:gd name="T110" fmla="*/ 0 w 330"/>
                      <a:gd name="T111" fmla="*/ 414 h 4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0"/>
                      <a:gd name="T169" fmla="*/ 0 h 414"/>
                      <a:gd name="T170" fmla="*/ 330 w 330"/>
                      <a:gd name="T171" fmla="*/ 414 h 4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0" h="414">
                        <a:moveTo>
                          <a:pt x="0" y="414"/>
                        </a:moveTo>
                        <a:lnTo>
                          <a:pt x="0" y="408"/>
                        </a:lnTo>
                        <a:lnTo>
                          <a:pt x="2" y="394"/>
                        </a:lnTo>
                        <a:lnTo>
                          <a:pt x="4" y="376"/>
                        </a:lnTo>
                        <a:lnTo>
                          <a:pt x="8" y="352"/>
                        </a:lnTo>
                        <a:lnTo>
                          <a:pt x="14" y="322"/>
                        </a:lnTo>
                        <a:lnTo>
                          <a:pt x="20" y="292"/>
                        </a:lnTo>
                        <a:lnTo>
                          <a:pt x="28" y="258"/>
                        </a:lnTo>
                        <a:lnTo>
                          <a:pt x="36" y="224"/>
                        </a:lnTo>
                        <a:lnTo>
                          <a:pt x="56" y="154"/>
                        </a:lnTo>
                        <a:lnTo>
                          <a:pt x="66" y="120"/>
                        </a:lnTo>
                        <a:lnTo>
                          <a:pt x="76" y="88"/>
                        </a:lnTo>
                        <a:lnTo>
                          <a:pt x="88" y="62"/>
                        </a:lnTo>
                        <a:lnTo>
                          <a:pt x="98" y="38"/>
                        </a:lnTo>
                        <a:lnTo>
                          <a:pt x="110" y="20"/>
                        </a:lnTo>
                        <a:lnTo>
                          <a:pt x="120" y="8"/>
                        </a:lnTo>
                        <a:lnTo>
                          <a:pt x="132" y="2"/>
                        </a:lnTo>
                        <a:lnTo>
                          <a:pt x="144" y="0"/>
                        </a:lnTo>
                        <a:lnTo>
                          <a:pt x="158" y="2"/>
                        </a:lnTo>
                        <a:lnTo>
                          <a:pt x="174" y="8"/>
                        </a:lnTo>
                        <a:lnTo>
                          <a:pt x="192" y="16"/>
                        </a:lnTo>
                        <a:lnTo>
                          <a:pt x="208" y="28"/>
                        </a:lnTo>
                        <a:lnTo>
                          <a:pt x="244" y="54"/>
                        </a:lnTo>
                        <a:lnTo>
                          <a:pt x="276" y="82"/>
                        </a:lnTo>
                        <a:lnTo>
                          <a:pt x="302" y="110"/>
                        </a:lnTo>
                        <a:lnTo>
                          <a:pt x="314" y="122"/>
                        </a:lnTo>
                        <a:lnTo>
                          <a:pt x="322" y="132"/>
                        </a:lnTo>
                        <a:lnTo>
                          <a:pt x="328" y="140"/>
                        </a:lnTo>
                        <a:lnTo>
                          <a:pt x="330" y="144"/>
                        </a:lnTo>
                        <a:lnTo>
                          <a:pt x="330" y="146"/>
                        </a:lnTo>
                        <a:lnTo>
                          <a:pt x="326" y="144"/>
                        </a:lnTo>
                        <a:lnTo>
                          <a:pt x="320" y="142"/>
                        </a:lnTo>
                        <a:lnTo>
                          <a:pt x="312" y="138"/>
                        </a:lnTo>
                        <a:lnTo>
                          <a:pt x="290" y="126"/>
                        </a:lnTo>
                        <a:lnTo>
                          <a:pt x="262" y="112"/>
                        </a:lnTo>
                        <a:lnTo>
                          <a:pt x="232" y="100"/>
                        </a:lnTo>
                        <a:lnTo>
                          <a:pt x="202" y="92"/>
                        </a:lnTo>
                        <a:lnTo>
                          <a:pt x="188" y="90"/>
                        </a:lnTo>
                        <a:lnTo>
                          <a:pt x="174" y="90"/>
                        </a:lnTo>
                        <a:lnTo>
                          <a:pt x="162" y="92"/>
                        </a:lnTo>
                        <a:lnTo>
                          <a:pt x="150" y="98"/>
                        </a:lnTo>
                        <a:lnTo>
                          <a:pt x="140" y="108"/>
                        </a:lnTo>
                        <a:lnTo>
                          <a:pt x="128" y="124"/>
                        </a:lnTo>
                        <a:lnTo>
                          <a:pt x="116" y="142"/>
                        </a:lnTo>
                        <a:lnTo>
                          <a:pt x="104" y="166"/>
                        </a:lnTo>
                        <a:lnTo>
                          <a:pt x="92" y="192"/>
                        </a:lnTo>
                        <a:lnTo>
                          <a:pt x="80" y="218"/>
                        </a:lnTo>
                        <a:lnTo>
                          <a:pt x="56" y="276"/>
                        </a:lnTo>
                        <a:lnTo>
                          <a:pt x="44" y="304"/>
                        </a:lnTo>
                        <a:lnTo>
                          <a:pt x="34" y="332"/>
                        </a:lnTo>
                        <a:lnTo>
                          <a:pt x="26" y="356"/>
                        </a:lnTo>
                        <a:lnTo>
                          <a:pt x="18" y="376"/>
                        </a:lnTo>
                        <a:lnTo>
                          <a:pt x="10" y="394"/>
                        </a:lnTo>
                        <a:lnTo>
                          <a:pt x="6" y="406"/>
                        </a:lnTo>
                        <a:lnTo>
                          <a:pt x="2" y="414"/>
                        </a:lnTo>
                        <a:lnTo>
                          <a:pt x="0" y="414"/>
                        </a:lnTo>
                        <a:close/>
                      </a:path>
                    </a:pathLst>
                  </a:custGeom>
                  <a:solidFill>
                    <a:srgbClr val="008000"/>
                  </a:solidFill>
                  <a:ln w="9525">
                    <a:solidFill>
                      <a:srgbClr val="000000"/>
                    </a:solidFill>
                    <a:round/>
                    <a:headEnd/>
                    <a:tailEnd/>
                  </a:ln>
                </p:spPr>
                <p:txBody>
                  <a:bodyPr/>
                  <a:lstStyle/>
                  <a:p>
                    <a:endParaRPr lang="es-AR"/>
                  </a:p>
                </p:txBody>
              </p:sp>
              <p:sp>
                <p:nvSpPr>
                  <p:cNvPr id="70915" name="Freeform 1218"/>
                  <p:cNvSpPr>
                    <a:spLocks/>
                  </p:cNvSpPr>
                  <p:nvPr/>
                </p:nvSpPr>
                <p:spPr bwMode="auto">
                  <a:xfrm>
                    <a:off x="4316" y="2236"/>
                    <a:ext cx="350" cy="280"/>
                  </a:xfrm>
                  <a:custGeom>
                    <a:avLst/>
                    <a:gdLst>
                      <a:gd name="T0" fmla="*/ 350 w 350"/>
                      <a:gd name="T1" fmla="*/ 280 h 280"/>
                      <a:gd name="T2" fmla="*/ 350 w 350"/>
                      <a:gd name="T3" fmla="*/ 276 h 280"/>
                      <a:gd name="T4" fmla="*/ 348 w 350"/>
                      <a:gd name="T5" fmla="*/ 266 h 280"/>
                      <a:gd name="T6" fmla="*/ 346 w 350"/>
                      <a:gd name="T7" fmla="*/ 254 h 280"/>
                      <a:gd name="T8" fmla="*/ 342 w 350"/>
                      <a:gd name="T9" fmla="*/ 238 h 280"/>
                      <a:gd name="T10" fmla="*/ 336 w 350"/>
                      <a:gd name="T11" fmla="*/ 218 h 280"/>
                      <a:gd name="T12" fmla="*/ 328 w 350"/>
                      <a:gd name="T13" fmla="*/ 196 h 280"/>
                      <a:gd name="T14" fmla="*/ 312 w 350"/>
                      <a:gd name="T15" fmla="*/ 150 h 280"/>
                      <a:gd name="T16" fmla="*/ 292 w 350"/>
                      <a:gd name="T17" fmla="*/ 104 h 280"/>
                      <a:gd name="T18" fmla="*/ 280 w 350"/>
                      <a:gd name="T19" fmla="*/ 80 h 280"/>
                      <a:gd name="T20" fmla="*/ 270 w 350"/>
                      <a:gd name="T21" fmla="*/ 60 h 280"/>
                      <a:gd name="T22" fmla="*/ 258 w 350"/>
                      <a:gd name="T23" fmla="*/ 42 h 280"/>
                      <a:gd name="T24" fmla="*/ 246 w 350"/>
                      <a:gd name="T25" fmla="*/ 26 h 280"/>
                      <a:gd name="T26" fmla="*/ 236 w 350"/>
                      <a:gd name="T27" fmla="*/ 14 h 280"/>
                      <a:gd name="T28" fmla="*/ 224 w 350"/>
                      <a:gd name="T29" fmla="*/ 6 h 280"/>
                      <a:gd name="T30" fmla="*/ 212 w 350"/>
                      <a:gd name="T31" fmla="*/ 2 h 280"/>
                      <a:gd name="T32" fmla="*/ 198 w 350"/>
                      <a:gd name="T33" fmla="*/ 0 h 280"/>
                      <a:gd name="T34" fmla="*/ 182 w 350"/>
                      <a:gd name="T35" fmla="*/ 2 h 280"/>
                      <a:gd name="T36" fmla="*/ 164 w 350"/>
                      <a:gd name="T37" fmla="*/ 6 h 280"/>
                      <a:gd name="T38" fmla="*/ 128 w 350"/>
                      <a:gd name="T39" fmla="*/ 20 h 280"/>
                      <a:gd name="T40" fmla="*/ 92 w 350"/>
                      <a:gd name="T41" fmla="*/ 38 h 280"/>
                      <a:gd name="T42" fmla="*/ 58 w 350"/>
                      <a:gd name="T43" fmla="*/ 56 h 280"/>
                      <a:gd name="T44" fmla="*/ 42 w 350"/>
                      <a:gd name="T45" fmla="*/ 66 h 280"/>
                      <a:gd name="T46" fmla="*/ 30 w 350"/>
                      <a:gd name="T47" fmla="*/ 76 h 280"/>
                      <a:gd name="T48" fmla="*/ 18 w 350"/>
                      <a:gd name="T49" fmla="*/ 84 h 280"/>
                      <a:gd name="T50" fmla="*/ 8 w 350"/>
                      <a:gd name="T51" fmla="*/ 90 h 280"/>
                      <a:gd name="T52" fmla="*/ 2 w 350"/>
                      <a:gd name="T53" fmla="*/ 96 h 280"/>
                      <a:gd name="T54" fmla="*/ 0 w 350"/>
                      <a:gd name="T55" fmla="*/ 98 h 280"/>
                      <a:gd name="T56" fmla="*/ 0 w 350"/>
                      <a:gd name="T57" fmla="*/ 100 h 280"/>
                      <a:gd name="T58" fmla="*/ 4 w 350"/>
                      <a:gd name="T59" fmla="*/ 98 h 280"/>
                      <a:gd name="T60" fmla="*/ 10 w 350"/>
                      <a:gd name="T61" fmla="*/ 96 h 280"/>
                      <a:gd name="T62" fmla="*/ 20 w 350"/>
                      <a:gd name="T63" fmla="*/ 94 h 280"/>
                      <a:gd name="T64" fmla="*/ 30 w 350"/>
                      <a:gd name="T65" fmla="*/ 90 h 280"/>
                      <a:gd name="T66" fmla="*/ 42 w 350"/>
                      <a:gd name="T67" fmla="*/ 86 h 280"/>
                      <a:gd name="T68" fmla="*/ 72 w 350"/>
                      <a:gd name="T69" fmla="*/ 76 h 280"/>
                      <a:gd name="T70" fmla="*/ 104 w 350"/>
                      <a:gd name="T71" fmla="*/ 68 h 280"/>
                      <a:gd name="T72" fmla="*/ 136 w 350"/>
                      <a:gd name="T73" fmla="*/ 62 h 280"/>
                      <a:gd name="T74" fmla="*/ 166 w 350"/>
                      <a:gd name="T75" fmla="*/ 60 h 280"/>
                      <a:gd name="T76" fmla="*/ 180 w 350"/>
                      <a:gd name="T77" fmla="*/ 62 h 280"/>
                      <a:gd name="T78" fmla="*/ 192 w 350"/>
                      <a:gd name="T79" fmla="*/ 66 h 280"/>
                      <a:gd name="T80" fmla="*/ 204 w 350"/>
                      <a:gd name="T81" fmla="*/ 72 h 280"/>
                      <a:gd name="T82" fmla="*/ 216 w 350"/>
                      <a:gd name="T83" fmla="*/ 84 h 280"/>
                      <a:gd name="T84" fmla="*/ 228 w 350"/>
                      <a:gd name="T85" fmla="*/ 96 h 280"/>
                      <a:gd name="T86" fmla="*/ 240 w 350"/>
                      <a:gd name="T87" fmla="*/ 112 h 280"/>
                      <a:gd name="T88" fmla="*/ 266 w 350"/>
                      <a:gd name="T89" fmla="*/ 148 h 280"/>
                      <a:gd name="T90" fmla="*/ 292 w 350"/>
                      <a:gd name="T91" fmla="*/ 186 h 280"/>
                      <a:gd name="T92" fmla="*/ 314 w 350"/>
                      <a:gd name="T93" fmla="*/ 224 h 280"/>
                      <a:gd name="T94" fmla="*/ 324 w 350"/>
                      <a:gd name="T95" fmla="*/ 240 h 280"/>
                      <a:gd name="T96" fmla="*/ 332 w 350"/>
                      <a:gd name="T97" fmla="*/ 254 h 280"/>
                      <a:gd name="T98" fmla="*/ 338 w 350"/>
                      <a:gd name="T99" fmla="*/ 266 h 280"/>
                      <a:gd name="T100" fmla="*/ 344 w 350"/>
                      <a:gd name="T101" fmla="*/ 274 h 280"/>
                      <a:gd name="T102" fmla="*/ 348 w 350"/>
                      <a:gd name="T103" fmla="*/ 280 h 280"/>
                      <a:gd name="T104" fmla="*/ 350 w 350"/>
                      <a:gd name="T105" fmla="*/ 280 h 2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0"/>
                      <a:gd name="T160" fmla="*/ 0 h 280"/>
                      <a:gd name="T161" fmla="*/ 350 w 350"/>
                      <a:gd name="T162" fmla="*/ 280 h 2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0" h="280">
                        <a:moveTo>
                          <a:pt x="350" y="280"/>
                        </a:moveTo>
                        <a:lnTo>
                          <a:pt x="350" y="276"/>
                        </a:lnTo>
                        <a:lnTo>
                          <a:pt x="348" y="266"/>
                        </a:lnTo>
                        <a:lnTo>
                          <a:pt x="346" y="254"/>
                        </a:lnTo>
                        <a:lnTo>
                          <a:pt x="342" y="238"/>
                        </a:lnTo>
                        <a:lnTo>
                          <a:pt x="336" y="218"/>
                        </a:lnTo>
                        <a:lnTo>
                          <a:pt x="328" y="196"/>
                        </a:lnTo>
                        <a:lnTo>
                          <a:pt x="312" y="150"/>
                        </a:lnTo>
                        <a:lnTo>
                          <a:pt x="292" y="104"/>
                        </a:lnTo>
                        <a:lnTo>
                          <a:pt x="280" y="80"/>
                        </a:lnTo>
                        <a:lnTo>
                          <a:pt x="270" y="60"/>
                        </a:lnTo>
                        <a:lnTo>
                          <a:pt x="258" y="42"/>
                        </a:lnTo>
                        <a:lnTo>
                          <a:pt x="246" y="26"/>
                        </a:lnTo>
                        <a:lnTo>
                          <a:pt x="236" y="14"/>
                        </a:lnTo>
                        <a:lnTo>
                          <a:pt x="224" y="6"/>
                        </a:lnTo>
                        <a:lnTo>
                          <a:pt x="212" y="2"/>
                        </a:lnTo>
                        <a:lnTo>
                          <a:pt x="198" y="0"/>
                        </a:lnTo>
                        <a:lnTo>
                          <a:pt x="182" y="2"/>
                        </a:lnTo>
                        <a:lnTo>
                          <a:pt x="164" y="6"/>
                        </a:lnTo>
                        <a:lnTo>
                          <a:pt x="128" y="20"/>
                        </a:lnTo>
                        <a:lnTo>
                          <a:pt x="92" y="38"/>
                        </a:lnTo>
                        <a:lnTo>
                          <a:pt x="58" y="56"/>
                        </a:lnTo>
                        <a:lnTo>
                          <a:pt x="42" y="66"/>
                        </a:lnTo>
                        <a:lnTo>
                          <a:pt x="30" y="76"/>
                        </a:lnTo>
                        <a:lnTo>
                          <a:pt x="18" y="84"/>
                        </a:lnTo>
                        <a:lnTo>
                          <a:pt x="8" y="90"/>
                        </a:lnTo>
                        <a:lnTo>
                          <a:pt x="2" y="96"/>
                        </a:lnTo>
                        <a:lnTo>
                          <a:pt x="0" y="98"/>
                        </a:lnTo>
                        <a:lnTo>
                          <a:pt x="0" y="100"/>
                        </a:lnTo>
                        <a:lnTo>
                          <a:pt x="4" y="98"/>
                        </a:lnTo>
                        <a:lnTo>
                          <a:pt x="10" y="96"/>
                        </a:lnTo>
                        <a:lnTo>
                          <a:pt x="20" y="94"/>
                        </a:lnTo>
                        <a:lnTo>
                          <a:pt x="30" y="90"/>
                        </a:lnTo>
                        <a:lnTo>
                          <a:pt x="42" y="86"/>
                        </a:lnTo>
                        <a:lnTo>
                          <a:pt x="72" y="76"/>
                        </a:lnTo>
                        <a:lnTo>
                          <a:pt x="104" y="68"/>
                        </a:lnTo>
                        <a:lnTo>
                          <a:pt x="136" y="62"/>
                        </a:lnTo>
                        <a:lnTo>
                          <a:pt x="166" y="60"/>
                        </a:lnTo>
                        <a:lnTo>
                          <a:pt x="180" y="62"/>
                        </a:lnTo>
                        <a:lnTo>
                          <a:pt x="192" y="66"/>
                        </a:lnTo>
                        <a:lnTo>
                          <a:pt x="204" y="72"/>
                        </a:lnTo>
                        <a:lnTo>
                          <a:pt x="216" y="84"/>
                        </a:lnTo>
                        <a:lnTo>
                          <a:pt x="228" y="96"/>
                        </a:lnTo>
                        <a:lnTo>
                          <a:pt x="240" y="112"/>
                        </a:lnTo>
                        <a:lnTo>
                          <a:pt x="266" y="148"/>
                        </a:lnTo>
                        <a:lnTo>
                          <a:pt x="292" y="186"/>
                        </a:lnTo>
                        <a:lnTo>
                          <a:pt x="314" y="224"/>
                        </a:lnTo>
                        <a:lnTo>
                          <a:pt x="324" y="240"/>
                        </a:lnTo>
                        <a:lnTo>
                          <a:pt x="332" y="254"/>
                        </a:lnTo>
                        <a:lnTo>
                          <a:pt x="338" y="266"/>
                        </a:lnTo>
                        <a:lnTo>
                          <a:pt x="344" y="274"/>
                        </a:lnTo>
                        <a:lnTo>
                          <a:pt x="348" y="280"/>
                        </a:lnTo>
                        <a:lnTo>
                          <a:pt x="350" y="280"/>
                        </a:lnTo>
                        <a:close/>
                      </a:path>
                    </a:pathLst>
                  </a:custGeom>
                  <a:solidFill>
                    <a:srgbClr val="008000"/>
                  </a:solidFill>
                  <a:ln w="9525">
                    <a:solidFill>
                      <a:srgbClr val="000000"/>
                    </a:solidFill>
                    <a:round/>
                    <a:headEnd/>
                    <a:tailEnd/>
                  </a:ln>
                </p:spPr>
                <p:txBody>
                  <a:bodyPr/>
                  <a:lstStyle/>
                  <a:p>
                    <a:endParaRPr lang="es-AR"/>
                  </a:p>
                </p:txBody>
              </p:sp>
            </p:grpSp>
            <p:grpSp>
              <p:nvGrpSpPr>
                <p:cNvPr id="70752" name="Group 1219"/>
                <p:cNvGrpSpPr>
                  <a:grpSpLocks/>
                </p:cNvGrpSpPr>
                <p:nvPr/>
              </p:nvGrpSpPr>
              <p:grpSpPr bwMode="auto">
                <a:xfrm>
                  <a:off x="4640" y="2392"/>
                  <a:ext cx="446" cy="400"/>
                  <a:chOff x="4640" y="2392"/>
                  <a:chExt cx="446" cy="400"/>
                </a:xfrm>
              </p:grpSpPr>
              <p:sp>
                <p:nvSpPr>
                  <p:cNvPr id="70912" name="Freeform 1220"/>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36 w 446"/>
                      <a:gd name="T119" fmla="*/ 248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6"/>
                      <a:gd name="T181" fmla="*/ 0 h 400"/>
                      <a:gd name="T182" fmla="*/ 446 w 446"/>
                      <a:gd name="T183" fmla="*/ 400 h 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lnTo>
                          <a:pt x="36" y="248"/>
                        </a:lnTo>
                        <a:close/>
                      </a:path>
                    </a:pathLst>
                  </a:custGeom>
                  <a:solidFill>
                    <a:srgbClr val="008000"/>
                  </a:solidFill>
                  <a:ln w="9525">
                    <a:noFill/>
                    <a:round/>
                    <a:headEnd/>
                    <a:tailEnd/>
                  </a:ln>
                </p:spPr>
                <p:txBody>
                  <a:bodyPr/>
                  <a:lstStyle/>
                  <a:p>
                    <a:endParaRPr lang="es-AR"/>
                  </a:p>
                </p:txBody>
              </p:sp>
              <p:sp>
                <p:nvSpPr>
                  <p:cNvPr id="70913" name="Freeform 1221"/>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6"/>
                      <a:gd name="T178" fmla="*/ 0 h 400"/>
                      <a:gd name="T179" fmla="*/ 446 w 446"/>
                      <a:gd name="T180" fmla="*/ 400 h 4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path>
                    </a:pathLst>
                  </a:custGeom>
                  <a:noFill/>
                  <a:ln w="9525">
                    <a:solidFill>
                      <a:srgbClr val="000000"/>
                    </a:solidFill>
                    <a:round/>
                    <a:headEnd/>
                    <a:tailEnd/>
                  </a:ln>
                </p:spPr>
                <p:txBody>
                  <a:bodyPr/>
                  <a:lstStyle/>
                  <a:p>
                    <a:endParaRPr lang="es-AR"/>
                  </a:p>
                </p:txBody>
              </p:sp>
            </p:grpSp>
            <p:grpSp>
              <p:nvGrpSpPr>
                <p:cNvPr id="70753" name="Group 1222"/>
                <p:cNvGrpSpPr>
                  <a:grpSpLocks/>
                </p:cNvGrpSpPr>
                <p:nvPr/>
              </p:nvGrpSpPr>
              <p:grpSpPr bwMode="auto">
                <a:xfrm>
                  <a:off x="4236" y="2622"/>
                  <a:ext cx="940" cy="364"/>
                  <a:chOff x="4236" y="2622"/>
                  <a:chExt cx="940" cy="364"/>
                </a:xfrm>
              </p:grpSpPr>
              <p:grpSp>
                <p:nvGrpSpPr>
                  <p:cNvPr id="70906" name="Group 1223"/>
                  <p:cNvGrpSpPr>
                    <a:grpSpLocks/>
                  </p:cNvGrpSpPr>
                  <p:nvPr/>
                </p:nvGrpSpPr>
                <p:grpSpPr bwMode="auto">
                  <a:xfrm>
                    <a:off x="4236" y="2622"/>
                    <a:ext cx="442" cy="364"/>
                    <a:chOff x="4236" y="2622"/>
                    <a:chExt cx="442" cy="364"/>
                  </a:xfrm>
                </p:grpSpPr>
                <p:sp>
                  <p:nvSpPr>
                    <p:cNvPr id="70910" name="Freeform 1224"/>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442 w 442"/>
                        <a:gd name="T103" fmla="*/ 228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2"/>
                        <a:gd name="T157" fmla="*/ 0 h 364"/>
                        <a:gd name="T158" fmla="*/ 442 w 442"/>
                        <a:gd name="T159" fmla="*/ 364 h 3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lnTo>
                            <a:pt x="442" y="228"/>
                          </a:lnTo>
                          <a:close/>
                        </a:path>
                      </a:pathLst>
                    </a:custGeom>
                    <a:solidFill>
                      <a:srgbClr val="008000"/>
                    </a:solidFill>
                    <a:ln w="9525">
                      <a:noFill/>
                      <a:round/>
                      <a:headEnd/>
                      <a:tailEnd/>
                    </a:ln>
                  </p:spPr>
                  <p:txBody>
                    <a:bodyPr/>
                    <a:lstStyle/>
                    <a:p>
                      <a:endParaRPr lang="es-AR"/>
                    </a:p>
                  </p:txBody>
                </p:sp>
                <p:sp>
                  <p:nvSpPr>
                    <p:cNvPr id="70911" name="Freeform 1225"/>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2"/>
                        <a:gd name="T154" fmla="*/ 0 h 364"/>
                        <a:gd name="T155" fmla="*/ 442 w 442"/>
                        <a:gd name="T156" fmla="*/ 364 h 3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path>
                      </a:pathLst>
                    </a:custGeom>
                    <a:noFill/>
                    <a:ln w="9525">
                      <a:solidFill>
                        <a:srgbClr val="000000"/>
                      </a:solidFill>
                      <a:round/>
                      <a:headEnd/>
                      <a:tailEnd/>
                    </a:ln>
                  </p:spPr>
                  <p:txBody>
                    <a:bodyPr/>
                    <a:lstStyle/>
                    <a:p>
                      <a:endParaRPr lang="es-AR"/>
                    </a:p>
                  </p:txBody>
                </p:sp>
              </p:grpSp>
              <p:grpSp>
                <p:nvGrpSpPr>
                  <p:cNvPr id="70907" name="Group 1226"/>
                  <p:cNvGrpSpPr>
                    <a:grpSpLocks/>
                  </p:cNvGrpSpPr>
                  <p:nvPr/>
                </p:nvGrpSpPr>
                <p:grpSpPr bwMode="auto">
                  <a:xfrm>
                    <a:off x="4702" y="2630"/>
                    <a:ext cx="474" cy="356"/>
                    <a:chOff x="4702" y="2630"/>
                    <a:chExt cx="474" cy="356"/>
                  </a:xfrm>
                </p:grpSpPr>
                <p:sp>
                  <p:nvSpPr>
                    <p:cNvPr id="70908" name="Freeform 1227"/>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w 474"/>
                        <a:gd name="T103" fmla="*/ 224 h 3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4"/>
                        <a:gd name="T157" fmla="*/ 0 h 356"/>
                        <a:gd name="T158" fmla="*/ 474 w 474"/>
                        <a:gd name="T159" fmla="*/ 356 h 3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lnTo>
                            <a:pt x="0" y="224"/>
                          </a:lnTo>
                          <a:close/>
                        </a:path>
                      </a:pathLst>
                    </a:custGeom>
                    <a:solidFill>
                      <a:srgbClr val="008000"/>
                    </a:solidFill>
                    <a:ln w="9525">
                      <a:noFill/>
                      <a:round/>
                      <a:headEnd/>
                      <a:tailEnd/>
                    </a:ln>
                  </p:spPr>
                  <p:txBody>
                    <a:bodyPr/>
                    <a:lstStyle/>
                    <a:p>
                      <a:endParaRPr lang="es-AR"/>
                    </a:p>
                  </p:txBody>
                </p:sp>
                <p:sp>
                  <p:nvSpPr>
                    <p:cNvPr id="70909" name="Freeform 1228"/>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4"/>
                        <a:gd name="T154" fmla="*/ 0 h 356"/>
                        <a:gd name="T155" fmla="*/ 474 w 474"/>
                        <a:gd name="T156" fmla="*/ 356 h 3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path>
                      </a:pathLst>
                    </a:custGeom>
                    <a:noFill/>
                    <a:ln w="9525">
                      <a:solidFill>
                        <a:srgbClr val="000000"/>
                      </a:solidFill>
                      <a:round/>
                      <a:headEnd/>
                      <a:tailEnd/>
                    </a:ln>
                  </p:spPr>
                  <p:txBody>
                    <a:bodyPr/>
                    <a:lstStyle/>
                    <a:p>
                      <a:endParaRPr lang="es-AR"/>
                    </a:p>
                  </p:txBody>
                </p:sp>
              </p:grpSp>
            </p:grpSp>
            <p:sp>
              <p:nvSpPr>
                <p:cNvPr id="70754" name="Rectangle 1229"/>
                <p:cNvSpPr>
                  <a:spLocks noChangeArrowheads="1"/>
                </p:cNvSpPr>
                <p:nvPr/>
              </p:nvSpPr>
              <p:spPr bwMode="auto">
                <a:xfrm>
                  <a:off x="4664" y="1940"/>
                  <a:ext cx="32" cy="1354"/>
                </a:xfrm>
                <a:prstGeom prst="rect">
                  <a:avLst/>
                </a:prstGeom>
                <a:solidFill>
                  <a:srgbClr val="008000"/>
                </a:solidFill>
                <a:ln w="9525">
                  <a:noFill/>
                  <a:miter lim="800000"/>
                  <a:headEnd/>
                  <a:tailEnd/>
                </a:ln>
              </p:spPr>
              <p:txBody>
                <a:bodyPr/>
                <a:lstStyle/>
                <a:p>
                  <a:endParaRPr lang="es-AR"/>
                </a:p>
              </p:txBody>
            </p:sp>
            <p:sp>
              <p:nvSpPr>
                <p:cNvPr id="70755" name="Freeform 1230"/>
                <p:cNvSpPr>
                  <a:spLocks/>
                </p:cNvSpPr>
                <p:nvPr/>
              </p:nvSpPr>
              <p:spPr bwMode="auto">
                <a:xfrm>
                  <a:off x="4684" y="2900"/>
                  <a:ext cx="330" cy="294"/>
                </a:xfrm>
                <a:custGeom>
                  <a:avLst/>
                  <a:gdLst>
                    <a:gd name="T0" fmla="*/ 0 w 330"/>
                    <a:gd name="T1" fmla="*/ 294 h 294"/>
                    <a:gd name="T2" fmla="*/ 0 w 330"/>
                    <a:gd name="T3" fmla="*/ 290 h 294"/>
                    <a:gd name="T4" fmla="*/ 2 w 330"/>
                    <a:gd name="T5" fmla="*/ 280 h 294"/>
                    <a:gd name="T6" fmla="*/ 4 w 330"/>
                    <a:gd name="T7" fmla="*/ 266 h 294"/>
                    <a:gd name="T8" fmla="*/ 10 w 330"/>
                    <a:gd name="T9" fmla="*/ 248 h 294"/>
                    <a:gd name="T10" fmla="*/ 14 w 330"/>
                    <a:gd name="T11" fmla="*/ 228 h 294"/>
                    <a:gd name="T12" fmla="*/ 22 w 330"/>
                    <a:gd name="T13" fmla="*/ 206 h 294"/>
                    <a:gd name="T14" fmla="*/ 38 w 330"/>
                    <a:gd name="T15" fmla="*/ 158 h 294"/>
                    <a:gd name="T16" fmla="*/ 56 w 330"/>
                    <a:gd name="T17" fmla="*/ 108 h 294"/>
                    <a:gd name="T18" fmla="*/ 66 w 330"/>
                    <a:gd name="T19" fmla="*/ 84 h 294"/>
                    <a:gd name="T20" fmla="*/ 78 w 330"/>
                    <a:gd name="T21" fmla="*/ 62 h 294"/>
                    <a:gd name="T22" fmla="*/ 88 w 330"/>
                    <a:gd name="T23" fmla="*/ 44 h 294"/>
                    <a:gd name="T24" fmla="*/ 98 w 330"/>
                    <a:gd name="T25" fmla="*/ 28 h 294"/>
                    <a:gd name="T26" fmla="*/ 110 w 330"/>
                    <a:gd name="T27" fmla="*/ 14 h 294"/>
                    <a:gd name="T28" fmla="*/ 120 w 330"/>
                    <a:gd name="T29" fmla="*/ 6 h 294"/>
                    <a:gd name="T30" fmla="*/ 132 w 330"/>
                    <a:gd name="T31" fmla="*/ 2 h 294"/>
                    <a:gd name="T32" fmla="*/ 144 w 330"/>
                    <a:gd name="T33" fmla="*/ 0 h 294"/>
                    <a:gd name="T34" fmla="*/ 158 w 330"/>
                    <a:gd name="T35" fmla="*/ 2 h 294"/>
                    <a:gd name="T36" fmla="*/ 174 w 330"/>
                    <a:gd name="T37" fmla="*/ 6 h 294"/>
                    <a:gd name="T38" fmla="*/ 208 w 330"/>
                    <a:gd name="T39" fmla="*/ 20 h 294"/>
                    <a:gd name="T40" fmla="*/ 244 w 330"/>
                    <a:gd name="T41" fmla="*/ 38 h 294"/>
                    <a:gd name="T42" fmla="*/ 276 w 330"/>
                    <a:gd name="T43" fmla="*/ 58 h 294"/>
                    <a:gd name="T44" fmla="*/ 302 w 330"/>
                    <a:gd name="T45" fmla="*/ 78 h 294"/>
                    <a:gd name="T46" fmla="*/ 314 w 330"/>
                    <a:gd name="T47" fmla="*/ 86 h 294"/>
                    <a:gd name="T48" fmla="*/ 322 w 330"/>
                    <a:gd name="T49" fmla="*/ 94 h 294"/>
                    <a:gd name="T50" fmla="*/ 328 w 330"/>
                    <a:gd name="T51" fmla="*/ 98 h 294"/>
                    <a:gd name="T52" fmla="*/ 330 w 330"/>
                    <a:gd name="T53" fmla="*/ 102 h 294"/>
                    <a:gd name="T54" fmla="*/ 330 w 330"/>
                    <a:gd name="T55" fmla="*/ 104 h 294"/>
                    <a:gd name="T56" fmla="*/ 326 w 330"/>
                    <a:gd name="T57" fmla="*/ 102 h 294"/>
                    <a:gd name="T58" fmla="*/ 320 w 330"/>
                    <a:gd name="T59" fmla="*/ 100 h 294"/>
                    <a:gd name="T60" fmla="*/ 312 w 330"/>
                    <a:gd name="T61" fmla="*/ 98 h 294"/>
                    <a:gd name="T62" fmla="*/ 290 w 330"/>
                    <a:gd name="T63" fmla="*/ 88 h 294"/>
                    <a:gd name="T64" fmla="*/ 262 w 330"/>
                    <a:gd name="T65" fmla="*/ 80 h 294"/>
                    <a:gd name="T66" fmla="*/ 232 w 330"/>
                    <a:gd name="T67" fmla="*/ 70 h 294"/>
                    <a:gd name="T68" fmla="*/ 202 w 330"/>
                    <a:gd name="T69" fmla="*/ 64 h 294"/>
                    <a:gd name="T70" fmla="*/ 174 w 330"/>
                    <a:gd name="T71" fmla="*/ 64 h 294"/>
                    <a:gd name="T72" fmla="*/ 162 w 330"/>
                    <a:gd name="T73" fmla="*/ 66 h 294"/>
                    <a:gd name="T74" fmla="*/ 150 w 330"/>
                    <a:gd name="T75" fmla="*/ 70 h 294"/>
                    <a:gd name="T76" fmla="*/ 140 w 330"/>
                    <a:gd name="T77" fmla="*/ 76 h 294"/>
                    <a:gd name="T78" fmla="*/ 128 w 330"/>
                    <a:gd name="T79" fmla="*/ 88 h 294"/>
                    <a:gd name="T80" fmla="*/ 116 w 330"/>
                    <a:gd name="T81" fmla="*/ 102 h 294"/>
                    <a:gd name="T82" fmla="*/ 104 w 330"/>
                    <a:gd name="T83" fmla="*/ 118 h 294"/>
                    <a:gd name="T84" fmla="*/ 80 w 330"/>
                    <a:gd name="T85" fmla="*/ 156 h 294"/>
                    <a:gd name="T86" fmla="*/ 56 w 330"/>
                    <a:gd name="T87" fmla="*/ 196 h 294"/>
                    <a:gd name="T88" fmla="*/ 34 w 330"/>
                    <a:gd name="T89" fmla="*/ 234 h 294"/>
                    <a:gd name="T90" fmla="*/ 26 w 330"/>
                    <a:gd name="T91" fmla="*/ 252 h 294"/>
                    <a:gd name="T92" fmla="*/ 18 w 330"/>
                    <a:gd name="T93" fmla="*/ 266 h 294"/>
                    <a:gd name="T94" fmla="*/ 10 w 330"/>
                    <a:gd name="T95" fmla="*/ 280 h 294"/>
                    <a:gd name="T96" fmla="*/ 6 w 330"/>
                    <a:gd name="T97" fmla="*/ 288 h 294"/>
                    <a:gd name="T98" fmla="*/ 2 w 330"/>
                    <a:gd name="T99" fmla="*/ 294 h 294"/>
                    <a:gd name="T100" fmla="*/ 0 w 330"/>
                    <a:gd name="T101" fmla="*/ 294 h 2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0"/>
                    <a:gd name="T154" fmla="*/ 0 h 294"/>
                    <a:gd name="T155" fmla="*/ 330 w 330"/>
                    <a:gd name="T156" fmla="*/ 294 h 2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0" h="294">
                      <a:moveTo>
                        <a:pt x="0" y="294"/>
                      </a:moveTo>
                      <a:lnTo>
                        <a:pt x="0" y="290"/>
                      </a:lnTo>
                      <a:lnTo>
                        <a:pt x="2" y="280"/>
                      </a:lnTo>
                      <a:lnTo>
                        <a:pt x="4" y="266"/>
                      </a:lnTo>
                      <a:lnTo>
                        <a:pt x="10" y="248"/>
                      </a:lnTo>
                      <a:lnTo>
                        <a:pt x="14" y="228"/>
                      </a:lnTo>
                      <a:lnTo>
                        <a:pt x="22" y="206"/>
                      </a:lnTo>
                      <a:lnTo>
                        <a:pt x="38" y="158"/>
                      </a:lnTo>
                      <a:lnTo>
                        <a:pt x="56" y="108"/>
                      </a:lnTo>
                      <a:lnTo>
                        <a:pt x="66" y="84"/>
                      </a:lnTo>
                      <a:lnTo>
                        <a:pt x="78" y="62"/>
                      </a:lnTo>
                      <a:lnTo>
                        <a:pt x="88" y="44"/>
                      </a:lnTo>
                      <a:lnTo>
                        <a:pt x="98" y="28"/>
                      </a:lnTo>
                      <a:lnTo>
                        <a:pt x="110" y="14"/>
                      </a:lnTo>
                      <a:lnTo>
                        <a:pt x="120" y="6"/>
                      </a:lnTo>
                      <a:lnTo>
                        <a:pt x="132" y="2"/>
                      </a:lnTo>
                      <a:lnTo>
                        <a:pt x="144" y="0"/>
                      </a:lnTo>
                      <a:lnTo>
                        <a:pt x="158" y="2"/>
                      </a:lnTo>
                      <a:lnTo>
                        <a:pt x="174" y="6"/>
                      </a:lnTo>
                      <a:lnTo>
                        <a:pt x="208" y="20"/>
                      </a:lnTo>
                      <a:lnTo>
                        <a:pt x="244" y="38"/>
                      </a:lnTo>
                      <a:lnTo>
                        <a:pt x="276" y="58"/>
                      </a:lnTo>
                      <a:lnTo>
                        <a:pt x="302" y="78"/>
                      </a:lnTo>
                      <a:lnTo>
                        <a:pt x="314" y="86"/>
                      </a:lnTo>
                      <a:lnTo>
                        <a:pt x="322" y="94"/>
                      </a:lnTo>
                      <a:lnTo>
                        <a:pt x="328" y="98"/>
                      </a:lnTo>
                      <a:lnTo>
                        <a:pt x="330" y="102"/>
                      </a:lnTo>
                      <a:lnTo>
                        <a:pt x="330" y="104"/>
                      </a:lnTo>
                      <a:lnTo>
                        <a:pt x="326" y="102"/>
                      </a:lnTo>
                      <a:lnTo>
                        <a:pt x="320" y="100"/>
                      </a:lnTo>
                      <a:lnTo>
                        <a:pt x="312" y="98"/>
                      </a:lnTo>
                      <a:lnTo>
                        <a:pt x="290" y="88"/>
                      </a:lnTo>
                      <a:lnTo>
                        <a:pt x="262" y="80"/>
                      </a:lnTo>
                      <a:lnTo>
                        <a:pt x="232" y="70"/>
                      </a:lnTo>
                      <a:lnTo>
                        <a:pt x="202" y="64"/>
                      </a:lnTo>
                      <a:lnTo>
                        <a:pt x="174" y="64"/>
                      </a:lnTo>
                      <a:lnTo>
                        <a:pt x="162" y="66"/>
                      </a:lnTo>
                      <a:lnTo>
                        <a:pt x="150" y="70"/>
                      </a:lnTo>
                      <a:lnTo>
                        <a:pt x="140" y="76"/>
                      </a:lnTo>
                      <a:lnTo>
                        <a:pt x="128" y="88"/>
                      </a:lnTo>
                      <a:lnTo>
                        <a:pt x="116" y="102"/>
                      </a:lnTo>
                      <a:lnTo>
                        <a:pt x="104" y="118"/>
                      </a:lnTo>
                      <a:lnTo>
                        <a:pt x="80" y="156"/>
                      </a:lnTo>
                      <a:lnTo>
                        <a:pt x="56" y="196"/>
                      </a:lnTo>
                      <a:lnTo>
                        <a:pt x="34" y="234"/>
                      </a:lnTo>
                      <a:lnTo>
                        <a:pt x="26" y="252"/>
                      </a:lnTo>
                      <a:lnTo>
                        <a:pt x="18" y="266"/>
                      </a:lnTo>
                      <a:lnTo>
                        <a:pt x="10" y="280"/>
                      </a:lnTo>
                      <a:lnTo>
                        <a:pt x="6" y="288"/>
                      </a:lnTo>
                      <a:lnTo>
                        <a:pt x="2" y="294"/>
                      </a:lnTo>
                      <a:lnTo>
                        <a:pt x="0" y="294"/>
                      </a:lnTo>
                      <a:close/>
                    </a:path>
                  </a:pathLst>
                </a:custGeom>
                <a:solidFill>
                  <a:srgbClr val="008000"/>
                </a:solidFill>
                <a:ln w="9525">
                  <a:solidFill>
                    <a:srgbClr val="000000"/>
                  </a:solidFill>
                  <a:round/>
                  <a:headEnd/>
                  <a:tailEnd/>
                </a:ln>
              </p:spPr>
              <p:txBody>
                <a:bodyPr/>
                <a:lstStyle/>
                <a:p>
                  <a:endParaRPr lang="es-AR"/>
                </a:p>
              </p:txBody>
            </p:sp>
            <p:sp>
              <p:nvSpPr>
                <p:cNvPr id="70756" name="Freeform 1231"/>
                <p:cNvSpPr>
                  <a:spLocks/>
                </p:cNvSpPr>
                <p:nvPr/>
              </p:nvSpPr>
              <p:spPr bwMode="auto">
                <a:xfrm>
                  <a:off x="4316" y="2956"/>
                  <a:ext cx="350" cy="200"/>
                </a:xfrm>
                <a:custGeom>
                  <a:avLst/>
                  <a:gdLst>
                    <a:gd name="T0" fmla="*/ 350 w 350"/>
                    <a:gd name="T1" fmla="*/ 200 h 200"/>
                    <a:gd name="T2" fmla="*/ 350 w 350"/>
                    <a:gd name="T3" fmla="*/ 198 h 200"/>
                    <a:gd name="T4" fmla="*/ 348 w 350"/>
                    <a:gd name="T5" fmla="*/ 190 h 200"/>
                    <a:gd name="T6" fmla="*/ 346 w 350"/>
                    <a:gd name="T7" fmla="*/ 182 h 200"/>
                    <a:gd name="T8" fmla="*/ 342 w 350"/>
                    <a:gd name="T9" fmla="*/ 170 h 200"/>
                    <a:gd name="T10" fmla="*/ 328 w 350"/>
                    <a:gd name="T11" fmla="*/ 142 h 200"/>
                    <a:gd name="T12" fmla="*/ 312 w 350"/>
                    <a:gd name="T13" fmla="*/ 108 h 200"/>
                    <a:gd name="T14" fmla="*/ 292 w 350"/>
                    <a:gd name="T15" fmla="*/ 74 h 200"/>
                    <a:gd name="T16" fmla="*/ 270 w 350"/>
                    <a:gd name="T17" fmla="*/ 44 h 200"/>
                    <a:gd name="T18" fmla="*/ 258 w 350"/>
                    <a:gd name="T19" fmla="*/ 30 h 200"/>
                    <a:gd name="T20" fmla="*/ 246 w 350"/>
                    <a:gd name="T21" fmla="*/ 18 h 200"/>
                    <a:gd name="T22" fmla="*/ 236 w 350"/>
                    <a:gd name="T23" fmla="*/ 10 h 200"/>
                    <a:gd name="T24" fmla="*/ 224 w 350"/>
                    <a:gd name="T25" fmla="*/ 4 h 200"/>
                    <a:gd name="T26" fmla="*/ 212 w 350"/>
                    <a:gd name="T27" fmla="*/ 2 h 200"/>
                    <a:gd name="T28" fmla="*/ 198 w 350"/>
                    <a:gd name="T29" fmla="*/ 0 h 200"/>
                    <a:gd name="T30" fmla="*/ 164 w 350"/>
                    <a:gd name="T31" fmla="*/ 4 h 200"/>
                    <a:gd name="T32" fmla="*/ 128 w 350"/>
                    <a:gd name="T33" fmla="*/ 14 h 200"/>
                    <a:gd name="T34" fmla="*/ 92 w 350"/>
                    <a:gd name="T35" fmla="*/ 26 h 200"/>
                    <a:gd name="T36" fmla="*/ 58 w 350"/>
                    <a:gd name="T37" fmla="*/ 40 h 200"/>
                    <a:gd name="T38" fmla="*/ 42 w 350"/>
                    <a:gd name="T39" fmla="*/ 48 h 200"/>
                    <a:gd name="T40" fmla="*/ 30 w 350"/>
                    <a:gd name="T41" fmla="*/ 54 h 200"/>
                    <a:gd name="T42" fmla="*/ 18 w 350"/>
                    <a:gd name="T43" fmla="*/ 60 h 200"/>
                    <a:gd name="T44" fmla="*/ 8 w 350"/>
                    <a:gd name="T45" fmla="*/ 64 h 200"/>
                    <a:gd name="T46" fmla="*/ 2 w 350"/>
                    <a:gd name="T47" fmla="*/ 68 h 200"/>
                    <a:gd name="T48" fmla="*/ 0 w 350"/>
                    <a:gd name="T49" fmla="*/ 70 h 200"/>
                    <a:gd name="T50" fmla="*/ 4 w 350"/>
                    <a:gd name="T51" fmla="*/ 70 h 200"/>
                    <a:gd name="T52" fmla="*/ 10 w 350"/>
                    <a:gd name="T53" fmla="*/ 70 h 200"/>
                    <a:gd name="T54" fmla="*/ 20 w 350"/>
                    <a:gd name="T55" fmla="*/ 68 h 200"/>
                    <a:gd name="T56" fmla="*/ 30 w 350"/>
                    <a:gd name="T57" fmla="*/ 64 h 200"/>
                    <a:gd name="T58" fmla="*/ 42 w 350"/>
                    <a:gd name="T59" fmla="*/ 62 h 200"/>
                    <a:gd name="T60" fmla="*/ 72 w 350"/>
                    <a:gd name="T61" fmla="*/ 56 h 200"/>
                    <a:gd name="T62" fmla="*/ 104 w 350"/>
                    <a:gd name="T63" fmla="*/ 50 h 200"/>
                    <a:gd name="T64" fmla="*/ 136 w 350"/>
                    <a:gd name="T65" fmla="*/ 46 h 200"/>
                    <a:gd name="T66" fmla="*/ 166 w 350"/>
                    <a:gd name="T67" fmla="*/ 44 h 200"/>
                    <a:gd name="T68" fmla="*/ 192 w 350"/>
                    <a:gd name="T69" fmla="*/ 48 h 200"/>
                    <a:gd name="T70" fmla="*/ 204 w 350"/>
                    <a:gd name="T71" fmla="*/ 52 h 200"/>
                    <a:gd name="T72" fmla="*/ 216 w 350"/>
                    <a:gd name="T73" fmla="*/ 60 h 200"/>
                    <a:gd name="T74" fmla="*/ 228 w 350"/>
                    <a:gd name="T75" fmla="*/ 70 h 200"/>
                    <a:gd name="T76" fmla="*/ 240 w 350"/>
                    <a:gd name="T77" fmla="*/ 80 h 200"/>
                    <a:gd name="T78" fmla="*/ 266 w 350"/>
                    <a:gd name="T79" fmla="*/ 106 h 200"/>
                    <a:gd name="T80" fmla="*/ 292 w 350"/>
                    <a:gd name="T81" fmla="*/ 134 h 200"/>
                    <a:gd name="T82" fmla="*/ 314 w 350"/>
                    <a:gd name="T83" fmla="*/ 160 h 200"/>
                    <a:gd name="T84" fmla="*/ 332 w 350"/>
                    <a:gd name="T85" fmla="*/ 182 h 200"/>
                    <a:gd name="T86" fmla="*/ 338 w 350"/>
                    <a:gd name="T87" fmla="*/ 190 h 200"/>
                    <a:gd name="T88" fmla="*/ 344 w 350"/>
                    <a:gd name="T89" fmla="*/ 196 h 200"/>
                    <a:gd name="T90" fmla="*/ 348 w 350"/>
                    <a:gd name="T91" fmla="*/ 200 h 200"/>
                    <a:gd name="T92" fmla="*/ 350 w 350"/>
                    <a:gd name="T93" fmla="*/ 200 h 2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0"/>
                    <a:gd name="T142" fmla="*/ 0 h 200"/>
                    <a:gd name="T143" fmla="*/ 350 w 350"/>
                    <a:gd name="T144" fmla="*/ 200 h 2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0" h="200">
                      <a:moveTo>
                        <a:pt x="350" y="200"/>
                      </a:moveTo>
                      <a:lnTo>
                        <a:pt x="350" y="198"/>
                      </a:lnTo>
                      <a:lnTo>
                        <a:pt x="348" y="190"/>
                      </a:lnTo>
                      <a:lnTo>
                        <a:pt x="346" y="182"/>
                      </a:lnTo>
                      <a:lnTo>
                        <a:pt x="342" y="170"/>
                      </a:lnTo>
                      <a:lnTo>
                        <a:pt x="328" y="142"/>
                      </a:lnTo>
                      <a:lnTo>
                        <a:pt x="312" y="108"/>
                      </a:lnTo>
                      <a:lnTo>
                        <a:pt x="292" y="74"/>
                      </a:lnTo>
                      <a:lnTo>
                        <a:pt x="270" y="44"/>
                      </a:lnTo>
                      <a:lnTo>
                        <a:pt x="258" y="30"/>
                      </a:lnTo>
                      <a:lnTo>
                        <a:pt x="246" y="18"/>
                      </a:lnTo>
                      <a:lnTo>
                        <a:pt x="236" y="10"/>
                      </a:lnTo>
                      <a:lnTo>
                        <a:pt x="224" y="4"/>
                      </a:lnTo>
                      <a:lnTo>
                        <a:pt x="212" y="2"/>
                      </a:lnTo>
                      <a:lnTo>
                        <a:pt x="198" y="0"/>
                      </a:lnTo>
                      <a:lnTo>
                        <a:pt x="164" y="4"/>
                      </a:lnTo>
                      <a:lnTo>
                        <a:pt x="128" y="14"/>
                      </a:lnTo>
                      <a:lnTo>
                        <a:pt x="92" y="26"/>
                      </a:lnTo>
                      <a:lnTo>
                        <a:pt x="58" y="40"/>
                      </a:lnTo>
                      <a:lnTo>
                        <a:pt x="42" y="48"/>
                      </a:lnTo>
                      <a:lnTo>
                        <a:pt x="30" y="54"/>
                      </a:lnTo>
                      <a:lnTo>
                        <a:pt x="18" y="60"/>
                      </a:lnTo>
                      <a:lnTo>
                        <a:pt x="8" y="64"/>
                      </a:lnTo>
                      <a:lnTo>
                        <a:pt x="2" y="68"/>
                      </a:lnTo>
                      <a:lnTo>
                        <a:pt x="0" y="70"/>
                      </a:lnTo>
                      <a:lnTo>
                        <a:pt x="4" y="70"/>
                      </a:lnTo>
                      <a:lnTo>
                        <a:pt x="10" y="70"/>
                      </a:lnTo>
                      <a:lnTo>
                        <a:pt x="20" y="68"/>
                      </a:lnTo>
                      <a:lnTo>
                        <a:pt x="30" y="64"/>
                      </a:lnTo>
                      <a:lnTo>
                        <a:pt x="42" y="62"/>
                      </a:lnTo>
                      <a:lnTo>
                        <a:pt x="72" y="56"/>
                      </a:lnTo>
                      <a:lnTo>
                        <a:pt x="104" y="50"/>
                      </a:lnTo>
                      <a:lnTo>
                        <a:pt x="136" y="46"/>
                      </a:lnTo>
                      <a:lnTo>
                        <a:pt x="166" y="44"/>
                      </a:lnTo>
                      <a:lnTo>
                        <a:pt x="192" y="48"/>
                      </a:lnTo>
                      <a:lnTo>
                        <a:pt x="204" y="52"/>
                      </a:lnTo>
                      <a:lnTo>
                        <a:pt x="216" y="60"/>
                      </a:lnTo>
                      <a:lnTo>
                        <a:pt x="228" y="70"/>
                      </a:lnTo>
                      <a:lnTo>
                        <a:pt x="240" y="80"/>
                      </a:lnTo>
                      <a:lnTo>
                        <a:pt x="266" y="106"/>
                      </a:lnTo>
                      <a:lnTo>
                        <a:pt x="292" y="134"/>
                      </a:lnTo>
                      <a:lnTo>
                        <a:pt x="314" y="160"/>
                      </a:lnTo>
                      <a:lnTo>
                        <a:pt x="332" y="182"/>
                      </a:lnTo>
                      <a:lnTo>
                        <a:pt x="338" y="190"/>
                      </a:lnTo>
                      <a:lnTo>
                        <a:pt x="344" y="196"/>
                      </a:lnTo>
                      <a:lnTo>
                        <a:pt x="348" y="200"/>
                      </a:lnTo>
                      <a:lnTo>
                        <a:pt x="350" y="200"/>
                      </a:lnTo>
                      <a:close/>
                    </a:path>
                  </a:pathLst>
                </a:custGeom>
                <a:solidFill>
                  <a:srgbClr val="008000"/>
                </a:solidFill>
                <a:ln w="9525">
                  <a:solidFill>
                    <a:srgbClr val="000000"/>
                  </a:solidFill>
                  <a:round/>
                  <a:headEnd/>
                  <a:tailEnd/>
                </a:ln>
              </p:spPr>
              <p:txBody>
                <a:bodyPr/>
                <a:lstStyle/>
                <a:p>
                  <a:endParaRPr lang="es-AR"/>
                </a:p>
              </p:txBody>
            </p:sp>
            <p:sp>
              <p:nvSpPr>
                <p:cNvPr id="70757" name="Line 1232"/>
                <p:cNvSpPr>
                  <a:spLocks noChangeShapeType="1"/>
                </p:cNvSpPr>
                <p:nvPr/>
              </p:nvSpPr>
              <p:spPr bwMode="auto">
                <a:xfrm>
                  <a:off x="4588" y="1760"/>
                  <a:ext cx="90" cy="180"/>
                </a:xfrm>
                <a:prstGeom prst="line">
                  <a:avLst/>
                </a:prstGeom>
                <a:noFill/>
                <a:ln w="9525">
                  <a:solidFill>
                    <a:srgbClr val="000000"/>
                  </a:solidFill>
                  <a:round/>
                  <a:headEnd/>
                  <a:tailEnd/>
                </a:ln>
              </p:spPr>
              <p:txBody>
                <a:bodyPr/>
                <a:lstStyle/>
                <a:p>
                  <a:endParaRPr lang="es-AR"/>
                </a:p>
              </p:txBody>
            </p:sp>
            <p:sp>
              <p:nvSpPr>
                <p:cNvPr id="70758" name="Line 1233"/>
                <p:cNvSpPr>
                  <a:spLocks noChangeShapeType="1"/>
                </p:cNvSpPr>
                <p:nvPr/>
              </p:nvSpPr>
              <p:spPr bwMode="auto">
                <a:xfrm flipV="1">
                  <a:off x="4680" y="1758"/>
                  <a:ext cx="90" cy="182"/>
                </a:xfrm>
                <a:prstGeom prst="line">
                  <a:avLst/>
                </a:prstGeom>
                <a:noFill/>
                <a:ln w="9525">
                  <a:solidFill>
                    <a:srgbClr val="000000"/>
                  </a:solidFill>
                  <a:round/>
                  <a:headEnd/>
                  <a:tailEnd/>
                </a:ln>
              </p:spPr>
              <p:txBody>
                <a:bodyPr/>
                <a:lstStyle/>
                <a:p>
                  <a:endParaRPr lang="es-AR"/>
                </a:p>
              </p:txBody>
            </p:sp>
            <p:sp>
              <p:nvSpPr>
                <p:cNvPr id="70759" name="Line 1234"/>
                <p:cNvSpPr>
                  <a:spLocks noChangeShapeType="1"/>
                </p:cNvSpPr>
                <p:nvPr/>
              </p:nvSpPr>
              <p:spPr bwMode="auto">
                <a:xfrm>
                  <a:off x="4680" y="1670"/>
                  <a:ext cx="1" cy="314"/>
                </a:xfrm>
                <a:prstGeom prst="line">
                  <a:avLst/>
                </a:prstGeom>
                <a:noFill/>
                <a:ln w="9525">
                  <a:solidFill>
                    <a:srgbClr val="000000"/>
                  </a:solidFill>
                  <a:round/>
                  <a:headEnd/>
                  <a:tailEnd/>
                </a:ln>
              </p:spPr>
              <p:txBody>
                <a:bodyPr/>
                <a:lstStyle/>
                <a:p>
                  <a:endParaRPr lang="es-AR"/>
                </a:p>
              </p:txBody>
            </p:sp>
            <p:sp>
              <p:nvSpPr>
                <p:cNvPr id="70760" name="Line 1235"/>
                <p:cNvSpPr>
                  <a:spLocks noChangeShapeType="1"/>
                </p:cNvSpPr>
                <p:nvPr/>
              </p:nvSpPr>
              <p:spPr bwMode="auto">
                <a:xfrm>
                  <a:off x="4634" y="1714"/>
                  <a:ext cx="44" cy="136"/>
                </a:xfrm>
                <a:prstGeom prst="line">
                  <a:avLst/>
                </a:prstGeom>
                <a:noFill/>
                <a:ln w="9525">
                  <a:solidFill>
                    <a:srgbClr val="000000"/>
                  </a:solidFill>
                  <a:round/>
                  <a:headEnd/>
                  <a:tailEnd/>
                </a:ln>
              </p:spPr>
              <p:txBody>
                <a:bodyPr/>
                <a:lstStyle/>
                <a:p>
                  <a:endParaRPr lang="es-AR"/>
                </a:p>
              </p:txBody>
            </p:sp>
            <p:sp>
              <p:nvSpPr>
                <p:cNvPr id="70761" name="Line 1236"/>
                <p:cNvSpPr>
                  <a:spLocks noChangeShapeType="1"/>
                </p:cNvSpPr>
                <p:nvPr/>
              </p:nvSpPr>
              <p:spPr bwMode="auto">
                <a:xfrm flipH="1">
                  <a:off x="4678" y="1714"/>
                  <a:ext cx="46" cy="90"/>
                </a:xfrm>
                <a:prstGeom prst="line">
                  <a:avLst/>
                </a:prstGeom>
                <a:noFill/>
                <a:ln w="9525">
                  <a:solidFill>
                    <a:srgbClr val="000000"/>
                  </a:solidFill>
                  <a:round/>
                  <a:headEnd/>
                  <a:tailEnd/>
                </a:ln>
              </p:spPr>
              <p:txBody>
                <a:bodyPr/>
                <a:lstStyle/>
                <a:p>
                  <a:endParaRPr lang="es-AR"/>
                </a:p>
              </p:txBody>
            </p:sp>
            <p:sp>
              <p:nvSpPr>
                <p:cNvPr id="70762" name="Line 1237"/>
                <p:cNvSpPr>
                  <a:spLocks noChangeShapeType="1"/>
                </p:cNvSpPr>
                <p:nvPr/>
              </p:nvSpPr>
              <p:spPr bwMode="auto">
                <a:xfrm flipH="1">
                  <a:off x="4678" y="1670"/>
                  <a:ext cx="92" cy="180"/>
                </a:xfrm>
                <a:prstGeom prst="line">
                  <a:avLst/>
                </a:prstGeom>
                <a:noFill/>
                <a:ln w="9525">
                  <a:solidFill>
                    <a:srgbClr val="000000"/>
                  </a:solidFill>
                  <a:round/>
                  <a:headEnd/>
                  <a:tailEnd/>
                </a:ln>
              </p:spPr>
              <p:txBody>
                <a:bodyPr/>
                <a:lstStyle/>
                <a:p>
                  <a:endParaRPr lang="es-AR"/>
                </a:p>
              </p:txBody>
            </p:sp>
            <p:sp>
              <p:nvSpPr>
                <p:cNvPr id="70763" name="Line 1238"/>
                <p:cNvSpPr>
                  <a:spLocks noChangeShapeType="1"/>
                </p:cNvSpPr>
                <p:nvPr/>
              </p:nvSpPr>
              <p:spPr bwMode="auto">
                <a:xfrm>
                  <a:off x="4588" y="1714"/>
                  <a:ext cx="90" cy="180"/>
                </a:xfrm>
                <a:prstGeom prst="line">
                  <a:avLst/>
                </a:prstGeom>
                <a:noFill/>
                <a:ln w="9525">
                  <a:solidFill>
                    <a:srgbClr val="000000"/>
                  </a:solidFill>
                  <a:round/>
                  <a:headEnd/>
                  <a:tailEnd/>
                </a:ln>
              </p:spPr>
              <p:txBody>
                <a:bodyPr/>
                <a:lstStyle/>
                <a:p>
                  <a:endParaRPr lang="es-AR"/>
                </a:p>
              </p:txBody>
            </p:sp>
            <p:grpSp>
              <p:nvGrpSpPr>
                <p:cNvPr id="70764" name="Group 1239"/>
                <p:cNvGrpSpPr>
                  <a:grpSpLocks/>
                </p:cNvGrpSpPr>
                <p:nvPr/>
              </p:nvGrpSpPr>
              <p:grpSpPr bwMode="auto">
                <a:xfrm>
                  <a:off x="4494" y="2124"/>
                  <a:ext cx="200" cy="312"/>
                  <a:chOff x="4494" y="2124"/>
                  <a:chExt cx="200" cy="312"/>
                </a:xfrm>
              </p:grpSpPr>
              <p:sp>
                <p:nvSpPr>
                  <p:cNvPr id="70775" name="Freeform 1240"/>
                  <p:cNvSpPr>
                    <a:spLocks/>
                  </p:cNvSpPr>
                  <p:nvPr/>
                </p:nvSpPr>
                <p:spPr bwMode="auto">
                  <a:xfrm>
                    <a:off x="4496" y="2126"/>
                    <a:ext cx="196" cy="308"/>
                  </a:xfrm>
                  <a:custGeom>
                    <a:avLst/>
                    <a:gdLst>
                      <a:gd name="T0" fmla="*/ 106 w 196"/>
                      <a:gd name="T1" fmla="*/ 50 h 308"/>
                      <a:gd name="T2" fmla="*/ 116 w 196"/>
                      <a:gd name="T3" fmla="*/ 26 h 308"/>
                      <a:gd name="T4" fmla="*/ 134 w 196"/>
                      <a:gd name="T5" fmla="*/ 0 h 308"/>
                      <a:gd name="T6" fmla="*/ 162 w 196"/>
                      <a:gd name="T7" fmla="*/ 4 h 308"/>
                      <a:gd name="T8" fmla="*/ 176 w 196"/>
                      <a:gd name="T9" fmla="*/ 22 h 308"/>
                      <a:gd name="T10" fmla="*/ 188 w 196"/>
                      <a:gd name="T11" fmla="*/ 36 h 308"/>
                      <a:gd name="T12" fmla="*/ 190 w 196"/>
                      <a:gd name="T13" fmla="*/ 38 h 308"/>
                      <a:gd name="T14" fmla="*/ 178 w 196"/>
                      <a:gd name="T15" fmla="*/ 32 h 308"/>
                      <a:gd name="T16" fmla="*/ 168 w 196"/>
                      <a:gd name="T17" fmla="*/ 28 h 308"/>
                      <a:gd name="T18" fmla="*/ 160 w 196"/>
                      <a:gd name="T19" fmla="*/ 20 h 308"/>
                      <a:gd name="T20" fmla="*/ 142 w 196"/>
                      <a:gd name="T21" fmla="*/ 16 h 308"/>
                      <a:gd name="T22" fmla="*/ 126 w 196"/>
                      <a:gd name="T23" fmla="*/ 30 h 308"/>
                      <a:gd name="T24" fmla="*/ 120 w 196"/>
                      <a:gd name="T25" fmla="*/ 52 h 308"/>
                      <a:gd name="T26" fmla="*/ 126 w 196"/>
                      <a:gd name="T27" fmla="*/ 86 h 308"/>
                      <a:gd name="T28" fmla="*/ 128 w 196"/>
                      <a:gd name="T29" fmla="*/ 118 h 308"/>
                      <a:gd name="T30" fmla="*/ 142 w 196"/>
                      <a:gd name="T31" fmla="*/ 150 h 308"/>
                      <a:gd name="T32" fmla="*/ 154 w 196"/>
                      <a:gd name="T33" fmla="*/ 172 h 308"/>
                      <a:gd name="T34" fmla="*/ 166 w 196"/>
                      <a:gd name="T35" fmla="*/ 200 h 308"/>
                      <a:gd name="T36" fmla="*/ 178 w 196"/>
                      <a:gd name="T37" fmla="*/ 228 h 308"/>
                      <a:gd name="T38" fmla="*/ 196 w 196"/>
                      <a:gd name="T39" fmla="*/ 270 h 308"/>
                      <a:gd name="T40" fmla="*/ 190 w 196"/>
                      <a:gd name="T41" fmla="*/ 300 h 308"/>
                      <a:gd name="T42" fmla="*/ 176 w 196"/>
                      <a:gd name="T43" fmla="*/ 308 h 308"/>
                      <a:gd name="T44" fmla="*/ 160 w 196"/>
                      <a:gd name="T45" fmla="*/ 304 h 308"/>
                      <a:gd name="T46" fmla="*/ 140 w 196"/>
                      <a:gd name="T47" fmla="*/ 282 h 308"/>
                      <a:gd name="T48" fmla="*/ 120 w 196"/>
                      <a:gd name="T49" fmla="*/ 252 h 308"/>
                      <a:gd name="T50" fmla="*/ 112 w 196"/>
                      <a:gd name="T51" fmla="*/ 236 h 308"/>
                      <a:gd name="T52" fmla="*/ 106 w 196"/>
                      <a:gd name="T53" fmla="*/ 226 h 308"/>
                      <a:gd name="T54" fmla="*/ 98 w 196"/>
                      <a:gd name="T55" fmla="*/ 208 h 308"/>
                      <a:gd name="T56" fmla="*/ 88 w 196"/>
                      <a:gd name="T57" fmla="*/ 188 h 308"/>
                      <a:gd name="T58" fmla="*/ 74 w 196"/>
                      <a:gd name="T59" fmla="*/ 166 h 308"/>
                      <a:gd name="T60" fmla="*/ 50 w 196"/>
                      <a:gd name="T61" fmla="*/ 150 h 308"/>
                      <a:gd name="T62" fmla="*/ 32 w 196"/>
                      <a:gd name="T63" fmla="*/ 152 h 308"/>
                      <a:gd name="T64" fmla="*/ 26 w 196"/>
                      <a:gd name="T65" fmla="*/ 162 h 308"/>
                      <a:gd name="T66" fmla="*/ 20 w 196"/>
                      <a:gd name="T67" fmla="*/ 172 h 308"/>
                      <a:gd name="T68" fmla="*/ 16 w 196"/>
                      <a:gd name="T69" fmla="*/ 184 h 308"/>
                      <a:gd name="T70" fmla="*/ 16 w 196"/>
                      <a:gd name="T71" fmla="*/ 198 h 308"/>
                      <a:gd name="T72" fmla="*/ 10 w 196"/>
                      <a:gd name="T73" fmla="*/ 190 h 308"/>
                      <a:gd name="T74" fmla="*/ 2 w 196"/>
                      <a:gd name="T75" fmla="*/ 168 h 308"/>
                      <a:gd name="T76" fmla="*/ 16 w 196"/>
                      <a:gd name="T77" fmla="*/ 138 h 308"/>
                      <a:gd name="T78" fmla="*/ 36 w 196"/>
                      <a:gd name="T79" fmla="*/ 132 h 308"/>
                      <a:gd name="T80" fmla="*/ 54 w 196"/>
                      <a:gd name="T81" fmla="*/ 134 h 308"/>
                      <a:gd name="T82" fmla="*/ 36 w 196"/>
                      <a:gd name="T83" fmla="*/ 106 h 308"/>
                      <a:gd name="T84" fmla="*/ 20 w 196"/>
                      <a:gd name="T85" fmla="*/ 112 h 308"/>
                      <a:gd name="T86" fmla="*/ 14 w 196"/>
                      <a:gd name="T87" fmla="*/ 120 h 308"/>
                      <a:gd name="T88" fmla="*/ 2 w 196"/>
                      <a:gd name="T89" fmla="*/ 106 h 308"/>
                      <a:gd name="T90" fmla="*/ 0 w 196"/>
                      <a:gd name="T91" fmla="*/ 78 h 308"/>
                      <a:gd name="T92" fmla="*/ 6 w 196"/>
                      <a:gd name="T93" fmla="*/ 56 h 308"/>
                      <a:gd name="T94" fmla="*/ 12 w 196"/>
                      <a:gd name="T95" fmla="*/ 50 h 308"/>
                      <a:gd name="T96" fmla="*/ 24 w 196"/>
                      <a:gd name="T97" fmla="*/ 54 h 308"/>
                      <a:gd name="T98" fmla="*/ 32 w 196"/>
                      <a:gd name="T99" fmla="*/ 58 h 308"/>
                      <a:gd name="T100" fmla="*/ 44 w 196"/>
                      <a:gd name="T101" fmla="*/ 70 h 308"/>
                      <a:gd name="T102" fmla="*/ 52 w 196"/>
                      <a:gd name="T103" fmla="*/ 80 h 308"/>
                      <a:gd name="T104" fmla="*/ 56 w 196"/>
                      <a:gd name="T105" fmla="*/ 100 h 308"/>
                      <a:gd name="T106" fmla="*/ 56 w 196"/>
                      <a:gd name="T107" fmla="*/ 110 h 308"/>
                      <a:gd name="T108" fmla="*/ 56 w 196"/>
                      <a:gd name="T109" fmla="*/ 128 h 308"/>
                      <a:gd name="T110" fmla="*/ 66 w 196"/>
                      <a:gd name="T111" fmla="*/ 134 h 308"/>
                      <a:gd name="T112" fmla="*/ 86 w 196"/>
                      <a:gd name="T113" fmla="*/ 142 h 308"/>
                      <a:gd name="T114" fmla="*/ 106 w 196"/>
                      <a:gd name="T115" fmla="*/ 156 h 308"/>
                      <a:gd name="T116" fmla="*/ 116 w 196"/>
                      <a:gd name="T117" fmla="*/ 138 h 308"/>
                      <a:gd name="T118" fmla="*/ 116 w 196"/>
                      <a:gd name="T119" fmla="*/ 110 h 308"/>
                      <a:gd name="T120" fmla="*/ 108 w 196"/>
                      <a:gd name="T121" fmla="*/ 100 h 3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6"/>
                      <a:gd name="T184" fmla="*/ 0 h 308"/>
                      <a:gd name="T185" fmla="*/ 196 w 196"/>
                      <a:gd name="T186" fmla="*/ 308 h 3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6" h="308">
                        <a:moveTo>
                          <a:pt x="98" y="72"/>
                        </a:moveTo>
                        <a:lnTo>
                          <a:pt x="100" y="66"/>
                        </a:lnTo>
                        <a:lnTo>
                          <a:pt x="102" y="62"/>
                        </a:lnTo>
                        <a:lnTo>
                          <a:pt x="104" y="56"/>
                        </a:lnTo>
                        <a:lnTo>
                          <a:pt x="106" y="50"/>
                        </a:lnTo>
                        <a:lnTo>
                          <a:pt x="108" y="46"/>
                        </a:lnTo>
                        <a:lnTo>
                          <a:pt x="110" y="40"/>
                        </a:lnTo>
                        <a:lnTo>
                          <a:pt x="112" y="34"/>
                        </a:lnTo>
                        <a:lnTo>
                          <a:pt x="114" y="30"/>
                        </a:lnTo>
                        <a:lnTo>
                          <a:pt x="116" y="26"/>
                        </a:lnTo>
                        <a:lnTo>
                          <a:pt x="118" y="20"/>
                        </a:lnTo>
                        <a:lnTo>
                          <a:pt x="120" y="14"/>
                        </a:lnTo>
                        <a:lnTo>
                          <a:pt x="124" y="10"/>
                        </a:lnTo>
                        <a:lnTo>
                          <a:pt x="130" y="4"/>
                        </a:lnTo>
                        <a:lnTo>
                          <a:pt x="134" y="0"/>
                        </a:lnTo>
                        <a:lnTo>
                          <a:pt x="140" y="0"/>
                        </a:lnTo>
                        <a:lnTo>
                          <a:pt x="146" y="0"/>
                        </a:lnTo>
                        <a:lnTo>
                          <a:pt x="152" y="0"/>
                        </a:lnTo>
                        <a:lnTo>
                          <a:pt x="158" y="2"/>
                        </a:lnTo>
                        <a:lnTo>
                          <a:pt x="162" y="4"/>
                        </a:lnTo>
                        <a:lnTo>
                          <a:pt x="166" y="6"/>
                        </a:lnTo>
                        <a:lnTo>
                          <a:pt x="168" y="10"/>
                        </a:lnTo>
                        <a:lnTo>
                          <a:pt x="172" y="12"/>
                        </a:lnTo>
                        <a:lnTo>
                          <a:pt x="174" y="16"/>
                        </a:lnTo>
                        <a:lnTo>
                          <a:pt x="176" y="22"/>
                        </a:lnTo>
                        <a:lnTo>
                          <a:pt x="178" y="26"/>
                        </a:lnTo>
                        <a:lnTo>
                          <a:pt x="180" y="28"/>
                        </a:lnTo>
                        <a:lnTo>
                          <a:pt x="184" y="32"/>
                        </a:lnTo>
                        <a:lnTo>
                          <a:pt x="186" y="34"/>
                        </a:lnTo>
                        <a:lnTo>
                          <a:pt x="188" y="36"/>
                        </a:lnTo>
                        <a:lnTo>
                          <a:pt x="192" y="38"/>
                        </a:lnTo>
                        <a:lnTo>
                          <a:pt x="194" y="40"/>
                        </a:lnTo>
                        <a:lnTo>
                          <a:pt x="196" y="40"/>
                        </a:lnTo>
                        <a:lnTo>
                          <a:pt x="192" y="38"/>
                        </a:lnTo>
                        <a:lnTo>
                          <a:pt x="190" y="38"/>
                        </a:lnTo>
                        <a:lnTo>
                          <a:pt x="186" y="36"/>
                        </a:lnTo>
                        <a:lnTo>
                          <a:pt x="184" y="34"/>
                        </a:lnTo>
                        <a:lnTo>
                          <a:pt x="182" y="34"/>
                        </a:lnTo>
                        <a:lnTo>
                          <a:pt x="180" y="32"/>
                        </a:lnTo>
                        <a:lnTo>
                          <a:pt x="178" y="32"/>
                        </a:lnTo>
                        <a:lnTo>
                          <a:pt x="176" y="32"/>
                        </a:lnTo>
                        <a:lnTo>
                          <a:pt x="174" y="32"/>
                        </a:lnTo>
                        <a:lnTo>
                          <a:pt x="172" y="30"/>
                        </a:lnTo>
                        <a:lnTo>
                          <a:pt x="170" y="30"/>
                        </a:lnTo>
                        <a:lnTo>
                          <a:pt x="168" y="28"/>
                        </a:lnTo>
                        <a:lnTo>
                          <a:pt x="166" y="26"/>
                        </a:lnTo>
                        <a:lnTo>
                          <a:pt x="164" y="26"/>
                        </a:lnTo>
                        <a:lnTo>
                          <a:pt x="162" y="24"/>
                        </a:lnTo>
                        <a:lnTo>
                          <a:pt x="160" y="22"/>
                        </a:lnTo>
                        <a:lnTo>
                          <a:pt x="160" y="20"/>
                        </a:lnTo>
                        <a:lnTo>
                          <a:pt x="156" y="18"/>
                        </a:lnTo>
                        <a:lnTo>
                          <a:pt x="152" y="16"/>
                        </a:lnTo>
                        <a:lnTo>
                          <a:pt x="150" y="16"/>
                        </a:lnTo>
                        <a:lnTo>
                          <a:pt x="146" y="16"/>
                        </a:lnTo>
                        <a:lnTo>
                          <a:pt x="142" y="16"/>
                        </a:lnTo>
                        <a:lnTo>
                          <a:pt x="138" y="18"/>
                        </a:lnTo>
                        <a:lnTo>
                          <a:pt x="134" y="20"/>
                        </a:lnTo>
                        <a:lnTo>
                          <a:pt x="132" y="22"/>
                        </a:lnTo>
                        <a:lnTo>
                          <a:pt x="130" y="26"/>
                        </a:lnTo>
                        <a:lnTo>
                          <a:pt x="126" y="30"/>
                        </a:lnTo>
                        <a:lnTo>
                          <a:pt x="124" y="34"/>
                        </a:lnTo>
                        <a:lnTo>
                          <a:pt x="124" y="38"/>
                        </a:lnTo>
                        <a:lnTo>
                          <a:pt x="122" y="42"/>
                        </a:lnTo>
                        <a:lnTo>
                          <a:pt x="120" y="46"/>
                        </a:lnTo>
                        <a:lnTo>
                          <a:pt x="120" y="52"/>
                        </a:lnTo>
                        <a:lnTo>
                          <a:pt x="120" y="60"/>
                        </a:lnTo>
                        <a:lnTo>
                          <a:pt x="122" y="70"/>
                        </a:lnTo>
                        <a:lnTo>
                          <a:pt x="124" y="78"/>
                        </a:lnTo>
                        <a:lnTo>
                          <a:pt x="124" y="82"/>
                        </a:lnTo>
                        <a:lnTo>
                          <a:pt x="126" y="86"/>
                        </a:lnTo>
                        <a:lnTo>
                          <a:pt x="126" y="92"/>
                        </a:lnTo>
                        <a:lnTo>
                          <a:pt x="128" y="98"/>
                        </a:lnTo>
                        <a:lnTo>
                          <a:pt x="128" y="102"/>
                        </a:lnTo>
                        <a:lnTo>
                          <a:pt x="128" y="110"/>
                        </a:lnTo>
                        <a:lnTo>
                          <a:pt x="128" y="118"/>
                        </a:lnTo>
                        <a:lnTo>
                          <a:pt x="130" y="128"/>
                        </a:lnTo>
                        <a:lnTo>
                          <a:pt x="134" y="136"/>
                        </a:lnTo>
                        <a:lnTo>
                          <a:pt x="136" y="140"/>
                        </a:lnTo>
                        <a:lnTo>
                          <a:pt x="138" y="144"/>
                        </a:lnTo>
                        <a:lnTo>
                          <a:pt x="142" y="150"/>
                        </a:lnTo>
                        <a:lnTo>
                          <a:pt x="144" y="154"/>
                        </a:lnTo>
                        <a:lnTo>
                          <a:pt x="146" y="160"/>
                        </a:lnTo>
                        <a:lnTo>
                          <a:pt x="148" y="164"/>
                        </a:lnTo>
                        <a:lnTo>
                          <a:pt x="152" y="168"/>
                        </a:lnTo>
                        <a:lnTo>
                          <a:pt x="154" y="172"/>
                        </a:lnTo>
                        <a:lnTo>
                          <a:pt x="156" y="176"/>
                        </a:lnTo>
                        <a:lnTo>
                          <a:pt x="158" y="180"/>
                        </a:lnTo>
                        <a:lnTo>
                          <a:pt x="160" y="186"/>
                        </a:lnTo>
                        <a:lnTo>
                          <a:pt x="164" y="192"/>
                        </a:lnTo>
                        <a:lnTo>
                          <a:pt x="166" y="200"/>
                        </a:lnTo>
                        <a:lnTo>
                          <a:pt x="170" y="206"/>
                        </a:lnTo>
                        <a:lnTo>
                          <a:pt x="172" y="212"/>
                        </a:lnTo>
                        <a:lnTo>
                          <a:pt x="172" y="216"/>
                        </a:lnTo>
                        <a:lnTo>
                          <a:pt x="174" y="220"/>
                        </a:lnTo>
                        <a:lnTo>
                          <a:pt x="178" y="228"/>
                        </a:lnTo>
                        <a:lnTo>
                          <a:pt x="182" y="236"/>
                        </a:lnTo>
                        <a:lnTo>
                          <a:pt x="186" y="244"/>
                        </a:lnTo>
                        <a:lnTo>
                          <a:pt x="190" y="252"/>
                        </a:lnTo>
                        <a:lnTo>
                          <a:pt x="194" y="262"/>
                        </a:lnTo>
                        <a:lnTo>
                          <a:pt x="196" y="270"/>
                        </a:lnTo>
                        <a:lnTo>
                          <a:pt x="196" y="278"/>
                        </a:lnTo>
                        <a:lnTo>
                          <a:pt x="196" y="286"/>
                        </a:lnTo>
                        <a:lnTo>
                          <a:pt x="194" y="290"/>
                        </a:lnTo>
                        <a:lnTo>
                          <a:pt x="192" y="296"/>
                        </a:lnTo>
                        <a:lnTo>
                          <a:pt x="190" y="300"/>
                        </a:lnTo>
                        <a:lnTo>
                          <a:pt x="188" y="302"/>
                        </a:lnTo>
                        <a:lnTo>
                          <a:pt x="186" y="304"/>
                        </a:lnTo>
                        <a:lnTo>
                          <a:pt x="184" y="306"/>
                        </a:lnTo>
                        <a:lnTo>
                          <a:pt x="180" y="308"/>
                        </a:lnTo>
                        <a:lnTo>
                          <a:pt x="176" y="308"/>
                        </a:lnTo>
                        <a:lnTo>
                          <a:pt x="174" y="308"/>
                        </a:lnTo>
                        <a:lnTo>
                          <a:pt x="170" y="308"/>
                        </a:lnTo>
                        <a:lnTo>
                          <a:pt x="166" y="308"/>
                        </a:lnTo>
                        <a:lnTo>
                          <a:pt x="162" y="306"/>
                        </a:lnTo>
                        <a:lnTo>
                          <a:pt x="160" y="304"/>
                        </a:lnTo>
                        <a:lnTo>
                          <a:pt x="156" y="300"/>
                        </a:lnTo>
                        <a:lnTo>
                          <a:pt x="152" y="296"/>
                        </a:lnTo>
                        <a:lnTo>
                          <a:pt x="150" y="292"/>
                        </a:lnTo>
                        <a:lnTo>
                          <a:pt x="146" y="288"/>
                        </a:lnTo>
                        <a:lnTo>
                          <a:pt x="140" y="282"/>
                        </a:lnTo>
                        <a:lnTo>
                          <a:pt x="136" y="276"/>
                        </a:lnTo>
                        <a:lnTo>
                          <a:pt x="132" y="270"/>
                        </a:lnTo>
                        <a:lnTo>
                          <a:pt x="128" y="264"/>
                        </a:lnTo>
                        <a:lnTo>
                          <a:pt x="124" y="258"/>
                        </a:lnTo>
                        <a:lnTo>
                          <a:pt x="120" y="252"/>
                        </a:lnTo>
                        <a:lnTo>
                          <a:pt x="118" y="250"/>
                        </a:lnTo>
                        <a:lnTo>
                          <a:pt x="118" y="246"/>
                        </a:lnTo>
                        <a:lnTo>
                          <a:pt x="114" y="242"/>
                        </a:lnTo>
                        <a:lnTo>
                          <a:pt x="114" y="238"/>
                        </a:lnTo>
                        <a:lnTo>
                          <a:pt x="112" y="236"/>
                        </a:lnTo>
                        <a:lnTo>
                          <a:pt x="110" y="232"/>
                        </a:lnTo>
                        <a:lnTo>
                          <a:pt x="108" y="230"/>
                        </a:lnTo>
                        <a:lnTo>
                          <a:pt x="106" y="228"/>
                        </a:lnTo>
                        <a:lnTo>
                          <a:pt x="106" y="226"/>
                        </a:lnTo>
                        <a:lnTo>
                          <a:pt x="104" y="222"/>
                        </a:lnTo>
                        <a:lnTo>
                          <a:pt x="102" y="218"/>
                        </a:lnTo>
                        <a:lnTo>
                          <a:pt x="100" y="216"/>
                        </a:lnTo>
                        <a:lnTo>
                          <a:pt x="100" y="212"/>
                        </a:lnTo>
                        <a:lnTo>
                          <a:pt x="98" y="208"/>
                        </a:lnTo>
                        <a:lnTo>
                          <a:pt x="98" y="206"/>
                        </a:lnTo>
                        <a:lnTo>
                          <a:pt x="96" y="202"/>
                        </a:lnTo>
                        <a:lnTo>
                          <a:pt x="94" y="198"/>
                        </a:lnTo>
                        <a:lnTo>
                          <a:pt x="92" y="192"/>
                        </a:lnTo>
                        <a:lnTo>
                          <a:pt x="88" y="188"/>
                        </a:lnTo>
                        <a:lnTo>
                          <a:pt x="86" y="182"/>
                        </a:lnTo>
                        <a:lnTo>
                          <a:pt x="82" y="176"/>
                        </a:lnTo>
                        <a:lnTo>
                          <a:pt x="78" y="172"/>
                        </a:lnTo>
                        <a:lnTo>
                          <a:pt x="76" y="170"/>
                        </a:lnTo>
                        <a:lnTo>
                          <a:pt x="74" y="166"/>
                        </a:lnTo>
                        <a:lnTo>
                          <a:pt x="70" y="162"/>
                        </a:lnTo>
                        <a:lnTo>
                          <a:pt x="66" y="158"/>
                        </a:lnTo>
                        <a:lnTo>
                          <a:pt x="60" y="156"/>
                        </a:lnTo>
                        <a:lnTo>
                          <a:pt x="56" y="152"/>
                        </a:lnTo>
                        <a:lnTo>
                          <a:pt x="50" y="150"/>
                        </a:lnTo>
                        <a:lnTo>
                          <a:pt x="44" y="150"/>
                        </a:lnTo>
                        <a:lnTo>
                          <a:pt x="38" y="150"/>
                        </a:lnTo>
                        <a:lnTo>
                          <a:pt x="36" y="150"/>
                        </a:lnTo>
                        <a:lnTo>
                          <a:pt x="34" y="152"/>
                        </a:lnTo>
                        <a:lnTo>
                          <a:pt x="32" y="152"/>
                        </a:lnTo>
                        <a:lnTo>
                          <a:pt x="32" y="154"/>
                        </a:lnTo>
                        <a:lnTo>
                          <a:pt x="30" y="156"/>
                        </a:lnTo>
                        <a:lnTo>
                          <a:pt x="28" y="158"/>
                        </a:lnTo>
                        <a:lnTo>
                          <a:pt x="28" y="160"/>
                        </a:lnTo>
                        <a:lnTo>
                          <a:pt x="26" y="162"/>
                        </a:lnTo>
                        <a:lnTo>
                          <a:pt x="26" y="164"/>
                        </a:lnTo>
                        <a:lnTo>
                          <a:pt x="24" y="166"/>
                        </a:lnTo>
                        <a:lnTo>
                          <a:pt x="22" y="168"/>
                        </a:lnTo>
                        <a:lnTo>
                          <a:pt x="22" y="170"/>
                        </a:lnTo>
                        <a:lnTo>
                          <a:pt x="20" y="172"/>
                        </a:lnTo>
                        <a:lnTo>
                          <a:pt x="18" y="172"/>
                        </a:lnTo>
                        <a:lnTo>
                          <a:pt x="18" y="174"/>
                        </a:lnTo>
                        <a:lnTo>
                          <a:pt x="18" y="176"/>
                        </a:lnTo>
                        <a:lnTo>
                          <a:pt x="18" y="180"/>
                        </a:lnTo>
                        <a:lnTo>
                          <a:pt x="16" y="184"/>
                        </a:lnTo>
                        <a:lnTo>
                          <a:pt x="16" y="188"/>
                        </a:lnTo>
                        <a:lnTo>
                          <a:pt x="14" y="190"/>
                        </a:lnTo>
                        <a:lnTo>
                          <a:pt x="14" y="192"/>
                        </a:lnTo>
                        <a:lnTo>
                          <a:pt x="14" y="196"/>
                        </a:lnTo>
                        <a:lnTo>
                          <a:pt x="16" y="198"/>
                        </a:lnTo>
                        <a:lnTo>
                          <a:pt x="18" y="202"/>
                        </a:lnTo>
                        <a:lnTo>
                          <a:pt x="16" y="198"/>
                        </a:lnTo>
                        <a:lnTo>
                          <a:pt x="14" y="194"/>
                        </a:lnTo>
                        <a:lnTo>
                          <a:pt x="12" y="192"/>
                        </a:lnTo>
                        <a:lnTo>
                          <a:pt x="10" y="190"/>
                        </a:lnTo>
                        <a:lnTo>
                          <a:pt x="8" y="186"/>
                        </a:lnTo>
                        <a:lnTo>
                          <a:pt x="6" y="182"/>
                        </a:lnTo>
                        <a:lnTo>
                          <a:pt x="4" y="178"/>
                        </a:lnTo>
                        <a:lnTo>
                          <a:pt x="2" y="174"/>
                        </a:lnTo>
                        <a:lnTo>
                          <a:pt x="2" y="168"/>
                        </a:lnTo>
                        <a:lnTo>
                          <a:pt x="4" y="162"/>
                        </a:lnTo>
                        <a:lnTo>
                          <a:pt x="4" y="154"/>
                        </a:lnTo>
                        <a:lnTo>
                          <a:pt x="8" y="148"/>
                        </a:lnTo>
                        <a:lnTo>
                          <a:pt x="10" y="142"/>
                        </a:lnTo>
                        <a:lnTo>
                          <a:pt x="16" y="138"/>
                        </a:lnTo>
                        <a:lnTo>
                          <a:pt x="22" y="134"/>
                        </a:lnTo>
                        <a:lnTo>
                          <a:pt x="28" y="134"/>
                        </a:lnTo>
                        <a:lnTo>
                          <a:pt x="30" y="134"/>
                        </a:lnTo>
                        <a:lnTo>
                          <a:pt x="32" y="132"/>
                        </a:lnTo>
                        <a:lnTo>
                          <a:pt x="36" y="132"/>
                        </a:lnTo>
                        <a:lnTo>
                          <a:pt x="40" y="132"/>
                        </a:lnTo>
                        <a:lnTo>
                          <a:pt x="42" y="132"/>
                        </a:lnTo>
                        <a:lnTo>
                          <a:pt x="46" y="132"/>
                        </a:lnTo>
                        <a:lnTo>
                          <a:pt x="50" y="134"/>
                        </a:lnTo>
                        <a:lnTo>
                          <a:pt x="54" y="134"/>
                        </a:lnTo>
                        <a:lnTo>
                          <a:pt x="52" y="130"/>
                        </a:lnTo>
                        <a:lnTo>
                          <a:pt x="48" y="124"/>
                        </a:lnTo>
                        <a:lnTo>
                          <a:pt x="46" y="118"/>
                        </a:lnTo>
                        <a:lnTo>
                          <a:pt x="42" y="112"/>
                        </a:lnTo>
                        <a:lnTo>
                          <a:pt x="36" y="106"/>
                        </a:lnTo>
                        <a:lnTo>
                          <a:pt x="32" y="100"/>
                        </a:lnTo>
                        <a:lnTo>
                          <a:pt x="28" y="96"/>
                        </a:lnTo>
                        <a:lnTo>
                          <a:pt x="22" y="94"/>
                        </a:lnTo>
                        <a:lnTo>
                          <a:pt x="22" y="102"/>
                        </a:lnTo>
                        <a:lnTo>
                          <a:pt x="20" y="112"/>
                        </a:lnTo>
                        <a:lnTo>
                          <a:pt x="22" y="120"/>
                        </a:lnTo>
                        <a:lnTo>
                          <a:pt x="26" y="130"/>
                        </a:lnTo>
                        <a:lnTo>
                          <a:pt x="22" y="126"/>
                        </a:lnTo>
                        <a:lnTo>
                          <a:pt x="18" y="124"/>
                        </a:lnTo>
                        <a:lnTo>
                          <a:pt x="14" y="120"/>
                        </a:lnTo>
                        <a:lnTo>
                          <a:pt x="10" y="116"/>
                        </a:lnTo>
                        <a:lnTo>
                          <a:pt x="8" y="114"/>
                        </a:lnTo>
                        <a:lnTo>
                          <a:pt x="4" y="110"/>
                        </a:lnTo>
                        <a:lnTo>
                          <a:pt x="4" y="108"/>
                        </a:lnTo>
                        <a:lnTo>
                          <a:pt x="2" y="106"/>
                        </a:lnTo>
                        <a:lnTo>
                          <a:pt x="2" y="100"/>
                        </a:lnTo>
                        <a:lnTo>
                          <a:pt x="0" y="94"/>
                        </a:lnTo>
                        <a:lnTo>
                          <a:pt x="0" y="88"/>
                        </a:lnTo>
                        <a:lnTo>
                          <a:pt x="0" y="84"/>
                        </a:lnTo>
                        <a:lnTo>
                          <a:pt x="0" y="78"/>
                        </a:lnTo>
                        <a:lnTo>
                          <a:pt x="0" y="72"/>
                        </a:lnTo>
                        <a:lnTo>
                          <a:pt x="2" y="66"/>
                        </a:lnTo>
                        <a:lnTo>
                          <a:pt x="4" y="60"/>
                        </a:lnTo>
                        <a:lnTo>
                          <a:pt x="6" y="58"/>
                        </a:lnTo>
                        <a:lnTo>
                          <a:pt x="6" y="56"/>
                        </a:lnTo>
                        <a:lnTo>
                          <a:pt x="8" y="54"/>
                        </a:lnTo>
                        <a:lnTo>
                          <a:pt x="10" y="52"/>
                        </a:lnTo>
                        <a:lnTo>
                          <a:pt x="12" y="50"/>
                        </a:lnTo>
                        <a:lnTo>
                          <a:pt x="14" y="50"/>
                        </a:lnTo>
                        <a:lnTo>
                          <a:pt x="18" y="50"/>
                        </a:lnTo>
                        <a:lnTo>
                          <a:pt x="20" y="50"/>
                        </a:lnTo>
                        <a:lnTo>
                          <a:pt x="22" y="52"/>
                        </a:lnTo>
                        <a:lnTo>
                          <a:pt x="24" y="54"/>
                        </a:lnTo>
                        <a:lnTo>
                          <a:pt x="26" y="54"/>
                        </a:lnTo>
                        <a:lnTo>
                          <a:pt x="28" y="56"/>
                        </a:lnTo>
                        <a:lnTo>
                          <a:pt x="30" y="56"/>
                        </a:lnTo>
                        <a:lnTo>
                          <a:pt x="30" y="58"/>
                        </a:lnTo>
                        <a:lnTo>
                          <a:pt x="32" y="58"/>
                        </a:lnTo>
                        <a:lnTo>
                          <a:pt x="34" y="60"/>
                        </a:lnTo>
                        <a:lnTo>
                          <a:pt x="36" y="62"/>
                        </a:lnTo>
                        <a:lnTo>
                          <a:pt x="40" y="64"/>
                        </a:lnTo>
                        <a:lnTo>
                          <a:pt x="42" y="68"/>
                        </a:lnTo>
                        <a:lnTo>
                          <a:pt x="44" y="70"/>
                        </a:lnTo>
                        <a:lnTo>
                          <a:pt x="46" y="72"/>
                        </a:lnTo>
                        <a:lnTo>
                          <a:pt x="46" y="74"/>
                        </a:lnTo>
                        <a:lnTo>
                          <a:pt x="48" y="76"/>
                        </a:lnTo>
                        <a:lnTo>
                          <a:pt x="50" y="78"/>
                        </a:lnTo>
                        <a:lnTo>
                          <a:pt x="52" y="80"/>
                        </a:lnTo>
                        <a:lnTo>
                          <a:pt x="52" y="82"/>
                        </a:lnTo>
                        <a:lnTo>
                          <a:pt x="52" y="86"/>
                        </a:lnTo>
                        <a:lnTo>
                          <a:pt x="52" y="90"/>
                        </a:lnTo>
                        <a:lnTo>
                          <a:pt x="54" y="96"/>
                        </a:lnTo>
                        <a:lnTo>
                          <a:pt x="56" y="100"/>
                        </a:lnTo>
                        <a:lnTo>
                          <a:pt x="58" y="102"/>
                        </a:lnTo>
                        <a:lnTo>
                          <a:pt x="56" y="104"/>
                        </a:lnTo>
                        <a:lnTo>
                          <a:pt x="56" y="106"/>
                        </a:lnTo>
                        <a:lnTo>
                          <a:pt x="54" y="108"/>
                        </a:lnTo>
                        <a:lnTo>
                          <a:pt x="56" y="110"/>
                        </a:lnTo>
                        <a:lnTo>
                          <a:pt x="58" y="114"/>
                        </a:lnTo>
                        <a:lnTo>
                          <a:pt x="58" y="120"/>
                        </a:lnTo>
                        <a:lnTo>
                          <a:pt x="58" y="124"/>
                        </a:lnTo>
                        <a:lnTo>
                          <a:pt x="58" y="128"/>
                        </a:lnTo>
                        <a:lnTo>
                          <a:pt x="56" y="128"/>
                        </a:lnTo>
                        <a:lnTo>
                          <a:pt x="56" y="130"/>
                        </a:lnTo>
                        <a:lnTo>
                          <a:pt x="60" y="130"/>
                        </a:lnTo>
                        <a:lnTo>
                          <a:pt x="62" y="132"/>
                        </a:lnTo>
                        <a:lnTo>
                          <a:pt x="66" y="134"/>
                        </a:lnTo>
                        <a:lnTo>
                          <a:pt x="70" y="134"/>
                        </a:lnTo>
                        <a:lnTo>
                          <a:pt x="74" y="136"/>
                        </a:lnTo>
                        <a:lnTo>
                          <a:pt x="78" y="138"/>
                        </a:lnTo>
                        <a:lnTo>
                          <a:pt x="80" y="140"/>
                        </a:lnTo>
                        <a:lnTo>
                          <a:pt x="86" y="142"/>
                        </a:lnTo>
                        <a:lnTo>
                          <a:pt x="88" y="144"/>
                        </a:lnTo>
                        <a:lnTo>
                          <a:pt x="94" y="146"/>
                        </a:lnTo>
                        <a:lnTo>
                          <a:pt x="98" y="150"/>
                        </a:lnTo>
                        <a:lnTo>
                          <a:pt x="102" y="152"/>
                        </a:lnTo>
                        <a:lnTo>
                          <a:pt x="106" y="156"/>
                        </a:lnTo>
                        <a:lnTo>
                          <a:pt x="110" y="160"/>
                        </a:lnTo>
                        <a:lnTo>
                          <a:pt x="116" y="164"/>
                        </a:lnTo>
                        <a:lnTo>
                          <a:pt x="120" y="168"/>
                        </a:lnTo>
                        <a:lnTo>
                          <a:pt x="118" y="154"/>
                        </a:lnTo>
                        <a:lnTo>
                          <a:pt x="116" y="138"/>
                        </a:lnTo>
                        <a:lnTo>
                          <a:pt x="118" y="124"/>
                        </a:lnTo>
                        <a:lnTo>
                          <a:pt x="118" y="116"/>
                        </a:lnTo>
                        <a:lnTo>
                          <a:pt x="118" y="114"/>
                        </a:lnTo>
                        <a:lnTo>
                          <a:pt x="118" y="112"/>
                        </a:lnTo>
                        <a:lnTo>
                          <a:pt x="116" y="110"/>
                        </a:lnTo>
                        <a:lnTo>
                          <a:pt x="114" y="108"/>
                        </a:lnTo>
                        <a:lnTo>
                          <a:pt x="112" y="106"/>
                        </a:lnTo>
                        <a:lnTo>
                          <a:pt x="112" y="104"/>
                        </a:lnTo>
                        <a:lnTo>
                          <a:pt x="110" y="102"/>
                        </a:lnTo>
                        <a:lnTo>
                          <a:pt x="108" y="100"/>
                        </a:lnTo>
                        <a:lnTo>
                          <a:pt x="98" y="72"/>
                        </a:lnTo>
                        <a:close/>
                      </a:path>
                    </a:pathLst>
                  </a:custGeom>
                  <a:solidFill>
                    <a:srgbClr val="19B200"/>
                  </a:solidFill>
                  <a:ln w="9525">
                    <a:noFill/>
                    <a:round/>
                    <a:headEnd/>
                    <a:tailEnd/>
                  </a:ln>
                </p:spPr>
                <p:txBody>
                  <a:bodyPr/>
                  <a:lstStyle/>
                  <a:p>
                    <a:endParaRPr lang="es-AR"/>
                  </a:p>
                </p:txBody>
              </p:sp>
              <p:sp>
                <p:nvSpPr>
                  <p:cNvPr id="70776" name="Freeform 1241"/>
                  <p:cNvSpPr>
                    <a:spLocks/>
                  </p:cNvSpPr>
                  <p:nvPr/>
                </p:nvSpPr>
                <p:spPr bwMode="auto">
                  <a:xfrm>
                    <a:off x="4594" y="2156"/>
                    <a:ext cx="16" cy="42"/>
                  </a:xfrm>
                  <a:custGeom>
                    <a:avLst/>
                    <a:gdLst>
                      <a:gd name="T0" fmla="*/ 14 w 16"/>
                      <a:gd name="T1" fmla="*/ 0 h 42"/>
                      <a:gd name="T2" fmla="*/ 14 w 16"/>
                      <a:gd name="T3" fmla="*/ 0 h 42"/>
                      <a:gd name="T4" fmla="*/ 14 w 16"/>
                      <a:gd name="T5" fmla="*/ 4 h 42"/>
                      <a:gd name="T6" fmla="*/ 12 w 16"/>
                      <a:gd name="T7" fmla="*/ 10 h 42"/>
                      <a:gd name="T8" fmla="*/ 10 w 16"/>
                      <a:gd name="T9" fmla="*/ 16 h 42"/>
                      <a:gd name="T10" fmla="*/ 8 w 16"/>
                      <a:gd name="T11" fmla="*/ 20 h 42"/>
                      <a:gd name="T12" fmla="*/ 6 w 16"/>
                      <a:gd name="T13" fmla="*/ 26 h 42"/>
                      <a:gd name="T14" fmla="*/ 2 w 16"/>
                      <a:gd name="T15" fmla="*/ 32 h 42"/>
                      <a:gd name="T16" fmla="*/ 0 w 16"/>
                      <a:gd name="T17" fmla="*/ 36 h 42"/>
                      <a:gd name="T18" fmla="*/ 0 w 16"/>
                      <a:gd name="T19" fmla="*/ 40 h 42"/>
                      <a:gd name="T20" fmla="*/ 2 w 16"/>
                      <a:gd name="T21" fmla="*/ 42 h 42"/>
                      <a:gd name="T22" fmla="*/ 4 w 16"/>
                      <a:gd name="T23" fmla="*/ 38 h 42"/>
                      <a:gd name="T24" fmla="*/ 6 w 16"/>
                      <a:gd name="T25" fmla="*/ 32 h 42"/>
                      <a:gd name="T26" fmla="*/ 8 w 16"/>
                      <a:gd name="T27" fmla="*/ 28 h 42"/>
                      <a:gd name="T28" fmla="*/ 10 w 16"/>
                      <a:gd name="T29" fmla="*/ 22 h 42"/>
                      <a:gd name="T30" fmla="*/ 12 w 16"/>
                      <a:gd name="T31" fmla="*/ 16 h 42"/>
                      <a:gd name="T32" fmla="*/ 14 w 16"/>
                      <a:gd name="T33" fmla="*/ 10 h 42"/>
                      <a:gd name="T34" fmla="*/ 16 w 16"/>
                      <a:gd name="T35" fmla="*/ 6 h 42"/>
                      <a:gd name="T36" fmla="*/ 16 w 16"/>
                      <a:gd name="T37" fmla="*/ 0 h 42"/>
                      <a:gd name="T38" fmla="*/ 14 w 16"/>
                      <a:gd name="T39" fmla="*/ 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42"/>
                      <a:gd name="T62" fmla="*/ 16 w 16"/>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42">
                        <a:moveTo>
                          <a:pt x="14" y="0"/>
                        </a:moveTo>
                        <a:lnTo>
                          <a:pt x="14" y="0"/>
                        </a:lnTo>
                        <a:lnTo>
                          <a:pt x="14" y="4"/>
                        </a:lnTo>
                        <a:lnTo>
                          <a:pt x="12" y="10"/>
                        </a:lnTo>
                        <a:lnTo>
                          <a:pt x="10" y="16"/>
                        </a:lnTo>
                        <a:lnTo>
                          <a:pt x="8" y="20"/>
                        </a:lnTo>
                        <a:lnTo>
                          <a:pt x="6" y="26"/>
                        </a:lnTo>
                        <a:lnTo>
                          <a:pt x="2" y="32"/>
                        </a:lnTo>
                        <a:lnTo>
                          <a:pt x="0" y="36"/>
                        </a:lnTo>
                        <a:lnTo>
                          <a:pt x="0" y="40"/>
                        </a:lnTo>
                        <a:lnTo>
                          <a:pt x="2" y="42"/>
                        </a:lnTo>
                        <a:lnTo>
                          <a:pt x="4" y="38"/>
                        </a:lnTo>
                        <a:lnTo>
                          <a:pt x="6" y="32"/>
                        </a:lnTo>
                        <a:lnTo>
                          <a:pt x="8" y="28"/>
                        </a:lnTo>
                        <a:lnTo>
                          <a:pt x="10" y="22"/>
                        </a:lnTo>
                        <a:lnTo>
                          <a:pt x="12" y="16"/>
                        </a:lnTo>
                        <a:lnTo>
                          <a:pt x="14" y="10"/>
                        </a:lnTo>
                        <a:lnTo>
                          <a:pt x="16" y="6"/>
                        </a:lnTo>
                        <a:lnTo>
                          <a:pt x="16" y="0"/>
                        </a:lnTo>
                        <a:lnTo>
                          <a:pt x="14" y="0"/>
                        </a:lnTo>
                        <a:close/>
                      </a:path>
                    </a:pathLst>
                  </a:custGeom>
                  <a:solidFill>
                    <a:srgbClr val="000000"/>
                  </a:solidFill>
                  <a:ln w="9525">
                    <a:noFill/>
                    <a:round/>
                    <a:headEnd/>
                    <a:tailEnd/>
                  </a:ln>
                </p:spPr>
                <p:txBody>
                  <a:bodyPr/>
                  <a:lstStyle/>
                  <a:p>
                    <a:endParaRPr lang="es-AR"/>
                  </a:p>
                </p:txBody>
              </p:sp>
              <p:sp>
                <p:nvSpPr>
                  <p:cNvPr id="70777" name="Freeform 1242"/>
                  <p:cNvSpPr>
                    <a:spLocks/>
                  </p:cNvSpPr>
                  <p:nvPr/>
                </p:nvSpPr>
                <p:spPr bwMode="auto">
                  <a:xfrm>
                    <a:off x="4610" y="2124"/>
                    <a:ext cx="32" cy="32"/>
                  </a:xfrm>
                  <a:custGeom>
                    <a:avLst/>
                    <a:gdLst>
                      <a:gd name="T0" fmla="*/ 32 w 32"/>
                      <a:gd name="T1" fmla="*/ 0 h 32"/>
                      <a:gd name="T2" fmla="*/ 32 w 32"/>
                      <a:gd name="T3" fmla="*/ 0 h 32"/>
                      <a:gd name="T4" fmla="*/ 26 w 32"/>
                      <a:gd name="T5" fmla="*/ 0 h 32"/>
                      <a:gd name="T6" fmla="*/ 20 w 32"/>
                      <a:gd name="T7" fmla="*/ 2 h 32"/>
                      <a:gd name="T8" fmla="*/ 16 w 32"/>
                      <a:gd name="T9" fmla="*/ 6 h 32"/>
                      <a:gd name="T10" fmla="*/ 10 w 32"/>
                      <a:gd name="T11" fmla="*/ 10 h 32"/>
                      <a:gd name="T12" fmla="*/ 6 w 32"/>
                      <a:gd name="T13" fmla="*/ 16 h 32"/>
                      <a:gd name="T14" fmla="*/ 4 w 32"/>
                      <a:gd name="T15" fmla="*/ 22 h 32"/>
                      <a:gd name="T16" fmla="*/ 0 w 32"/>
                      <a:gd name="T17" fmla="*/ 28 h 32"/>
                      <a:gd name="T18" fmla="*/ 0 w 32"/>
                      <a:gd name="T19" fmla="*/ 32 h 32"/>
                      <a:gd name="T20" fmla="*/ 2 w 32"/>
                      <a:gd name="T21" fmla="*/ 32 h 32"/>
                      <a:gd name="T22" fmla="*/ 4 w 32"/>
                      <a:gd name="T23" fmla="*/ 28 h 32"/>
                      <a:gd name="T24" fmla="*/ 6 w 32"/>
                      <a:gd name="T25" fmla="*/ 22 h 32"/>
                      <a:gd name="T26" fmla="*/ 8 w 32"/>
                      <a:gd name="T27" fmla="*/ 18 h 32"/>
                      <a:gd name="T28" fmla="*/ 12 w 32"/>
                      <a:gd name="T29" fmla="*/ 12 h 32"/>
                      <a:gd name="T30" fmla="*/ 16 w 32"/>
                      <a:gd name="T31" fmla="*/ 8 h 32"/>
                      <a:gd name="T32" fmla="*/ 22 w 32"/>
                      <a:gd name="T33" fmla="*/ 4 h 32"/>
                      <a:gd name="T34" fmla="*/ 26 w 32"/>
                      <a:gd name="T35" fmla="*/ 2 h 32"/>
                      <a:gd name="T36" fmla="*/ 32 w 32"/>
                      <a:gd name="T37" fmla="*/ 2 h 32"/>
                      <a:gd name="T38" fmla="*/ 32 w 3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32"/>
                      <a:gd name="T62" fmla="*/ 32 w 3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32">
                        <a:moveTo>
                          <a:pt x="32" y="0"/>
                        </a:moveTo>
                        <a:lnTo>
                          <a:pt x="32" y="0"/>
                        </a:lnTo>
                        <a:lnTo>
                          <a:pt x="26" y="0"/>
                        </a:lnTo>
                        <a:lnTo>
                          <a:pt x="20" y="2"/>
                        </a:lnTo>
                        <a:lnTo>
                          <a:pt x="16" y="6"/>
                        </a:lnTo>
                        <a:lnTo>
                          <a:pt x="10" y="10"/>
                        </a:lnTo>
                        <a:lnTo>
                          <a:pt x="6" y="16"/>
                        </a:lnTo>
                        <a:lnTo>
                          <a:pt x="4" y="22"/>
                        </a:lnTo>
                        <a:lnTo>
                          <a:pt x="0" y="28"/>
                        </a:lnTo>
                        <a:lnTo>
                          <a:pt x="0" y="32"/>
                        </a:lnTo>
                        <a:lnTo>
                          <a:pt x="2" y="32"/>
                        </a:lnTo>
                        <a:lnTo>
                          <a:pt x="4" y="28"/>
                        </a:lnTo>
                        <a:lnTo>
                          <a:pt x="6" y="22"/>
                        </a:lnTo>
                        <a:lnTo>
                          <a:pt x="8" y="18"/>
                        </a:lnTo>
                        <a:lnTo>
                          <a:pt x="12" y="12"/>
                        </a:lnTo>
                        <a:lnTo>
                          <a:pt x="16" y="8"/>
                        </a:lnTo>
                        <a:lnTo>
                          <a:pt x="22" y="4"/>
                        </a:lnTo>
                        <a:lnTo>
                          <a:pt x="26" y="2"/>
                        </a:lnTo>
                        <a:lnTo>
                          <a:pt x="32" y="2"/>
                        </a:lnTo>
                        <a:lnTo>
                          <a:pt x="32" y="0"/>
                        </a:lnTo>
                        <a:close/>
                      </a:path>
                    </a:pathLst>
                  </a:custGeom>
                  <a:solidFill>
                    <a:srgbClr val="000000"/>
                  </a:solidFill>
                  <a:ln w="9525">
                    <a:noFill/>
                    <a:round/>
                    <a:headEnd/>
                    <a:tailEnd/>
                  </a:ln>
                </p:spPr>
                <p:txBody>
                  <a:bodyPr/>
                  <a:lstStyle/>
                  <a:p>
                    <a:endParaRPr lang="es-AR"/>
                  </a:p>
                </p:txBody>
              </p:sp>
              <p:sp>
                <p:nvSpPr>
                  <p:cNvPr id="70778" name="Freeform 1243"/>
                  <p:cNvSpPr>
                    <a:spLocks/>
                  </p:cNvSpPr>
                  <p:nvPr/>
                </p:nvSpPr>
                <p:spPr bwMode="auto">
                  <a:xfrm>
                    <a:off x="4644" y="2124"/>
                    <a:ext cx="28" cy="22"/>
                  </a:xfrm>
                  <a:custGeom>
                    <a:avLst/>
                    <a:gdLst>
                      <a:gd name="T0" fmla="*/ 28 w 28"/>
                      <a:gd name="T1" fmla="*/ 22 h 22"/>
                      <a:gd name="T2" fmla="*/ 28 w 28"/>
                      <a:gd name="T3" fmla="*/ 22 h 22"/>
                      <a:gd name="T4" fmla="*/ 28 w 28"/>
                      <a:gd name="T5" fmla="*/ 18 h 22"/>
                      <a:gd name="T6" fmla="*/ 24 w 28"/>
                      <a:gd name="T7" fmla="*/ 14 h 22"/>
                      <a:gd name="T8" fmla="*/ 22 w 28"/>
                      <a:gd name="T9" fmla="*/ 10 h 22"/>
                      <a:gd name="T10" fmla="*/ 18 w 28"/>
                      <a:gd name="T11" fmla="*/ 8 h 22"/>
                      <a:gd name="T12" fmla="*/ 14 w 28"/>
                      <a:gd name="T13" fmla="*/ 4 h 22"/>
                      <a:gd name="T14" fmla="*/ 10 w 28"/>
                      <a:gd name="T15" fmla="*/ 2 h 22"/>
                      <a:gd name="T16" fmla="*/ 6 w 28"/>
                      <a:gd name="T17" fmla="*/ 2 h 22"/>
                      <a:gd name="T18" fmla="*/ 0 w 28"/>
                      <a:gd name="T19" fmla="*/ 0 h 22"/>
                      <a:gd name="T20" fmla="*/ 0 w 28"/>
                      <a:gd name="T21" fmla="*/ 2 h 22"/>
                      <a:gd name="T22" fmla="*/ 4 w 28"/>
                      <a:gd name="T23" fmla="*/ 4 h 22"/>
                      <a:gd name="T24" fmla="*/ 10 w 28"/>
                      <a:gd name="T25" fmla="*/ 6 h 22"/>
                      <a:gd name="T26" fmla="*/ 14 w 28"/>
                      <a:gd name="T27" fmla="*/ 8 h 22"/>
                      <a:gd name="T28" fmla="*/ 18 w 28"/>
                      <a:gd name="T29" fmla="*/ 10 h 22"/>
                      <a:gd name="T30" fmla="*/ 20 w 28"/>
                      <a:gd name="T31" fmla="*/ 12 h 22"/>
                      <a:gd name="T32" fmla="*/ 22 w 28"/>
                      <a:gd name="T33" fmla="*/ 16 h 22"/>
                      <a:gd name="T34" fmla="*/ 24 w 28"/>
                      <a:gd name="T35" fmla="*/ 18 h 22"/>
                      <a:gd name="T36" fmla="*/ 26 w 28"/>
                      <a:gd name="T37" fmla="*/ 22 h 22"/>
                      <a:gd name="T38" fmla="*/ 28 w 28"/>
                      <a:gd name="T39" fmla="*/ 22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2"/>
                      <a:gd name="T62" fmla="*/ 28 w 2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2">
                        <a:moveTo>
                          <a:pt x="28" y="22"/>
                        </a:moveTo>
                        <a:lnTo>
                          <a:pt x="28" y="22"/>
                        </a:lnTo>
                        <a:lnTo>
                          <a:pt x="28" y="18"/>
                        </a:lnTo>
                        <a:lnTo>
                          <a:pt x="24" y="14"/>
                        </a:lnTo>
                        <a:lnTo>
                          <a:pt x="22" y="10"/>
                        </a:lnTo>
                        <a:lnTo>
                          <a:pt x="18" y="8"/>
                        </a:lnTo>
                        <a:lnTo>
                          <a:pt x="14" y="4"/>
                        </a:lnTo>
                        <a:lnTo>
                          <a:pt x="10" y="2"/>
                        </a:lnTo>
                        <a:lnTo>
                          <a:pt x="6" y="2"/>
                        </a:lnTo>
                        <a:lnTo>
                          <a:pt x="0" y="0"/>
                        </a:lnTo>
                        <a:lnTo>
                          <a:pt x="0" y="2"/>
                        </a:lnTo>
                        <a:lnTo>
                          <a:pt x="4" y="4"/>
                        </a:lnTo>
                        <a:lnTo>
                          <a:pt x="10" y="6"/>
                        </a:lnTo>
                        <a:lnTo>
                          <a:pt x="14" y="8"/>
                        </a:lnTo>
                        <a:lnTo>
                          <a:pt x="18" y="10"/>
                        </a:lnTo>
                        <a:lnTo>
                          <a:pt x="20" y="12"/>
                        </a:lnTo>
                        <a:lnTo>
                          <a:pt x="22" y="16"/>
                        </a:lnTo>
                        <a:lnTo>
                          <a:pt x="24" y="18"/>
                        </a:lnTo>
                        <a:lnTo>
                          <a:pt x="26" y="22"/>
                        </a:lnTo>
                        <a:lnTo>
                          <a:pt x="28" y="22"/>
                        </a:lnTo>
                        <a:close/>
                      </a:path>
                    </a:pathLst>
                  </a:custGeom>
                  <a:solidFill>
                    <a:srgbClr val="000000"/>
                  </a:solidFill>
                  <a:ln w="9525">
                    <a:noFill/>
                    <a:round/>
                    <a:headEnd/>
                    <a:tailEnd/>
                  </a:ln>
                </p:spPr>
                <p:txBody>
                  <a:bodyPr/>
                  <a:lstStyle/>
                  <a:p>
                    <a:endParaRPr lang="es-AR"/>
                  </a:p>
                </p:txBody>
              </p:sp>
              <p:sp>
                <p:nvSpPr>
                  <p:cNvPr id="70779" name="Freeform 1244"/>
                  <p:cNvSpPr>
                    <a:spLocks/>
                  </p:cNvSpPr>
                  <p:nvPr/>
                </p:nvSpPr>
                <p:spPr bwMode="auto">
                  <a:xfrm>
                    <a:off x="4672" y="2148"/>
                    <a:ext cx="22" cy="18"/>
                  </a:xfrm>
                  <a:custGeom>
                    <a:avLst/>
                    <a:gdLst>
                      <a:gd name="T0" fmla="*/ 20 w 22"/>
                      <a:gd name="T1" fmla="*/ 18 h 18"/>
                      <a:gd name="T2" fmla="*/ 22 w 22"/>
                      <a:gd name="T3" fmla="*/ 16 h 18"/>
                      <a:gd name="T4" fmla="*/ 18 w 22"/>
                      <a:gd name="T5" fmla="*/ 16 h 18"/>
                      <a:gd name="T6" fmla="*/ 16 w 22"/>
                      <a:gd name="T7" fmla="*/ 14 h 18"/>
                      <a:gd name="T8" fmla="*/ 14 w 22"/>
                      <a:gd name="T9" fmla="*/ 12 h 18"/>
                      <a:gd name="T10" fmla="*/ 12 w 22"/>
                      <a:gd name="T11" fmla="*/ 12 h 18"/>
                      <a:gd name="T12" fmla="*/ 8 w 22"/>
                      <a:gd name="T13" fmla="*/ 8 h 18"/>
                      <a:gd name="T14" fmla="*/ 6 w 22"/>
                      <a:gd name="T15" fmla="*/ 6 h 18"/>
                      <a:gd name="T16" fmla="*/ 4 w 22"/>
                      <a:gd name="T17" fmla="*/ 2 h 18"/>
                      <a:gd name="T18" fmla="*/ 2 w 22"/>
                      <a:gd name="T19" fmla="*/ 0 h 18"/>
                      <a:gd name="T20" fmla="*/ 0 w 22"/>
                      <a:gd name="T21" fmla="*/ 0 h 18"/>
                      <a:gd name="T22" fmla="*/ 0 w 22"/>
                      <a:gd name="T23" fmla="*/ 4 h 18"/>
                      <a:gd name="T24" fmla="*/ 4 w 22"/>
                      <a:gd name="T25" fmla="*/ 8 h 18"/>
                      <a:gd name="T26" fmla="*/ 6 w 22"/>
                      <a:gd name="T27" fmla="*/ 10 h 18"/>
                      <a:gd name="T28" fmla="*/ 10 w 22"/>
                      <a:gd name="T29" fmla="*/ 12 h 18"/>
                      <a:gd name="T30" fmla="*/ 12 w 22"/>
                      <a:gd name="T31" fmla="*/ 16 h 18"/>
                      <a:gd name="T32" fmla="*/ 16 w 22"/>
                      <a:gd name="T33" fmla="*/ 18 h 18"/>
                      <a:gd name="T34" fmla="*/ 18 w 22"/>
                      <a:gd name="T35" fmla="*/ 18 h 18"/>
                      <a:gd name="T36" fmla="*/ 20 w 22"/>
                      <a:gd name="T37" fmla="*/ 18 h 18"/>
                      <a:gd name="T38" fmla="*/ 20 w 22"/>
                      <a:gd name="T39" fmla="*/ 16 h 18"/>
                      <a:gd name="T40" fmla="*/ 20 w 22"/>
                      <a:gd name="T41" fmla="*/ 18 h 18"/>
                      <a:gd name="T42" fmla="*/ 22 w 22"/>
                      <a:gd name="T43" fmla="*/ 18 h 18"/>
                      <a:gd name="T44" fmla="*/ 22 w 22"/>
                      <a:gd name="T45" fmla="*/ 18 h 18"/>
                      <a:gd name="T46" fmla="*/ 22 w 22"/>
                      <a:gd name="T47" fmla="*/ 18 h 18"/>
                      <a:gd name="T48" fmla="*/ 22 w 22"/>
                      <a:gd name="T49" fmla="*/ 16 h 18"/>
                      <a:gd name="T50" fmla="*/ 20 w 22"/>
                      <a:gd name="T51" fmla="*/ 18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8"/>
                      <a:gd name="T80" fmla="*/ 22 w 22"/>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8">
                        <a:moveTo>
                          <a:pt x="20" y="18"/>
                        </a:moveTo>
                        <a:lnTo>
                          <a:pt x="22" y="16"/>
                        </a:lnTo>
                        <a:lnTo>
                          <a:pt x="18" y="16"/>
                        </a:lnTo>
                        <a:lnTo>
                          <a:pt x="16" y="14"/>
                        </a:lnTo>
                        <a:lnTo>
                          <a:pt x="14" y="12"/>
                        </a:lnTo>
                        <a:lnTo>
                          <a:pt x="12" y="12"/>
                        </a:lnTo>
                        <a:lnTo>
                          <a:pt x="8" y="8"/>
                        </a:lnTo>
                        <a:lnTo>
                          <a:pt x="6" y="6"/>
                        </a:lnTo>
                        <a:lnTo>
                          <a:pt x="4" y="2"/>
                        </a:lnTo>
                        <a:lnTo>
                          <a:pt x="2" y="0"/>
                        </a:lnTo>
                        <a:lnTo>
                          <a:pt x="0" y="0"/>
                        </a:lnTo>
                        <a:lnTo>
                          <a:pt x="0" y="4"/>
                        </a:lnTo>
                        <a:lnTo>
                          <a:pt x="4" y="8"/>
                        </a:lnTo>
                        <a:lnTo>
                          <a:pt x="6" y="10"/>
                        </a:lnTo>
                        <a:lnTo>
                          <a:pt x="10" y="12"/>
                        </a:lnTo>
                        <a:lnTo>
                          <a:pt x="12" y="16"/>
                        </a:lnTo>
                        <a:lnTo>
                          <a:pt x="16" y="18"/>
                        </a:lnTo>
                        <a:lnTo>
                          <a:pt x="18" y="18"/>
                        </a:lnTo>
                        <a:lnTo>
                          <a:pt x="20" y="18"/>
                        </a:lnTo>
                        <a:lnTo>
                          <a:pt x="20" y="16"/>
                        </a:lnTo>
                        <a:lnTo>
                          <a:pt x="20" y="18"/>
                        </a:lnTo>
                        <a:lnTo>
                          <a:pt x="22" y="18"/>
                        </a:lnTo>
                        <a:lnTo>
                          <a:pt x="22" y="16"/>
                        </a:lnTo>
                        <a:lnTo>
                          <a:pt x="20" y="18"/>
                        </a:lnTo>
                        <a:close/>
                      </a:path>
                    </a:pathLst>
                  </a:custGeom>
                  <a:solidFill>
                    <a:srgbClr val="000000"/>
                  </a:solidFill>
                  <a:ln w="9525">
                    <a:noFill/>
                    <a:round/>
                    <a:headEnd/>
                    <a:tailEnd/>
                  </a:ln>
                </p:spPr>
                <p:txBody>
                  <a:bodyPr/>
                  <a:lstStyle/>
                  <a:p>
                    <a:endParaRPr lang="es-AR"/>
                  </a:p>
                </p:txBody>
              </p:sp>
              <p:sp>
                <p:nvSpPr>
                  <p:cNvPr id="70780" name="Freeform 1245"/>
                  <p:cNvSpPr>
                    <a:spLocks/>
                  </p:cNvSpPr>
                  <p:nvPr/>
                </p:nvSpPr>
                <p:spPr bwMode="auto">
                  <a:xfrm>
                    <a:off x="4672" y="2156"/>
                    <a:ext cx="20" cy="10"/>
                  </a:xfrm>
                  <a:custGeom>
                    <a:avLst/>
                    <a:gdLst>
                      <a:gd name="T0" fmla="*/ 0 w 20"/>
                      <a:gd name="T1" fmla="*/ 2 h 10"/>
                      <a:gd name="T2" fmla="*/ 2 w 20"/>
                      <a:gd name="T3" fmla="*/ 2 h 10"/>
                      <a:gd name="T4" fmla="*/ 2 w 20"/>
                      <a:gd name="T5" fmla="*/ 2 h 10"/>
                      <a:gd name="T6" fmla="*/ 4 w 20"/>
                      <a:gd name="T7" fmla="*/ 4 h 10"/>
                      <a:gd name="T8" fmla="*/ 6 w 20"/>
                      <a:gd name="T9" fmla="*/ 4 h 10"/>
                      <a:gd name="T10" fmla="*/ 8 w 20"/>
                      <a:gd name="T11" fmla="*/ 6 h 10"/>
                      <a:gd name="T12" fmla="*/ 10 w 20"/>
                      <a:gd name="T13" fmla="*/ 8 h 10"/>
                      <a:gd name="T14" fmla="*/ 14 w 20"/>
                      <a:gd name="T15" fmla="*/ 8 h 10"/>
                      <a:gd name="T16" fmla="*/ 18 w 20"/>
                      <a:gd name="T17" fmla="*/ 10 h 10"/>
                      <a:gd name="T18" fmla="*/ 20 w 20"/>
                      <a:gd name="T19" fmla="*/ 10 h 10"/>
                      <a:gd name="T20" fmla="*/ 20 w 20"/>
                      <a:gd name="T21" fmla="*/ 8 h 10"/>
                      <a:gd name="T22" fmla="*/ 18 w 20"/>
                      <a:gd name="T23" fmla="*/ 8 h 10"/>
                      <a:gd name="T24" fmla="*/ 14 w 20"/>
                      <a:gd name="T25" fmla="*/ 6 h 10"/>
                      <a:gd name="T26" fmla="*/ 12 w 20"/>
                      <a:gd name="T27" fmla="*/ 4 h 10"/>
                      <a:gd name="T28" fmla="*/ 8 w 20"/>
                      <a:gd name="T29" fmla="*/ 4 h 10"/>
                      <a:gd name="T30" fmla="*/ 6 w 20"/>
                      <a:gd name="T31" fmla="*/ 2 h 10"/>
                      <a:gd name="T32" fmla="*/ 4 w 20"/>
                      <a:gd name="T33" fmla="*/ 0 h 10"/>
                      <a:gd name="T34" fmla="*/ 2 w 20"/>
                      <a:gd name="T35" fmla="*/ 0 h 10"/>
                      <a:gd name="T36" fmla="*/ 0 w 20"/>
                      <a:gd name="T37" fmla="*/ 0 h 10"/>
                      <a:gd name="T38" fmla="*/ 2 w 20"/>
                      <a:gd name="T39" fmla="*/ 0 h 10"/>
                      <a:gd name="T40" fmla="*/ 0 w 20"/>
                      <a:gd name="T41" fmla="*/ 0 h 10"/>
                      <a:gd name="T42" fmla="*/ 0 w 20"/>
                      <a:gd name="T43" fmla="*/ 0 h 10"/>
                      <a:gd name="T44" fmla="*/ 0 w 20"/>
                      <a:gd name="T45" fmla="*/ 2 h 10"/>
                      <a:gd name="T46" fmla="*/ 0 w 20"/>
                      <a:gd name="T47" fmla="*/ 2 h 10"/>
                      <a:gd name="T48" fmla="*/ 2 w 20"/>
                      <a:gd name="T49" fmla="*/ 2 h 10"/>
                      <a:gd name="T50" fmla="*/ 0 w 20"/>
                      <a:gd name="T51" fmla="*/ 2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0"/>
                      <a:gd name="T80" fmla="*/ 20 w 20"/>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0">
                        <a:moveTo>
                          <a:pt x="0" y="2"/>
                        </a:moveTo>
                        <a:lnTo>
                          <a:pt x="2" y="2"/>
                        </a:lnTo>
                        <a:lnTo>
                          <a:pt x="4" y="4"/>
                        </a:lnTo>
                        <a:lnTo>
                          <a:pt x="6" y="4"/>
                        </a:lnTo>
                        <a:lnTo>
                          <a:pt x="8" y="6"/>
                        </a:lnTo>
                        <a:lnTo>
                          <a:pt x="10" y="8"/>
                        </a:lnTo>
                        <a:lnTo>
                          <a:pt x="14" y="8"/>
                        </a:lnTo>
                        <a:lnTo>
                          <a:pt x="18" y="10"/>
                        </a:lnTo>
                        <a:lnTo>
                          <a:pt x="20" y="10"/>
                        </a:lnTo>
                        <a:lnTo>
                          <a:pt x="20" y="8"/>
                        </a:lnTo>
                        <a:lnTo>
                          <a:pt x="18" y="8"/>
                        </a:lnTo>
                        <a:lnTo>
                          <a:pt x="14" y="6"/>
                        </a:lnTo>
                        <a:lnTo>
                          <a:pt x="12" y="4"/>
                        </a:lnTo>
                        <a:lnTo>
                          <a:pt x="8" y="4"/>
                        </a:lnTo>
                        <a:lnTo>
                          <a:pt x="6" y="2"/>
                        </a:lnTo>
                        <a:lnTo>
                          <a:pt x="4" y="0"/>
                        </a:lnTo>
                        <a:lnTo>
                          <a:pt x="2" y="0"/>
                        </a:lnTo>
                        <a:lnTo>
                          <a:pt x="0" y="0"/>
                        </a:lnTo>
                        <a:lnTo>
                          <a:pt x="2" y="0"/>
                        </a:lnTo>
                        <a:lnTo>
                          <a:pt x="0" y="0"/>
                        </a:lnTo>
                        <a:lnTo>
                          <a:pt x="0" y="2"/>
                        </a:lnTo>
                        <a:lnTo>
                          <a:pt x="2" y="2"/>
                        </a:lnTo>
                        <a:lnTo>
                          <a:pt x="0" y="2"/>
                        </a:lnTo>
                        <a:close/>
                      </a:path>
                    </a:pathLst>
                  </a:custGeom>
                  <a:solidFill>
                    <a:srgbClr val="000000"/>
                  </a:solidFill>
                  <a:ln w="9525">
                    <a:noFill/>
                    <a:round/>
                    <a:headEnd/>
                    <a:tailEnd/>
                  </a:ln>
                </p:spPr>
                <p:txBody>
                  <a:bodyPr/>
                  <a:lstStyle/>
                  <a:p>
                    <a:endParaRPr lang="es-AR"/>
                  </a:p>
                </p:txBody>
              </p:sp>
              <p:sp>
                <p:nvSpPr>
                  <p:cNvPr id="70781" name="Freeform 1246"/>
                  <p:cNvSpPr>
                    <a:spLocks/>
                  </p:cNvSpPr>
                  <p:nvPr/>
                </p:nvSpPr>
                <p:spPr bwMode="auto">
                  <a:xfrm>
                    <a:off x="4656" y="2148"/>
                    <a:ext cx="18" cy="10"/>
                  </a:xfrm>
                  <a:custGeom>
                    <a:avLst/>
                    <a:gdLst>
                      <a:gd name="T0" fmla="*/ 0 w 18"/>
                      <a:gd name="T1" fmla="*/ 0 h 10"/>
                      <a:gd name="T2" fmla="*/ 0 w 18"/>
                      <a:gd name="T3" fmla="*/ 0 h 10"/>
                      <a:gd name="T4" fmla="*/ 2 w 18"/>
                      <a:gd name="T5" fmla="*/ 2 h 10"/>
                      <a:gd name="T6" fmla="*/ 4 w 18"/>
                      <a:gd name="T7" fmla="*/ 4 h 10"/>
                      <a:gd name="T8" fmla="*/ 6 w 18"/>
                      <a:gd name="T9" fmla="*/ 6 h 10"/>
                      <a:gd name="T10" fmla="*/ 8 w 18"/>
                      <a:gd name="T11" fmla="*/ 8 h 10"/>
                      <a:gd name="T12" fmla="*/ 10 w 18"/>
                      <a:gd name="T13" fmla="*/ 8 h 10"/>
                      <a:gd name="T14" fmla="*/ 12 w 18"/>
                      <a:gd name="T15" fmla="*/ 10 h 10"/>
                      <a:gd name="T16" fmla="*/ 16 w 18"/>
                      <a:gd name="T17" fmla="*/ 10 h 10"/>
                      <a:gd name="T18" fmla="*/ 18 w 18"/>
                      <a:gd name="T19" fmla="*/ 10 h 10"/>
                      <a:gd name="T20" fmla="*/ 18 w 18"/>
                      <a:gd name="T21" fmla="*/ 8 h 10"/>
                      <a:gd name="T22" fmla="*/ 16 w 18"/>
                      <a:gd name="T23" fmla="*/ 8 h 10"/>
                      <a:gd name="T24" fmla="*/ 14 w 18"/>
                      <a:gd name="T25" fmla="*/ 6 h 10"/>
                      <a:gd name="T26" fmla="*/ 12 w 18"/>
                      <a:gd name="T27" fmla="*/ 6 h 10"/>
                      <a:gd name="T28" fmla="*/ 10 w 18"/>
                      <a:gd name="T29" fmla="*/ 4 h 10"/>
                      <a:gd name="T30" fmla="*/ 8 w 18"/>
                      <a:gd name="T31" fmla="*/ 4 h 10"/>
                      <a:gd name="T32" fmla="*/ 6 w 18"/>
                      <a:gd name="T33" fmla="*/ 2 h 10"/>
                      <a:gd name="T34" fmla="*/ 4 w 18"/>
                      <a:gd name="T35" fmla="*/ 0 h 10"/>
                      <a:gd name="T36" fmla="*/ 2 w 18"/>
                      <a:gd name="T37" fmla="*/ 0 h 10"/>
                      <a:gd name="T38" fmla="*/ 0 w 18"/>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0"/>
                      <a:gd name="T62" fmla="*/ 18 w 18"/>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0">
                        <a:moveTo>
                          <a:pt x="0" y="0"/>
                        </a:moveTo>
                        <a:lnTo>
                          <a:pt x="0" y="0"/>
                        </a:lnTo>
                        <a:lnTo>
                          <a:pt x="2" y="2"/>
                        </a:lnTo>
                        <a:lnTo>
                          <a:pt x="4" y="4"/>
                        </a:lnTo>
                        <a:lnTo>
                          <a:pt x="6" y="6"/>
                        </a:lnTo>
                        <a:lnTo>
                          <a:pt x="8" y="8"/>
                        </a:lnTo>
                        <a:lnTo>
                          <a:pt x="10" y="8"/>
                        </a:lnTo>
                        <a:lnTo>
                          <a:pt x="12" y="10"/>
                        </a:lnTo>
                        <a:lnTo>
                          <a:pt x="16" y="10"/>
                        </a:lnTo>
                        <a:lnTo>
                          <a:pt x="18" y="10"/>
                        </a:lnTo>
                        <a:lnTo>
                          <a:pt x="18" y="8"/>
                        </a:lnTo>
                        <a:lnTo>
                          <a:pt x="16" y="8"/>
                        </a:lnTo>
                        <a:lnTo>
                          <a:pt x="14" y="6"/>
                        </a:lnTo>
                        <a:lnTo>
                          <a:pt x="12" y="6"/>
                        </a:lnTo>
                        <a:lnTo>
                          <a:pt x="10" y="4"/>
                        </a:lnTo>
                        <a:lnTo>
                          <a:pt x="8" y="4"/>
                        </a:lnTo>
                        <a:lnTo>
                          <a:pt x="6"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0782" name="Freeform 1247"/>
                  <p:cNvSpPr>
                    <a:spLocks/>
                  </p:cNvSpPr>
                  <p:nvPr/>
                </p:nvSpPr>
                <p:spPr bwMode="auto">
                  <a:xfrm>
                    <a:off x="4630" y="2142"/>
                    <a:ext cx="28" cy="6"/>
                  </a:xfrm>
                  <a:custGeom>
                    <a:avLst/>
                    <a:gdLst>
                      <a:gd name="T0" fmla="*/ 2 w 28"/>
                      <a:gd name="T1" fmla="*/ 4 h 6"/>
                      <a:gd name="T2" fmla="*/ 2 w 28"/>
                      <a:gd name="T3" fmla="*/ 4 h 6"/>
                      <a:gd name="T4" fmla="*/ 4 w 28"/>
                      <a:gd name="T5" fmla="*/ 2 h 6"/>
                      <a:gd name="T6" fmla="*/ 8 w 28"/>
                      <a:gd name="T7" fmla="*/ 2 h 6"/>
                      <a:gd name="T8" fmla="*/ 12 w 28"/>
                      <a:gd name="T9" fmla="*/ 2 h 6"/>
                      <a:gd name="T10" fmla="*/ 16 w 28"/>
                      <a:gd name="T11" fmla="*/ 2 h 6"/>
                      <a:gd name="T12" fmla="*/ 18 w 28"/>
                      <a:gd name="T13" fmla="*/ 2 h 6"/>
                      <a:gd name="T14" fmla="*/ 22 w 28"/>
                      <a:gd name="T15" fmla="*/ 4 h 6"/>
                      <a:gd name="T16" fmla="*/ 24 w 28"/>
                      <a:gd name="T17" fmla="*/ 4 h 6"/>
                      <a:gd name="T18" fmla="*/ 26 w 28"/>
                      <a:gd name="T19" fmla="*/ 6 h 6"/>
                      <a:gd name="T20" fmla="*/ 28 w 28"/>
                      <a:gd name="T21" fmla="*/ 4 h 6"/>
                      <a:gd name="T22" fmla="*/ 26 w 28"/>
                      <a:gd name="T23" fmla="*/ 2 h 6"/>
                      <a:gd name="T24" fmla="*/ 22 w 28"/>
                      <a:gd name="T25" fmla="*/ 0 h 6"/>
                      <a:gd name="T26" fmla="*/ 20 w 28"/>
                      <a:gd name="T27" fmla="*/ 0 h 6"/>
                      <a:gd name="T28" fmla="*/ 16 w 28"/>
                      <a:gd name="T29" fmla="*/ 0 h 6"/>
                      <a:gd name="T30" fmla="*/ 12 w 28"/>
                      <a:gd name="T31" fmla="*/ 0 h 6"/>
                      <a:gd name="T32" fmla="*/ 8 w 28"/>
                      <a:gd name="T33" fmla="*/ 0 h 6"/>
                      <a:gd name="T34" fmla="*/ 4 w 28"/>
                      <a:gd name="T35" fmla="*/ 0 h 6"/>
                      <a:gd name="T36" fmla="*/ 0 w 28"/>
                      <a:gd name="T37" fmla="*/ 2 h 6"/>
                      <a:gd name="T38" fmla="*/ 2 w 28"/>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6"/>
                      <a:gd name="T62" fmla="*/ 28 w 28"/>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6">
                        <a:moveTo>
                          <a:pt x="2" y="4"/>
                        </a:moveTo>
                        <a:lnTo>
                          <a:pt x="2" y="4"/>
                        </a:lnTo>
                        <a:lnTo>
                          <a:pt x="4" y="2"/>
                        </a:lnTo>
                        <a:lnTo>
                          <a:pt x="8" y="2"/>
                        </a:lnTo>
                        <a:lnTo>
                          <a:pt x="12" y="2"/>
                        </a:lnTo>
                        <a:lnTo>
                          <a:pt x="16" y="2"/>
                        </a:lnTo>
                        <a:lnTo>
                          <a:pt x="18" y="2"/>
                        </a:lnTo>
                        <a:lnTo>
                          <a:pt x="22" y="4"/>
                        </a:lnTo>
                        <a:lnTo>
                          <a:pt x="24" y="4"/>
                        </a:lnTo>
                        <a:lnTo>
                          <a:pt x="26" y="6"/>
                        </a:lnTo>
                        <a:lnTo>
                          <a:pt x="28" y="4"/>
                        </a:lnTo>
                        <a:lnTo>
                          <a:pt x="26" y="2"/>
                        </a:lnTo>
                        <a:lnTo>
                          <a:pt x="22" y="0"/>
                        </a:lnTo>
                        <a:lnTo>
                          <a:pt x="20" y="0"/>
                        </a:lnTo>
                        <a:lnTo>
                          <a:pt x="16" y="0"/>
                        </a:lnTo>
                        <a:lnTo>
                          <a:pt x="12" y="0"/>
                        </a:lnTo>
                        <a:lnTo>
                          <a:pt x="8" y="0"/>
                        </a:lnTo>
                        <a:lnTo>
                          <a:pt x="4" y="0"/>
                        </a:lnTo>
                        <a:lnTo>
                          <a:pt x="0" y="2"/>
                        </a:lnTo>
                        <a:lnTo>
                          <a:pt x="2" y="4"/>
                        </a:lnTo>
                        <a:close/>
                      </a:path>
                    </a:pathLst>
                  </a:custGeom>
                  <a:solidFill>
                    <a:srgbClr val="000000"/>
                  </a:solidFill>
                  <a:ln w="9525">
                    <a:noFill/>
                    <a:round/>
                    <a:headEnd/>
                    <a:tailEnd/>
                  </a:ln>
                </p:spPr>
                <p:txBody>
                  <a:bodyPr/>
                  <a:lstStyle/>
                  <a:p>
                    <a:endParaRPr lang="es-AR"/>
                  </a:p>
                </p:txBody>
              </p:sp>
              <p:sp>
                <p:nvSpPr>
                  <p:cNvPr id="70783" name="Freeform 1248"/>
                  <p:cNvSpPr>
                    <a:spLocks/>
                  </p:cNvSpPr>
                  <p:nvPr/>
                </p:nvSpPr>
                <p:spPr bwMode="auto">
                  <a:xfrm>
                    <a:off x="4616" y="2146"/>
                    <a:ext cx="16" cy="30"/>
                  </a:xfrm>
                  <a:custGeom>
                    <a:avLst/>
                    <a:gdLst>
                      <a:gd name="T0" fmla="*/ 2 w 16"/>
                      <a:gd name="T1" fmla="*/ 30 h 30"/>
                      <a:gd name="T2" fmla="*/ 2 w 16"/>
                      <a:gd name="T3" fmla="*/ 30 h 30"/>
                      <a:gd name="T4" fmla="*/ 2 w 16"/>
                      <a:gd name="T5" fmla="*/ 26 h 30"/>
                      <a:gd name="T6" fmla="*/ 4 w 16"/>
                      <a:gd name="T7" fmla="*/ 22 h 30"/>
                      <a:gd name="T8" fmla="*/ 6 w 16"/>
                      <a:gd name="T9" fmla="*/ 18 h 30"/>
                      <a:gd name="T10" fmla="*/ 6 w 16"/>
                      <a:gd name="T11" fmla="*/ 14 h 30"/>
                      <a:gd name="T12" fmla="*/ 8 w 16"/>
                      <a:gd name="T13" fmla="*/ 10 h 30"/>
                      <a:gd name="T14" fmla="*/ 10 w 16"/>
                      <a:gd name="T15" fmla="*/ 6 h 30"/>
                      <a:gd name="T16" fmla="*/ 14 w 16"/>
                      <a:gd name="T17" fmla="*/ 4 h 30"/>
                      <a:gd name="T18" fmla="*/ 16 w 16"/>
                      <a:gd name="T19" fmla="*/ 0 h 30"/>
                      <a:gd name="T20" fmla="*/ 14 w 16"/>
                      <a:gd name="T21" fmla="*/ 0 h 30"/>
                      <a:gd name="T22" fmla="*/ 12 w 16"/>
                      <a:gd name="T23" fmla="*/ 2 h 30"/>
                      <a:gd name="T24" fmla="*/ 8 w 16"/>
                      <a:gd name="T25" fmla="*/ 6 h 30"/>
                      <a:gd name="T26" fmla="*/ 6 w 16"/>
                      <a:gd name="T27" fmla="*/ 8 h 30"/>
                      <a:gd name="T28" fmla="*/ 4 w 16"/>
                      <a:gd name="T29" fmla="*/ 12 h 30"/>
                      <a:gd name="T30" fmla="*/ 2 w 16"/>
                      <a:gd name="T31" fmla="*/ 18 h 30"/>
                      <a:gd name="T32" fmla="*/ 2 w 16"/>
                      <a:gd name="T33" fmla="*/ 22 h 30"/>
                      <a:gd name="T34" fmla="*/ 0 w 16"/>
                      <a:gd name="T35" fmla="*/ 26 h 30"/>
                      <a:gd name="T36" fmla="*/ 0 w 16"/>
                      <a:gd name="T37" fmla="*/ 30 h 30"/>
                      <a:gd name="T38" fmla="*/ 2 w 16"/>
                      <a:gd name="T39" fmla="*/ 30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0"/>
                      <a:gd name="T62" fmla="*/ 16 w 16"/>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0">
                        <a:moveTo>
                          <a:pt x="2" y="30"/>
                        </a:moveTo>
                        <a:lnTo>
                          <a:pt x="2" y="30"/>
                        </a:lnTo>
                        <a:lnTo>
                          <a:pt x="2" y="26"/>
                        </a:lnTo>
                        <a:lnTo>
                          <a:pt x="4" y="22"/>
                        </a:lnTo>
                        <a:lnTo>
                          <a:pt x="6" y="18"/>
                        </a:lnTo>
                        <a:lnTo>
                          <a:pt x="6" y="14"/>
                        </a:lnTo>
                        <a:lnTo>
                          <a:pt x="8" y="10"/>
                        </a:lnTo>
                        <a:lnTo>
                          <a:pt x="10" y="6"/>
                        </a:lnTo>
                        <a:lnTo>
                          <a:pt x="14" y="4"/>
                        </a:lnTo>
                        <a:lnTo>
                          <a:pt x="16" y="0"/>
                        </a:lnTo>
                        <a:lnTo>
                          <a:pt x="14" y="0"/>
                        </a:lnTo>
                        <a:lnTo>
                          <a:pt x="12" y="2"/>
                        </a:lnTo>
                        <a:lnTo>
                          <a:pt x="8" y="6"/>
                        </a:lnTo>
                        <a:lnTo>
                          <a:pt x="6" y="8"/>
                        </a:lnTo>
                        <a:lnTo>
                          <a:pt x="4" y="12"/>
                        </a:lnTo>
                        <a:lnTo>
                          <a:pt x="2" y="18"/>
                        </a:lnTo>
                        <a:lnTo>
                          <a:pt x="2" y="22"/>
                        </a:lnTo>
                        <a:lnTo>
                          <a:pt x="0" y="26"/>
                        </a:lnTo>
                        <a:lnTo>
                          <a:pt x="0" y="30"/>
                        </a:lnTo>
                        <a:lnTo>
                          <a:pt x="2" y="30"/>
                        </a:lnTo>
                        <a:close/>
                      </a:path>
                    </a:pathLst>
                  </a:custGeom>
                  <a:solidFill>
                    <a:srgbClr val="000000"/>
                  </a:solidFill>
                  <a:ln w="9525">
                    <a:noFill/>
                    <a:round/>
                    <a:headEnd/>
                    <a:tailEnd/>
                  </a:ln>
                </p:spPr>
                <p:txBody>
                  <a:bodyPr/>
                  <a:lstStyle/>
                  <a:p>
                    <a:endParaRPr lang="es-AR"/>
                  </a:p>
                </p:txBody>
              </p:sp>
              <p:sp>
                <p:nvSpPr>
                  <p:cNvPr id="70784" name="Freeform 1249"/>
                  <p:cNvSpPr>
                    <a:spLocks/>
                  </p:cNvSpPr>
                  <p:nvPr/>
                </p:nvSpPr>
                <p:spPr bwMode="auto">
                  <a:xfrm>
                    <a:off x="4616" y="2178"/>
                    <a:ext cx="6" cy="30"/>
                  </a:xfrm>
                  <a:custGeom>
                    <a:avLst/>
                    <a:gdLst>
                      <a:gd name="T0" fmla="*/ 6 w 6"/>
                      <a:gd name="T1" fmla="*/ 30 h 30"/>
                      <a:gd name="T2" fmla="*/ 6 w 6"/>
                      <a:gd name="T3" fmla="*/ 30 h 30"/>
                      <a:gd name="T4" fmla="*/ 4 w 6"/>
                      <a:gd name="T5" fmla="*/ 24 h 30"/>
                      <a:gd name="T6" fmla="*/ 4 w 6"/>
                      <a:gd name="T7" fmla="*/ 18 h 30"/>
                      <a:gd name="T8" fmla="*/ 2 w 6"/>
                      <a:gd name="T9" fmla="*/ 8 h 30"/>
                      <a:gd name="T10" fmla="*/ 2 w 6"/>
                      <a:gd name="T11" fmla="*/ 0 h 30"/>
                      <a:gd name="T12" fmla="*/ 0 w 6"/>
                      <a:gd name="T13" fmla="*/ 0 h 30"/>
                      <a:gd name="T14" fmla="*/ 0 w 6"/>
                      <a:gd name="T15" fmla="*/ 8 h 30"/>
                      <a:gd name="T16" fmla="*/ 2 w 6"/>
                      <a:gd name="T17" fmla="*/ 18 h 30"/>
                      <a:gd name="T18" fmla="*/ 2 w 6"/>
                      <a:gd name="T19" fmla="*/ 24 h 30"/>
                      <a:gd name="T20" fmla="*/ 4 w 6"/>
                      <a:gd name="T21" fmla="*/ 30 h 30"/>
                      <a:gd name="T22" fmla="*/ 6 w 6"/>
                      <a:gd name="T23" fmla="*/ 3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0"/>
                      <a:gd name="T38" fmla="*/ 6 w 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0">
                        <a:moveTo>
                          <a:pt x="6" y="30"/>
                        </a:moveTo>
                        <a:lnTo>
                          <a:pt x="6" y="30"/>
                        </a:lnTo>
                        <a:lnTo>
                          <a:pt x="4" y="24"/>
                        </a:lnTo>
                        <a:lnTo>
                          <a:pt x="4" y="18"/>
                        </a:lnTo>
                        <a:lnTo>
                          <a:pt x="2" y="8"/>
                        </a:lnTo>
                        <a:lnTo>
                          <a:pt x="2" y="0"/>
                        </a:lnTo>
                        <a:lnTo>
                          <a:pt x="0" y="0"/>
                        </a:lnTo>
                        <a:lnTo>
                          <a:pt x="0" y="8"/>
                        </a:lnTo>
                        <a:lnTo>
                          <a:pt x="2" y="18"/>
                        </a:lnTo>
                        <a:lnTo>
                          <a:pt x="2" y="24"/>
                        </a:lnTo>
                        <a:lnTo>
                          <a:pt x="4" y="30"/>
                        </a:lnTo>
                        <a:lnTo>
                          <a:pt x="6" y="30"/>
                        </a:lnTo>
                        <a:close/>
                      </a:path>
                    </a:pathLst>
                  </a:custGeom>
                  <a:solidFill>
                    <a:srgbClr val="000000"/>
                  </a:solidFill>
                  <a:ln w="9525">
                    <a:noFill/>
                    <a:round/>
                    <a:headEnd/>
                    <a:tailEnd/>
                  </a:ln>
                </p:spPr>
                <p:txBody>
                  <a:bodyPr/>
                  <a:lstStyle/>
                  <a:p>
                    <a:endParaRPr lang="es-AR"/>
                  </a:p>
                </p:txBody>
              </p:sp>
              <p:sp>
                <p:nvSpPr>
                  <p:cNvPr id="70785" name="Freeform 1250"/>
                  <p:cNvSpPr>
                    <a:spLocks/>
                  </p:cNvSpPr>
                  <p:nvPr/>
                </p:nvSpPr>
                <p:spPr bwMode="auto">
                  <a:xfrm>
                    <a:off x="4620" y="2208"/>
                    <a:ext cx="4" cy="20"/>
                  </a:xfrm>
                  <a:custGeom>
                    <a:avLst/>
                    <a:gdLst>
                      <a:gd name="T0" fmla="*/ 4 w 4"/>
                      <a:gd name="T1" fmla="*/ 20 h 20"/>
                      <a:gd name="T2" fmla="*/ 4 w 4"/>
                      <a:gd name="T3" fmla="*/ 20 h 20"/>
                      <a:gd name="T4" fmla="*/ 4 w 4"/>
                      <a:gd name="T5" fmla="*/ 16 h 20"/>
                      <a:gd name="T6" fmla="*/ 4 w 4"/>
                      <a:gd name="T7" fmla="*/ 10 h 20"/>
                      <a:gd name="T8" fmla="*/ 2 w 4"/>
                      <a:gd name="T9" fmla="*/ 4 h 20"/>
                      <a:gd name="T10" fmla="*/ 2 w 4"/>
                      <a:gd name="T11" fmla="*/ 0 h 20"/>
                      <a:gd name="T12" fmla="*/ 0 w 4"/>
                      <a:gd name="T13" fmla="*/ 0 h 20"/>
                      <a:gd name="T14" fmla="*/ 0 w 4"/>
                      <a:gd name="T15" fmla="*/ 6 h 20"/>
                      <a:gd name="T16" fmla="*/ 2 w 4"/>
                      <a:gd name="T17" fmla="*/ 10 h 20"/>
                      <a:gd name="T18" fmla="*/ 2 w 4"/>
                      <a:gd name="T19" fmla="*/ 16 h 20"/>
                      <a:gd name="T20" fmla="*/ 2 w 4"/>
                      <a:gd name="T21" fmla="*/ 20 h 20"/>
                      <a:gd name="T22" fmla="*/ 4 w 4"/>
                      <a:gd name="T23" fmla="*/ 2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20"/>
                      <a:gd name="T38" fmla="*/ 4 w 4"/>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20">
                        <a:moveTo>
                          <a:pt x="4" y="20"/>
                        </a:moveTo>
                        <a:lnTo>
                          <a:pt x="4" y="20"/>
                        </a:lnTo>
                        <a:lnTo>
                          <a:pt x="4" y="16"/>
                        </a:lnTo>
                        <a:lnTo>
                          <a:pt x="4" y="10"/>
                        </a:lnTo>
                        <a:lnTo>
                          <a:pt x="2" y="4"/>
                        </a:lnTo>
                        <a:lnTo>
                          <a:pt x="2" y="0"/>
                        </a:lnTo>
                        <a:lnTo>
                          <a:pt x="0" y="0"/>
                        </a:lnTo>
                        <a:lnTo>
                          <a:pt x="0" y="6"/>
                        </a:lnTo>
                        <a:lnTo>
                          <a:pt x="2" y="10"/>
                        </a:lnTo>
                        <a:lnTo>
                          <a:pt x="2" y="16"/>
                        </a:lnTo>
                        <a:lnTo>
                          <a:pt x="2" y="20"/>
                        </a:lnTo>
                        <a:lnTo>
                          <a:pt x="4" y="20"/>
                        </a:lnTo>
                        <a:close/>
                      </a:path>
                    </a:pathLst>
                  </a:custGeom>
                  <a:solidFill>
                    <a:srgbClr val="000000"/>
                  </a:solidFill>
                  <a:ln w="9525">
                    <a:noFill/>
                    <a:round/>
                    <a:headEnd/>
                    <a:tailEnd/>
                  </a:ln>
                </p:spPr>
                <p:txBody>
                  <a:bodyPr/>
                  <a:lstStyle/>
                  <a:p>
                    <a:endParaRPr lang="es-AR"/>
                  </a:p>
                </p:txBody>
              </p:sp>
              <p:sp>
                <p:nvSpPr>
                  <p:cNvPr id="70786" name="Freeform 1251"/>
                  <p:cNvSpPr>
                    <a:spLocks/>
                  </p:cNvSpPr>
                  <p:nvPr/>
                </p:nvSpPr>
                <p:spPr bwMode="auto">
                  <a:xfrm>
                    <a:off x="4622" y="2230"/>
                    <a:ext cx="8" cy="32"/>
                  </a:xfrm>
                  <a:custGeom>
                    <a:avLst/>
                    <a:gdLst>
                      <a:gd name="T0" fmla="*/ 8 w 8"/>
                      <a:gd name="T1" fmla="*/ 30 h 32"/>
                      <a:gd name="T2" fmla="*/ 8 w 8"/>
                      <a:gd name="T3" fmla="*/ 30 h 32"/>
                      <a:gd name="T4" fmla="*/ 6 w 8"/>
                      <a:gd name="T5" fmla="*/ 24 h 32"/>
                      <a:gd name="T6" fmla="*/ 4 w 8"/>
                      <a:gd name="T7" fmla="*/ 14 h 32"/>
                      <a:gd name="T8" fmla="*/ 2 w 8"/>
                      <a:gd name="T9" fmla="*/ 6 h 32"/>
                      <a:gd name="T10" fmla="*/ 2 w 8"/>
                      <a:gd name="T11" fmla="*/ 0 h 32"/>
                      <a:gd name="T12" fmla="*/ 0 w 8"/>
                      <a:gd name="T13" fmla="*/ 0 h 32"/>
                      <a:gd name="T14" fmla="*/ 0 w 8"/>
                      <a:gd name="T15" fmla="*/ 6 h 32"/>
                      <a:gd name="T16" fmla="*/ 2 w 8"/>
                      <a:gd name="T17" fmla="*/ 14 h 32"/>
                      <a:gd name="T18" fmla="*/ 4 w 8"/>
                      <a:gd name="T19" fmla="*/ 24 h 32"/>
                      <a:gd name="T20" fmla="*/ 6 w 8"/>
                      <a:gd name="T21" fmla="*/ 32 h 32"/>
                      <a:gd name="T22" fmla="*/ 8 w 8"/>
                      <a:gd name="T23" fmla="*/ 3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32"/>
                      <a:gd name="T38" fmla="*/ 8 w 8"/>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32">
                        <a:moveTo>
                          <a:pt x="8" y="30"/>
                        </a:moveTo>
                        <a:lnTo>
                          <a:pt x="8" y="30"/>
                        </a:lnTo>
                        <a:lnTo>
                          <a:pt x="6" y="24"/>
                        </a:lnTo>
                        <a:lnTo>
                          <a:pt x="4" y="14"/>
                        </a:lnTo>
                        <a:lnTo>
                          <a:pt x="2" y="6"/>
                        </a:lnTo>
                        <a:lnTo>
                          <a:pt x="2" y="0"/>
                        </a:lnTo>
                        <a:lnTo>
                          <a:pt x="0" y="0"/>
                        </a:lnTo>
                        <a:lnTo>
                          <a:pt x="0" y="6"/>
                        </a:lnTo>
                        <a:lnTo>
                          <a:pt x="2" y="14"/>
                        </a:lnTo>
                        <a:lnTo>
                          <a:pt x="4" y="24"/>
                        </a:lnTo>
                        <a:lnTo>
                          <a:pt x="6" y="32"/>
                        </a:lnTo>
                        <a:lnTo>
                          <a:pt x="8" y="30"/>
                        </a:lnTo>
                        <a:close/>
                      </a:path>
                    </a:pathLst>
                  </a:custGeom>
                  <a:solidFill>
                    <a:srgbClr val="000000"/>
                  </a:solidFill>
                  <a:ln w="9525">
                    <a:noFill/>
                    <a:round/>
                    <a:headEnd/>
                    <a:tailEnd/>
                  </a:ln>
                </p:spPr>
                <p:txBody>
                  <a:bodyPr/>
                  <a:lstStyle/>
                  <a:p>
                    <a:endParaRPr lang="es-AR"/>
                  </a:p>
                </p:txBody>
              </p:sp>
              <p:sp>
                <p:nvSpPr>
                  <p:cNvPr id="70787" name="Freeform 1252"/>
                  <p:cNvSpPr>
                    <a:spLocks/>
                  </p:cNvSpPr>
                  <p:nvPr/>
                </p:nvSpPr>
                <p:spPr bwMode="auto">
                  <a:xfrm>
                    <a:off x="4630" y="2262"/>
                    <a:ext cx="20" cy="36"/>
                  </a:xfrm>
                  <a:custGeom>
                    <a:avLst/>
                    <a:gdLst>
                      <a:gd name="T0" fmla="*/ 20 w 20"/>
                      <a:gd name="T1" fmla="*/ 34 h 36"/>
                      <a:gd name="T2" fmla="*/ 20 w 20"/>
                      <a:gd name="T3" fmla="*/ 34 h 36"/>
                      <a:gd name="T4" fmla="*/ 20 w 20"/>
                      <a:gd name="T5" fmla="*/ 32 h 36"/>
                      <a:gd name="T6" fmla="*/ 16 w 20"/>
                      <a:gd name="T7" fmla="*/ 28 h 36"/>
                      <a:gd name="T8" fmla="*/ 14 w 20"/>
                      <a:gd name="T9" fmla="*/ 22 h 36"/>
                      <a:gd name="T10" fmla="*/ 12 w 20"/>
                      <a:gd name="T11" fmla="*/ 18 h 36"/>
                      <a:gd name="T12" fmla="*/ 10 w 20"/>
                      <a:gd name="T13" fmla="*/ 12 h 36"/>
                      <a:gd name="T14" fmla="*/ 6 w 20"/>
                      <a:gd name="T15" fmla="*/ 8 h 36"/>
                      <a:gd name="T16" fmla="*/ 4 w 20"/>
                      <a:gd name="T17" fmla="*/ 2 h 36"/>
                      <a:gd name="T18" fmla="*/ 2 w 20"/>
                      <a:gd name="T19" fmla="*/ 0 h 36"/>
                      <a:gd name="T20" fmla="*/ 0 w 20"/>
                      <a:gd name="T21" fmla="*/ 0 h 36"/>
                      <a:gd name="T22" fmla="*/ 2 w 20"/>
                      <a:gd name="T23" fmla="*/ 4 h 36"/>
                      <a:gd name="T24" fmla="*/ 4 w 20"/>
                      <a:gd name="T25" fmla="*/ 8 h 36"/>
                      <a:gd name="T26" fmla="*/ 6 w 20"/>
                      <a:gd name="T27" fmla="*/ 14 h 36"/>
                      <a:gd name="T28" fmla="*/ 10 w 20"/>
                      <a:gd name="T29" fmla="*/ 18 h 36"/>
                      <a:gd name="T30" fmla="*/ 12 w 20"/>
                      <a:gd name="T31" fmla="*/ 24 h 36"/>
                      <a:gd name="T32" fmla="*/ 14 w 20"/>
                      <a:gd name="T33" fmla="*/ 28 h 36"/>
                      <a:gd name="T34" fmla="*/ 16 w 20"/>
                      <a:gd name="T35" fmla="*/ 32 h 36"/>
                      <a:gd name="T36" fmla="*/ 18 w 20"/>
                      <a:gd name="T37" fmla="*/ 36 h 36"/>
                      <a:gd name="T38" fmla="*/ 20 w 20"/>
                      <a:gd name="T39" fmla="*/ 34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36"/>
                      <a:gd name="T62" fmla="*/ 20 w 20"/>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36">
                        <a:moveTo>
                          <a:pt x="20" y="34"/>
                        </a:moveTo>
                        <a:lnTo>
                          <a:pt x="20" y="34"/>
                        </a:lnTo>
                        <a:lnTo>
                          <a:pt x="20" y="32"/>
                        </a:lnTo>
                        <a:lnTo>
                          <a:pt x="16" y="28"/>
                        </a:lnTo>
                        <a:lnTo>
                          <a:pt x="14" y="22"/>
                        </a:lnTo>
                        <a:lnTo>
                          <a:pt x="12" y="18"/>
                        </a:lnTo>
                        <a:lnTo>
                          <a:pt x="10" y="12"/>
                        </a:lnTo>
                        <a:lnTo>
                          <a:pt x="6" y="8"/>
                        </a:lnTo>
                        <a:lnTo>
                          <a:pt x="4" y="2"/>
                        </a:lnTo>
                        <a:lnTo>
                          <a:pt x="2" y="0"/>
                        </a:lnTo>
                        <a:lnTo>
                          <a:pt x="0" y="0"/>
                        </a:lnTo>
                        <a:lnTo>
                          <a:pt x="2" y="4"/>
                        </a:lnTo>
                        <a:lnTo>
                          <a:pt x="4" y="8"/>
                        </a:lnTo>
                        <a:lnTo>
                          <a:pt x="6" y="14"/>
                        </a:lnTo>
                        <a:lnTo>
                          <a:pt x="10" y="18"/>
                        </a:lnTo>
                        <a:lnTo>
                          <a:pt x="12" y="24"/>
                        </a:lnTo>
                        <a:lnTo>
                          <a:pt x="14" y="28"/>
                        </a:lnTo>
                        <a:lnTo>
                          <a:pt x="16" y="32"/>
                        </a:lnTo>
                        <a:lnTo>
                          <a:pt x="18" y="36"/>
                        </a:lnTo>
                        <a:lnTo>
                          <a:pt x="20" y="34"/>
                        </a:lnTo>
                        <a:close/>
                      </a:path>
                    </a:pathLst>
                  </a:custGeom>
                  <a:solidFill>
                    <a:srgbClr val="000000"/>
                  </a:solidFill>
                  <a:ln w="9525">
                    <a:noFill/>
                    <a:round/>
                    <a:headEnd/>
                    <a:tailEnd/>
                  </a:ln>
                </p:spPr>
                <p:txBody>
                  <a:bodyPr/>
                  <a:lstStyle/>
                  <a:p>
                    <a:endParaRPr lang="es-AR"/>
                  </a:p>
                </p:txBody>
              </p:sp>
              <p:sp>
                <p:nvSpPr>
                  <p:cNvPr id="70788" name="Freeform 1253"/>
                  <p:cNvSpPr>
                    <a:spLocks/>
                  </p:cNvSpPr>
                  <p:nvPr/>
                </p:nvSpPr>
                <p:spPr bwMode="auto">
                  <a:xfrm>
                    <a:off x="4648" y="2298"/>
                    <a:ext cx="22" cy="44"/>
                  </a:xfrm>
                  <a:custGeom>
                    <a:avLst/>
                    <a:gdLst>
                      <a:gd name="T0" fmla="*/ 22 w 22"/>
                      <a:gd name="T1" fmla="*/ 44 h 44"/>
                      <a:gd name="T2" fmla="*/ 22 w 22"/>
                      <a:gd name="T3" fmla="*/ 44 h 44"/>
                      <a:gd name="T4" fmla="*/ 20 w 22"/>
                      <a:gd name="T5" fmla="*/ 40 h 44"/>
                      <a:gd name="T6" fmla="*/ 18 w 22"/>
                      <a:gd name="T7" fmla="*/ 34 h 44"/>
                      <a:gd name="T8" fmla="*/ 16 w 22"/>
                      <a:gd name="T9" fmla="*/ 28 h 44"/>
                      <a:gd name="T10" fmla="*/ 12 w 22"/>
                      <a:gd name="T11" fmla="*/ 20 h 44"/>
                      <a:gd name="T12" fmla="*/ 10 w 22"/>
                      <a:gd name="T13" fmla="*/ 14 h 44"/>
                      <a:gd name="T14" fmla="*/ 8 w 22"/>
                      <a:gd name="T15" fmla="*/ 8 h 44"/>
                      <a:gd name="T16" fmla="*/ 4 w 22"/>
                      <a:gd name="T17" fmla="*/ 2 h 44"/>
                      <a:gd name="T18" fmla="*/ 2 w 22"/>
                      <a:gd name="T19" fmla="*/ 0 h 44"/>
                      <a:gd name="T20" fmla="*/ 0 w 22"/>
                      <a:gd name="T21" fmla="*/ 0 h 44"/>
                      <a:gd name="T22" fmla="*/ 2 w 22"/>
                      <a:gd name="T23" fmla="*/ 4 h 44"/>
                      <a:gd name="T24" fmla="*/ 4 w 22"/>
                      <a:gd name="T25" fmla="*/ 10 h 44"/>
                      <a:gd name="T26" fmla="*/ 8 w 22"/>
                      <a:gd name="T27" fmla="*/ 16 h 44"/>
                      <a:gd name="T28" fmla="*/ 10 w 22"/>
                      <a:gd name="T29" fmla="*/ 22 h 44"/>
                      <a:gd name="T30" fmla="*/ 14 w 22"/>
                      <a:gd name="T31" fmla="*/ 28 h 44"/>
                      <a:gd name="T32" fmla="*/ 16 w 22"/>
                      <a:gd name="T33" fmla="*/ 36 h 44"/>
                      <a:gd name="T34" fmla="*/ 18 w 22"/>
                      <a:gd name="T35" fmla="*/ 40 h 44"/>
                      <a:gd name="T36" fmla="*/ 20 w 22"/>
                      <a:gd name="T37" fmla="*/ 44 h 44"/>
                      <a:gd name="T38" fmla="*/ 22 w 22"/>
                      <a:gd name="T39" fmla="*/ 44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4"/>
                      <a:gd name="T62" fmla="*/ 22 w 22"/>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4">
                        <a:moveTo>
                          <a:pt x="22" y="44"/>
                        </a:moveTo>
                        <a:lnTo>
                          <a:pt x="22" y="44"/>
                        </a:lnTo>
                        <a:lnTo>
                          <a:pt x="20" y="40"/>
                        </a:lnTo>
                        <a:lnTo>
                          <a:pt x="18" y="34"/>
                        </a:lnTo>
                        <a:lnTo>
                          <a:pt x="16" y="28"/>
                        </a:lnTo>
                        <a:lnTo>
                          <a:pt x="12" y="20"/>
                        </a:lnTo>
                        <a:lnTo>
                          <a:pt x="10" y="14"/>
                        </a:lnTo>
                        <a:lnTo>
                          <a:pt x="8" y="8"/>
                        </a:lnTo>
                        <a:lnTo>
                          <a:pt x="4" y="2"/>
                        </a:lnTo>
                        <a:lnTo>
                          <a:pt x="2" y="0"/>
                        </a:lnTo>
                        <a:lnTo>
                          <a:pt x="0" y="0"/>
                        </a:lnTo>
                        <a:lnTo>
                          <a:pt x="2" y="4"/>
                        </a:lnTo>
                        <a:lnTo>
                          <a:pt x="4" y="10"/>
                        </a:lnTo>
                        <a:lnTo>
                          <a:pt x="8" y="16"/>
                        </a:lnTo>
                        <a:lnTo>
                          <a:pt x="10" y="22"/>
                        </a:lnTo>
                        <a:lnTo>
                          <a:pt x="14" y="28"/>
                        </a:lnTo>
                        <a:lnTo>
                          <a:pt x="16" y="36"/>
                        </a:lnTo>
                        <a:lnTo>
                          <a:pt x="18" y="40"/>
                        </a:lnTo>
                        <a:lnTo>
                          <a:pt x="20" y="44"/>
                        </a:lnTo>
                        <a:lnTo>
                          <a:pt x="22" y="44"/>
                        </a:lnTo>
                        <a:close/>
                      </a:path>
                    </a:pathLst>
                  </a:custGeom>
                  <a:solidFill>
                    <a:srgbClr val="000000"/>
                  </a:solidFill>
                  <a:ln w="9525">
                    <a:noFill/>
                    <a:round/>
                    <a:headEnd/>
                    <a:tailEnd/>
                  </a:ln>
                </p:spPr>
                <p:txBody>
                  <a:bodyPr/>
                  <a:lstStyle/>
                  <a:p>
                    <a:endParaRPr lang="es-AR"/>
                  </a:p>
                </p:txBody>
              </p:sp>
              <p:sp>
                <p:nvSpPr>
                  <p:cNvPr id="70789" name="Freeform 1254"/>
                  <p:cNvSpPr>
                    <a:spLocks/>
                  </p:cNvSpPr>
                  <p:nvPr/>
                </p:nvSpPr>
                <p:spPr bwMode="auto">
                  <a:xfrm>
                    <a:off x="4668" y="2342"/>
                    <a:ext cx="26" cy="62"/>
                  </a:xfrm>
                  <a:custGeom>
                    <a:avLst/>
                    <a:gdLst>
                      <a:gd name="T0" fmla="*/ 26 w 26"/>
                      <a:gd name="T1" fmla="*/ 62 h 62"/>
                      <a:gd name="T2" fmla="*/ 26 w 26"/>
                      <a:gd name="T3" fmla="*/ 62 h 62"/>
                      <a:gd name="T4" fmla="*/ 26 w 26"/>
                      <a:gd name="T5" fmla="*/ 54 h 62"/>
                      <a:gd name="T6" fmla="*/ 24 w 26"/>
                      <a:gd name="T7" fmla="*/ 46 h 62"/>
                      <a:gd name="T8" fmla="*/ 20 w 26"/>
                      <a:gd name="T9" fmla="*/ 36 h 62"/>
                      <a:gd name="T10" fmla="*/ 16 w 26"/>
                      <a:gd name="T11" fmla="*/ 26 h 62"/>
                      <a:gd name="T12" fmla="*/ 12 w 26"/>
                      <a:gd name="T13" fmla="*/ 18 h 62"/>
                      <a:gd name="T14" fmla="*/ 8 w 26"/>
                      <a:gd name="T15" fmla="*/ 10 h 62"/>
                      <a:gd name="T16" fmla="*/ 4 w 26"/>
                      <a:gd name="T17" fmla="*/ 4 h 62"/>
                      <a:gd name="T18" fmla="*/ 2 w 26"/>
                      <a:gd name="T19" fmla="*/ 0 h 62"/>
                      <a:gd name="T20" fmla="*/ 0 w 26"/>
                      <a:gd name="T21" fmla="*/ 0 h 62"/>
                      <a:gd name="T22" fmla="*/ 2 w 26"/>
                      <a:gd name="T23" fmla="*/ 6 h 62"/>
                      <a:gd name="T24" fmla="*/ 6 w 26"/>
                      <a:gd name="T25" fmla="*/ 12 h 62"/>
                      <a:gd name="T26" fmla="*/ 10 w 26"/>
                      <a:gd name="T27" fmla="*/ 20 h 62"/>
                      <a:gd name="T28" fmla="*/ 14 w 26"/>
                      <a:gd name="T29" fmla="*/ 28 h 62"/>
                      <a:gd name="T30" fmla="*/ 18 w 26"/>
                      <a:gd name="T31" fmla="*/ 36 h 62"/>
                      <a:gd name="T32" fmla="*/ 22 w 26"/>
                      <a:gd name="T33" fmla="*/ 46 h 62"/>
                      <a:gd name="T34" fmla="*/ 24 w 26"/>
                      <a:gd name="T35" fmla="*/ 54 h 62"/>
                      <a:gd name="T36" fmla="*/ 24 w 26"/>
                      <a:gd name="T37" fmla="*/ 62 h 62"/>
                      <a:gd name="T38" fmla="*/ 26 w 26"/>
                      <a:gd name="T39" fmla="*/ 62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62"/>
                      <a:gd name="T62" fmla="*/ 26 w 26"/>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62">
                        <a:moveTo>
                          <a:pt x="26" y="62"/>
                        </a:moveTo>
                        <a:lnTo>
                          <a:pt x="26" y="62"/>
                        </a:lnTo>
                        <a:lnTo>
                          <a:pt x="26" y="54"/>
                        </a:lnTo>
                        <a:lnTo>
                          <a:pt x="24" y="46"/>
                        </a:lnTo>
                        <a:lnTo>
                          <a:pt x="20" y="36"/>
                        </a:lnTo>
                        <a:lnTo>
                          <a:pt x="16" y="26"/>
                        </a:lnTo>
                        <a:lnTo>
                          <a:pt x="12" y="18"/>
                        </a:lnTo>
                        <a:lnTo>
                          <a:pt x="8" y="10"/>
                        </a:lnTo>
                        <a:lnTo>
                          <a:pt x="4" y="4"/>
                        </a:lnTo>
                        <a:lnTo>
                          <a:pt x="2" y="0"/>
                        </a:lnTo>
                        <a:lnTo>
                          <a:pt x="0" y="0"/>
                        </a:lnTo>
                        <a:lnTo>
                          <a:pt x="2" y="6"/>
                        </a:lnTo>
                        <a:lnTo>
                          <a:pt x="6" y="12"/>
                        </a:lnTo>
                        <a:lnTo>
                          <a:pt x="10" y="20"/>
                        </a:lnTo>
                        <a:lnTo>
                          <a:pt x="14" y="28"/>
                        </a:lnTo>
                        <a:lnTo>
                          <a:pt x="18" y="36"/>
                        </a:lnTo>
                        <a:lnTo>
                          <a:pt x="22" y="46"/>
                        </a:lnTo>
                        <a:lnTo>
                          <a:pt x="24" y="54"/>
                        </a:lnTo>
                        <a:lnTo>
                          <a:pt x="24" y="62"/>
                        </a:lnTo>
                        <a:lnTo>
                          <a:pt x="26" y="62"/>
                        </a:lnTo>
                        <a:close/>
                      </a:path>
                    </a:pathLst>
                  </a:custGeom>
                  <a:solidFill>
                    <a:srgbClr val="000000"/>
                  </a:solidFill>
                  <a:ln w="9525">
                    <a:noFill/>
                    <a:round/>
                    <a:headEnd/>
                    <a:tailEnd/>
                  </a:ln>
                </p:spPr>
                <p:txBody>
                  <a:bodyPr/>
                  <a:lstStyle/>
                  <a:p>
                    <a:endParaRPr lang="es-AR"/>
                  </a:p>
                </p:txBody>
              </p:sp>
              <p:sp>
                <p:nvSpPr>
                  <p:cNvPr id="70790" name="Freeform 1255"/>
                  <p:cNvSpPr>
                    <a:spLocks/>
                  </p:cNvSpPr>
                  <p:nvPr/>
                </p:nvSpPr>
                <p:spPr bwMode="auto">
                  <a:xfrm>
                    <a:off x="4678" y="2404"/>
                    <a:ext cx="16" cy="30"/>
                  </a:xfrm>
                  <a:custGeom>
                    <a:avLst/>
                    <a:gdLst>
                      <a:gd name="T0" fmla="*/ 0 w 16"/>
                      <a:gd name="T1" fmla="*/ 30 h 30"/>
                      <a:gd name="T2" fmla="*/ 0 w 16"/>
                      <a:gd name="T3" fmla="*/ 30 h 30"/>
                      <a:gd name="T4" fmla="*/ 2 w 16"/>
                      <a:gd name="T5" fmla="*/ 28 h 30"/>
                      <a:gd name="T6" fmla="*/ 4 w 16"/>
                      <a:gd name="T7" fmla="*/ 28 h 30"/>
                      <a:gd name="T8" fmla="*/ 8 w 16"/>
                      <a:gd name="T9" fmla="*/ 24 h 30"/>
                      <a:gd name="T10" fmla="*/ 10 w 16"/>
                      <a:gd name="T11" fmla="*/ 22 h 30"/>
                      <a:gd name="T12" fmla="*/ 12 w 16"/>
                      <a:gd name="T13" fmla="*/ 18 h 30"/>
                      <a:gd name="T14" fmla="*/ 14 w 16"/>
                      <a:gd name="T15" fmla="*/ 12 h 30"/>
                      <a:gd name="T16" fmla="*/ 16 w 16"/>
                      <a:gd name="T17" fmla="*/ 8 h 30"/>
                      <a:gd name="T18" fmla="*/ 16 w 16"/>
                      <a:gd name="T19" fmla="*/ 0 h 30"/>
                      <a:gd name="T20" fmla="*/ 14 w 16"/>
                      <a:gd name="T21" fmla="*/ 0 h 30"/>
                      <a:gd name="T22" fmla="*/ 14 w 16"/>
                      <a:gd name="T23" fmla="*/ 6 h 30"/>
                      <a:gd name="T24" fmla="*/ 12 w 16"/>
                      <a:gd name="T25" fmla="*/ 12 h 30"/>
                      <a:gd name="T26" fmla="*/ 10 w 16"/>
                      <a:gd name="T27" fmla="*/ 16 h 30"/>
                      <a:gd name="T28" fmla="*/ 8 w 16"/>
                      <a:gd name="T29" fmla="*/ 20 h 30"/>
                      <a:gd name="T30" fmla="*/ 6 w 16"/>
                      <a:gd name="T31" fmla="*/ 22 h 30"/>
                      <a:gd name="T32" fmla="*/ 2 w 16"/>
                      <a:gd name="T33" fmla="*/ 26 h 30"/>
                      <a:gd name="T34" fmla="*/ 0 w 16"/>
                      <a:gd name="T35" fmla="*/ 26 h 30"/>
                      <a:gd name="T36" fmla="*/ 0 w 16"/>
                      <a:gd name="T37" fmla="*/ 28 h 30"/>
                      <a:gd name="T38" fmla="*/ 0 w 16"/>
                      <a:gd name="T39" fmla="*/ 28 h 30"/>
                      <a:gd name="T40" fmla="*/ 0 w 16"/>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0" y="30"/>
                        </a:moveTo>
                        <a:lnTo>
                          <a:pt x="0" y="30"/>
                        </a:lnTo>
                        <a:lnTo>
                          <a:pt x="2" y="28"/>
                        </a:lnTo>
                        <a:lnTo>
                          <a:pt x="4" y="28"/>
                        </a:lnTo>
                        <a:lnTo>
                          <a:pt x="8" y="24"/>
                        </a:lnTo>
                        <a:lnTo>
                          <a:pt x="10" y="22"/>
                        </a:lnTo>
                        <a:lnTo>
                          <a:pt x="12" y="18"/>
                        </a:lnTo>
                        <a:lnTo>
                          <a:pt x="14" y="12"/>
                        </a:lnTo>
                        <a:lnTo>
                          <a:pt x="16" y="8"/>
                        </a:lnTo>
                        <a:lnTo>
                          <a:pt x="16" y="0"/>
                        </a:lnTo>
                        <a:lnTo>
                          <a:pt x="14" y="0"/>
                        </a:lnTo>
                        <a:lnTo>
                          <a:pt x="14" y="6"/>
                        </a:lnTo>
                        <a:lnTo>
                          <a:pt x="12" y="12"/>
                        </a:lnTo>
                        <a:lnTo>
                          <a:pt x="10" y="16"/>
                        </a:lnTo>
                        <a:lnTo>
                          <a:pt x="8" y="20"/>
                        </a:lnTo>
                        <a:lnTo>
                          <a:pt x="6" y="22"/>
                        </a:lnTo>
                        <a:lnTo>
                          <a:pt x="2" y="26"/>
                        </a:lnTo>
                        <a:lnTo>
                          <a:pt x="0" y="26"/>
                        </a:lnTo>
                        <a:lnTo>
                          <a:pt x="0" y="28"/>
                        </a:lnTo>
                        <a:lnTo>
                          <a:pt x="0" y="30"/>
                        </a:lnTo>
                        <a:close/>
                      </a:path>
                    </a:pathLst>
                  </a:custGeom>
                  <a:solidFill>
                    <a:srgbClr val="000000"/>
                  </a:solidFill>
                  <a:ln w="9525">
                    <a:noFill/>
                    <a:round/>
                    <a:headEnd/>
                    <a:tailEnd/>
                  </a:ln>
                </p:spPr>
                <p:txBody>
                  <a:bodyPr/>
                  <a:lstStyle/>
                  <a:p>
                    <a:endParaRPr lang="es-AR"/>
                  </a:p>
                </p:txBody>
              </p:sp>
              <p:sp>
                <p:nvSpPr>
                  <p:cNvPr id="70791" name="Freeform 1256"/>
                  <p:cNvSpPr>
                    <a:spLocks/>
                  </p:cNvSpPr>
                  <p:nvPr/>
                </p:nvSpPr>
                <p:spPr bwMode="auto">
                  <a:xfrm>
                    <a:off x="4648" y="2422"/>
                    <a:ext cx="30" cy="14"/>
                  </a:xfrm>
                  <a:custGeom>
                    <a:avLst/>
                    <a:gdLst>
                      <a:gd name="T0" fmla="*/ 0 w 30"/>
                      <a:gd name="T1" fmla="*/ 0 h 14"/>
                      <a:gd name="T2" fmla="*/ 0 w 30"/>
                      <a:gd name="T3" fmla="*/ 0 h 14"/>
                      <a:gd name="T4" fmla="*/ 4 w 30"/>
                      <a:gd name="T5" fmla="*/ 4 h 14"/>
                      <a:gd name="T6" fmla="*/ 6 w 30"/>
                      <a:gd name="T7" fmla="*/ 8 h 14"/>
                      <a:gd name="T8" fmla="*/ 10 w 30"/>
                      <a:gd name="T9" fmla="*/ 10 h 14"/>
                      <a:gd name="T10" fmla="*/ 14 w 30"/>
                      <a:gd name="T11" fmla="*/ 12 h 14"/>
                      <a:gd name="T12" fmla="*/ 18 w 30"/>
                      <a:gd name="T13" fmla="*/ 14 h 14"/>
                      <a:gd name="T14" fmla="*/ 22 w 30"/>
                      <a:gd name="T15" fmla="*/ 14 h 14"/>
                      <a:gd name="T16" fmla="*/ 26 w 30"/>
                      <a:gd name="T17" fmla="*/ 14 h 14"/>
                      <a:gd name="T18" fmla="*/ 30 w 30"/>
                      <a:gd name="T19" fmla="*/ 12 h 14"/>
                      <a:gd name="T20" fmla="*/ 30 w 30"/>
                      <a:gd name="T21" fmla="*/ 10 h 14"/>
                      <a:gd name="T22" fmla="*/ 26 w 30"/>
                      <a:gd name="T23" fmla="*/ 12 h 14"/>
                      <a:gd name="T24" fmla="*/ 22 w 30"/>
                      <a:gd name="T25" fmla="*/ 12 h 14"/>
                      <a:gd name="T26" fmla="*/ 18 w 30"/>
                      <a:gd name="T27" fmla="*/ 12 h 14"/>
                      <a:gd name="T28" fmla="*/ 16 w 30"/>
                      <a:gd name="T29" fmla="*/ 10 h 14"/>
                      <a:gd name="T30" fmla="*/ 12 w 30"/>
                      <a:gd name="T31" fmla="*/ 8 h 14"/>
                      <a:gd name="T32" fmla="*/ 8 w 30"/>
                      <a:gd name="T33" fmla="*/ 6 h 14"/>
                      <a:gd name="T34" fmla="*/ 6 w 30"/>
                      <a:gd name="T35" fmla="*/ 2 h 14"/>
                      <a:gd name="T36" fmla="*/ 2 w 30"/>
                      <a:gd name="T37" fmla="*/ 0 h 14"/>
                      <a:gd name="T38" fmla="*/ 0 w 30"/>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4"/>
                      <a:gd name="T62" fmla="*/ 30 w 3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4">
                        <a:moveTo>
                          <a:pt x="0" y="0"/>
                        </a:moveTo>
                        <a:lnTo>
                          <a:pt x="0" y="0"/>
                        </a:lnTo>
                        <a:lnTo>
                          <a:pt x="4" y="4"/>
                        </a:lnTo>
                        <a:lnTo>
                          <a:pt x="6" y="8"/>
                        </a:lnTo>
                        <a:lnTo>
                          <a:pt x="10" y="10"/>
                        </a:lnTo>
                        <a:lnTo>
                          <a:pt x="14" y="12"/>
                        </a:lnTo>
                        <a:lnTo>
                          <a:pt x="18" y="14"/>
                        </a:lnTo>
                        <a:lnTo>
                          <a:pt x="22" y="14"/>
                        </a:lnTo>
                        <a:lnTo>
                          <a:pt x="26" y="14"/>
                        </a:lnTo>
                        <a:lnTo>
                          <a:pt x="30" y="12"/>
                        </a:lnTo>
                        <a:lnTo>
                          <a:pt x="30" y="10"/>
                        </a:lnTo>
                        <a:lnTo>
                          <a:pt x="26" y="12"/>
                        </a:lnTo>
                        <a:lnTo>
                          <a:pt x="22" y="12"/>
                        </a:lnTo>
                        <a:lnTo>
                          <a:pt x="18" y="12"/>
                        </a:lnTo>
                        <a:lnTo>
                          <a:pt x="16" y="10"/>
                        </a:lnTo>
                        <a:lnTo>
                          <a:pt x="12" y="8"/>
                        </a:lnTo>
                        <a:lnTo>
                          <a:pt x="8" y="6"/>
                        </a:lnTo>
                        <a:lnTo>
                          <a:pt x="6" y="2"/>
                        </a:lnTo>
                        <a:lnTo>
                          <a:pt x="2" y="0"/>
                        </a:lnTo>
                        <a:lnTo>
                          <a:pt x="0" y="0"/>
                        </a:lnTo>
                        <a:close/>
                      </a:path>
                    </a:pathLst>
                  </a:custGeom>
                  <a:solidFill>
                    <a:srgbClr val="000000"/>
                  </a:solidFill>
                  <a:ln w="9525">
                    <a:noFill/>
                    <a:round/>
                    <a:headEnd/>
                    <a:tailEnd/>
                  </a:ln>
                </p:spPr>
                <p:txBody>
                  <a:bodyPr/>
                  <a:lstStyle/>
                  <a:p>
                    <a:endParaRPr lang="es-AR"/>
                  </a:p>
                </p:txBody>
              </p:sp>
              <p:sp>
                <p:nvSpPr>
                  <p:cNvPr id="70792" name="Freeform 1257"/>
                  <p:cNvSpPr>
                    <a:spLocks/>
                  </p:cNvSpPr>
                  <p:nvPr/>
                </p:nvSpPr>
                <p:spPr bwMode="auto">
                  <a:xfrm>
                    <a:off x="4616" y="2378"/>
                    <a:ext cx="34" cy="44"/>
                  </a:xfrm>
                  <a:custGeom>
                    <a:avLst/>
                    <a:gdLst>
                      <a:gd name="T0" fmla="*/ 0 w 34"/>
                      <a:gd name="T1" fmla="*/ 2 h 44"/>
                      <a:gd name="T2" fmla="*/ 0 w 34"/>
                      <a:gd name="T3" fmla="*/ 2 h 44"/>
                      <a:gd name="T4" fmla="*/ 2 w 34"/>
                      <a:gd name="T5" fmla="*/ 6 h 44"/>
                      <a:gd name="T6" fmla="*/ 6 w 34"/>
                      <a:gd name="T7" fmla="*/ 12 h 44"/>
                      <a:gd name="T8" fmla="*/ 10 w 34"/>
                      <a:gd name="T9" fmla="*/ 18 h 44"/>
                      <a:gd name="T10" fmla="*/ 16 w 34"/>
                      <a:gd name="T11" fmla="*/ 24 h 44"/>
                      <a:gd name="T12" fmla="*/ 20 w 34"/>
                      <a:gd name="T13" fmla="*/ 30 h 44"/>
                      <a:gd name="T14" fmla="*/ 26 w 34"/>
                      <a:gd name="T15" fmla="*/ 36 h 44"/>
                      <a:gd name="T16" fmla="*/ 30 w 34"/>
                      <a:gd name="T17" fmla="*/ 40 h 44"/>
                      <a:gd name="T18" fmla="*/ 32 w 34"/>
                      <a:gd name="T19" fmla="*/ 44 h 44"/>
                      <a:gd name="T20" fmla="*/ 34 w 34"/>
                      <a:gd name="T21" fmla="*/ 44 h 44"/>
                      <a:gd name="T22" fmla="*/ 30 w 34"/>
                      <a:gd name="T23" fmla="*/ 40 h 44"/>
                      <a:gd name="T24" fmla="*/ 26 w 34"/>
                      <a:gd name="T25" fmla="*/ 34 h 44"/>
                      <a:gd name="T26" fmla="*/ 22 w 34"/>
                      <a:gd name="T27" fmla="*/ 28 h 44"/>
                      <a:gd name="T28" fmla="*/ 18 w 34"/>
                      <a:gd name="T29" fmla="*/ 22 h 44"/>
                      <a:gd name="T30" fmla="*/ 14 w 34"/>
                      <a:gd name="T31" fmla="*/ 16 h 44"/>
                      <a:gd name="T32" fmla="*/ 10 w 34"/>
                      <a:gd name="T33" fmla="*/ 10 h 44"/>
                      <a:gd name="T34" fmla="*/ 6 w 34"/>
                      <a:gd name="T35" fmla="*/ 6 h 44"/>
                      <a:gd name="T36" fmla="*/ 2 w 34"/>
                      <a:gd name="T37" fmla="*/ 0 h 44"/>
                      <a:gd name="T38" fmla="*/ 0 w 34"/>
                      <a:gd name="T39" fmla="*/ 2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44"/>
                      <a:gd name="T62" fmla="*/ 34 w 3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44">
                        <a:moveTo>
                          <a:pt x="0" y="2"/>
                        </a:moveTo>
                        <a:lnTo>
                          <a:pt x="0" y="2"/>
                        </a:lnTo>
                        <a:lnTo>
                          <a:pt x="2" y="6"/>
                        </a:lnTo>
                        <a:lnTo>
                          <a:pt x="6" y="12"/>
                        </a:lnTo>
                        <a:lnTo>
                          <a:pt x="10" y="18"/>
                        </a:lnTo>
                        <a:lnTo>
                          <a:pt x="16" y="24"/>
                        </a:lnTo>
                        <a:lnTo>
                          <a:pt x="20" y="30"/>
                        </a:lnTo>
                        <a:lnTo>
                          <a:pt x="26" y="36"/>
                        </a:lnTo>
                        <a:lnTo>
                          <a:pt x="30" y="40"/>
                        </a:lnTo>
                        <a:lnTo>
                          <a:pt x="32" y="44"/>
                        </a:lnTo>
                        <a:lnTo>
                          <a:pt x="34" y="44"/>
                        </a:lnTo>
                        <a:lnTo>
                          <a:pt x="30" y="40"/>
                        </a:lnTo>
                        <a:lnTo>
                          <a:pt x="26" y="34"/>
                        </a:lnTo>
                        <a:lnTo>
                          <a:pt x="22" y="28"/>
                        </a:lnTo>
                        <a:lnTo>
                          <a:pt x="18" y="22"/>
                        </a:lnTo>
                        <a:lnTo>
                          <a:pt x="14" y="16"/>
                        </a:lnTo>
                        <a:lnTo>
                          <a:pt x="10" y="10"/>
                        </a:lnTo>
                        <a:lnTo>
                          <a:pt x="6" y="6"/>
                        </a:lnTo>
                        <a:lnTo>
                          <a:pt x="2" y="0"/>
                        </a:lnTo>
                        <a:lnTo>
                          <a:pt x="0" y="2"/>
                        </a:lnTo>
                        <a:close/>
                      </a:path>
                    </a:pathLst>
                  </a:custGeom>
                  <a:solidFill>
                    <a:srgbClr val="000000"/>
                  </a:solidFill>
                  <a:ln w="9525">
                    <a:noFill/>
                    <a:round/>
                    <a:headEnd/>
                    <a:tailEnd/>
                  </a:ln>
                </p:spPr>
                <p:txBody>
                  <a:bodyPr/>
                  <a:lstStyle/>
                  <a:p>
                    <a:endParaRPr lang="es-AR"/>
                  </a:p>
                </p:txBody>
              </p:sp>
              <p:sp>
                <p:nvSpPr>
                  <p:cNvPr id="70793" name="Freeform 1258"/>
                  <p:cNvSpPr>
                    <a:spLocks/>
                  </p:cNvSpPr>
                  <p:nvPr/>
                </p:nvSpPr>
                <p:spPr bwMode="auto">
                  <a:xfrm>
                    <a:off x="4604" y="2354"/>
                    <a:ext cx="14" cy="24"/>
                  </a:xfrm>
                  <a:custGeom>
                    <a:avLst/>
                    <a:gdLst>
                      <a:gd name="T0" fmla="*/ 0 w 14"/>
                      <a:gd name="T1" fmla="*/ 2 h 24"/>
                      <a:gd name="T2" fmla="*/ 0 w 14"/>
                      <a:gd name="T3" fmla="*/ 2 h 24"/>
                      <a:gd name="T4" fmla="*/ 0 w 14"/>
                      <a:gd name="T5" fmla="*/ 2 h 24"/>
                      <a:gd name="T6" fmla="*/ 2 w 14"/>
                      <a:gd name="T7" fmla="*/ 4 h 24"/>
                      <a:gd name="T8" fmla="*/ 2 w 14"/>
                      <a:gd name="T9" fmla="*/ 8 h 24"/>
                      <a:gd name="T10" fmla="*/ 4 w 14"/>
                      <a:gd name="T11" fmla="*/ 10 h 24"/>
                      <a:gd name="T12" fmla="*/ 6 w 14"/>
                      <a:gd name="T13" fmla="*/ 14 h 24"/>
                      <a:gd name="T14" fmla="*/ 8 w 14"/>
                      <a:gd name="T15" fmla="*/ 18 h 24"/>
                      <a:gd name="T16" fmla="*/ 10 w 14"/>
                      <a:gd name="T17" fmla="*/ 22 h 24"/>
                      <a:gd name="T18" fmla="*/ 12 w 14"/>
                      <a:gd name="T19" fmla="*/ 24 h 24"/>
                      <a:gd name="T20" fmla="*/ 14 w 14"/>
                      <a:gd name="T21" fmla="*/ 24 h 24"/>
                      <a:gd name="T22" fmla="*/ 12 w 14"/>
                      <a:gd name="T23" fmla="*/ 20 h 24"/>
                      <a:gd name="T24" fmla="*/ 10 w 14"/>
                      <a:gd name="T25" fmla="*/ 16 h 24"/>
                      <a:gd name="T26" fmla="*/ 8 w 14"/>
                      <a:gd name="T27" fmla="*/ 12 h 24"/>
                      <a:gd name="T28" fmla="*/ 6 w 14"/>
                      <a:gd name="T29" fmla="*/ 10 h 24"/>
                      <a:gd name="T30" fmla="*/ 6 w 14"/>
                      <a:gd name="T31" fmla="*/ 6 h 24"/>
                      <a:gd name="T32" fmla="*/ 4 w 14"/>
                      <a:gd name="T33" fmla="*/ 4 h 24"/>
                      <a:gd name="T34" fmla="*/ 2 w 14"/>
                      <a:gd name="T35" fmla="*/ 2 h 24"/>
                      <a:gd name="T36" fmla="*/ 2 w 14"/>
                      <a:gd name="T37" fmla="*/ 0 h 24"/>
                      <a:gd name="T38" fmla="*/ 0 w 14"/>
                      <a:gd name="T39" fmla="*/ 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4"/>
                      <a:gd name="T62" fmla="*/ 14 w 1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4">
                        <a:moveTo>
                          <a:pt x="0" y="2"/>
                        </a:moveTo>
                        <a:lnTo>
                          <a:pt x="0" y="2"/>
                        </a:lnTo>
                        <a:lnTo>
                          <a:pt x="2" y="4"/>
                        </a:lnTo>
                        <a:lnTo>
                          <a:pt x="2" y="8"/>
                        </a:lnTo>
                        <a:lnTo>
                          <a:pt x="4" y="10"/>
                        </a:lnTo>
                        <a:lnTo>
                          <a:pt x="6" y="14"/>
                        </a:lnTo>
                        <a:lnTo>
                          <a:pt x="8" y="18"/>
                        </a:lnTo>
                        <a:lnTo>
                          <a:pt x="10" y="22"/>
                        </a:lnTo>
                        <a:lnTo>
                          <a:pt x="12" y="24"/>
                        </a:lnTo>
                        <a:lnTo>
                          <a:pt x="14" y="24"/>
                        </a:lnTo>
                        <a:lnTo>
                          <a:pt x="12" y="20"/>
                        </a:lnTo>
                        <a:lnTo>
                          <a:pt x="10" y="16"/>
                        </a:lnTo>
                        <a:lnTo>
                          <a:pt x="8" y="12"/>
                        </a:lnTo>
                        <a:lnTo>
                          <a:pt x="6" y="10"/>
                        </a:lnTo>
                        <a:lnTo>
                          <a:pt x="6" y="6"/>
                        </a:lnTo>
                        <a:lnTo>
                          <a:pt x="4" y="4"/>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0794" name="Freeform 1259"/>
                  <p:cNvSpPr>
                    <a:spLocks/>
                  </p:cNvSpPr>
                  <p:nvPr/>
                </p:nvSpPr>
                <p:spPr bwMode="auto">
                  <a:xfrm>
                    <a:off x="4594" y="2332"/>
                    <a:ext cx="10" cy="24"/>
                  </a:xfrm>
                  <a:custGeom>
                    <a:avLst/>
                    <a:gdLst>
                      <a:gd name="T0" fmla="*/ 0 w 10"/>
                      <a:gd name="T1" fmla="*/ 0 h 24"/>
                      <a:gd name="T2" fmla="*/ 0 w 10"/>
                      <a:gd name="T3" fmla="*/ 0 h 24"/>
                      <a:gd name="T4" fmla="*/ 0 w 10"/>
                      <a:gd name="T5" fmla="*/ 2 h 24"/>
                      <a:gd name="T6" fmla="*/ 0 w 10"/>
                      <a:gd name="T7" fmla="*/ 6 h 24"/>
                      <a:gd name="T8" fmla="*/ 2 w 10"/>
                      <a:gd name="T9" fmla="*/ 10 h 24"/>
                      <a:gd name="T10" fmla="*/ 4 w 10"/>
                      <a:gd name="T11" fmla="*/ 14 h 24"/>
                      <a:gd name="T12" fmla="*/ 4 w 10"/>
                      <a:gd name="T13" fmla="*/ 16 h 24"/>
                      <a:gd name="T14" fmla="*/ 6 w 10"/>
                      <a:gd name="T15" fmla="*/ 20 h 24"/>
                      <a:gd name="T16" fmla="*/ 8 w 10"/>
                      <a:gd name="T17" fmla="*/ 22 h 24"/>
                      <a:gd name="T18" fmla="*/ 8 w 10"/>
                      <a:gd name="T19" fmla="*/ 24 h 24"/>
                      <a:gd name="T20" fmla="*/ 10 w 10"/>
                      <a:gd name="T21" fmla="*/ 22 h 24"/>
                      <a:gd name="T22" fmla="*/ 10 w 10"/>
                      <a:gd name="T23" fmla="*/ 22 h 24"/>
                      <a:gd name="T24" fmla="*/ 8 w 10"/>
                      <a:gd name="T25" fmla="*/ 18 h 24"/>
                      <a:gd name="T26" fmla="*/ 8 w 10"/>
                      <a:gd name="T27" fmla="*/ 16 h 24"/>
                      <a:gd name="T28" fmla="*/ 6 w 10"/>
                      <a:gd name="T29" fmla="*/ 12 h 24"/>
                      <a:gd name="T30" fmla="*/ 4 w 10"/>
                      <a:gd name="T31" fmla="*/ 10 h 24"/>
                      <a:gd name="T32" fmla="*/ 4 w 10"/>
                      <a:gd name="T33" fmla="*/ 6 h 24"/>
                      <a:gd name="T34" fmla="*/ 2 w 10"/>
                      <a:gd name="T35" fmla="*/ 2 h 24"/>
                      <a:gd name="T36" fmla="*/ 2 w 10"/>
                      <a:gd name="T37" fmla="*/ 0 h 24"/>
                      <a:gd name="T38" fmla="*/ 2 w 10"/>
                      <a:gd name="T39" fmla="*/ 0 h 24"/>
                      <a:gd name="T40" fmla="*/ 0 w 1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24"/>
                      <a:gd name="T65" fmla="*/ 10 w 1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24">
                        <a:moveTo>
                          <a:pt x="0" y="0"/>
                        </a:moveTo>
                        <a:lnTo>
                          <a:pt x="0" y="0"/>
                        </a:lnTo>
                        <a:lnTo>
                          <a:pt x="0" y="2"/>
                        </a:lnTo>
                        <a:lnTo>
                          <a:pt x="0" y="6"/>
                        </a:lnTo>
                        <a:lnTo>
                          <a:pt x="2" y="10"/>
                        </a:lnTo>
                        <a:lnTo>
                          <a:pt x="4" y="14"/>
                        </a:lnTo>
                        <a:lnTo>
                          <a:pt x="4" y="16"/>
                        </a:lnTo>
                        <a:lnTo>
                          <a:pt x="6" y="20"/>
                        </a:lnTo>
                        <a:lnTo>
                          <a:pt x="8" y="22"/>
                        </a:lnTo>
                        <a:lnTo>
                          <a:pt x="8" y="24"/>
                        </a:lnTo>
                        <a:lnTo>
                          <a:pt x="10" y="22"/>
                        </a:lnTo>
                        <a:lnTo>
                          <a:pt x="8" y="18"/>
                        </a:lnTo>
                        <a:lnTo>
                          <a:pt x="8" y="16"/>
                        </a:lnTo>
                        <a:lnTo>
                          <a:pt x="6" y="12"/>
                        </a:lnTo>
                        <a:lnTo>
                          <a:pt x="4" y="10"/>
                        </a:lnTo>
                        <a:lnTo>
                          <a:pt x="4" y="6"/>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0795" name="Freeform 1260"/>
                  <p:cNvSpPr>
                    <a:spLocks/>
                  </p:cNvSpPr>
                  <p:nvPr/>
                </p:nvSpPr>
                <p:spPr bwMode="auto">
                  <a:xfrm>
                    <a:off x="4572" y="2294"/>
                    <a:ext cx="22" cy="36"/>
                  </a:xfrm>
                  <a:custGeom>
                    <a:avLst/>
                    <a:gdLst>
                      <a:gd name="T0" fmla="*/ 0 w 22"/>
                      <a:gd name="T1" fmla="*/ 2 h 36"/>
                      <a:gd name="T2" fmla="*/ 0 w 22"/>
                      <a:gd name="T3" fmla="*/ 2 h 36"/>
                      <a:gd name="T4" fmla="*/ 2 w 22"/>
                      <a:gd name="T5" fmla="*/ 4 h 36"/>
                      <a:gd name="T6" fmla="*/ 4 w 22"/>
                      <a:gd name="T7" fmla="*/ 8 h 36"/>
                      <a:gd name="T8" fmla="*/ 8 w 22"/>
                      <a:gd name="T9" fmla="*/ 14 h 36"/>
                      <a:gd name="T10" fmla="*/ 12 w 22"/>
                      <a:gd name="T11" fmla="*/ 20 h 36"/>
                      <a:gd name="T12" fmla="*/ 14 w 22"/>
                      <a:gd name="T13" fmla="*/ 24 h 36"/>
                      <a:gd name="T14" fmla="*/ 16 w 22"/>
                      <a:gd name="T15" fmla="*/ 30 h 36"/>
                      <a:gd name="T16" fmla="*/ 20 w 22"/>
                      <a:gd name="T17" fmla="*/ 34 h 36"/>
                      <a:gd name="T18" fmla="*/ 20 w 22"/>
                      <a:gd name="T19" fmla="*/ 36 h 36"/>
                      <a:gd name="T20" fmla="*/ 22 w 22"/>
                      <a:gd name="T21" fmla="*/ 36 h 36"/>
                      <a:gd name="T22" fmla="*/ 22 w 22"/>
                      <a:gd name="T23" fmla="*/ 32 h 36"/>
                      <a:gd name="T24" fmla="*/ 20 w 22"/>
                      <a:gd name="T25" fmla="*/ 28 h 36"/>
                      <a:gd name="T26" fmla="*/ 16 w 22"/>
                      <a:gd name="T27" fmla="*/ 24 h 36"/>
                      <a:gd name="T28" fmla="*/ 14 w 22"/>
                      <a:gd name="T29" fmla="*/ 18 h 36"/>
                      <a:gd name="T30" fmla="*/ 10 w 22"/>
                      <a:gd name="T31" fmla="*/ 12 h 36"/>
                      <a:gd name="T32" fmla="*/ 6 w 22"/>
                      <a:gd name="T33" fmla="*/ 8 h 36"/>
                      <a:gd name="T34" fmla="*/ 4 w 22"/>
                      <a:gd name="T35" fmla="*/ 4 h 36"/>
                      <a:gd name="T36" fmla="*/ 0 w 22"/>
                      <a:gd name="T37" fmla="*/ 0 h 36"/>
                      <a:gd name="T38" fmla="*/ 0 w 22"/>
                      <a:gd name="T39" fmla="*/ 2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6"/>
                      <a:gd name="T62" fmla="*/ 22 w 22"/>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6">
                        <a:moveTo>
                          <a:pt x="0" y="2"/>
                        </a:moveTo>
                        <a:lnTo>
                          <a:pt x="0" y="2"/>
                        </a:lnTo>
                        <a:lnTo>
                          <a:pt x="2" y="4"/>
                        </a:lnTo>
                        <a:lnTo>
                          <a:pt x="4" y="8"/>
                        </a:lnTo>
                        <a:lnTo>
                          <a:pt x="8" y="14"/>
                        </a:lnTo>
                        <a:lnTo>
                          <a:pt x="12" y="20"/>
                        </a:lnTo>
                        <a:lnTo>
                          <a:pt x="14" y="24"/>
                        </a:lnTo>
                        <a:lnTo>
                          <a:pt x="16" y="30"/>
                        </a:lnTo>
                        <a:lnTo>
                          <a:pt x="20" y="34"/>
                        </a:lnTo>
                        <a:lnTo>
                          <a:pt x="20" y="36"/>
                        </a:lnTo>
                        <a:lnTo>
                          <a:pt x="22" y="36"/>
                        </a:lnTo>
                        <a:lnTo>
                          <a:pt x="22" y="32"/>
                        </a:lnTo>
                        <a:lnTo>
                          <a:pt x="20" y="28"/>
                        </a:lnTo>
                        <a:lnTo>
                          <a:pt x="16" y="24"/>
                        </a:lnTo>
                        <a:lnTo>
                          <a:pt x="14" y="18"/>
                        </a:lnTo>
                        <a:lnTo>
                          <a:pt x="10" y="12"/>
                        </a:lnTo>
                        <a:lnTo>
                          <a:pt x="6" y="8"/>
                        </a:lnTo>
                        <a:lnTo>
                          <a:pt x="4" y="4"/>
                        </a:lnTo>
                        <a:lnTo>
                          <a:pt x="0" y="0"/>
                        </a:lnTo>
                        <a:lnTo>
                          <a:pt x="0" y="2"/>
                        </a:lnTo>
                        <a:close/>
                      </a:path>
                    </a:pathLst>
                  </a:custGeom>
                  <a:solidFill>
                    <a:srgbClr val="000000"/>
                  </a:solidFill>
                  <a:ln w="9525">
                    <a:noFill/>
                    <a:round/>
                    <a:headEnd/>
                    <a:tailEnd/>
                  </a:ln>
                </p:spPr>
                <p:txBody>
                  <a:bodyPr/>
                  <a:lstStyle/>
                  <a:p>
                    <a:endParaRPr lang="es-AR"/>
                  </a:p>
                </p:txBody>
              </p:sp>
              <p:sp>
                <p:nvSpPr>
                  <p:cNvPr id="70796" name="Freeform 1261"/>
                  <p:cNvSpPr>
                    <a:spLocks/>
                  </p:cNvSpPr>
                  <p:nvPr/>
                </p:nvSpPr>
                <p:spPr bwMode="auto">
                  <a:xfrm>
                    <a:off x="4534" y="2274"/>
                    <a:ext cx="38" cy="22"/>
                  </a:xfrm>
                  <a:custGeom>
                    <a:avLst/>
                    <a:gdLst>
                      <a:gd name="T0" fmla="*/ 0 w 38"/>
                      <a:gd name="T1" fmla="*/ 4 h 22"/>
                      <a:gd name="T2" fmla="*/ 0 w 38"/>
                      <a:gd name="T3" fmla="*/ 4 h 22"/>
                      <a:gd name="T4" fmla="*/ 6 w 38"/>
                      <a:gd name="T5" fmla="*/ 2 h 22"/>
                      <a:gd name="T6" fmla="*/ 12 w 38"/>
                      <a:gd name="T7" fmla="*/ 4 h 22"/>
                      <a:gd name="T8" fmla="*/ 16 w 38"/>
                      <a:gd name="T9" fmla="*/ 6 h 22"/>
                      <a:gd name="T10" fmla="*/ 22 w 38"/>
                      <a:gd name="T11" fmla="*/ 8 h 22"/>
                      <a:gd name="T12" fmla="*/ 26 w 38"/>
                      <a:gd name="T13" fmla="*/ 12 h 22"/>
                      <a:gd name="T14" fmla="*/ 30 w 38"/>
                      <a:gd name="T15" fmla="*/ 16 h 22"/>
                      <a:gd name="T16" fmla="*/ 34 w 38"/>
                      <a:gd name="T17" fmla="*/ 20 h 22"/>
                      <a:gd name="T18" fmla="*/ 38 w 38"/>
                      <a:gd name="T19" fmla="*/ 22 h 22"/>
                      <a:gd name="T20" fmla="*/ 38 w 38"/>
                      <a:gd name="T21" fmla="*/ 20 h 22"/>
                      <a:gd name="T22" fmla="*/ 36 w 38"/>
                      <a:gd name="T23" fmla="*/ 18 h 22"/>
                      <a:gd name="T24" fmla="*/ 32 w 38"/>
                      <a:gd name="T25" fmla="*/ 14 h 22"/>
                      <a:gd name="T26" fmla="*/ 28 w 38"/>
                      <a:gd name="T27" fmla="*/ 10 h 22"/>
                      <a:gd name="T28" fmla="*/ 24 w 38"/>
                      <a:gd name="T29" fmla="*/ 6 h 22"/>
                      <a:gd name="T30" fmla="*/ 18 w 38"/>
                      <a:gd name="T31" fmla="*/ 4 h 22"/>
                      <a:gd name="T32" fmla="*/ 12 w 38"/>
                      <a:gd name="T33" fmla="*/ 2 h 22"/>
                      <a:gd name="T34" fmla="*/ 6 w 38"/>
                      <a:gd name="T35" fmla="*/ 0 h 22"/>
                      <a:gd name="T36" fmla="*/ 0 w 38"/>
                      <a:gd name="T37" fmla="*/ 0 h 22"/>
                      <a:gd name="T38" fmla="*/ 0 w 38"/>
                      <a:gd name="T39" fmla="*/ 4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22"/>
                      <a:gd name="T62" fmla="*/ 38 w 3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22">
                        <a:moveTo>
                          <a:pt x="0" y="4"/>
                        </a:moveTo>
                        <a:lnTo>
                          <a:pt x="0" y="4"/>
                        </a:lnTo>
                        <a:lnTo>
                          <a:pt x="6" y="2"/>
                        </a:lnTo>
                        <a:lnTo>
                          <a:pt x="12" y="4"/>
                        </a:lnTo>
                        <a:lnTo>
                          <a:pt x="16" y="6"/>
                        </a:lnTo>
                        <a:lnTo>
                          <a:pt x="22" y="8"/>
                        </a:lnTo>
                        <a:lnTo>
                          <a:pt x="26" y="12"/>
                        </a:lnTo>
                        <a:lnTo>
                          <a:pt x="30" y="16"/>
                        </a:lnTo>
                        <a:lnTo>
                          <a:pt x="34" y="20"/>
                        </a:lnTo>
                        <a:lnTo>
                          <a:pt x="38" y="22"/>
                        </a:lnTo>
                        <a:lnTo>
                          <a:pt x="38" y="20"/>
                        </a:lnTo>
                        <a:lnTo>
                          <a:pt x="36" y="18"/>
                        </a:lnTo>
                        <a:lnTo>
                          <a:pt x="32" y="14"/>
                        </a:lnTo>
                        <a:lnTo>
                          <a:pt x="28" y="10"/>
                        </a:lnTo>
                        <a:lnTo>
                          <a:pt x="24" y="6"/>
                        </a:lnTo>
                        <a:lnTo>
                          <a:pt x="18" y="4"/>
                        </a:lnTo>
                        <a:lnTo>
                          <a:pt x="12" y="2"/>
                        </a:lnTo>
                        <a:lnTo>
                          <a:pt x="6" y="0"/>
                        </a:lnTo>
                        <a:lnTo>
                          <a:pt x="0" y="0"/>
                        </a:lnTo>
                        <a:lnTo>
                          <a:pt x="0" y="4"/>
                        </a:lnTo>
                        <a:close/>
                      </a:path>
                    </a:pathLst>
                  </a:custGeom>
                  <a:solidFill>
                    <a:srgbClr val="000000"/>
                  </a:solidFill>
                  <a:ln w="9525">
                    <a:noFill/>
                    <a:round/>
                    <a:headEnd/>
                    <a:tailEnd/>
                  </a:ln>
                </p:spPr>
                <p:txBody>
                  <a:bodyPr/>
                  <a:lstStyle/>
                  <a:p>
                    <a:endParaRPr lang="es-AR"/>
                  </a:p>
                </p:txBody>
              </p:sp>
              <p:sp>
                <p:nvSpPr>
                  <p:cNvPr id="70797" name="Freeform 1262"/>
                  <p:cNvSpPr>
                    <a:spLocks/>
                  </p:cNvSpPr>
                  <p:nvPr/>
                </p:nvSpPr>
                <p:spPr bwMode="auto">
                  <a:xfrm>
                    <a:off x="4522" y="2276"/>
                    <a:ext cx="12" cy="12"/>
                  </a:xfrm>
                  <a:custGeom>
                    <a:avLst/>
                    <a:gdLst>
                      <a:gd name="T0" fmla="*/ 2 w 12"/>
                      <a:gd name="T1" fmla="*/ 12 h 12"/>
                      <a:gd name="T2" fmla="*/ 2 w 12"/>
                      <a:gd name="T3" fmla="*/ 12 h 12"/>
                      <a:gd name="T4" fmla="*/ 4 w 12"/>
                      <a:gd name="T5" fmla="*/ 10 h 12"/>
                      <a:gd name="T6" fmla="*/ 4 w 12"/>
                      <a:gd name="T7" fmla="*/ 8 h 12"/>
                      <a:gd name="T8" fmla="*/ 6 w 12"/>
                      <a:gd name="T9" fmla="*/ 6 h 12"/>
                      <a:gd name="T10" fmla="*/ 8 w 12"/>
                      <a:gd name="T11" fmla="*/ 4 h 12"/>
                      <a:gd name="T12" fmla="*/ 8 w 12"/>
                      <a:gd name="T13" fmla="*/ 4 h 12"/>
                      <a:gd name="T14" fmla="*/ 10 w 12"/>
                      <a:gd name="T15" fmla="*/ 2 h 12"/>
                      <a:gd name="T16" fmla="*/ 12 w 12"/>
                      <a:gd name="T17" fmla="*/ 2 h 12"/>
                      <a:gd name="T18" fmla="*/ 12 w 12"/>
                      <a:gd name="T19" fmla="*/ 2 h 12"/>
                      <a:gd name="T20" fmla="*/ 12 w 12"/>
                      <a:gd name="T21" fmla="*/ 0 h 12"/>
                      <a:gd name="T22" fmla="*/ 10 w 12"/>
                      <a:gd name="T23" fmla="*/ 0 h 12"/>
                      <a:gd name="T24" fmla="*/ 8 w 12"/>
                      <a:gd name="T25" fmla="*/ 0 h 12"/>
                      <a:gd name="T26" fmla="*/ 6 w 12"/>
                      <a:gd name="T27" fmla="*/ 2 h 12"/>
                      <a:gd name="T28" fmla="*/ 6 w 12"/>
                      <a:gd name="T29" fmla="*/ 4 h 12"/>
                      <a:gd name="T30" fmla="*/ 4 w 12"/>
                      <a:gd name="T31" fmla="*/ 4 h 12"/>
                      <a:gd name="T32" fmla="*/ 2 w 12"/>
                      <a:gd name="T33" fmla="*/ 6 h 12"/>
                      <a:gd name="T34" fmla="*/ 2 w 12"/>
                      <a:gd name="T35" fmla="*/ 8 h 12"/>
                      <a:gd name="T36" fmla="*/ 0 w 12"/>
                      <a:gd name="T37" fmla="*/ 10 h 12"/>
                      <a:gd name="T38" fmla="*/ 0 w 12"/>
                      <a:gd name="T39" fmla="*/ 12 h 12"/>
                      <a:gd name="T40" fmla="*/ 2 w 12"/>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2" y="12"/>
                        </a:moveTo>
                        <a:lnTo>
                          <a:pt x="2" y="12"/>
                        </a:lnTo>
                        <a:lnTo>
                          <a:pt x="4" y="10"/>
                        </a:lnTo>
                        <a:lnTo>
                          <a:pt x="4" y="8"/>
                        </a:lnTo>
                        <a:lnTo>
                          <a:pt x="6" y="6"/>
                        </a:lnTo>
                        <a:lnTo>
                          <a:pt x="8" y="4"/>
                        </a:lnTo>
                        <a:lnTo>
                          <a:pt x="10" y="2"/>
                        </a:lnTo>
                        <a:lnTo>
                          <a:pt x="12" y="2"/>
                        </a:lnTo>
                        <a:lnTo>
                          <a:pt x="12" y="0"/>
                        </a:lnTo>
                        <a:lnTo>
                          <a:pt x="10" y="0"/>
                        </a:lnTo>
                        <a:lnTo>
                          <a:pt x="8" y="0"/>
                        </a:lnTo>
                        <a:lnTo>
                          <a:pt x="6" y="2"/>
                        </a:lnTo>
                        <a:lnTo>
                          <a:pt x="6" y="4"/>
                        </a:lnTo>
                        <a:lnTo>
                          <a:pt x="4" y="4"/>
                        </a:lnTo>
                        <a:lnTo>
                          <a:pt x="2" y="6"/>
                        </a:lnTo>
                        <a:lnTo>
                          <a:pt x="2" y="8"/>
                        </a:lnTo>
                        <a:lnTo>
                          <a:pt x="0" y="10"/>
                        </a:lnTo>
                        <a:lnTo>
                          <a:pt x="0" y="12"/>
                        </a:lnTo>
                        <a:lnTo>
                          <a:pt x="2" y="12"/>
                        </a:lnTo>
                        <a:close/>
                      </a:path>
                    </a:pathLst>
                  </a:custGeom>
                  <a:solidFill>
                    <a:srgbClr val="000000"/>
                  </a:solidFill>
                  <a:ln w="9525">
                    <a:noFill/>
                    <a:round/>
                    <a:headEnd/>
                    <a:tailEnd/>
                  </a:ln>
                </p:spPr>
                <p:txBody>
                  <a:bodyPr/>
                  <a:lstStyle/>
                  <a:p>
                    <a:endParaRPr lang="es-AR"/>
                  </a:p>
                </p:txBody>
              </p:sp>
              <p:sp>
                <p:nvSpPr>
                  <p:cNvPr id="70798" name="Freeform 1263"/>
                  <p:cNvSpPr>
                    <a:spLocks/>
                  </p:cNvSpPr>
                  <p:nvPr/>
                </p:nvSpPr>
                <p:spPr bwMode="auto">
                  <a:xfrm>
                    <a:off x="4514" y="2288"/>
                    <a:ext cx="10" cy="14"/>
                  </a:xfrm>
                  <a:custGeom>
                    <a:avLst/>
                    <a:gdLst>
                      <a:gd name="T0" fmla="*/ 2 w 10"/>
                      <a:gd name="T1" fmla="*/ 14 h 14"/>
                      <a:gd name="T2" fmla="*/ 2 w 10"/>
                      <a:gd name="T3" fmla="*/ 14 h 14"/>
                      <a:gd name="T4" fmla="*/ 2 w 10"/>
                      <a:gd name="T5" fmla="*/ 12 h 14"/>
                      <a:gd name="T6" fmla="*/ 2 w 10"/>
                      <a:gd name="T7" fmla="*/ 12 h 14"/>
                      <a:gd name="T8" fmla="*/ 2 w 10"/>
                      <a:gd name="T9" fmla="*/ 10 h 14"/>
                      <a:gd name="T10" fmla="*/ 4 w 10"/>
                      <a:gd name="T11" fmla="*/ 8 h 14"/>
                      <a:gd name="T12" fmla="*/ 6 w 10"/>
                      <a:gd name="T13" fmla="*/ 6 h 14"/>
                      <a:gd name="T14" fmla="*/ 8 w 10"/>
                      <a:gd name="T15" fmla="*/ 4 h 14"/>
                      <a:gd name="T16" fmla="*/ 8 w 10"/>
                      <a:gd name="T17" fmla="*/ 2 h 14"/>
                      <a:gd name="T18" fmla="*/ 10 w 10"/>
                      <a:gd name="T19" fmla="*/ 0 h 14"/>
                      <a:gd name="T20" fmla="*/ 8 w 10"/>
                      <a:gd name="T21" fmla="*/ 0 h 14"/>
                      <a:gd name="T22" fmla="*/ 6 w 10"/>
                      <a:gd name="T23" fmla="*/ 0 h 14"/>
                      <a:gd name="T24" fmla="*/ 6 w 10"/>
                      <a:gd name="T25" fmla="*/ 2 h 14"/>
                      <a:gd name="T26" fmla="*/ 4 w 10"/>
                      <a:gd name="T27" fmla="*/ 4 h 14"/>
                      <a:gd name="T28" fmla="*/ 2 w 10"/>
                      <a:gd name="T29" fmla="*/ 6 h 14"/>
                      <a:gd name="T30" fmla="*/ 0 w 10"/>
                      <a:gd name="T31" fmla="*/ 8 h 14"/>
                      <a:gd name="T32" fmla="*/ 0 w 10"/>
                      <a:gd name="T33" fmla="*/ 10 h 14"/>
                      <a:gd name="T34" fmla="*/ 0 w 10"/>
                      <a:gd name="T35" fmla="*/ 12 h 14"/>
                      <a:gd name="T36" fmla="*/ 0 w 10"/>
                      <a:gd name="T37" fmla="*/ 14 h 14"/>
                      <a:gd name="T38" fmla="*/ 2 w 10"/>
                      <a:gd name="T39" fmla="*/ 14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4"/>
                      <a:gd name="T62" fmla="*/ 10 w 1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4">
                        <a:moveTo>
                          <a:pt x="2" y="14"/>
                        </a:moveTo>
                        <a:lnTo>
                          <a:pt x="2" y="14"/>
                        </a:lnTo>
                        <a:lnTo>
                          <a:pt x="2" y="12"/>
                        </a:lnTo>
                        <a:lnTo>
                          <a:pt x="2" y="10"/>
                        </a:lnTo>
                        <a:lnTo>
                          <a:pt x="4" y="8"/>
                        </a:lnTo>
                        <a:lnTo>
                          <a:pt x="6" y="6"/>
                        </a:lnTo>
                        <a:lnTo>
                          <a:pt x="8" y="4"/>
                        </a:lnTo>
                        <a:lnTo>
                          <a:pt x="8" y="2"/>
                        </a:lnTo>
                        <a:lnTo>
                          <a:pt x="10" y="0"/>
                        </a:lnTo>
                        <a:lnTo>
                          <a:pt x="8" y="0"/>
                        </a:lnTo>
                        <a:lnTo>
                          <a:pt x="6" y="0"/>
                        </a:lnTo>
                        <a:lnTo>
                          <a:pt x="6" y="2"/>
                        </a:lnTo>
                        <a:lnTo>
                          <a:pt x="4" y="4"/>
                        </a:lnTo>
                        <a:lnTo>
                          <a:pt x="2" y="6"/>
                        </a:lnTo>
                        <a:lnTo>
                          <a:pt x="0" y="8"/>
                        </a:lnTo>
                        <a:lnTo>
                          <a:pt x="0" y="10"/>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0799" name="Freeform 1264"/>
                  <p:cNvSpPr>
                    <a:spLocks/>
                  </p:cNvSpPr>
                  <p:nvPr/>
                </p:nvSpPr>
                <p:spPr bwMode="auto">
                  <a:xfrm>
                    <a:off x="4510" y="2302"/>
                    <a:ext cx="4" cy="14"/>
                  </a:xfrm>
                  <a:custGeom>
                    <a:avLst/>
                    <a:gdLst>
                      <a:gd name="T0" fmla="*/ 2 w 4"/>
                      <a:gd name="T1" fmla="*/ 14 h 14"/>
                      <a:gd name="T2" fmla="*/ 2 w 4"/>
                      <a:gd name="T3" fmla="*/ 14 h 14"/>
                      <a:gd name="T4" fmla="*/ 2 w 4"/>
                      <a:gd name="T5" fmla="*/ 12 h 14"/>
                      <a:gd name="T6" fmla="*/ 4 w 4"/>
                      <a:gd name="T7" fmla="*/ 8 h 14"/>
                      <a:gd name="T8" fmla="*/ 4 w 4"/>
                      <a:gd name="T9" fmla="*/ 4 h 14"/>
                      <a:gd name="T10" fmla="*/ 4 w 4"/>
                      <a:gd name="T11" fmla="*/ 0 h 14"/>
                      <a:gd name="T12" fmla="*/ 2 w 4"/>
                      <a:gd name="T13" fmla="*/ 0 h 14"/>
                      <a:gd name="T14" fmla="*/ 2 w 4"/>
                      <a:gd name="T15" fmla="*/ 4 h 14"/>
                      <a:gd name="T16" fmla="*/ 2 w 4"/>
                      <a:gd name="T17" fmla="*/ 8 h 14"/>
                      <a:gd name="T18" fmla="*/ 0 w 4"/>
                      <a:gd name="T19" fmla="*/ 12 h 14"/>
                      <a:gd name="T20" fmla="*/ 0 w 4"/>
                      <a:gd name="T21" fmla="*/ 14 h 14"/>
                      <a:gd name="T22" fmla="*/ 0 w 4"/>
                      <a:gd name="T23" fmla="*/ 14 h 14"/>
                      <a:gd name="T24" fmla="*/ 2 w 4"/>
                      <a:gd name="T25" fmla="*/ 1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4"/>
                      <a:gd name="T41" fmla="*/ 4 w 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4">
                        <a:moveTo>
                          <a:pt x="2" y="14"/>
                        </a:moveTo>
                        <a:lnTo>
                          <a:pt x="2" y="14"/>
                        </a:lnTo>
                        <a:lnTo>
                          <a:pt x="2" y="12"/>
                        </a:lnTo>
                        <a:lnTo>
                          <a:pt x="4" y="8"/>
                        </a:lnTo>
                        <a:lnTo>
                          <a:pt x="4" y="4"/>
                        </a:lnTo>
                        <a:lnTo>
                          <a:pt x="4" y="0"/>
                        </a:lnTo>
                        <a:lnTo>
                          <a:pt x="2" y="0"/>
                        </a:lnTo>
                        <a:lnTo>
                          <a:pt x="2" y="4"/>
                        </a:lnTo>
                        <a:lnTo>
                          <a:pt x="2" y="8"/>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0800" name="Freeform 1265"/>
                  <p:cNvSpPr>
                    <a:spLocks/>
                  </p:cNvSpPr>
                  <p:nvPr/>
                </p:nvSpPr>
                <p:spPr bwMode="auto">
                  <a:xfrm>
                    <a:off x="4510" y="2316"/>
                    <a:ext cx="4" cy="12"/>
                  </a:xfrm>
                  <a:custGeom>
                    <a:avLst/>
                    <a:gdLst>
                      <a:gd name="T0" fmla="*/ 2 w 4"/>
                      <a:gd name="T1" fmla="*/ 12 h 12"/>
                      <a:gd name="T2" fmla="*/ 4 w 4"/>
                      <a:gd name="T3" fmla="*/ 12 h 12"/>
                      <a:gd name="T4" fmla="*/ 4 w 4"/>
                      <a:gd name="T5" fmla="*/ 8 h 12"/>
                      <a:gd name="T6" fmla="*/ 2 w 4"/>
                      <a:gd name="T7" fmla="*/ 4 h 12"/>
                      <a:gd name="T8" fmla="*/ 2 w 4"/>
                      <a:gd name="T9" fmla="*/ 2 h 12"/>
                      <a:gd name="T10" fmla="*/ 2 w 4"/>
                      <a:gd name="T11" fmla="*/ 0 h 12"/>
                      <a:gd name="T12" fmla="*/ 0 w 4"/>
                      <a:gd name="T13" fmla="*/ 0 h 12"/>
                      <a:gd name="T14" fmla="*/ 0 w 4"/>
                      <a:gd name="T15" fmla="*/ 2 h 12"/>
                      <a:gd name="T16" fmla="*/ 0 w 4"/>
                      <a:gd name="T17" fmla="*/ 6 h 12"/>
                      <a:gd name="T18" fmla="*/ 0 w 4"/>
                      <a:gd name="T19" fmla="*/ 10 h 12"/>
                      <a:gd name="T20" fmla="*/ 4 w 4"/>
                      <a:gd name="T21" fmla="*/ 12 h 12"/>
                      <a:gd name="T22" fmla="*/ 4 w 4"/>
                      <a:gd name="T23" fmla="*/ 12 h 12"/>
                      <a:gd name="T24" fmla="*/ 4 w 4"/>
                      <a:gd name="T25" fmla="*/ 12 h 12"/>
                      <a:gd name="T26" fmla="*/ 4 w 4"/>
                      <a:gd name="T27" fmla="*/ 12 h 12"/>
                      <a:gd name="T28" fmla="*/ 4 w 4"/>
                      <a:gd name="T29" fmla="*/ 12 h 12"/>
                      <a:gd name="T30" fmla="*/ 4 w 4"/>
                      <a:gd name="T31" fmla="*/ 12 h 12"/>
                      <a:gd name="T32" fmla="*/ 4 w 4"/>
                      <a:gd name="T33" fmla="*/ 12 h 12"/>
                      <a:gd name="T34" fmla="*/ 2 w 4"/>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12"/>
                      <a:gd name="T56" fmla="*/ 4 w 4"/>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12">
                        <a:moveTo>
                          <a:pt x="2" y="12"/>
                        </a:moveTo>
                        <a:lnTo>
                          <a:pt x="4" y="12"/>
                        </a:lnTo>
                        <a:lnTo>
                          <a:pt x="4" y="8"/>
                        </a:lnTo>
                        <a:lnTo>
                          <a:pt x="2" y="4"/>
                        </a:lnTo>
                        <a:lnTo>
                          <a:pt x="2" y="2"/>
                        </a:lnTo>
                        <a:lnTo>
                          <a:pt x="2" y="0"/>
                        </a:lnTo>
                        <a:lnTo>
                          <a:pt x="0" y="0"/>
                        </a:lnTo>
                        <a:lnTo>
                          <a:pt x="0" y="2"/>
                        </a:lnTo>
                        <a:lnTo>
                          <a:pt x="0" y="6"/>
                        </a:lnTo>
                        <a:lnTo>
                          <a:pt x="0" y="10"/>
                        </a:lnTo>
                        <a:lnTo>
                          <a:pt x="4" y="12"/>
                        </a:lnTo>
                        <a:lnTo>
                          <a:pt x="2" y="12"/>
                        </a:lnTo>
                        <a:close/>
                      </a:path>
                    </a:pathLst>
                  </a:custGeom>
                  <a:solidFill>
                    <a:srgbClr val="000000"/>
                  </a:solidFill>
                  <a:ln w="9525">
                    <a:noFill/>
                    <a:round/>
                    <a:headEnd/>
                    <a:tailEnd/>
                  </a:ln>
                </p:spPr>
                <p:txBody>
                  <a:bodyPr/>
                  <a:lstStyle/>
                  <a:p>
                    <a:endParaRPr lang="es-AR"/>
                  </a:p>
                </p:txBody>
              </p:sp>
              <p:sp>
                <p:nvSpPr>
                  <p:cNvPr id="70801" name="Freeform 1266"/>
                  <p:cNvSpPr>
                    <a:spLocks/>
                  </p:cNvSpPr>
                  <p:nvPr/>
                </p:nvSpPr>
                <p:spPr bwMode="auto">
                  <a:xfrm>
                    <a:off x="4506" y="2316"/>
                    <a:ext cx="8" cy="12"/>
                  </a:xfrm>
                  <a:custGeom>
                    <a:avLst/>
                    <a:gdLst>
                      <a:gd name="T0" fmla="*/ 0 w 8"/>
                      <a:gd name="T1" fmla="*/ 0 h 12"/>
                      <a:gd name="T2" fmla="*/ 0 w 8"/>
                      <a:gd name="T3" fmla="*/ 0 h 12"/>
                      <a:gd name="T4" fmla="*/ 2 w 8"/>
                      <a:gd name="T5" fmla="*/ 2 h 12"/>
                      <a:gd name="T6" fmla="*/ 2 w 8"/>
                      <a:gd name="T7" fmla="*/ 4 h 12"/>
                      <a:gd name="T8" fmla="*/ 4 w 8"/>
                      <a:gd name="T9" fmla="*/ 8 h 12"/>
                      <a:gd name="T10" fmla="*/ 6 w 8"/>
                      <a:gd name="T11" fmla="*/ 12 h 12"/>
                      <a:gd name="T12" fmla="*/ 8 w 8"/>
                      <a:gd name="T13" fmla="*/ 10 h 12"/>
                      <a:gd name="T14" fmla="*/ 6 w 8"/>
                      <a:gd name="T15" fmla="*/ 6 h 12"/>
                      <a:gd name="T16" fmla="*/ 4 w 8"/>
                      <a:gd name="T17" fmla="*/ 4 h 12"/>
                      <a:gd name="T18" fmla="*/ 4 w 8"/>
                      <a:gd name="T19" fmla="*/ 2 h 12"/>
                      <a:gd name="T20" fmla="*/ 2 w 8"/>
                      <a:gd name="T21" fmla="*/ 0 h 12"/>
                      <a:gd name="T22" fmla="*/ 0 w 8"/>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0" y="0"/>
                        </a:moveTo>
                        <a:lnTo>
                          <a:pt x="0" y="0"/>
                        </a:lnTo>
                        <a:lnTo>
                          <a:pt x="2" y="2"/>
                        </a:lnTo>
                        <a:lnTo>
                          <a:pt x="2" y="4"/>
                        </a:lnTo>
                        <a:lnTo>
                          <a:pt x="4" y="8"/>
                        </a:lnTo>
                        <a:lnTo>
                          <a:pt x="6" y="12"/>
                        </a:lnTo>
                        <a:lnTo>
                          <a:pt x="8" y="10"/>
                        </a:lnTo>
                        <a:lnTo>
                          <a:pt x="6" y="6"/>
                        </a:lnTo>
                        <a:lnTo>
                          <a:pt x="4" y="4"/>
                        </a:lnTo>
                        <a:lnTo>
                          <a:pt x="4" y="2"/>
                        </a:lnTo>
                        <a:lnTo>
                          <a:pt x="2" y="0"/>
                        </a:lnTo>
                        <a:lnTo>
                          <a:pt x="0" y="0"/>
                        </a:lnTo>
                        <a:close/>
                      </a:path>
                    </a:pathLst>
                  </a:custGeom>
                  <a:solidFill>
                    <a:srgbClr val="000000"/>
                  </a:solidFill>
                  <a:ln w="9525">
                    <a:noFill/>
                    <a:round/>
                    <a:headEnd/>
                    <a:tailEnd/>
                  </a:ln>
                </p:spPr>
                <p:txBody>
                  <a:bodyPr/>
                  <a:lstStyle/>
                  <a:p>
                    <a:endParaRPr lang="es-AR"/>
                  </a:p>
                </p:txBody>
              </p:sp>
              <p:sp>
                <p:nvSpPr>
                  <p:cNvPr id="70802" name="Freeform 1267"/>
                  <p:cNvSpPr>
                    <a:spLocks/>
                  </p:cNvSpPr>
                  <p:nvPr/>
                </p:nvSpPr>
                <p:spPr bwMode="auto">
                  <a:xfrm>
                    <a:off x="4498" y="2300"/>
                    <a:ext cx="10" cy="16"/>
                  </a:xfrm>
                  <a:custGeom>
                    <a:avLst/>
                    <a:gdLst>
                      <a:gd name="T0" fmla="*/ 0 w 10"/>
                      <a:gd name="T1" fmla="*/ 0 h 16"/>
                      <a:gd name="T2" fmla="*/ 0 w 10"/>
                      <a:gd name="T3" fmla="*/ 0 h 16"/>
                      <a:gd name="T4" fmla="*/ 0 w 10"/>
                      <a:gd name="T5" fmla="*/ 4 h 16"/>
                      <a:gd name="T6" fmla="*/ 2 w 10"/>
                      <a:gd name="T7" fmla="*/ 8 h 16"/>
                      <a:gd name="T8" fmla="*/ 6 w 10"/>
                      <a:gd name="T9" fmla="*/ 12 h 16"/>
                      <a:gd name="T10" fmla="*/ 8 w 10"/>
                      <a:gd name="T11" fmla="*/ 16 h 16"/>
                      <a:gd name="T12" fmla="*/ 10 w 10"/>
                      <a:gd name="T13" fmla="*/ 14 h 16"/>
                      <a:gd name="T14" fmla="*/ 8 w 10"/>
                      <a:gd name="T15" fmla="*/ 12 h 16"/>
                      <a:gd name="T16" fmla="*/ 6 w 10"/>
                      <a:gd name="T17" fmla="*/ 8 h 16"/>
                      <a:gd name="T18" fmla="*/ 2 w 10"/>
                      <a:gd name="T19" fmla="*/ 4 h 16"/>
                      <a:gd name="T20" fmla="*/ 2 w 10"/>
                      <a:gd name="T21" fmla="*/ 0 h 16"/>
                      <a:gd name="T22" fmla="*/ 2 w 10"/>
                      <a:gd name="T23" fmla="*/ 0 h 16"/>
                      <a:gd name="T24" fmla="*/ 0 w 10"/>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0"/>
                        </a:moveTo>
                        <a:lnTo>
                          <a:pt x="0" y="0"/>
                        </a:lnTo>
                        <a:lnTo>
                          <a:pt x="0" y="4"/>
                        </a:lnTo>
                        <a:lnTo>
                          <a:pt x="2" y="8"/>
                        </a:lnTo>
                        <a:lnTo>
                          <a:pt x="6" y="12"/>
                        </a:lnTo>
                        <a:lnTo>
                          <a:pt x="8" y="16"/>
                        </a:lnTo>
                        <a:lnTo>
                          <a:pt x="10" y="14"/>
                        </a:lnTo>
                        <a:lnTo>
                          <a:pt x="8" y="12"/>
                        </a:lnTo>
                        <a:lnTo>
                          <a:pt x="6"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0803" name="Freeform 1268"/>
                  <p:cNvSpPr>
                    <a:spLocks/>
                  </p:cNvSpPr>
                  <p:nvPr/>
                </p:nvSpPr>
                <p:spPr bwMode="auto">
                  <a:xfrm>
                    <a:off x="4498" y="2260"/>
                    <a:ext cx="28" cy="38"/>
                  </a:xfrm>
                  <a:custGeom>
                    <a:avLst/>
                    <a:gdLst>
                      <a:gd name="T0" fmla="*/ 26 w 28"/>
                      <a:gd name="T1" fmla="*/ 0 h 38"/>
                      <a:gd name="T2" fmla="*/ 26 w 28"/>
                      <a:gd name="T3" fmla="*/ 0 h 38"/>
                      <a:gd name="T4" fmla="*/ 20 w 28"/>
                      <a:gd name="T5" fmla="*/ 0 h 38"/>
                      <a:gd name="T6" fmla="*/ 12 w 28"/>
                      <a:gd name="T7" fmla="*/ 2 h 38"/>
                      <a:gd name="T8" fmla="*/ 8 w 28"/>
                      <a:gd name="T9" fmla="*/ 8 h 38"/>
                      <a:gd name="T10" fmla="*/ 4 w 28"/>
                      <a:gd name="T11" fmla="*/ 14 h 38"/>
                      <a:gd name="T12" fmla="*/ 2 w 28"/>
                      <a:gd name="T13" fmla="*/ 20 h 38"/>
                      <a:gd name="T14" fmla="*/ 0 w 28"/>
                      <a:gd name="T15" fmla="*/ 26 h 38"/>
                      <a:gd name="T16" fmla="*/ 0 w 28"/>
                      <a:gd name="T17" fmla="*/ 34 h 38"/>
                      <a:gd name="T18" fmla="*/ 0 w 28"/>
                      <a:gd name="T19" fmla="*/ 38 h 38"/>
                      <a:gd name="T20" fmla="*/ 2 w 28"/>
                      <a:gd name="T21" fmla="*/ 38 h 38"/>
                      <a:gd name="T22" fmla="*/ 2 w 28"/>
                      <a:gd name="T23" fmla="*/ 34 h 38"/>
                      <a:gd name="T24" fmla="*/ 2 w 28"/>
                      <a:gd name="T25" fmla="*/ 26 h 38"/>
                      <a:gd name="T26" fmla="*/ 4 w 28"/>
                      <a:gd name="T27" fmla="*/ 20 h 38"/>
                      <a:gd name="T28" fmla="*/ 6 w 28"/>
                      <a:gd name="T29" fmla="*/ 14 h 38"/>
                      <a:gd name="T30" fmla="*/ 10 w 28"/>
                      <a:gd name="T31" fmla="*/ 8 h 38"/>
                      <a:gd name="T32" fmla="*/ 14 w 28"/>
                      <a:gd name="T33" fmla="*/ 4 h 38"/>
                      <a:gd name="T34" fmla="*/ 20 w 28"/>
                      <a:gd name="T35" fmla="*/ 2 h 38"/>
                      <a:gd name="T36" fmla="*/ 26 w 28"/>
                      <a:gd name="T37" fmla="*/ 2 h 38"/>
                      <a:gd name="T38" fmla="*/ 28 w 28"/>
                      <a:gd name="T39" fmla="*/ 0 h 38"/>
                      <a:gd name="T40" fmla="*/ 26 w 28"/>
                      <a:gd name="T41" fmla="*/ 2 h 38"/>
                      <a:gd name="T42" fmla="*/ 28 w 28"/>
                      <a:gd name="T43" fmla="*/ 0 h 38"/>
                      <a:gd name="T44" fmla="*/ 28 w 28"/>
                      <a:gd name="T45" fmla="*/ 0 h 38"/>
                      <a:gd name="T46" fmla="*/ 28 w 28"/>
                      <a:gd name="T47" fmla="*/ 0 h 38"/>
                      <a:gd name="T48" fmla="*/ 26 w 28"/>
                      <a:gd name="T49" fmla="*/ 0 h 38"/>
                      <a:gd name="T50" fmla="*/ 26 w 28"/>
                      <a:gd name="T51" fmla="*/ 0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38"/>
                      <a:gd name="T80" fmla="*/ 28 w 28"/>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38">
                        <a:moveTo>
                          <a:pt x="26" y="0"/>
                        </a:moveTo>
                        <a:lnTo>
                          <a:pt x="26" y="0"/>
                        </a:lnTo>
                        <a:lnTo>
                          <a:pt x="20" y="0"/>
                        </a:lnTo>
                        <a:lnTo>
                          <a:pt x="12" y="2"/>
                        </a:lnTo>
                        <a:lnTo>
                          <a:pt x="8" y="8"/>
                        </a:lnTo>
                        <a:lnTo>
                          <a:pt x="4" y="14"/>
                        </a:lnTo>
                        <a:lnTo>
                          <a:pt x="2" y="20"/>
                        </a:lnTo>
                        <a:lnTo>
                          <a:pt x="0" y="26"/>
                        </a:lnTo>
                        <a:lnTo>
                          <a:pt x="0" y="34"/>
                        </a:lnTo>
                        <a:lnTo>
                          <a:pt x="0" y="38"/>
                        </a:lnTo>
                        <a:lnTo>
                          <a:pt x="2" y="38"/>
                        </a:lnTo>
                        <a:lnTo>
                          <a:pt x="2" y="34"/>
                        </a:lnTo>
                        <a:lnTo>
                          <a:pt x="2" y="26"/>
                        </a:lnTo>
                        <a:lnTo>
                          <a:pt x="4" y="20"/>
                        </a:lnTo>
                        <a:lnTo>
                          <a:pt x="6" y="14"/>
                        </a:lnTo>
                        <a:lnTo>
                          <a:pt x="10" y="8"/>
                        </a:lnTo>
                        <a:lnTo>
                          <a:pt x="14" y="4"/>
                        </a:lnTo>
                        <a:lnTo>
                          <a:pt x="20" y="2"/>
                        </a:lnTo>
                        <a:lnTo>
                          <a:pt x="26" y="2"/>
                        </a:lnTo>
                        <a:lnTo>
                          <a:pt x="28" y="0"/>
                        </a:lnTo>
                        <a:lnTo>
                          <a:pt x="26" y="2"/>
                        </a:lnTo>
                        <a:lnTo>
                          <a:pt x="28" y="0"/>
                        </a:lnTo>
                        <a:lnTo>
                          <a:pt x="26" y="0"/>
                        </a:lnTo>
                        <a:close/>
                      </a:path>
                    </a:pathLst>
                  </a:custGeom>
                  <a:solidFill>
                    <a:srgbClr val="000000"/>
                  </a:solidFill>
                  <a:ln w="9525">
                    <a:noFill/>
                    <a:round/>
                    <a:headEnd/>
                    <a:tailEnd/>
                  </a:ln>
                </p:spPr>
                <p:txBody>
                  <a:bodyPr/>
                  <a:lstStyle/>
                  <a:p>
                    <a:endParaRPr lang="es-AR"/>
                  </a:p>
                </p:txBody>
              </p:sp>
              <p:sp>
                <p:nvSpPr>
                  <p:cNvPr id="70804" name="Freeform 1269"/>
                  <p:cNvSpPr>
                    <a:spLocks/>
                  </p:cNvSpPr>
                  <p:nvPr/>
                </p:nvSpPr>
                <p:spPr bwMode="auto">
                  <a:xfrm>
                    <a:off x="4524" y="2256"/>
                    <a:ext cx="28" cy="4"/>
                  </a:xfrm>
                  <a:custGeom>
                    <a:avLst/>
                    <a:gdLst>
                      <a:gd name="T0" fmla="*/ 26 w 28"/>
                      <a:gd name="T1" fmla="*/ 4 h 4"/>
                      <a:gd name="T2" fmla="*/ 28 w 28"/>
                      <a:gd name="T3" fmla="*/ 2 h 4"/>
                      <a:gd name="T4" fmla="*/ 24 w 28"/>
                      <a:gd name="T5" fmla="*/ 2 h 4"/>
                      <a:gd name="T6" fmla="*/ 20 w 28"/>
                      <a:gd name="T7" fmla="*/ 0 h 4"/>
                      <a:gd name="T8" fmla="*/ 16 w 28"/>
                      <a:gd name="T9" fmla="*/ 0 h 4"/>
                      <a:gd name="T10" fmla="*/ 12 w 28"/>
                      <a:gd name="T11" fmla="*/ 0 h 4"/>
                      <a:gd name="T12" fmla="*/ 8 w 28"/>
                      <a:gd name="T13" fmla="*/ 0 h 4"/>
                      <a:gd name="T14" fmla="*/ 4 w 28"/>
                      <a:gd name="T15" fmla="*/ 0 h 4"/>
                      <a:gd name="T16" fmla="*/ 2 w 28"/>
                      <a:gd name="T17" fmla="*/ 2 h 4"/>
                      <a:gd name="T18" fmla="*/ 0 w 28"/>
                      <a:gd name="T19" fmla="*/ 4 h 4"/>
                      <a:gd name="T20" fmla="*/ 2 w 28"/>
                      <a:gd name="T21" fmla="*/ 4 h 4"/>
                      <a:gd name="T22" fmla="*/ 4 w 28"/>
                      <a:gd name="T23" fmla="*/ 4 h 4"/>
                      <a:gd name="T24" fmla="*/ 4 w 28"/>
                      <a:gd name="T25" fmla="*/ 4 h 4"/>
                      <a:gd name="T26" fmla="*/ 8 w 28"/>
                      <a:gd name="T27" fmla="*/ 4 h 4"/>
                      <a:gd name="T28" fmla="*/ 12 w 28"/>
                      <a:gd name="T29" fmla="*/ 4 h 4"/>
                      <a:gd name="T30" fmla="*/ 16 w 28"/>
                      <a:gd name="T31" fmla="*/ 4 h 4"/>
                      <a:gd name="T32" fmla="*/ 20 w 28"/>
                      <a:gd name="T33" fmla="*/ 4 h 4"/>
                      <a:gd name="T34" fmla="*/ 24 w 28"/>
                      <a:gd name="T35" fmla="*/ 4 h 4"/>
                      <a:gd name="T36" fmla="*/ 26 w 28"/>
                      <a:gd name="T37" fmla="*/ 4 h 4"/>
                      <a:gd name="T38" fmla="*/ 28 w 28"/>
                      <a:gd name="T39" fmla="*/ 2 h 4"/>
                      <a:gd name="T40" fmla="*/ 26 w 28"/>
                      <a:gd name="T41" fmla="*/ 4 h 4"/>
                      <a:gd name="T42" fmla="*/ 28 w 28"/>
                      <a:gd name="T43" fmla="*/ 4 h 4"/>
                      <a:gd name="T44" fmla="*/ 28 w 28"/>
                      <a:gd name="T45" fmla="*/ 4 h 4"/>
                      <a:gd name="T46" fmla="*/ 28 w 28"/>
                      <a:gd name="T47" fmla="*/ 4 h 4"/>
                      <a:gd name="T48" fmla="*/ 28 w 28"/>
                      <a:gd name="T49" fmla="*/ 2 h 4"/>
                      <a:gd name="T50" fmla="*/ 26 w 28"/>
                      <a:gd name="T51" fmla="*/ 4 h 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4"/>
                      <a:gd name="T80" fmla="*/ 28 w 28"/>
                      <a:gd name="T81" fmla="*/ 4 h 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4">
                        <a:moveTo>
                          <a:pt x="26" y="4"/>
                        </a:moveTo>
                        <a:lnTo>
                          <a:pt x="28" y="2"/>
                        </a:lnTo>
                        <a:lnTo>
                          <a:pt x="24" y="2"/>
                        </a:lnTo>
                        <a:lnTo>
                          <a:pt x="20" y="0"/>
                        </a:lnTo>
                        <a:lnTo>
                          <a:pt x="16" y="0"/>
                        </a:lnTo>
                        <a:lnTo>
                          <a:pt x="12" y="0"/>
                        </a:lnTo>
                        <a:lnTo>
                          <a:pt x="8" y="0"/>
                        </a:lnTo>
                        <a:lnTo>
                          <a:pt x="4" y="0"/>
                        </a:lnTo>
                        <a:lnTo>
                          <a:pt x="2" y="2"/>
                        </a:lnTo>
                        <a:lnTo>
                          <a:pt x="0" y="4"/>
                        </a:lnTo>
                        <a:lnTo>
                          <a:pt x="2" y="4"/>
                        </a:lnTo>
                        <a:lnTo>
                          <a:pt x="4" y="4"/>
                        </a:lnTo>
                        <a:lnTo>
                          <a:pt x="8" y="4"/>
                        </a:lnTo>
                        <a:lnTo>
                          <a:pt x="12" y="4"/>
                        </a:lnTo>
                        <a:lnTo>
                          <a:pt x="16" y="4"/>
                        </a:lnTo>
                        <a:lnTo>
                          <a:pt x="20" y="4"/>
                        </a:lnTo>
                        <a:lnTo>
                          <a:pt x="24" y="4"/>
                        </a:lnTo>
                        <a:lnTo>
                          <a:pt x="26" y="4"/>
                        </a:lnTo>
                        <a:lnTo>
                          <a:pt x="28" y="2"/>
                        </a:lnTo>
                        <a:lnTo>
                          <a:pt x="26" y="4"/>
                        </a:lnTo>
                        <a:lnTo>
                          <a:pt x="28" y="4"/>
                        </a:lnTo>
                        <a:lnTo>
                          <a:pt x="28" y="2"/>
                        </a:lnTo>
                        <a:lnTo>
                          <a:pt x="26" y="4"/>
                        </a:lnTo>
                        <a:close/>
                      </a:path>
                    </a:pathLst>
                  </a:custGeom>
                  <a:solidFill>
                    <a:srgbClr val="000000"/>
                  </a:solidFill>
                  <a:ln w="9525">
                    <a:noFill/>
                    <a:round/>
                    <a:headEnd/>
                    <a:tailEnd/>
                  </a:ln>
                </p:spPr>
                <p:txBody>
                  <a:bodyPr/>
                  <a:lstStyle/>
                  <a:p>
                    <a:endParaRPr lang="es-AR"/>
                  </a:p>
                </p:txBody>
              </p:sp>
              <p:sp>
                <p:nvSpPr>
                  <p:cNvPr id="70805" name="Freeform 1270"/>
                  <p:cNvSpPr>
                    <a:spLocks/>
                  </p:cNvSpPr>
                  <p:nvPr/>
                </p:nvSpPr>
                <p:spPr bwMode="auto">
                  <a:xfrm>
                    <a:off x="4518" y="2218"/>
                    <a:ext cx="32" cy="42"/>
                  </a:xfrm>
                  <a:custGeom>
                    <a:avLst/>
                    <a:gdLst>
                      <a:gd name="T0" fmla="*/ 2 w 32"/>
                      <a:gd name="T1" fmla="*/ 2 h 42"/>
                      <a:gd name="T2" fmla="*/ 0 w 32"/>
                      <a:gd name="T3" fmla="*/ 2 h 42"/>
                      <a:gd name="T4" fmla="*/ 6 w 32"/>
                      <a:gd name="T5" fmla="*/ 4 h 42"/>
                      <a:gd name="T6" fmla="*/ 10 w 32"/>
                      <a:gd name="T7" fmla="*/ 10 h 42"/>
                      <a:gd name="T8" fmla="*/ 14 w 32"/>
                      <a:gd name="T9" fmla="*/ 14 h 42"/>
                      <a:gd name="T10" fmla="*/ 18 w 32"/>
                      <a:gd name="T11" fmla="*/ 20 h 42"/>
                      <a:gd name="T12" fmla="*/ 22 w 32"/>
                      <a:gd name="T13" fmla="*/ 28 h 42"/>
                      <a:gd name="T14" fmla="*/ 26 w 32"/>
                      <a:gd name="T15" fmla="*/ 34 h 42"/>
                      <a:gd name="T16" fmla="*/ 28 w 32"/>
                      <a:gd name="T17" fmla="*/ 38 h 42"/>
                      <a:gd name="T18" fmla="*/ 32 w 32"/>
                      <a:gd name="T19" fmla="*/ 42 h 42"/>
                      <a:gd name="T20" fmla="*/ 32 w 32"/>
                      <a:gd name="T21" fmla="*/ 42 h 42"/>
                      <a:gd name="T22" fmla="*/ 30 w 32"/>
                      <a:gd name="T23" fmla="*/ 38 h 42"/>
                      <a:gd name="T24" fmla="*/ 28 w 32"/>
                      <a:gd name="T25" fmla="*/ 32 h 42"/>
                      <a:gd name="T26" fmla="*/ 24 w 32"/>
                      <a:gd name="T27" fmla="*/ 26 h 42"/>
                      <a:gd name="T28" fmla="*/ 20 w 32"/>
                      <a:gd name="T29" fmla="*/ 20 h 42"/>
                      <a:gd name="T30" fmla="*/ 16 w 32"/>
                      <a:gd name="T31" fmla="*/ 14 h 42"/>
                      <a:gd name="T32" fmla="*/ 12 w 32"/>
                      <a:gd name="T33" fmla="*/ 8 h 42"/>
                      <a:gd name="T34" fmla="*/ 6 w 32"/>
                      <a:gd name="T35" fmla="*/ 2 h 42"/>
                      <a:gd name="T36" fmla="*/ 2 w 32"/>
                      <a:gd name="T37" fmla="*/ 0 h 42"/>
                      <a:gd name="T38" fmla="*/ 0 w 32"/>
                      <a:gd name="T39" fmla="*/ 0 h 42"/>
                      <a:gd name="T40" fmla="*/ 2 w 32"/>
                      <a:gd name="T41" fmla="*/ 0 h 42"/>
                      <a:gd name="T42" fmla="*/ 0 w 32"/>
                      <a:gd name="T43" fmla="*/ 0 h 42"/>
                      <a:gd name="T44" fmla="*/ 0 w 32"/>
                      <a:gd name="T45" fmla="*/ 0 h 42"/>
                      <a:gd name="T46" fmla="*/ 0 w 32"/>
                      <a:gd name="T47" fmla="*/ 2 h 42"/>
                      <a:gd name="T48" fmla="*/ 0 w 32"/>
                      <a:gd name="T49" fmla="*/ 2 h 42"/>
                      <a:gd name="T50" fmla="*/ 2 w 32"/>
                      <a:gd name="T51" fmla="*/ 2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42"/>
                      <a:gd name="T80" fmla="*/ 32 w 3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42">
                        <a:moveTo>
                          <a:pt x="2" y="2"/>
                        </a:moveTo>
                        <a:lnTo>
                          <a:pt x="0" y="2"/>
                        </a:lnTo>
                        <a:lnTo>
                          <a:pt x="6" y="4"/>
                        </a:lnTo>
                        <a:lnTo>
                          <a:pt x="10" y="10"/>
                        </a:lnTo>
                        <a:lnTo>
                          <a:pt x="14" y="14"/>
                        </a:lnTo>
                        <a:lnTo>
                          <a:pt x="18" y="20"/>
                        </a:lnTo>
                        <a:lnTo>
                          <a:pt x="22" y="28"/>
                        </a:lnTo>
                        <a:lnTo>
                          <a:pt x="26" y="34"/>
                        </a:lnTo>
                        <a:lnTo>
                          <a:pt x="28" y="38"/>
                        </a:lnTo>
                        <a:lnTo>
                          <a:pt x="32" y="42"/>
                        </a:lnTo>
                        <a:lnTo>
                          <a:pt x="30" y="38"/>
                        </a:lnTo>
                        <a:lnTo>
                          <a:pt x="28" y="32"/>
                        </a:lnTo>
                        <a:lnTo>
                          <a:pt x="24" y="26"/>
                        </a:lnTo>
                        <a:lnTo>
                          <a:pt x="20" y="20"/>
                        </a:lnTo>
                        <a:lnTo>
                          <a:pt x="16" y="14"/>
                        </a:lnTo>
                        <a:lnTo>
                          <a:pt x="12" y="8"/>
                        </a:lnTo>
                        <a:lnTo>
                          <a:pt x="6" y="2"/>
                        </a:lnTo>
                        <a:lnTo>
                          <a:pt x="2" y="0"/>
                        </a:lnTo>
                        <a:lnTo>
                          <a:pt x="0" y="0"/>
                        </a:ln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0806" name="Freeform 1271"/>
                  <p:cNvSpPr>
                    <a:spLocks/>
                  </p:cNvSpPr>
                  <p:nvPr/>
                </p:nvSpPr>
                <p:spPr bwMode="auto">
                  <a:xfrm>
                    <a:off x="4516" y="2220"/>
                    <a:ext cx="8" cy="36"/>
                  </a:xfrm>
                  <a:custGeom>
                    <a:avLst/>
                    <a:gdLst>
                      <a:gd name="T0" fmla="*/ 6 w 8"/>
                      <a:gd name="T1" fmla="*/ 36 h 36"/>
                      <a:gd name="T2" fmla="*/ 8 w 8"/>
                      <a:gd name="T3" fmla="*/ 34 h 36"/>
                      <a:gd name="T4" fmla="*/ 4 w 8"/>
                      <a:gd name="T5" fmla="*/ 26 h 36"/>
                      <a:gd name="T6" fmla="*/ 2 w 8"/>
                      <a:gd name="T7" fmla="*/ 18 h 36"/>
                      <a:gd name="T8" fmla="*/ 2 w 8"/>
                      <a:gd name="T9" fmla="*/ 8 h 36"/>
                      <a:gd name="T10" fmla="*/ 4 w 8"/>
                      <a:gd name="T11" fmla="*/ 0 h 36"/>
                      <a:gd name="T12" fmla="*/ 2 w 8"/>
                      <a:gd name="T13" fmla="*/ 0 h 36"/>
                      <a:gd name="T14" fmla="*/ 0 w 8"/>
                      <a:gd name="T15" fmla="*/ 8 h 36"/>
                      <a:gd name="T16" fmla="*/ 0 w 8"/>
                      <a:gd name="T17" fmla="*/ 18 h 36"/>
                      <a:gd name="T18" fmla="*/ 2 w 8"/>
                      <a:gd name="T19" fmla="*/ 28 h 36"/>
                      <a:gd name="T20" fmla="*/ 6 w 8"/>
                      <a:gd name="T21" fmla="*/ 36 h 36"/>
                      <a:gd name="T22" fmla="*/ 8 w 8"/>
                      <a:gd name="T23" fmla="*/ 34 h 36"/>
                      <a:gd name="T24" fmla="*/ 6 w 8"/>
                      <a:gd name="T25" fmla="*/ 36 h 36"/>
                      <a:gd name="T26" fmla="*/ 6 w 8"/>
                      <a:gd name="T27" fmla="*/ 36 h 36"/>
                      <a:gd name="T28" fmla="*/ 8 w 8"/>
                      <a:gd name="T29" fmla="*/ 36 h 36"/>
                      <a:gd name="T30" fmla="*/ 8 w 8"/>
                      <a:gd name="T31" fmla="*/ 36 h 36"/>
                      <a:gd name="T32" fmla="*/ 8 w 8"/>
                      <a:gd name="T33" fmla="*/ 34 h 36"/>
                      <a:gd name="T34" fmla="*/ 6 w 8"/>
                      <a:gd name="T35" fmla="*/ 3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36"/>
                      <a:gd name="T56" fmla="*/ 8 w 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36">
                        <a:moveTo>
                          <a:pt x="6" y="36"/>
                        </a:moveTo>
                        <a:lnTo>
                          <a:pt x="8" y="34"/>
                        </a:lnTo>
                        <a:lnTo>
                          <a:pt x="4" y="26"/>
                        </a:lnTo>
                        <a:lnTo>
                          <a:pt x="2" y="18"/>
                        </a:lnTo>
                        <a:lnTo>
                          <a:pt x="2" y="8"/>
                        </a:lnTo>
                        <a:lnTo>
                          <a:pt x="4" y="0"/>
                        </a:lnTo>
                        <a:lnTo>
                          <a:pt x="2" y="0"/>
                        </a:lnTo>
                        <a:lnTo>
                          <a:pt x="0" y="8"/>
                        </a:lnTo>
                        <a:lnTo>
                          <a:pt x="0" y="18"/>
                        </a:lnTo>
                        <a:lnTo>
                          <a:pt x="2" y="28"/>
                        </a:lnTo>
                        <a:lnTo>
                          <a:pt x="6" y="36"/>
                        </a:lnTo>
                        <a:lnTo>
                          <a:pt x="8" y="34"/>
                        </a:lnTo>
                        <a:lnTo>
                          <a:pt x="6" y="36"/>
                        </a:lnTo>
                        <a:lnTo>
                          <a:pt x="8" y="36"/>
                        </a:lnTo>
                        <a:lnTo>
                          <a:pt x="8" y="34"/>
                        </a:lnTo>
                        <a:lnTo>
                          <a:pt x="6" y="36"/>
                        </a:lnTo>
                        <a:close/>
                      </a:path>
                    </a:pathLst>
                  </a:custGeom>
                  <a:solidFill>
                    <a:srgbClr val="000000"/>
                  </a:solidFill>
                  <a:ln w="9525">
                    <a:noFill/>
                    <a:round/>
                    <a:headEnd/>
                    <a:tailEnd/>
                  </a:ln>
                </p:spPr>
                <p:txBody>
                  <a:bodyPr/>
                  <a:lstStyle/>
                  <a:p>
                    <a:endParaRPr lang="es-AR"/>
                  </a:p>
                </p:txBody>
              </p:sp>
              <p:sp>
                <p:nvSpPr>
                  <p:cNvPr id="70807" name="Freeform 1272"/>
                  <p:cNvSpPr>
                    <a:spLocks/>
                  </p:cNvSpPr>
                  <p:nvPr/>
                </p:nvSpPr>
                <p:spPr bwMode="auto">
                  <a:xfrm>
                    <a:off x="4498" y="2232"/>
                    <a:ext cx="26" cy="24"/>
                  </a:xfrm>
                  <a:custGeom>
                    <a:avLst/>
                    <a:gdLst>
                      <a:gd name="T0" fmla="*/ 0 w 26"/>
                      <a:gd name="T1" fmla="*/ 0 h 24"/>
                      <a:gd name="T2" fmla="*/ 0 w 26"/>
                      <a:gd name="T3" fmla="*/ 0 h 24"/>
                      <a:gd name="T4" fmla="*/ 0 w 26"/>
                      <a:gd name="T5" fmla="*/ 2 h 24"/>
                      <a:gd name="T6" fmla="*/ 2 w 26"/>
                      <a:gd name="T7" fmla="*/ 6 h 24"/>
                      <a:gd name="T8" fmla="*/ 4 w 26"/>
                      <a:gd name="T9" fmla="*/ 8 h 24"/>
                      <a:gd name="T10" fmla="*/ 8 w 26"/>
                      <a:gd name="T11" fmla="*/ 12 h 24"/>
                      <a:gd name="T12" fmla="*/ 12 w 26"/>
                      <a:gd name="T13" fmla="*/ 16 h 24"/>
                      <a:gd name="T14" fmla="*/ 16 w 26"/>
                      <a:gd name="T15" fmla="*/ 18 h 24"/>
                      <a:gd name="T16" fmla="*/ 20 w 26"/>
                      <a:gd name="T17" fmla="*/ 22 h 24"/>
                      <a:gd name="T18" fmla="*/ 24 w 26"/>
                      <a:gd name="T19" fmla="*/ 24 h 24"/>
                      <a:gd name="T20" fmla="*/ 26 w 26"/>
                      <a:gd name="T21" fmla="*/ 22 h 24"/>
                      <a:gd name="T22" fmla="*/ 22 w 26"/>
                      <a:gd name="T23" fmla="*/ 20 h 24"/>
                      <a:gd name="T24" fmla="*/ 18 w 26"/>
                      <a:gd name="T25" fmla="*/ 16 h 24"/>
                      <a:gd name="T26" fmla="*/ 14 w 26"/>
                      <a:gd name="T27" fmla="*/ 14 h 24"/>
                      <a:gd name="T28" fmla="*/ 10 w 26"/>
                      <a:gd name="T29" fmla="*/ 10 h 24"/>
                      <a:gd name="T30" fmla="*/ 6 w 26"/>
                      <a:gd name="T31" fmla="*/ 6 h 24"/>
                      <a:gd name="T32" fmla="*/ 4 w 26"/>
                      <a:gd name="T33" fmla="*/ 4 h 24"/>
                      <a:gd name="T34" fmla="*/ 2 w 26"/>
                      <a:gd name="T35" fmla="*/ 2 h 24"/>
                      <a:gd name="T36" fmla="*/ 2 w 26"/>
                      <a:gd name="T37" fmla="*/ 0 h 24"/>
                      <a:gd name="T38" fmla="*/ 2 w 26"/>
                      <a:gd name="T39" fmla="*/ 0 h 24"/>
                      <a:gd name="T40" fmla="*/ 0 w 26"/>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4"/>
                      <a:gd name="T65" fmla="*/ 26 w 26"/>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4">
                        <a:moveTo>
                          <a:pt x="0" y="0"/>
                        </a:moveTo>
                        <a:lnTo>
                          <a:pt x="0" y="0"/>
                        </a:lnTo>
                        <a:lnTo>
                          <a:pt x="0" y="2"/>
                        </a:lnTo>
                        <a:lnTo>
                          <a:pt x="2" y="6"/>
                        </a:lnTo>
                        <a:lnTo>
                          <a:pt x="4" y="8"/>
                        </a:lnTo>
                        <a:lnTo>
                          <a:pt x="8" y="12"/>
                        </a:lnTo>
                        <a:lnTo>
                          <a:pt x="12" y="16"/>
                        </a:lnTo>
                        <a:lnTo>
                          <a:pt x="16" y="18"/>
                        </a:lnTo>
                        <a:lnTo>
                          <a:pt x="20" y="22"/>
                        </a:lnTo>
                        <a:lnTo>
                          <a:pt x="24" y="24"/>
                        </a:lnTo>
                        <a:lnTo>
                          <a:pt x="26" y="22"/>
                        </a:lnTo>
                        <a:lnTo>
                          <a:pt x="22" y="20"/>
                        </a:lnTo>
                        <a:lnTo>
                          <a:pt x="18" y="16"/>
                        </a:lnTo>
                        <a:lnTo>
                          <a:pt x="14" y="14"/>
                        </a:lnTo>
                        <a:lnTo>
                          <a:pt x="10" y="10"/>
                        </a:lnTo>
                        <a:lnTo>
                          <a:pt x="6" y="6"/>
                        </a:lnTo>
                        <a:lnTo>
                          <a:pt x="4" y="4"/>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0808" name="Freeform 1273"/>
                  <p:cNvSpPr>
                    <a:spLocks/>
                  </p:cNvSpPr>
                  <p:nvPr/>
                </p:nvSpPr>
                <p:spPr bwMode="auto">
                  <a:xfrm>
                    <a:off x="4494" y="2210"/>
                    <a:ext cx="6" cy="20"/>
                  </a:xfrm>
                  <a:custGeom>
                    <a:avLst/>
                    <a:gdLst>
                      <a:gd name="T0" fmla="*/ 0 w 6"/>
                      <a:gd name="T1" fmla="*/ 0 h 20"/>
                      <a:gd name="T2" fmla="*/ 0 w 6"/>
                      <a:gd name="T3" fmla="*/ 0 h 20"/>
                      <a:gd name="T4" fmla="*/ 0 w 6"/>
                      <a:gd name="T5" fmla="*/ 4 h 20"/>
                      <a:gd name="T6" fmla="*/ 2 w 6"/>
                      <a:gd name="T7" fmla="*/ 10 h 20"/>
                      <a:gd name="T8" fmla="*/ 2 w 6"/>
                      <a:gd name="T9" fmla="*/ 16 h 20"/>
                      <a:gd name="T10" fmla="*/ 4 w 6"/>
                      <a:gd name="T11" fmla="*/ 20 h 20"/>
                      <a:gd name="T12" fmla="*/ 6 w 6"/>
                      <a:gd name="T13" fmla="*/ 20 h 20"/>
                      <a:gd name="T14" fmla="*/ 6 w 6"/>
                      <a:gd name="T15" fmla="*/ 16 h 20"/>
                      <a:gd name="T16" fmla="*/ 4 w 6"/>
                      <a:gd name="T17" fmla="*/ 10 h 20"/>
                      <a:gd name="T18" fmla="*/ 4 w 6"/>
                      <a:gd name="T19" fmla="*/ 4 h 20"/>
                      <a:gd name="T20" fmla="*/ 4 w 6"/>
                      <a:gd name="T21" fmla="*/ 0 h 20"/>
                      <a:gd name="T22" fmla="*/ 0 w 6"/>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20"/>
                      <a:gd name="T38" fmla="*/ 6 w 6"/>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20">
                        <a:moveTo>
                          <a:pt x="0" y="0"/>
                        </a:moveTo>
                        <a:lnTo>
                          <a:pt x="0" y="0"/>
                        </a:lnTo>
                        <a:lnTo>
                          <a:pt x="0" y="4"/>
                        </a:lnTo>
                        <a:lnTo>
                          <a:pt x="2" y="10"/>
                        </a:lnTo>
                        <a:lnTo>
                          <a:pt x="2" y="16"/>
                        </a:lnTo>
                        <a:lnTo>
                          <a:pt x="4" y="20"/>
                        </a:lnTo>
                        <a:lnTo>
                          <a:pt x="6" y="20"/>
                        </a:lnTo>
                        <a:lnTo>
                          <a:pt x="6" y="16"/>
                        </a:lnTo>
                        <a:lnTo>
                          <a:pt x="4" y="10"/>
                        </a:lnTo>
                        <a:lnTo>
                          <a:pt x="4" y="4"/>
                        </a:lnTo>
                        <a:lnTo>
                          <a:pt x="4" y="0"/>
                        </a:lnTo>
                        <a:lnTo>
                          <a:pt x="0" y="0"/>
                        </a:lnTo>
                        <a:close/>
                      </a:path>
                    </a:pathLst>
                  </a:custGeom>
                  <a:solidFill>
                    <a:srgbClr val="000000"/>
                  </a:solidFill>
                  <a:ln w="9525">
                    <a:noFill/>
                    <a:round/>
                    <a:headEnd/>
                    <a:tailEnd/>
                  </a:ln>
                </p:spPr>
                <p:txBody>
                  <a:bodyPr/>
                  <a:lstStyle/>
                  <a:p>
                    <a:endParaRPr lang="es-AR"/>
                  </a:p>
                </p:txBody>
              </p:sp>
              <p:sp>
                <p:nvSpPr>
                  <p:cNvPr id="70809" name="Freeform 1274"/>
                  <p:cNvSpPr>
                    <a:spLocks/>
                  </p:cNvSpPr>
                  <p:nvPr/>
                </p:nvSpPr>
                <p:spPr bwMode="auto">
                  <a:xfrm>
                    <a:off x="4494" y="2186"/>
                    <a:ext cx="8" cy="24"/>
                  </a:xfrm>
                  <a:custGeom>
                    <a:avLst/>
                    <a:gdLst>
                      <a:gd name="T0" fmla="*/ 6 w 8"/>
                      <a:gd name="T1" fmla="*/ 0 h 24"/>
                      <a:gd name="T2" fmla="*/ 6 w 8"/>
                      <a:gd name="T3" fmla="*/ 0 h 24"/>
                      <a:gd name="T4" fmla="*/ 2 w 8"/>
                      <a:gd name="T5" fmla="*/ 4 h 24"/>
                      <a:gd name="T6" fmla="*/ 2 w 8"/>
                      <a:gd name="T7" fmla="*/ 12 h 24"/>
                      <a:gd name="T8" fmla="*/ 0 w 8"/>
                      <a:gd name="T9" fmla="*/ 18 h 24"/>
                      <a:gd name="T10" fmla="*/ 0 w 8"/>
                      <a:gd name="T11" fmla="*/ 24 h 24"/>
                      <a:gd name="T12" fmla="*/ 4 w 8"/>
                      <a:gd name="T13" fmla="*/ 24 h 24"/>
                      <a:gd name="T14" fmla="*/ 4 w 8"/>
                      <a:gd name="T15" fmla="*/ 18 h 24"/>
                      <a:gd name="T16" fmla="*/ 4 w 8"/>
                      <a:gd name="T17" fmla="*/ 12 h 24"/>
                      <a:gd name="T18" fmla="*/ 6 w 8"/>
                      <a:gd name="T19" fmla="*/ 6 h 24"/>
                      <a:gd name="T20" fmla="*/ 8 w 8"/>
                      <a:gd name="T21" fmla="*/ 0 h 24"/>
                      <a:gd name="T22" fmla="*/ 6 w 8"/>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24"/>
                      <a:gd name="T38" fmla="*/ 8 w 8"/>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24">
                        <a:moveTo>
                          <a:pt x="6" y="0"/>
                        </a:moveTo>
                        <a:lnTo>
                          <a:pt x="6" y="0"/>
                        </a:lnTo>
                        <a:lnTo>
                          <a:pt x="2" y="4"/>
                        </a:lnTo>
                        <a:lnTo>
                          <a:pt x="2" y="12"/>
                        </a:lnTo>
                        <a:lnTo>
                          <a:pt x="0" y="18"/>
                        </a:lnTo>
                        <a:lnTo>
                          <a:pt x="0" y="24"/>
                        </a:lnTo>
                        <a:lnTo>
                          <a:pt x="4" y="24"/>
                        </a:lnTo>
                        <a:lnTo>
                          <a:pt x="4" y="18"/>
                        </a:lnTo>
                        <a:lnTo>
                          <a:pt x="4" y="12"/>
                        </a:lnTo>
                        <a:lnTo>
                          <a:pt x="6" y="6"/>
                        </a:lnTo>
                        <a:lnTo>
                          <a:pt x="8" y="0"/>
                        </a:lnTo>
                        <a:lnTo>
                          <a:pt x="6" y="0"/>
                        </a:lnTo>
                        <a:close/>
                      </a:path>
                    </a:pathLst>
                  </a:custGeom>
                  <a:solidFill>
                    <a:srgbClr val="000000"/>
                  </a:solidFill>
                  <a:ln w="9525">
                    <a:noFill/>
                    <a:round/>
                    <a:headEnd/>
                    <a:tailEnd/>
                  </a:ln>
                </p:spPr>
                <p:txBody>
                  <a:bodyPr/>
                  <a:lstStyle/>
                  <a:p>
                    <a:endParaRPr lang="es-AR"/>
                  </a:p>
                </p:txBody>
              </p:sp>
              <p:sp>
                <p:nvSpPr>
                  <p:cNvPr id="70810" name="Freeform 1275"/>
                  <p:cNvSpPr>
                    <a:spLocks/>
                  </p:cNvSpPr>
                  <p:nvPr/>
                </p:nvSpPr>
                <p:spPr bwMode="auto">
                  <a:xfrm>
                    <a:off x="4500" y="2174"/>
                    <a:ext cx="12" cy="12"/>
                  </a:xfrm>
                  <a:custGeom>
                    <a:avLst/>
                    <a:gdLst>
                      <a:gd name="T0" fmla="*/ 10 w 12"/>
                      <a:gd name="T1" fmla="*/ 0 h 12"/>
                      <a:gd name="T2" fmla="*/ 10 w 12"/>
                      <a:gd name="T3" fmla="*/ 0 h 12"/>
                      <a:gd name="T4" fmla="*/ 8 w 12"/>
                      <a:gd name="T5" fmla="*/ 0 h 12"/>
                      <a:gd name="T6" fmla="*/ 6 w 12"/>
                      <a:gd name="T7" fmla="*/ 2 h 12"/>
                      <a:gd name="T8" fmla="*/ 4 w 12"/>
                      <a:gd name="T9" fmla="*/ 2 h 12"/>
                      <a:gd name="T10" fmla="*/ 4 w 12"/>
                      <a:gd name="T11" fmla="*/ 4 h 12"/>
                      <a:gd name="T12" fmla="*/ 2 w 12"/>
                      <a:gd name="T13" fmla="*/ 6 h 12"/>
                      <a:gd name="T14" fmla="*/ 0 w 12"/>
                      <a:gd name="T15" fmla="*/ 8 h 12"/>
                      <a:gd name="T16" fmla="*/ 0 w 12"/>
                      <a:gd name="T17" fmla="*/ 10 h 12"/>
                      <a:gd name="T18" fmla="*/ 0 w 12"/>
                      <a:gd name="T19" fmla="*/ 12 h 12"/>
                      <a:gd name="T20" fmla="*/ 2 w 12"/>
                      <a:gd name="T21" fmla="*/ 12 h 12"/>
                      <a:gd name="T22" fmla="*/ 2 w 12"/>
                      <a:gd name="T23" fmla="*/ 12 h 12"/>
                      <a:gd name="T24" fmla="*/ 4 w 12"/>
                      <a:gd name="T25" fmla="*/ 10 h 12"/>
                      <a:gd name="T26" fmla="*/ 4 w 12"/>
                      <a:gd name="T27" fmla="*/ 8 h 12"/>
                      <a:gd name="T28" fmla="*/ 6 w 12"/>
                      <a:gd name="T29" fmla="*/ 6 h 12"/>
                      <a:gd name="T30" fmla="*/ 6 w 12"/>
                      <a:gd name="T31" fmla="*/ 4 h 12"/>
                      <a:gd name="T32" fmla="*/ 8 w 12"/>
                      <a:gd name="T33" fmla="*/ 4 h 12"/>
                      <a:gd name="T34" fmla="*/ 10 w 12"/>
                      <a:gd name="T35" fmla="*/ 2 h 12"/>
                      <a:gd name="T36" fmla="*/ 10 w 12"/>
                      <a:gd name="T37" fmla="*/ 2 h 12"/>
                      <a:gd name="T38" fmla="*/ 12 w 12"/>
                      <a:gd name="T39" fmla="*/ 2 h 12"/>
                      <a:gd name="T40" fmla="*/ 12 w 12"/>
                      <a:gd name="T41" fmla="*/ 2 h 12"/>
                      <a:gd name="T42" fmla="*/ 12 w 12"/>
                      <a:gd name="T43" fmla="*/ 0 h 12"/>
                      <a:gd name="T44" fmla="*/ 10 w 1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12"/>
                      <a:gd name="T71" fmla="*/ 12 w 12"/>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12">
                        <a:moveTo>
                          <a:pt x="10" y="0"/>
                        </a:moveTo>
                        <a:lnTo>
                          <a:pt x="10" y="0"/>
                        </a:lnTo>
                        <a:lnTo>
                          <a:pt x="8" y="0"/>
                        </a:lnTo>
                        <a:lnTo>
                          <a:pt x="6" y="2"/>
                        </a:lnTo>
                        <a:lnTo>
                          <a:pt x="4" y="2"/>
                        </a:lnTo>
                        <a:lnTo>
                          <a:pt x="4" y="4"/>
                        </a:lnTo>
                        <a:lnTo>
                          <a:pt x="2" y="6"/>
                        </a:lnTo>
                        <a:lnTo>
                          <a:pt x="0" y="8"/>
                        </a:lnTo>
                        <a:lnTo>
                          <a:pt x="0" y="10"/>
                        </a:lnTo>
                        <a:lnTo>
                          <a:pt x="0" y="12"/>
                        </a:lnTo>
                        <a:lnTo>
                          <a:pt x="2" y="12"/>
                        </a:lnTo>
                        <a:lnTo>
                          <a:pt x="4" y="10"/>
                        </a:lnTo>
                        <a:lnTo>
                          <a:pt x="4" y="8"/>
                        </a:lnTo>
                        <a:lnTo>
                          <a:pt x="6" y="6"/>
                        </a:lnTo>
                        <a:lnTo>
                          <a:pt x="6" y="4"/>
                        </a:lnTo>
                        <a:lnTo>
                          <a:pt x="8" y="4"/>
                        </a:lnTo>
                        <a:lnTo>
                          <a:pt x="10" y="2"/>
                        </a:lnTo>
                        <a:lnTo>
                          <a:pt x="12" y="2"/>
                        </a:lnTo>
                        <a:lnTo>
                          <a:pt x="12" y="0"/>
                        </a:lnTo>
                        <a:lnTo>
                          <a:pt x="10" y="0"/>
                        </a:lnTo>
                        <a:close/>
                      </a:path>
                    </a:pathLst>
                  </a:custGeom>
                  <a:solidFill>
                    <a:srgbClr val="000000"/>
                  </a:solidFill>
                  <a:ln w="9525">
                    <a:noFill/>
                    <a:round/>
                    <a:headEnd/>
                    <a:tailEnd/>
                  </a:ln>
                </p:spPr>
                <p:txBody>
                  <a:bodyPr/>
                  <a:lstStyle/>
                  <a:p>
                    <a:endParaRPr lang="es-AR"/>
                  </a:p>
                </p:txBody>
              </p:sp>
              <p:sp>
                <p:nvSpPr>
                  <p:cNvPr id="70811" name="Freeform 1276"/>
                  <p:cNvSpPr>
                    <a:spLocks/>
                  </p:cNvSpPr>
                  <p:nvPr/>
                </p:nvSpPr>
                <p:spPr bwMode="auto">
                  <a:xfrm>
                    <a:off x="4512" y="2174"/>
                    <a:ext cx="16" cy="10"/>
                  </a:xfrm>
                  <a:custGeom>
                    <a:avLst/>
                    <a:gdLst>
                      <a:gd name="T0" fmla="*/ 16 w 16"/>
                      <a:gd name="T1" fmla="*/ 8 h 10"/>
                      <a:gd name="T2" fmla="*/ 16 w 16"/>
                      <a:gd name="T3" fmla="*/ 8 h 10"/>
                      <a:gd name="T4" fmla="*/ 14 w 16"/>
                      <a:gd name="T5" fmla="*/ 6 h 10"/>
                      <a:gd name="T6" fmla="*/ 12 w 16"/>
                      <a:gd name="T7" fmla="*/ 6 h 10"/>
                      <a:gd name="T8" fmla="*/ 12 w 16"/>
                      <a:gd name="T9" fmla="*/ 4 h 10"/>
                      <a:gd name="T10" fmla="*/ 10 w 16"/>
                      <a:gd name="T11" fmla="*/ 4 h 10"/>
                      <a:gd name="T12" fmla="*/ 8 w 16"/>
                      <a:gd name="T13" fmla="*/ 2 h 10"/>
                      <a:gd name="T14" fmla="*/ 4 w 16"/>
                      <a:gd name="T15" fmla="*/ 2 h 10"/>
                      <a:gd name="T16" fmla="*/ 2 w 16"/>
                      <a:gd name="T17" fmla="*/ 0 h 10"/>
                      <a:gd name="T18" fmla="*/ 0 w 16"/>
                      <a:gd name="T19" fmla="*/ 0 h 10"/>
                      <a:gd name="T20" fmla="*/ 0 w 16"/>
                      <a:gd name="T21" fmla="*/ 2 h 10"/>
                      <a:gd name="T22" fmla="*/ 2 w 16"/>
                      <a:gd name="T23" fmla="*/ 2 h 10"/>
                      <a:gd name="T24" fmla="*/ 4 w 16"/>
                      <a:gd name="T25" fmla="*/ 4 h 10"/>
                      <a:gd name="T26" fmla="*/ 6 w 16"/>
                      <a:gd name="T27" fmla="*/ 4 h 10"/>
                      <a:gd name="T28" fmla="*/ 8 w 16"/>
                      <a:gd name="T29" fmla="*/ 6 h 10"/>
                      <a:gd name="T30" fmla="*/ 10 w 16"/>
                      <a:gd name="T31" fmla="*/ 8 h 10"/>
                      <a:gd name="T32" fmla="*/ 12 w 16"/>
                      <a:gd name="T33" fmla="*/ 8 h 10"/>
                      <a:gd name="T34" fmla="*/ 14 w 16"/>
                      <a:gd name="T35" fmla="*/ 10 h 10"/>
                      <a:gd name="T36" fmla="*/ 14 w 16"/>
                      <a:gd name="T37" fmla="*/ 10 h 10"/>
                      <a:gd name="T38" fmla="*/ 16 w 16"/>
                      <a:gd name="T39" fmla="*/ 8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0"/>
                      <a:gd name="T62" fmla="*/ 16 w 16"/>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0">
                        <a:moveTo>
                          <a:pt x="16" y="8"/>
                        </a:moveTo>
                        <a:lnTo>
                          <a:pt x="16" y="8"/>
                        </a:lnTo>
                        <a:lnTo>
                          <a:pt x="14" y="6"/>
                        </a:lnTo>
                        <a:lnTo>
                          <a:pt x="12" y="6"/>
                        </a:lnTo>
                        <a:lnTo>
                          <a:pt x="12" y="4"/>
                        </a:lnTo>
                        <a:lnTo>
                          <a:pt x="10" y="4"/>
                        </a:lnTo>
                        <a:lnTo>
                          <a:pt x="8" y="2"/>
                        </a:lnTo>
                        <a:lnTo>
                          <a:pt x="4" y="2"/>
                        </a:lnTo>
                        <a:lnTo>
                          <a:pt x="2" y="0"/>
                        </a:lnTo>
                        <a:lnTo>
                          <a:pt x="0" y="0"/>
                        </a:lnTo>
                        <a:lnTo>
                          <a:pt x="0" y="2"/>
                        </a:lnTo>
                        <a:lnTo>
                          <a:pt x="2" y="2"/>
                        </a:lnTo>
                        <a:lnTo>
                          <a:pt x="4" y="4"/>
                        </a:lnTo>
                        <a:lnTo>
                          <a:pt x="6" y="4"/>
                        </a:lnTo>
                        <a:lnTo>
                          <a:pt x="8" y="6"/>
                        </a:lnTo>
                        <a:lnTo>
                          <a:pt x="10" y="8"/>
                        </a:lnTo>
                        <a:lnTo>
                          <a:pt x="12" y="8"/>
                        </a:lnTo>
                        <a:lnTo>
                          <a:pt x="14" y="10"/>
                        </a:lnTo>
                        <a:lnTo>
                          <a:pt x="16" y="8"/>
                        </a:lnTo>
                        <a:close/>
                      </a:path>
                    </a:pathLst>
                  </a:custGeom>
                  <a:solidFill>
                    <a:srgbClr val="000000"/>
                  </a:solidFill>
                  <a:ln w="9525">
                    <a:noFill/>
                    <a:round/>
                    <a:headEnd/>
                    <a:tailEnd/>
                  </a:ln>
                </p:spPr>
                <p:txBody>
                  <a:bodyPr/>
                  <a:lstStyle/>
                  <a:p>
                    <a:endParaRPr lang="es-AR"/>
                  </a:p>
                </p:txBody>
              </p:sp>
              <p:sp>
                <p:nvSpPr>
                  <p:cNvPr id="70812" name="Freeform 1277"/>
                  <p:cNvSpPr>
                    <a:spLocks/>
                  </p:cNvSpPr>
                  <p:nvPr/>
                </p:nvSpPr>
                <p:spPr bwMode="auto">
                  <a:xfrm>
                    <a:off x="4526" y="2182"/>
                    <a:ext cx="18" cy="18"/>
                  </a:xfrm>
                  <a:custGeom>
                    <a:avLst/>
                    <a:gdLst>
                      <a:gd name="T0" fmla="*/ 18 w 18"/>
                      <a:gd name="T1" fmla="*/ 16 h 18"/>
                      <a:gd name="T2" fmla="*/ 18 w 18"/>
                      <a:gd name="T3" fmla="*/ 16 h 18"/>
                      <a:gd name="T4" fmla="*/ 16 w 18"/>
                      <a:gd name="T5" fmla="*/ 14 h 18"/>
                      <a:gd name="T6" fmla="*/ 14 w 18"/>
                      <a:gd name="T7" fmla="*/ 12 h 18"/>
                      <a:gd name="T8" fmla="*/ 12 w 18"/>
                      <a:gd name="T9" fmla="*/ 10 h 18"/>
                      <a:gd name="T10" fmla="*/ 10 w 18"/>
                      <a:gd name="T11" fmla="*/ 8 h 18"/>
                      <a:gd name="T12" fmla="*/ 8 w 18"/>
                      <a:gd name="T13" fmla="*/ 6 h 18"/>
                      <a:gd name="T14" fmla="*/ 6 w 18"/>
                      <a:gd name="T15" fmla="*/ 4 h 18"/>
                      <a:gd name="T16" fmla="*/ 4 w 18"/>
                      <a:gd name="T17" fmla="*/ 2 h 18"/>
                      <a:gd name="T18" fmla="*/ 2 w 18"/>
                      <a:gd name="T19" fmla="*/ 0 h 18"/>
                      <a:gd name="T20" fmla="*/ 0 w 18"/>
                      <a:gd name="T21" fmla="*/ 2 h 18"/>
                      <a:gd name="T22" fmla="*/ 2 w 18"/>
                      <a:gd name="T23" fmla="*/ 4 h 18"/>
                      <a:gd name="T24" fmla="*/ 4 w 18"/>
                      <a:gd name="T25" fmla="*/ 4 h 18"/>
                      <a:gd name="T26" fmla="*/ 6 w 18"/>
                      <a:gd name="T27" fmla="*/ 6 h 18"/>
                      <a:gd name="T28" fmla="*/ 8 w 18"/>
                      <a:gd name="T29" fmla="*/ 10 h 18"/>
                      <a:gd name="T30" fmla="*/ 10 w 18"/>
                      <a:gd name="T31" fmla="*/ 12 h 18"/>
                      <a:gd name="T32" fmla="*/ 12 w 18"/>
                      <a:gd name="T33" fmla="*/ 14 h 18"/>
                      <a:gd name="T34" fmla="*/ 14 w 18"/>
                      <a:gd name="T35" fmla="*/ 16 h 18"/>
                      <a:gd name="T36" fmla="*/ 16 w 18"/>
                      <a:gd name="T37" fmla="*/ 18 h 18"/>
                      <a:gd name="T38" fmla="*/ 18 w 18"/>
                      <a:gd name="T39" fmla="*/ 1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8"/>
                      <a:gd name="T62" fmla="*/ 18 w 18"/>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8">
                        <a:moveTo>
                          <a:pt x="18" y="16"/>
                        </a:moveTo>
                        <a:lnTo>
                          <a:pt x="18" y="16"/>
                        </a:lnTo>
                        <a:lnTo>
                          <a:pt x="16" y="14"/>
                        </a:lnTo>
                        <a:lnTo>
                          <a:pt x="14" y="12"/>
                        </a:lnTo>
                        <a:lnTo>
                          <a:pt x="12" y="10"/>
                        </a:lnTo>
                        <a:lnTo>
                          <a:pt x="10" y="8"/>
                        </a:lnTo>
                        <a:lnTo>
                          <a:pt x="8" y="6"/>
                        </a:lnTo>
                        <a:lnTo>
                          <a:pt x="6" y="4"/>
                        </a:lnTo>
                        <a:lnTo>
                          <a:pt x="4" y="2"/>
                        </a:lnTo>
                        <a:lnTo>
                          <a:pt x="2" y="0"/>
                        </a:lnTo>
                        <a:lnTo>
                          <a:pt x="0" y="2"/>
                        </a:lnTo>
                        <a:lnTo>
                          <a:pt x="2" y="4"/>
                        </a:lnTo>
                        <a:lnTo>
                          <a:pt x="4" y="4"/>
                        </a:lnTo>
                        <a:lnTo>
                          <a:pt x="6" y="6"/>
                        </a:lnTo>
                        <a:lnTo>
                          <a:pt x="8" y="10"/>
                        </a:lnTo>
                        <a:lnTo>
                          <a:pt x="10" y="12"/>
                        </a:lnTo>
                        <a:lnTo>
                          <a:pt x="12" y="14"/>
                        </a:lnTo>
                        <a:lnTo>
                          <a:pt x="14" y="16"/>
                        </a:lnTo>
                        <a:lnTo>
                          <a:pt x="16" y="18"/>
                        </a:lnTo>
                        <a:lnTo>
                          <a:pt x="18" y="16"/>
                        </a:lnTo>
                        <a:close/>
                      </a:path>
                    </a:pathLst>
                  </a:custGeom>
                  <a:solidFill>
                    <a:srgbClr val="000000"/>
                  </a:solidFill>
                  <a:ln w="9525">
                    <a:noFill/>
                    <a:round/>
                    <a:headEnd/>
                    <a:tailEnd/>
                  </a:ln>
                </p:spPr>
                <p:txBody>
                  <a:bodyPr/>
                  <a:lstStyle/>
                  <a:p>
                    <a:endParaRPr lang="es-AR"/>
                  </a:p>
                </p:txBody>
              </p:sp>
              <p:sp>
                <p:nvSpPr>
                  <p:cNvPr id="70813" name="Freeform 1278"/>
                  <p:cNvSpPr>
                    <a:spLocks/>
                  </p:cNvSpPr>
                  <p:nvPr/>
                </p:nvSpPr>
                <p:spPr bwMode="auto">
                  <a:xfrm>
                    <a:off x="4542" y="2198"/>
                    <a:ext cx="6" cy="10"/>
                  </a:xfrm>
                  <a:custGeom>
                    <a:avLst/>
                    <a:gdLst>
                      <a:gd name="T0" fmla="*/ 6 w 6"/>
                      <a:gd name="T1" fmla="*/ 10 h 10"/>
                      <a:gd name="T2" fmla="*/ 6 w 6"/>
                      <a:gd name="T3" fmla="*/ 10 h 10"/>
                      <a:gd name="T4" fmla="*/ 6 w 6"/>
                      <a:gd name="T5" fmla="*/ 8 h 10"/>
                      <a:gd name="T6" fmla="*/ 6 w 6"/>
                      <a:gd name="T7" fmla="*/ 6 h 10"/>
                      <a:gd name="T8" fmla="*/ 4 w 6"/>
                      <a:gd name="T9" fmla="*/ 2 h 10"/>
                      <a:gd name="T10" fmla="*/ 2 w 6"/>
                      <a:gd name="T11" fmla="*/ 0 h 10"/>
                      <a:gd name="T12" fmla="*/ 0 w 6"/>
                      <a:gd name="T13" fmla="*/ 2 h 10"/>
                      <a:gd name="T14" fmla="*/ 2 w 6"/>
                      <a:gd name="T15" fmla="*/ 4 h 10"/>
                      <a:gd name="T16" fmla="*/ 2 w 6"/>
                      <a:gd name="T17" fmla="*/ 6 h 10"/>
                      <a:gd name="T18" fmla="*/ 4 w 6"/>
                      <a:gd name="T19" fmla="*/ 8 h 10"/>
                      <a:gd name="T20" fmla="*/ 4 w 6"/>
                      <a:gd name="T21" fmla="*/ 10 h 10"/>
                      <a:gd name="T22" fmla="*/ 6 w 6"/>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0"/>
                      <a:gd name="T38" fmla="*/ 6 w 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0">
                        <a:moveTo>
                          <a:pt x="6" y="10"/>
                        </a:moveTo>
                        <a:lnTo>
                          <a:pt x="6" y="10"/>
                        </a:lnTo>
                        <a:lnTo>
                          <a:pt x="6" y="8"/>
                        </a:lnTo>
                        <a:lnTo>
                          <a:pt x="6" y="6"/>
                        </a:lnTo>
                        <a:lnTo>
                          <a:pt x="4" y="2"/>
                        </a:lnTo>
                        <a:lnTo>
                          <a:pt x="2" y="0"/>
                        </a:lnTo>
                        <a:lnTo>
                          <a:pt x="0" y="2"/>
                        </a:lnTo>
                        <a:lnTo>
                          <a:pt x="2" y="4"/>
                        </a:lnTo>
                        <a:lnTo>
                          <a:pt x="2" y="6"/>
                        </a:lnTo>
                        <a:lnTo>
                          <a:pt x="4" y="8"/>
                        </a:lnTo>
                        <a:lnTo>
                          <a:pt x="4" y="10"/>
                        </a:lnTo>
                        <a:lnTo>
                          <a:pt x="6" y="10"/>
                        </a:lnTo>
                        <a:close/>
                      </a:path>
                    </a:pathLst>
                  </a:custGeom>
                  <a:solidFill>
                    <a:srgbClr val="000000"/>
                  </a:solidFill>
                  <a:ln w="9525">
                    <a:noFill/>
                    <a:round/>
                    <a:headEnd/>
                    <a:tailEnd/>
                  </a:ln>
                </p:spPr>
                <p:txBody>
                  <a:bodyPr/>
                  <a:lstStyle/>
                  <a:p>
                    <a:endParaRPr lang="es-AR"/>
                  </a:p>
                </p:txBody>
              </p:sp>
              <p:sp>
                <p:nvSpPr>
                  <p:cNvPr id="70814" name="Freeform 1279"/>
                  <p:cNvSpPr>
                    <a:spLocks/>
                  </p:cNvSpPr>
                  <p:nvPr/>
                </p:nvSpPr>
                <p:spPr bwMode="auto">
                  <a:xfrm>
                    <a:off x="4548" y="2208"/>
                    <a:ext cx="4" cy="18"/>
                  </a:xfrm>
                  <a:custGeom>
                    <a:avLst/>
                    <a:gdLst>
                      <a:gd name="T0" fmla="*/ 4 w 4"/>
                      <a:gd name="T1" fmla="*/ 16 h 18"/>
                      <a:gd name="T2" fmla="*/ 4 w 4"/>
                      <a:gd name="T3" fmla="*/ 16 h 18"/>
                      <a:gd name="T4" fmla="*/ 4 w 4"/>
                      <a:gd name="T5" fmla="*/ 12 h 18"/>
                      <a:gd name="T6" fmla="*/ 2 w 4"/>
                      <a:gd name="T7" fmla="*/ 8 h 18"/>
                      <a:gd name="T8" fmla="*/ 2 w 4"/>
                      <a:gd name="T9" fmla="*/ 4 h 18"/>
                      <a:gd name="T10" fmla="*/ 2 w 4"/>
                      <a:gd name="T11" fmla="*/ 0 h 18"/>
                      <a:gd name="T12" fmla="*/ 0 w 4"/>
                      <a:gd name="T13" fmla="*/ 0 h 18"/>
                      <a:gd name="T14" fmla="*/ 0 w 4"/>
                      <a:gd name="T15" fmla="*/ 4 h 18"/>
                      <a:gd name="T16" fmla="*/ 0 w 4"/>
                      <a:gd name="T17" fmla="*/ 8 h 18"/>
                      <a:gd name="T18" fmla="*/ 0 w 4"/>
                      <a:gd name="T19" fmla="*/ 14 h 18"/>
                      <a:gd name="T20" fmla="*/ 4 w 4"/>
                      <a:gd name="T21" fmla="*/ 18 h 18"/>
                      <a:gd name="T22" fmla="*/ 4 w 4"/>
                      <a:gd name="T23" fmla="*/ 1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8"/>
                      <a:gd name="T38" fmla="*/ 4 w 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8">
                        <a:moveTo>
                          <a:pt x="4" y="16"/>
                        </a:moveTo>
                        <a:lnTo>
                          <a:pt x="4" y="16"/>
                        </a:lnTo>
                        <a:lnTo>
                          <a:pt x="4" y="12"/>
                        </a:lnTo>
                        <a:lnTo>
                          <a:pt x="2" y="8"/>
                        </a:lnTo>
                        <a:lnTo>
                          <a:pt x="2" y="4"/>
                        </a:lnTo>
                        <a:lnTo>
                          <a:pt x="2" y="0"/>
                        </a:lnTo>
                        <a:lnTo>
                          <a:pt x="0" y="0"/>
                        </a:lnTo>
                        <a:lnTo>
                          <a:pt x="0" y="4"/>
                        </a:lnTo>
                        <a:lnTo>
                          <a:pt x="0" y="8"/>
                        </a:lnTo>
                        <a:lnTo>
                          <a:pt x="0" y="14"/>
                        </a:lnTo>
                        <a:lnTo>
                          <a:pt x="4" y="18"/>
                        </a:lnTo>
                        <a:lnTo>
                          <a:pt x="4" y="16"/>
                        </a:lnTo>
                        <a:close/>
                      </a:path>
                    </a:pathLst>
                  </a:custGeom>
                  <a:solidFill>
                    <a:srgbClr val="000000"/>
                  </a:solidFill>
                  <a:ln w="9525">
                    <a:noFill/>
                    <a:round/>
                    <a:headEnd/>
                    <a:tailEnd/>
                  </a:ln>
                </p:spPr>
                <p:txBody>
                  <a:bodyPr/>
                  <a:lstStyle/>
                  <a:p>
                    <a:endParaRPr lang="es-AR"/>
                  </a:p>
                </p:txBody>
              </p:sp>
              <p:sp>
                <p:nvSpPr>
                  <p:cNvPr id="70815" name="Freeform 1280"/>
                  <p:cNvSpPr>
                    <a:spLocks/>
                  </p:cNvSpPr>
                  <p:nvPr/>
                </p:nvSpPr>
                <p:spPr bwMode="auto">
                  <a:xfrm>
                    <a:off x="4550" y="2224"/>
                    <a:ext cx="4" cy="10"/>
                  </a:xfrm>
                  <a:custGeom>
                    <a:avLst/>
                    <a:gdLst>
                      <a:gd name="T0" fmla="*/ 2 w 4"/>
                      <a:gd name="T1" fmla="*/ 10 h 10"/>
                      <a:gd name="T2" fmla="*/ 2 w 4"/>
                      <a:gd name="T3" fmla="*/ 10 h 10"/>
                      <a:gd name="T4" fmla="*/ 2 w 4"/>
                      <a:gd name="T5" fmla="*/ 8 h 10"/>
                      <a:gd name="T6" fmla="*/ 4 w 4"/>
                      <a:gd name="T7" fmla="*/ 6 h 10"/>
                      <a:gd name="T8" fmla="*/ 4 w 4"/>
                      <a:gd name="T9" fmla="*/ 4 h 10"/>
                      <a:gd name="T10" fmla="*/ 2 w 4"/>
                      <a:gd name="T11" fmla="*/ 0 h 10"/>
                      <a:gd name="T12" fmla="*/ 2 w 4"/>
                      <a:gd name="T13" fmla="*/ 2 h 10"/>
                      <a:gd name="T14" fmla="*/ 2 w 4"/>
                      <a:gd name="T15" fmla="*/ 4 h 10"/>
                      <a:gd name="T16" fmla="*/ 2 w 4"/>
                      <a:gd name="T17" fmla="*/ 6 h 10"/>
                      <a:gd name="T18" fmla="*/ 0 w 4"/>
                      <a:gd name="T19" fmla="*/ 8 h 10"/>
                      <a:gd name="T20" fmla="*/ 0 w 4"/>
                      <a:gd name="T21" fmla="*/ 10 h 10"/>
                      <a:gd name="T22" fmla="*/ 2 w 4"/>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0"/>
                      <a:gd name="T38" fmla="*/ 4 w 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0">
                        <a:moveTo>
                          <a:pt x="2" y="10"/>
                        </a:moveTo>
                        <a:lnTo>
                          <a:pt x="2" y="10"/>
                        </a:lnTo>
                        <a:lnTo>
                          <a:pt x="2" y="8"/>
                        </a:lnTo>
                        <a:lnTo>
                          <a:pt x="4" y="6"/>
                        </a:lnTo>
                        <a:lnTo>
                          <a:pt x="4" y="4"/>
                        </a:lnTo>
                        <a:lnTo>
                          <a:pt x="2" y="0"/>
                        </a:lnTo>
                        <a:lnTo>
                          <a:pt x="2" y="2"/>
                        </a:lnTo>
                        <a:lnTo>
                          <a:pt x="2" y="4"/>
                        </a:lnTo>
                        <a:lnTo>
                          <a:pt x="2" y="6"/>
                        </a:lnTo>
                        <a:lnTo>
                          <a:pt x="0" y="8"/>
                        </a:lnTo>
                        <a:lnTo>
                          <a:pt x="0" y="10"/>
                        </a:lnTo>
                        <a:lnTo>
                          <a:pt x="2" y="10"/>
                        </a:lnTo>
                        <a:close/>
                      </a:path>
                    </a:pathLst>
                  </a:custGeom>
                  <a:solidFill>
                    <a:srgbClr val="000000"/>
                  </a:solidFill>
                  <a:ln w="9525">
                    <a:noFill/>
                    <a:round/>
                    <a:headEnd/>
                    <a:tailEnd/>
                  </a:ln>
                </p:spPr>
                <p:txBody>
                  <a:bodyPr/>
                  <a:lstStyle/>
                  <a:p>
                    <a:endParaRPr lang="es-AR"/>
                  </a:p>
                </p:txBody>
              </p:sp>
              <p:sp>
                <p:nvSpPr>
                  <p:cNvPr id="70816" name="Freeform 1281"/>
                  <p:cNvSpPr>
                    <a:spLocks/>
                  </p:cNvSpPr>
                  <p:nvPr/>
                </p:nvSpPr>
                <p:spPr bwMode="auto">
                  <a:xfrm>
                    <a:off x="4550" y="2234"/>
                    <a:ext cx="6" cy="16"/>
                  </a:xfrm>
                  <a:custGeom>
                    <a:avLst/>
                    <a:gdLst>
                      <a:gd name="T0" fmla="*/ 6 w 6"/>
                      <a:gd name="T1" fmla="*/ 16 h 16"/>
                      <a:gd name="T2" fmla="*/ 6 w 6"/>
                      <a:gd name="T3" fmla="*/ 16 h 16"/>
                      <a:gd name="T4" fmla="*/ 6 w 6"/>
                      <a:gd name="T5" fmla="*/ 12 h 16"/>
                      <a:gd name="T6" fmla="*/ 6 w 6"/>
                      <a:gd name="T7" fmla="*/ 6 h 16"/>
                      <a:gd name="T8" fmla="*/ 4 w 6"/>
                      <a:gd name="T9" fmla="*/ 2 h 16"/>
                      <a:gd name="T10" fmla="*/ 2 w 6"/>
                      <a:gd name="T11" fmla="*/ 0 h 16"/>
                      <a:gd name="T12" fmla="*/ 0 w 6"/>
                      <a:gd name="T13" fmla="*/ 0 h 16"/>
                      <a:gd name="T14" fmla="*/ 2 w 6"/>
                      <a:gd name="T15" fmla="*/ 4 h 16"/>
                      <a:gd name="T16" fmla="*/ 2 w 6"/>
                      <a:gd name="T17" fmla="*/ 6 h 16"/>
                      <a:gd name="T18" fmla="*/ 4 w 6"/>
                      <a:gd name="T19" fmla="*/ 12 h 16"/>
                      <a:gd name="T20" fmla="*/ 4 w 6"/>
                      <a:gd name="T21" fmla="*/ 16 h 16"/>
                      <a:gd name="T22" fmla="*/ 6 w 6"/>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6"/>
                      <a:gd name="T38" fmla="*/ 6 w 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6">
                        <a:moveTo>
                          <a:pt x="6" y="16"/>
                        </a:moveTo>
                        <a:lnTo>
                          <a:pt x="6" y="16"/>
                        </a:lnTo>
                        <a:lnTo>
                          <a:pt x="6" y="12"/>
                        </a:lnTo>
                        <a:lnTo>
                          <a:pt x="6" y="6"/>
                        </a:lnTo>
                        <a:lnTo>
                          <a:pt x="4" y="2"/>
                        </a:lnTo>
                        <a:lnTo>
                          <a:pt x="2" y="0"/>
                        </a:lnTo>
                        <a:lnTo>
                          <a:pt x="0" y="0"/>
                        </a:lnTo>
                        <a:lnTo>
                          <a:pt x="2" y="4"/>
                        </a:lnTo>
                        <a:lnTo>
                          <a:pt x="2" y="6"/>
                        </a:lnTo>
                        <a:lnTo>
                          <a:pt x="4" y="12"/>
                        </a:lnTo>
                        <a:lnTo>
                          <a:pt x="4" y="16"/>
                        </a:lnTo>
                        <a:lnTo>
                          <a:pt x="6" y="16"/>
                        </a:lnTo>
                        <a:close/>
                      </a:path>
                    </a:pathLst>
                  </a:custGeom>
                  <a:solidFill>
                    <a:srgbClr val="000000"/>
                  </a:solidFill>
                  <a:ln w="9525">
                    <a:noFill/>
                    <a:round/>
                    <a:headEnd/>
                    <a:tailEnd/>
                  </a:ln>
                </p:spPr>
                <p:txBody>
                  <a:bodyPr/>
                  <a:lstStyle/>
                  <a:p>
                    <a:endParaRPr lang="es-AR"/>
                  </a:p>
                </p:txBody>
              </p:sp>
              <p:sp>
                <p:nvSpPr>
                  <p:cNvPr id="70817" name="Freeform 1282"/>
                  <p:cNvSpPr>
                    <a:spLocks/>
                  </p:cNvSpPr>
                  <p:nvPr/>
                </p:nvSpPr>
                <p:spPr bwMode="auto">
                  <a:xfrm>
                    <a:off x="4552" y="2250"/>
                    <a:ext cx="4" cy="6"/>
                  </a:xfrm>
                  <a:custGeom>
                    <a:avLst/>
                    <a:gdLst>
                      <a:gd name="T0" fmla="*/ 2 w 4"/>
                      <a:gd name="T1" fmla="*/ 4 h 6"/>
                      <a:gd name="T2" fmla="*/ 2 w 4"/>
                      <a:gd name="T3" fmla="*/ 6 h 6"/>
                      <a:gd name="T4" fmla="*/ 2 w 4"/>
                      <a:gd name="T5" fmla="*/ 6 h 6"/>
                      <a:gd name="T6" fmla="*/ 2 w 4"/>
                      <a:gd name="T7" fmla="*/ 6 h 6"/>
                      <a:gd name="T8" fmla="*/ 4 w 4"/>
                      <a:gd name="T9" fmla="*/ 4 h 6"/>
                      <a:gd name="T10" fmla="*/ 4 w 4"/>
                      <a:gd name="T11" fmla="*/ 0 h 6"/>
                      <a:gd name="T12" fmla="*/ 2 w 4"/>
                      <a:gd name="T13" fmla="*/ 0 h 6"/>
                      <a:gd name="T14" fmla="*/ 0 w 4"/>
                      <a:gd name="T15" fmla="*/ 2 h 6"/>
                      <a:gd name="T16" fmla="*/ 0 w 4"/>
                      <a:gd name="T17" fmla="*/ 4 h 6"/>
                      <a:gd name="T18" fmla="*/ 0 w 4"/>
                      <a:gd name="T19" fmla="*/ 6 h 6"/>
                      <a:gd name="T20" fmla="*/ 0 w 4"/>
                      <a:gd name="T21" fmla="*/ 6 h 6"/>
                      <a:gd name="T22" fmla="*/ 0 w 4"/>
                      <a:gd name="T23" fmla="*/ 6 h 6"/>
                      <a:gd name="T24" fmla="*/ 0 w 4"/>
                      <a:gd name="T25" fmla="*/ 6 h 6"/>
                      <a:gd name="T26" fmla="*/ 0 w 4"/>
                      <a:gd name="T27" fmla="*/ 6 h 6"/>
                      <a:gd name="T28" fmla="*/ 0 w 4"/>
                      <a:gd name="T29" fmla="*/ 6 h 6"/>
                      <a:gd name="T30" fmla="*/ 2 w 4"/>
                      <a:gd name="T31" fmla="*/ 6 h 6"/>
                      <a:gd name="T32" fmla="*/ 2 w 4"/>
                      <a:gd name="T33" fmla="*/ 6 h 6"/>
                      <a:gd name="T34" fmla="*/ 2 w 4"/>
                      <a:gd name="T35" fmla="*/ 4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
                      <a:gd name="T56" fmla="*/ 4 w 4"/>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
                        <a:moveTo>
                          <a:pt x="2" y="4"/>
                        </a:moveTo>
                        <a:lnTo>
                          <a:pt x="2" y="6"/>
                        </a:lnTo>
                        <a:lnTo>
                          <a:pt x="4" y="4"/>
                        </a:lnTo>
                        <a:lnTo>
                          <a:pt x="4" y="0"/>
                        </a:lnTo>
                        <a:lnTo>
                          <a:pt x="2" y="0"/>
                        </a:lnTo>
                        <a:lnTo>
                          <a:pt x="0" y="2"/>
                        </a:lnTo>
                        <a:lnTo>
                          <a:pt x="0" y="4"/>
                        </a:lnTo>
                        <a:lnTo>
                          <a:pt x="0" y="6"/>
                        </a:lnTo>
                        <a:lnTo>
                          <a:pt x="2" y="6"/>
                        </a:lnTo>
                        <a:lnTo>
                          <a:pt x="2" y="4"/>
                        </a:lnTo>
                        <a:close/>
                      </a:path>
                    </a:pathLst>
                  </a:custGeom>
                  <a:solidFill>
                    <a:srgbClr val="000000"/>
                  </a:solidFill>
                  <a:ln w="9525">
                    <a:noFill/>
                    <a:round/>
                    <a:headEnd/>
                    <a:tailEnd/>
                  </a:ln>
                </p:spPr>
                <p:txBody>
                  <a:bodyPr/>
                  <a:lstStyle/>
                  <a:p>
                    <a:endParaRPr lang="es-AR"/>
                  </a:p>
                </p:txBody>
              </p:sp>
              <p:sp>
                <p:nvSpPr>
                  <p:cNvPr id="70818" name="Freeform 1283"/>
                  <p:cNvSpPr>
                    <a:spLocks/>
                  </p:cNvSpPr>
                  <p:nvPr/>
                </p:nvSpPr>
                <p:spPr bwMode="auto">
                  <a:xfrm>
                    <a:off x="4552" y="2254"/>
                    <a:ext cx="66" cy="42"/>
                  </a:xfrm>
                  <a:custGeom>
                    <a:avLst/>
                    <a:gdLst>
                      <a:gd name="T0" fmla="*/ 64 w 66"/>
                      <a:gd name="T1" fmla="*/ 42 h 42"/>
                      <a:gd name="T2" fmla="*/ 66 w 66"/>
                      <a:gd name="T3" fmla="*/ 40 h 42"/>
                      <a:gd name="T4" fmla="*/ 60 w 66"/>
                      <a:gd name="T5" fmla="*/ 36 h 42"/>
                      <a:gd name="T6" fmla="*/ 56 w 66"/>
                      <a:gd name="T7" fmla="*/ 30 h 42"/>
                      <a:gd name="T8" fmla="*/ 52 w 66"/>
                      <a:gd name="T9" fmla="*/ 28 h 42"/>
                      <a:gd name="T10" fmla="*/ 46 w 66"/>
                      <a:gd name="T11" fmla="*/ 24 h 42"/>
                      <a:gd name="T12" fmla="*/ 42 w 66"/>
                      <a:gd name="T13" fmla="*/ 20 h 42"/>
                      <a:gd name="T14" fmla="*/ 38 w 66"/>
                      <a:gd name="T15" fmla="*/ 18 h 42"/>
                      <a:gd name="T16" fmla="*/ 34 w 66"/>
                      <a:gd name="T17" fmla="*/ 14 h 42"/>
                      <a:gd name="T18" fmla="*/ 30 w 66"/>
                      <a:gd name="T19" fmla="*/ 12 h 42"/>
                      <a:gd name="T20" fmla="*/ 26 w 66"/>
                      <a:gd name="T21" fmla="*/ 10 h 42"/>
                      <a:gd name="T22" fmla="*/ 22 w 66"/>
                      <a:gd name="T23" fmla="*/ 8 h 42"/>
                      <a:gd name="T24" fmla="*/ 18 w 66"/>
                      <a:gd name="T25" fmla="*/ 8 h 42"/>
                      <a:gd name="T26" fmla="*/ 14 w 66"/>
                      <a:gd name="T27" fmla="*/ 6 h 42"/>
                      <a:gd name="T28" fmla="*/ 10 w 66"/>
                      <a:gd name="T29" fmla="*/ 4 h 42"/>
                      <a:gd name="T30" fmla="*/ 8 w 66"/>
                      <a:gd name="T31" fmla="*/ 2 h 42"/>
                      <a:gd name="T32" fmla="*/ 4 w 66"/>
                      <a:gd name="T33" fmla="*/ 2 h 42"/>
                      <a:gd name="T34" fmla="*/ 2 w 66"/>
                      <a:gd name="T35" fmla="*/ 0 h 42"/>
                      <a:gd name="T36" fmla="*/ 0 w 66"/>
                      <a:gd name="T37" fmla="*/ 2 h 42"/>
                      <a:gd name="T38" fmla="*/ 4 w 66"/>
                      <a:gd name="T39" fmla="*/ 4 h 42"/>
                      <a:gd name="T40" fmla="*/ 6 w 66"/>
                      <a:gd name="T41" fmla="*/ 6 h 42"/>
                      <a:gd name="T42" fmla="*/ 10 w 66"/>
                      <a:gd name="T43" fmla="*/ 6 h 42"/>
                      <a:gd name="T44" fmla="*/ 14 w 66"/>
                      <a:gd name="T45" fmla="*/ 8 h 42"/>
                      <a:gd name="T46" fmla="*/ 16 w 66"/>
                      <a:gd name="T47" fmla="*/ 10 h 42"/>
                      <a:gd name="T48" fmla="*/ 20 w 66"/>
                      <a:gd name="T49" fmla="*/ 12 h 42"/>
                      <a:gd name="T50" fmla="*/ 24 w 66"/>
                      <a:gd name="T51" fmla="*/ 14 h 42"/>
                      <a:gd name="T52" fmla="*/ 28 w 66"/>
                      <a:gd name="T53" fmla="*/ 16 h 42"/>
                      <a:gd name="T54" fmla="*/ 32 w 66"/>
                      <a:gd name="T55" fmla="*/ 18 h 42"/>
                      <a:gd name="T56" fmla="*/ 36 w 66"/>
                      <a:gd name="T57" fmla="*/ 20 h 42"/>
                      <a:gd name="T58" fmla="*/ 42 w 66"/>
                      <a:gd name="T59" fmla="*/ 22 h 42"/>
                      <a:gd name="T60" fmla="*/ 46 w 66"/>
                      <a:gd name="T61" fmla="*/ 26 h 42"/>
                      <a:gd name="T62" fmla="*/ 50 w 66"/>
                      <a:gd name="T63" fmla="*/ 28 h 42"/>
                      <a:gd name="T64" fmla="*/ 54 w 66"/>
                      <a:gd name="T65" fmla="*/ 32 h 42"/>
                      <a:gd name="T66" fmla="*/ 60 w 66"/>
                      <a:gd name="T67" fmla="*/ 36 h 42"/>
                      <a:gd name="T68" fmla="*/ 64 w 66"/>
                      <a:gd name="T69" fmla="*/ 42 h 42"/>
                      <a:gd name="T70" fmla="*/ 66 w 66"/>
                      <a:gd name="T71" fmla="*/ 40 h 42"/>
                      <a:gd name="T72" fmla="*/ 64 w 66"/>
                      <a:gd name="T73" fmla="*/ 42 h 42"/>
                      <a:gd name="T74" fmla="*/ 64 w 66"/>
                      <a:gd name="T75" fmla="*/ 42 h 42"/>
                      <a:gd name="T76" fmla="*/ 66 w 66"/>
                      <a:gd name="T77" fmla="*/ 42 h 42"/>
                      <a:gd name="T78" fmla="*/ 66 w 66"/>
                      <a:gd name="T79" fmla="*/ 40 h 42"/>
                      <a:gd name="T80" fmla="*/ 66 w 66"/>
                      <a:gd name="T81" fmla="*/ 40 h 42"/>
                      <a:gd name="T82" fmla="*/ 64 w 66"/>
                      <a:gd name="T83" fmla="*/ 42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42"/>
                      <a:gd name="T128" fmla="*/ 66 w 66"/>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42">
                        <a:moveTo>
                          <a:pt x="64" y="42"/>
                        </a:moveTo>
                        <a:lnTo>
                          <a:pt x="66" y="40"/>
                        </a:lnTo>
                        <a:lnTo>
                          <a:pt x="60" y="36"/>
                        </a:lnTo>
                        <a:lnTo>
                          <a:pt x="56" y="30"/>
                        </a:lnTo>
                        <a:lnTo>
                          <a:pt x="52" y="28"/>
                        </a:lnTo>
                        <a:lnTo>
                          <a:pt x="46" y="24"/>
                        </a:lnTo>
                        <a:lnTo>
                          <a:pt x="42" y="20"/>
                        </a:lnTo>
                        <a:lnTo>
                          <a:pt x="38" y="18"/>
                        </a:lnTo>
                        <a:lnTo>
                          <a:pt x="34" y="14"/>
                        </a:lnTo>
                        <a:lnTo>
                          <a:pt x="30" y="12"/>
                        </a:lnTo>
                        <a:lnTo>
                          <a:pt x="26" y="10"/>
                        </a:lnTo>
                        <a:lnTo>
                          <a:pt x="22" y="8"/>
                        </a:lnTo>
                        <a:lnTo>
                          <a:pt x="18" y="8"/>
                        </a:lnTo>
                        <a:lnTo>
                          <a:pt x="14" y="6"/>
                        </a:lnTo>
                        <a:lnTo>
                          <a:pt x="10" y="4"/>
                        </a:lnTo>
                        <a:lnTo>
                          <a:pt x="8" y="2"/>
                        </a:lnTo>
                        <a:lnTo>
                          <a:pt x="4" y="2"/>
                        </a:lnTo>
                        <a:lnTo>
                          <a:pt x="2" y="0"/>
                        </a:lnTo>
                        <a:lnTo>
                          <a:pt x="0" y="2"/>
                        </a:lnTo>
                        <a:lnTo>
                          <a:pt x="4" y="4"/>
                        </a:lnTo>
                        <a:lnTo>
                          <a:pt x="6" y="6"/>
                        </a:lnTo>
                        <a:lnTo>
                          <a:pt x="10" y="6"/>
                        </a:lnTo>
                        <a:lnTo>
                          <a:pt x="14" y="8"/>
                        </a:lnTo>
                        <a:lnTo>
                          <a:pt x="16" y="10"/>
                        </a:lnTo>
                        <a:lnTo>
                          <a:pt x="20" y="12"/>
                        </a:lnTo>
                        <a:lnTo>
                          <a:pt x="24" y="14"/>
                        </a:lnTo>
                        <a:lnTo>
                          <a:pt x="28" y="16"/>
                        </a:lnTo>
                        <a:lnTo>
                          <a:pt x="32" y="18"/>
                        </a:lnTo>
                        <a:lnTo>
                          <a:pt x="36" y="20"/>
                        </a:lnTo>
                        <a:lnTo>
                          <a:pt x="42" y="22"/>
                        </a:lnTo>
                        <a:lnTo>
                          <a:pt x="46" y="26"/>
                        </a:lnTo>
                        <a:lnTo>
                          <a:pt x="50" y="28"/>
                        </a:lnTo>
                        <a:lnTo>
                          <a:pt x="54" y="32"/>
                        </a:lnTo>
                        <a:lnTo>
                          <a:pt x="60" y="36"/>
                        </a:lnTo>
                        <a:lnTo>
                          <a:pt x="64" y="42"/>
                        </a:lnTo>
                        <a:lnTo>
                          <a:pt x="66" y="40"/>
                        </a:lnTo>
                        <a:lnTo>
                          <a:pt x="64" y="42"/>
                        </a:lnTo>
                        <a:lnTo>
                          <a:pt x="66" y="42"/>
                        </a:lnTo>
                        <a:lnTo>
                          <a:pt x="66" y="40"/>
                        </a:lnTo>
                        <a:lnTo>
                          <a:pt x="64" y="42"/>
                        </a:lnTo>
                        <a:close/>
                      </a:path>
                    </a:pathLst>
                  </a:custGeom>
                  <a:solidFill>
                    <a:srgbClr val="000000"/>
                  </a:solidFill>
                  <a:ln w="9525">
                    <a:noFill/>
                    <a:round/>
                    <a:headEnd/>
                    <a:tailEnd/>
                  </a:ln>
                </p:spPr>
                <p:txBody>
                  <a:bodyPr/>
                  <a:lstStyle/>
                  <a:p>
                    <a:endParaRPr lang="es-AR"/>
                  </a:p>
                </p:txBody>
              </p:sp>
              <p:sp>
                <p:nvSpPr>
                  <p:cNvPr id="70819" name="Freeform 1284"/>
                  <p:cNvSpPr>
                    <a:spLocks/>
                  </p:cNvSpPr>
                  <p:nvPr/>
                </p:nvSpPr>
                <p:spPr bwMode="auto">
                  <a:xfrm>
                    <a:off x="4612" y="2242"/>
                    <a:ext cx="6" cy="52"/>
                  </a:xfrm>
                  <a:custGeom>
                    <a:avLst/>
                    <a:gdLst>
                      <a:gd name="T0" fmla="*/ 2 w 6"/>
                      <a:gd name="T1" fmla="*/ 0 h 52"/>
                      <a:gd name="T2" fmla="*/ 2 w 6"/>
                      <a:gd name="T3" fmla="*/ 0 h 52"/>
                      <a:gd name="T4" fmla="*/ 2 w 6"/>
                      <a:gd name="T5" fmla="*/ 6 h 52"/>
                      <a:gd name="T6" fmla="*/ 0 w 6"/>
                      <a:gd name="T7" fmla="*/ 22 h 52"/>
                      <a:gd name="T8" fmla="*/ 0 w 6"/>
                      <a:gd name="T9" fmla="*/ 38 h 52"/>
                      <a:gd name="T10" fmla="*/ 4 w 6"/>
                      <a:gd name="T11" fmla="*/ 52 h 52"/>
                      <a:gd name="T12" fmla="*/ 6 w 6"/>
                      <a:gd name="T13" fmla="*/ 52 h 52"/>
                      <a:gd name="T14" fmla="*/ 2 w 6"/>
                      <a:gd name="T15" fmla="*/ 38 h 52"/>
                      <a:gd name="T16" fmla="*/ 2 w 6"/>
                      <a:gd name="T17" fmla="*/ 22 h 52"/>
                      <a:gd name="T18" fmla="*/ 4 w 6"/>
                      <a:gd name="T19" fmla="*/ 6 h 52"/>
                      <a:gd name="T20" fmla="*/ 4 w 6"/>
                      <a:gd name="T21" fmla="*/ 0 h 52"/>
                      <a:gd name="T22" fmla="*/ 2 w 6"/>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2"/>
                      <a:gd name="T38" fmla="*/ 6 w 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2">
                        <a:moveTo>
                          <a:pt x="2" y="0"/>
                        </a:moveTo>
                        <a:lnTo>
                          <a:pt x="2" y="0"/>
                        </a:lnTo>
                        <a:lnTo>
                          <a:pt x="2" y="6"/>
                        </a:lnTo>
                        <a:lnTo>
                          <a:pt x="0" y="22"/>
                        </a:lnTo>
                        <a:lnTo>
                          <a:pt x="0" y="38"/>
                        </a:lnTo>
                        <a:lnTo>
                          <a:pt x="4" y="52"/>
                        </a:lnTo>
                        <a:lnTo>
                          <a:pt x="6" y="52"/>
                        </a:lnTo>
                        <a:lnTo>
                          <a:pt x="2" y="38"/>
                        </a:lnTo>
                        <a:lnTo>
                          <a:pt x="2" y="22"/>
                        </a:lnTo>
                        <a:lnTo>
                          <a:pt x="4" y="6"/>
                        </a:lnTo>
                        <a:lnTo>
                          <a:pt x="4" y="0"/>
                        </a:lnTo>
                        <a:lnTo>
                          <a:pt x="2" y="0"/>
                        </a:lnTo>
                        <a:close/>
                      </a:path>
                    </a:pathLst>
                  </a:custGeom>
                  <a:solidFill>
                    <a:srgbClr val="000000"/>
                  </a:solidFill>
                  <a:ln w="9525">
                    <a:noFill/>
                    <a:round/>
                    <a:headEnd/>
                    <a:tailEnd/>
                  </a:ln>
                </p:spPr>
                <p:txBody>
                  <a:bodyPr/>
                  <a:lstStyle/>
                  <a:p>
                    <a:endParaRPr lang="es-AR"/>
                  </a:p>
                </p:txBody>
              </p:sp>
              <p:sp>
                <p:nvSpPr>
                  <p:cNvPr id="70820" name="Freeform 1285"/>
                  <p:cNvSpPr>
                    <a:spLocks/>
                  </p:cNvSpPr>
                  <p:nvPr/>
                </p:nvSpPr>
                <p:spPr bwMode="auto">
                  <a:xfrm>
                    <a:off x="4604" y="2226"/>
                    <a:ext cx="12" cy="14"/>
                  </a:xfrm>
                  <a:custGeom>
                    <a:avLst/>
                    <a:gdLst>
                      <a:gd name="T0" fmla="*/ 0 w 12"/>
                      <a:gd name="T1" fmla="*/ 0 h 14"/>
                      <a:gd name="T2" fmla="*/ 0 w 12"/>
                      <a:gd name="T3" fmla="*/ 0 h 14"/>
                      <a:gd name="T4" fmla="*/ 2 w 12"/>
                      <a:gd name="T5" fmla="*/ 2 h 14"/>
                      <a:gd name="T6" fmla="*/ 2 w 12"/>
                      <a:gd name="T7" fmla="*/ 4 h 14"/>
                      <a:gd name="T8" fmla="*/ 4 w 12"/>
                      <a:gd name="T9" fmla="*/ 6 h 14"/>
                      <a:gd name="T10" fmla="*/ 6 w 12"/>
                      <a:gd name="T11" fmla="*/ 8 h 14"/>
                      <a:gd name="T12" fmla="*/ 8 w 12"/>
                      <a:gd name="T13" fmla="*/ 10 h 14"/>
                      <a:gd name="T14" fmla="*/ 8 w 12"/>
                      <a:gd name="T15" fmla="*/ 12 h 14"/>
                      <a:gd name="T16" fmla="*/ 10 w 12"/>
                      <a:gd name="T17" fmla="*/ 14 h 14"/>
                      <a:gd name="T18" fmla="*/ 10 w 12"/>
                      <a:gd name="T19" fmla="*/ 14 h 14"/>
                      <a:gd name="T20" fmla="*/ 12 w 12"/>
                      <a:gd name="T21" fmla="*/ 14 h 14"/>
                      <a:gd name="T22" fmla="*/ 12 w 12"/>
                      <a:gd name="T23" fmla="*/ 12 h 14"/>
                      <a:gd name="T24" fmla="*/ 10 w 12"/>
                      <a:gd name="T25" fmla="*/ 10 h 14"/>
                      <a:gd name="T26" fmla="*/ 10 w 12"/>
                      <a:gd name="T27" fmla="*/ 8 h 14"/>
                      <a:gd name="T28" fmla="*/ 8 w 12"/>
                      <a:gd name="T29" fmla="*/ 6 h 14"/>
                      <a:gd name="T30" fmla="*/ 6 w 12"/>
                      <a:gd name="T31" fmla="*/ 4 h 14"/>
                      <a:gd name="T32" fmla="*/ 4 w 12"/>
                      <a:gd name="T33" fmla="*/ 2 h 14"/>
                      <a:gd name="T34" fmla="*/ 4 w 12"/>
                      <a:gd name="T35" fmla="*/ 0 h 14"/>
                      <a:gd name="T36" fmla="*/ 2 w 12"/>
                      <a:gd name="T37" fmla="*/ 0 h 14"/>
                      <a:gd name="T38" fmla="*/ 2 w 12"/>
                      <a:gd name="T39" fmla="*/ 0 h 14"/>
                      <a:gd name="T40" fmla="*/ 0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0" y="0"/>
                        </a:moveTo>
                        <a:lnTo>
                          <a:pt x="0" y="0"/>
                        </a:lnTo>
                        <a:lnTo>
                          <a:pt x="2" y="2"/>
                        </a:lnTo>
                        <a:lnTo>
                          <a:pt x="2" y="4"/>
                        </a:lnTo>
                        <a:lnTo>
                          <a:pt x="4" y="6"/>
                        </a:lnTo>
                        <a:lnTo>
                          <a:pt x="6" y="8"/>
                        </a:lnTo>
                        <a:lnTo>
                          <a:pt x="8" y="10"/>
                        </a:lnTo>
                        <a:lnTo>
                          <a:pt x="8" y="12"/>
                        </a:lnTo>
                        <a:lnTo>
                          <a:pt x="10" y="14"/>
                        </a:lnTo>
                        <a:lnTo>
                          <a:pt x="12" y="14"/>
                        </a:lnTo>
                        <a:lnTo>
                          <a:pt x="12" y="12"/>
                        </a:lnTo>
                        <a:lnTo>
                          <a:pt x="10" y="10"/>
                        </a:lnTo>
                        <a:lnTo>
                          <a:pt x="10" y="8"/>
                        </a:lnTo>
                        <a:lnTo>
                          <a:pt x="8" y="6"/>
                        </a:lnTo>
                        <a:lnTo>
                          <a:pt x="6" y="4"/>
                        </a:lnTo>
                        <a:lnTo>
                          <a:pt x="4"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0821" name="Freeform 1286"/>
                  <p:cNvSpPr>
                    <a:spLocks/>
                  </p:cNvSpPr>
                  <p:nvPr/>
                </p:nvSpPr>
                <p:spPr bwMode="auto">
                  <a:xfrm>
                    <a:off x="4594" y="2196"/>
                    <a:ext cx="12" cy="30"/>
                  </a:xfrm>
                  <a:custGeom>
                    <a:avLst/>
                    <a:gdLst>
                      <a:gd name="T0" fmla="*/ 0 w 12"/>
                      <a:gd name="T1" fmla="*/ 0 h 30"/>
                      <a:gd name="T2" fmla="*/ 0 w 12"/>
                      <a:gd name="T3" fmla="*/ 2 h 30"/>
                      <a:gd name="T4" fmla="*/ 10 w 12"/>
                      <a:gd name="T5" fmla="*/ 30 h 30"/>
                      <a:gd name="T6" fmla="*/ 12 w 12"/>
                      <a:gd name="T7" fmla="*/ 30 h 30"/>
                      <a:gd name="T8" fmla="*/ 2 w 12"/>
                      <a:gd name="T9" fmla="*/ 0 h 30"/>
                      <a:gd name="T10" fmla="*/ 2 w 12"/>
                      <a:gd name="T11" fmla="*/ 2 h 30"/>
                      <a:gd name="T12" fmla="*/ 2 w 12"/>
                      <a:gd name="T13" fmla="*/ 0 h 30"/>
                      <a:gd name="T14" fmla="*/ 0 w 12"/>
                      <a:gd name="T15" fmla="*/ 0 h 30"/>
                      <a:gd name="T16" fmla="*/ 0 w 12"/>
                      <a:gd name="T17" fmla="*/ 0 h 30"/>
                      <a:gd name="T18" fmla="*/ 0 w 12"/>
                      <a:gd name="T19" fmla="*/ 0 h 30"/>
                      <a:gd name="T20" fmla="*/ 0 w 12"/>
                      <a:gd name="T21" fmla="*/ 2 h 30"/>
                      <a:gd name="T22" fmla="*/ 0 w 12"/>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30"/>
                      <a:gd name="T38" fmla="*/ 12 w 1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30">
                        <a:moveTo>
                          <a:pt x="0" y="0"/>
                        </a:moveTo>
                        <a:lnTo>
                          <a:pt x="0" y="2"/>
                        </a:lnTo>
                        <a:lnTo>
                          <a:pt x="10" y="30"/>
                        </a:lnTo>
                        <a:lnTo>
                          <a:pt x="12" y="3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0822" name="Freeform 1287"/>
                  <p:cNvSpPr>
                    <a:spLocks/>
                  </p:cNvSpPr>
                  <p:nvPr/>
                </p:nvSpPr>
                <p:spPr bwMode="auto">
                  <a:xfrm>
                    <a:off x="4542" y="2156"/>
                    <a:ext cx="74" cy="140"/>
                  </a:xfrm>
                  <a:custGeom>
                    <a:avLst/>
                    <a:gdLst>
                      <a:gd name="T0" fmla="*/ 18 w 74"/>
                      <a:gd name="T1" fmla="*/ 108 h 140"/>
                      <a:gd name="T2" fmla="*/ 24 w 74"/>
                      <a:gd name="T3" fmla="*/ 110 h 140"/>
                      <a:gd name="T4" fmla="*/ 30 w 74"/>
                      <a:gd name="T5" fmla="*/ 114 h 140"/>
                      <a:gd name="T6" fmla="*/ 38 w 74"/>
                      <a:gd name="T7" fmla="*/ 116 h 140"/>
                      <a:gd name="T8" fmla="*/ 44 w 74"/>
                      <a:gd name="T9" fmla="*/ 120 h 140"/>
                      <a:gd name="T10" fmla="*/ 52 w 74"/>
                      <a:gd name="T11" fmla="*/ 124 h 140"/>
                      <a:gd name="T12" fmla="*/ 60 w 74"/>
                      <a:gd name="T13" fmla="*/ 130 h 140"/>
                      <a:gd name="T14" fmla="*/ 70 w 74"/>
                      <a:gd name="T15" fmla="*/ 136 h 140"/>
                      <a:gd name="T16" fmla="*/ 74 w 74"/>
                      <a:gd name="T17" fmla="*/ 124 h 140"/>
                      <a:gd name="T18" fmla="*/ 72 w 74"/>
                      <a:gd name="T19" fmla="*/ 92 h 140"/>
                      <a:gd name="T20" fmla="*/ 74 w 74"/>
                      <a:gd name="T21" fmla="*/ 80 h 140"/>
                      <a:gd name="T22" fmla="*/ 70 w 74"/>
                      <a:gd name="T23" fmla="*/ 76 h 140"/>
                      <a:gd name="T24" fmla="*/ 68 w 74"/>
                      <a:gd name="T25" fmla="*/ 72 h 140"/>
                      <a:gd name="T26" fmla="*/ 64 w 74"/>
                      <a:gd name="T27" fmla="*/ 70 h 140"/>
                      <a:gd name="T28" fmla="*/ 64 w 74"/>
                      <a:gd name="T29" fmla="*/ 66 h 140"/>
                      <a:gd name="T30" fmla="*/ 64 w 74"/>
                      <a:gd name="T31" fmla="*/ 60 h 140"/>
                      <a:gd name="T32" fmla="*/ 60 w 74"/>
                      <a:gd name="T33" fmla="*/ 54 h 140"/>
                      <a:gd name="T34" fmla="*/ 56 w 74"/>
                      <a:gd name="T35" fmla="*/ 50 h 140"/>
                      <a:gd name="T36" fmla="*/ 56 w 74"/>
                      <a:gd name="T37" fmla="*/ 46 h 140"/>
                      <a:gd name="T38" fmla="*/ 54 w 74"/>
                      <a:gd name="T39" fmla="*/ 42 h 140"/>
                      <a:gd name="T40" fmla="*/ 52 w 74"/>
                      <a:gd name="T41" fmla="*/ 38 h 140"/>
                      <a:gd name="T42" fmla="*/ 46 w 74"/>
                      <a:gd name="T43" fmla="*/ 36 h 140"/>
                      <a:gd name="T44" fmla="*/ 46 w 74"/>
                      <a:gd name="T45" fmla="*/ 34 h 140"/>
                      <a:gd name="T46" fmla="*/ 46 w 74"/>
                      <a:gd name="T47" fmla="*/ 30 h 140"/>
                      <a:gd name="T48" fmla="*/ 44 w 74"/>
                      <a:gd name="T49" fmla="*/ 26 h 140"/>
                      <a:gd name="T50" fmla="*/ 40 w 74"/>
                      <a:gd name="T51" fmla="*/ 22 h 140"/>
                      <a:gd name="T52" fmla="*/ 38 w 74"/>
                      <a:gd name="T53" fmla="*/ 20 h 140"/>
                      <a:gd name="T54" fmla="*/ 36 w 74"/>
                      <a:gd name="T55" fmla="*/ 14 h 140"/>
                      <a:gd name="T56" fmla="*/ 32 w 74"/>
                      <a:gd name="T57" fmla="*/ 10 h 140"/>
                      <a:gd name="T58" fmla="*/ 26 w 74"/>
                      <a:gd name="T59" fmla="*/ 8 h 140"/>
                      <a:gd name="T60" fmla="*/ 24 w 74"/>
                      <a:gd name="T61" fmla="*/ 6 h 140"/>
                      <a:gd name="T62" fmla="*/ 20 w 74"/>
                      <a:gd name="T63" fmla="*/ 2 h 140"/>
                      <a:gd name="T64" fmla="*/ 16 w 74"/>
                      <a:gd name="T65" fmla="*/ 0 h 140"/>
                      <a:gd name="T66" fmla="*/ 10 w 74"/>
                      <a:gd name="T67" fmla="*/ 0 h 140"/>
                      <a:gd name="T68" fmla="*/ 6 w 74"/>
                      <a:gd name="T69" fmla="*/ 2 h 140"/>
                      <a:gd name="T70" fmla="*/ 2 w 74"/>
                      <a:gd name="T71" fmla="*/ 6 h 140"/>
                      <a:gd name="T72" fmla="*/ 0 w 74"/>
                      <a:gd name="T73" fmla="*/ 10 h 140"/>
                      <a:gd name="T74" fmla="*/ 0 w 74"/>
                      <a:gd name="T75" fmla="*/ 14 h 140"/>
                      <a:gd name="T76" fmla="*/ 0 w 74"/>
                      <a:gd name="T77" fmla="*/ 20 h 140"/>
                      <a:gd name="T78" fmla="*/ 0 w 74"/>
                      <a:gd name="T79" fmla="*/ 28 h 140"/>
                      <a:gd name="T80" fmla="*/ 0 w 74"/>
                      <a:gd name="T81" fmla="*/ 36 h 140"/>
                      <a:gd name="T82" fmla="*/ 0 w 74"/>
                      <a:gd name="T83" fmla="*/ 48 h 140"/>
                      <a:gd name="T84" fmla="*/ 2 w 74"/>
                      <a:gd name="T85" fmla="*/ 54 h 140"/>
                      <a:gd name="T86" fmla="*/ 2 w 74"/>
                      <a:gd name="T87" fmla="*/ 60 h 140"/>
                      <a:gd name="T88" fmla="*/ 4 w 74"/>
                      <a:gd name="T89" fmla="*/ 64 h 140"/>
                      <a:gd name="T90" fmla="*/ 6 w 74"/>
                      <a:gd name="T91" fmla="*/ 68 h 140"/>
                      <a:gd name="T92" fmla="*/ 6 w 74"/>
                      <a:gd name="T93" fmla="*/ 76 h 140"/>
                      <a:gd name="T94" fmla="*/ 8 w 74"/>
                      <a:gd name="T95" fmla="*/ 86 h 140"/>
                      <a:gd name="T96" fmla="*/ 10 w 74"/>
                      <a:gd name="T97" fmla="*/ 94 h 140"/>
                      <a:gd name="T98" fmla="*/ 12 w 74"/>
                      <a:gd name="T99" fmla="*/ 104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140"/>
                      <a:gd name="T152" fmla="*/ 74 w 7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140">
                        <a:moveTo>
                          <a:pt x="14" y="106"/>
                        </a:moveTo>
                        <a:lnTo>
                          <a:pt x="18" y="108"/>
                        </a:lnTo>
                        <a:lnTo>
                          <a:pt x="20" y="110"/>
                        </a:lnTo>
                        <a:lnTo>
                          <a:pt x="24" y="110"/>
                        </a:lnTo>
                        <a:lnTo>
                          <a:pt x="26" y="112"/>
                        </a:lnTo>
                        <a:lnTo>
                          <a:pt x="30" y="114"/>
                        </a:lnTo>
                        <a:lnTo>
                          <a:pt x="34" y="114"/>
                        </a:lnTo>
                        <a:lnTo>
                          <a:pt x="38" y="116"/>
                        </a:lnTo>
                        <a:lnTo>
                          <a:pt x="40" y="118"/>
                        </a:lnTo>
                        <a:lnTo>
                          <a:pt x="44" y="120"/>
                        </a:lnTo>
                        <a:lnTo>
                          <a:pt x="48" y="122"/>
                        </a:lnTo>
                        <a:lnTo>
                          <a:pt x="52" y="124"/>
                        </a:lnTo>
                        <a:lnTo>
                          <a:pt x="56" y="126"/>
                        </a:lnTo>
                        <a:lnTo>
                          <a:pt x="60" y="130"/>
                        </a:lnTo>
                        <a:lnTo>
                          <a:pt x="64" y="132"/>
                        </a:lnTo>
                        <a:lnTo>
                          <a:pt x="70" y="136"/>
                        </a:lnTo>
                        <a:lnTo>
                          <a:pt x="74" y="140"/>
                        </a:lnTo>
                        <a:lnTo>
                          <a:pt x="74" y="124"/>
                        </a:lnTo>
                        <a:lnTo>
                          <a:pt x="72" y="108"/>
                        </a:lnTo>
                        <a:lnTo>
                          <a:pt x="72" y="92"/>
                        </a:lnTo>
                        <a:lnTo>
                          <a:pt x="74" y="82"/>
                        </a:lnTo>
                        <a:lnTo>
                          <a:pt x="74" y="80"/>
                        </a:lnTo>
                        <a:lnTo>
                          <a:pt x="72" y="78"/>
                        </a:lnTo>
                        <a:lnTo>
                          <a:pt x="70" y="76"/>
                        </a:lnTo>
                        <a:lnTo>
                          <a:pt x="70" y="74"/>
                        </a:lnTo>
                        <a:lnTo>
                          <a:pt x="68" y="72"/>
                        </a:lnTo>
                        <a:lnTo>
                          <a:pt x="66" y="70"/>
                        </a:lnTo>
                        <a:lnTo>
                          <a:pt x="64" y="70"/>
                        </a:lnTo>
                        <a:lnTo>
                          <a:pt x="64" y="66"/>
                        </a:lnTo>
                        <a:lnTo>
                          <a:pt x="64" y="64"/>
                        </a:lnTo>
                        <a:lnTo>
                          <a:pt x="64" y="60"/>
                        </a:lnTo>
                        <a:lnTo>
                          <a:pt x="62" y="56"/>
                        </a:lnTo>
                        <a:lnTo>
                          <a:pt x="60" y="54"/>
                        </a:lnTo>
                        <a:lnTo>
                          <a:pt x="58" y="52"/>
                        </a:lnTo>
                        <a:lnTo>
                          <a:pt x="56" y="50"/>
                        </a:lnTo>
                        <a:lnTo>
                          <a:pt x="54" y="50"/>
                        </a:lnTo>
                        <a:lnTo>
                          <a:pt x="56" y="46"/>
                        </a:lnTo>
                        <a:lnTo>
                          <a:pt x="56" y="44"/>
                        </a:lnTo>
                        <a:lnTo>
                          <a:pt x="54" y="42"/>
                        </a:lnTo>
                        <a:lnTo>
                          <a:pt x="54" y="40"/>
                        </a:lnTo>
                        <a:lnTo>
                          <a:pt x="52" y="38"/>
                        </a:lnTo>
                        <a:lnTo>
                          <a:pt x="50" y="38"/>
                        </a:lnTo>
                        <a:lnTo>
                          <a:pt x="46" y="36"/>
                        </a:lnTo>
                        <a:lnTo>
                          <a:pt x="46" y="34"/>
                        </a:lnTo>
                        <a:lnTo>
                          <a:pt x="46" y="32"/>
                        </a:lnTo>
                        <a:lnTo>
                          <a:pt x="46" y="30"/>
                        </a:lnTo>
                        <a:lnTo>
                          <a:pt x="46" y="28"/>
                        </a:lnTo>
                        <a:lnTo>
                          <a:pt x="44" y="26"/>
                        </a:lnTo>
                        <a:lnTo>
                          <a:pt x="42" y="24"/>
                        </a:lnTo>
                        <a:lnTo>
                          <a:pt x="40" y="22"/>
                        </a:lnTo>
                        <a:lnTo>
                          <a:pt x="38" y="22"/>
                        </a:lnTo>
                        <a:lnTo>
                          <a:pt x="38" y="20"/>
                        </a:lnTo>
                        <a:lnTo>
                          <a:pt x="38" y="18"/>
                        </a:lnTo>
                        <a:lnTo>
                          <a:pt x="36" y="14"/>
                        </a:lnTo>
                        <a:lnTo>
                          <a:pt x="34" y="12"/>
                        </a:lnTo>
                        <a:lnTo>
                          <a:pt x="32" y="10"/>
                        </a:lnTo>
                        <a:lnTo>
                          <a:pt x="30" y="8"/>
                        </a:lnTo>
                        <a:lnTo>
                          <a:pt x="26" y="8"/>
                        </a:lnTo>
                        <a:lnTo>
                          <a:pt x="24" y="8"/>
                        </a:lnTo>
                        <a:lnTo>
                          <a:pt x="24" y="6"/>
                        </a:lnTo>
                        <a:lnTo>
                          <a:pt x="22" y="4"/>
                        </a:lnTo>
                        <a:lnTo>
                          <a:pt x="20" y="2"/>
                        </a:lnTo>
                        <a:lnTo>
                          <a:pt x="18" y="2"/>
                        </a:lnTo>
                        <a:lnTo>
                          <a:pt x="16" y="0"/>
                        </a:lnTo>
                        <a:lnTo>
                          <a:pt x="12" y="0"/>
                        </a:lnTo>
                        <a:lnTo>
                          <a:pt x="10" y="0"/>
                        </a:lnTo>
                        <a:lnTo>
                          <a:pt x="8" y="2"/>
                        </a:lnTo>
                        <a:lnTo>
                          <a:pt x="6" y="2"/>
                        </a:lnTo>
                        <a:lnTo>
                          <a:pt x="4" y="4"/>
                        </a:lnTo>
                        <a:lnTo>
                          <a:pt x="2" y="6"/>
                        </a:lnTo>
                        <a:lnTo>
                          <a:pt x="0" y="8"/>
                        </a:lnTo>
                        <a:lnTo>
                          <a:pt x="0" y="10"/>
                        </a:lnTo>
                        <a:lnTo>
                          <a:pt x="0" y="14"/>
                        </a:lnTo>
                        <a:lnTo>
                          <a:pt x="2" y="16"/>
                        </a:lnTo>
                        <a:lnTo>
                          <a:pt x="0" y="20"/>
                        </a:lnTo>
                        <a:lnTo>
                          <a:pt x="0" y="24"/>
                        </a:lnTo>
                        <a:lnTo>
                          <a:pt x="0" y="28"/>
                        </a:lnTo>
                        <a:lnTo>
                          <a:pt x="4" y="30"/>
                        </a:lnTo>
                        <a:lnTo>
                          <a:pt x="0" y="36"/>
                        </a:lnTo>
                        <a:lnTo>
                          <a:pt x="0" y="42"/>
                        </a:lnTo>
                        <a:lnTo>
                          <a:pt x="0" y="48"/>
                        </a:lnTo>
                        <a:lnTo>
                          <a:pt x="4" y="52"/>
                        </a:lnTo>
                        <a:lnTo>
                          <a:pt x="2" y="54"/>
                        </a:lnTo>
                        <a:lnTo>
                          <a:pt x="2" y="56"/>
                        </a:lnTo>
                        <a:lnTo>
                          <a:pt x="2" y="60"/>
                        </a:lnTo>
                        <a:lnTo>
                          <a:pt x="2" y="62"/>
                        </a:lnTo>
                        <a:lnTo>
                          <a:pt x="4" y="64"/>
                        </a:lnTo>
                        <a:lnTo>
                          <a:pt x="4" y="68"/>
                        </a:lnTo>
                        <a:lnTo>
                          <a:pt x="6" y="68"/>
                        </a:lnTo>
                        <a:lnTo>
                          <a:pt x="8" y="70"/>
                        </a:lnTo>
                        <a:lnTo>
                          <a:pt x="6" y="76"/>
                        </a:lnTo>
                        <a:lnTo>
                          <a:pt x="6" y="82"/>
                        </a:lnTo>
                        <a:lnTo>
                          <a:pt x="8" y="86"/>
                        </a:lnTo>
                        <a:lnTo>
                          <a:pt x="12" y="88"/>
                        </a:lnTo>
                        <a:lnTo>
                          <a:pt x="10" y="94"/>
                        </a:lnTo>
                        <a:lnTo>
                          <a:pt x="10" y="100"/>
                        </a:lnTo>
                        <a:lnTo>
                          <a:pt x="12" y="104"/>
                        </a:lnTo>
                        <a:lnTo>
                          <a:pt x="14" y="106"/>
                        </a:lnTo>
                        <a:close/>
                      </a:path>
                    </a:pathLst>
                  </a:custGeom>
                  <a:solidFill>
                    <a:srgbClr val="CC8C00"/>
                  </a:solidFill>
                  <a:ln w="9525">
                    <a:noFill/>
                    <a:round/>
                    <a:headEnd/>
                    <a:tailEnd/>
                  </a:ln>
                </p:spPr>
                <p:txBody>
                  <a:bodyPr/>
                  <a:lstStyle/>
                  <a:p>
                    <a:endParaRPr lang="es-AR"/>
                  </a:p>
                </p:txBody>
              </p:sp>
              <p:sp>
                <p:nvSpPr>
                  <p:cNvPr id="70823" name="Freeform 1288"/>
                  <p:cNvSpPr>
                    <a:spLocks/>
                  </p:cNvSpPr>
                  <p:nvPr/>
                </p:nvSpPr>
                <p:spPr bwMode="auto">
                  <a:xfrm>
                    <a:off x="4556" y="2262"/>
                    <a:ext cx="62" cy="36"/>
                  </a:xfrm>
                  <a:custGeom>
                    <a:avLst/>
                    <a:gdLst>
                      <a:gd name="T0" fmla="*/ 60 w 62"/>
                      <a:gd name="T1" fmla="*/ 34 h 36"/>
                      <a:gd name="T2" fmla="*/ 62 w 62"/>
                      <a:gd name="T3" fmla="*/ 34 h 36"/>
                      <a:gd name="T4" fmla="*/ 56 w 62"/>
                      <a:gd name="T5" fmla="*/ 30 h 36"/>
                      <a:gd name="T6" fmla="*/ 52 w 62"/>
                      <a:gd name="T7" fmla="*/ 26 h 36"/>
                      <a:gd name="T8" fmla="*/ 48 w 62"/>
                      <a:gd name="T9" fmla="*/ 22 h 36"/>
                      <a:gd name="T10" fmla="*/ 44 w 62"/>
                      <a:gd name="T11" fmla="*/ 18 h 36"/>
                      <a:gd name="T12" fmla="*/ 40 w 62"/>
                      <a:gd name="T13" fmla="*/ 16 h 36"/>
                      <a:gd name="T14" fmla="*/ 36 w 62"/>
                      <a:gd name="T15" fmla="*/ 14 h 36"/>
                      <a:gd name="T16" fmla="*/ 32 w 62"/>
                      <a:gd name="T17" fmla="*/ 12 h 36"/>
                      <a:gd name="T18" fmla="*/ 28 w 62"/>
                      <a:gd name="T19" fmla="*/ 10 h 36"/>
                      <a:gd name="T20" fmla="*/ 24 w 62"/>
                      <a:gd name="T21" fmla="*/ 8 h 36"/>
                      <a:gd name="T22" fmla="*/ 20 w 62"/>
                      <a:gd name="T23" fmla="*/ 6 h 36"/>
                      <a:gd name="T24" fmla="*/ 18 w 62"/>
                      <a:gd name="T25" fmla="*/ 6 h 36"/>
                      <a:gd name="T26" fmla="*/ 14 w 62"/>
                      <a:gd name="T27" fmla="*/ 4 h 36"/>
                      <a:gd name="T28" fmla="*/ 10 w 62"/>
                      <a:gd name="T29" fmla="*/ 4 h 36"/>
                      <a:gd name="T30" fmla="*/ 8 w 62"/>
                      <a:gd name="T31" fmla="*/ 2 h 36"/>
                      <a:gd name="T32" fmla="*/ 4 w 62"/>
                      <a:gd name="T33" fmla="*/ 0 h 36"/>
                      <a:gd name="T34" fmla="*/ 2 w 62"/>
                      <a:gd name="T35" fmla="*/ 0 h 36"/>
                      <a:gd name="T36" fmla="*/ 0 w 62"/>
                      <a:gd name="T37" fmla="*/ 2 h 36"/>
                      <a:gd name="T38" fmla="*/ 4 w 62"/>
                      <a:gd name="T39" fmla="*/ 4 h 36"/>
                      <a:gd name="T40" fmla="*/ 6 w 62"/>
                      <a:gd name="T41" fmla="*/ 4 h 36"/>
                      <a:gd name="T42" fmla="*/ 10 w 62"/>
                      <a:gd name="T43" fmla="*/ 6 h 36"/>
                      <a:gd name="T44" fmla="*/ 14 w 62"/>
                      <a:gd name="T45" fmla="*/ 6 h 36"/>
                      <a:gd name="T46" fmla="*/ 16 w 62"/>
                      <a:gd name="T47" fmla="*/ 8 h 36"/>
                      <a:gd name="T48" fmla="*/ 20 w 62"/>
                      <a:gd name="T49" fmla="*/ 10 h 36"/>
                      <a:gd name="T50" fmla="*/ 24 w 62"/>
                      <a:gd name="T51" fmla="*/ 10 h 36"/>
                      <a:gd name="T52" fmla="*/ 28 w 62"/>
                      <a:gd name="T53" fmla="*/ 12 h 36"/>
                      <a:gd name="T54" fmla="*/ 30 w 62"/>
                      <a:gd name="T55" fmla="*/ 14 h 36"/>
                      <a:gd name="T56" fmla="*/ 34 w 62"/>
                      <a:gd name="T57" fmla="*/ 16 h 36"/>
                      <a:gd name="T58" fmla="*/ 38 w 62"/>
                      <a:gd name="T59" fmla="*/ 18 h 36"/>
                      <a:gd name="T60" fmla="*/ 42 w 62"/>
                      <a:gd name="T61" fmla="*/ 22 h 36"/>
                      <a:gd name="T62" fmla="*/ 46 w 62"/>
                      <a:gd name="T63" fmla="*/ 24 h 36"/>
                      <a:gd name="T64" fmla="*/ 50 w 62"/>
                      <a:gd name="T65" fmla="*/ 28 h 36"/>
                      <a:gd name="T66" fmla="*/ 54 w 62"/>
                      <a:gd name="T67" fmla="*/ 32 h 36"/>
                      <a:gd name="T68" fmla="*/ 60 w 62"/>
                      <a:gd name="T69" fmla="*/ 36 h 36"/>
                      <a:gd name="T70" fmla="*/ 62 w 62"/>
                      <a:gd name="T71" fmla="*/ 34 h 36"/>
                      <a:gd name="T72" fmla="*/ 60 w 62"/>
                      <a:gd name="T73" fmla="*/ 36 h 36"/>
                      <a:gd name="T74" fmla="*/ 60 w 62"/>
                      <a:gd name="T75" fmla="*/ 36 h 36"/>
                      <a:gd name="T76" fmla="*/ 62 w 62"/>
                      <a:gd name="T77" fmla="*/ 36 h 36"/>
                      <a:gd name="T78" fmla="*/ 62 w 62"/>
                      <a:gd name="T79" fmla="*/ 34 h 36"/>
                      <a:gd name="T80" fmla="*/ 62 w 62"/>
                      <a:gd name="T81" fmla="*/ 34 h 36"/>
                      <a:gd name="T82" fmla="*/ 60 w 62"/>
                      <a:gd name="T83" fmla="*/ 34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2"/>
                      <a:gd name="T127" fmla="*/ 0 h 36"/>
                      <a:gd name="T128" fmla="*/ 62 w 62"/>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2" h="36">
                        <a:moveTo>
                          <a:pt x="60" y="34"/>
                        </a:moveTo>
                        <a:lnTo>
                          <a:pt x="62" y="34"/>
                        </a:lnTo>
                        <a:lnTo>
                          <a:pt x="56" y="30"/>
                        </a:lnTo>
                        <a:lnTo>
                          <a:pt x="52" y="26"/>
                        </a:lnTo>
                        <a:lnTo>
                          <a:pt x="48" y="22"/>
                        </a:lnTo>
                        <a:lnTo>
                          <a:pt x="44" y="18"/>
                        </a:lnTo>
                        <a:lnTo>
                          <a:pt x="40" y="16"/>
                        </a:lnTo>
                        <a:lnTo>
                          <a:pt x="36" y="14"/>
                        </a:lnTo>
                        <a:lnTo>
                          <a:pt x="32" y="12"/>
                        </a:lnTo>
                        <a:lnTo>
                          <a:pt x="28" y="10"/>
                        </a:lnTo>
                        <a:lnTo>
                          <a:pt x="24" y="8"/>
                        </a:lnTo>
                        <a:lnTo>
                          <a:pt x="20" y="6"/>
                        </a:lnTo>
                        <a:lnTo>
                          <a:pt x="18" y="6"/>
                        </a:lnTo>
                        <a:lnTo>
                          <a:pt x="14" y="4"/>
                        </a:lnTo>
                        <a:lnTo>
                          <a:pt x="10" y="4"/>
                        </a:lnTo>
                        <a:lnTo>
                          <a:pt x="8" y="2"/>
                        </a:lnTo>
                        <a:lnTo>
                          <a:pt x="4" y="0"/>
                        </a:lnTo>
                        <a:lnTo>
                          <a:pt x="2" y="0"/>
                        </a:lnTo>
                        <a:lnTo>
                          <a:pt x="0" y="2"/>
                        </a:lnTo>
                        <a:lnTo>
                          <a:pt x="4" y="4"/>
                        </a:lnTo>
                        <a:lnTo>
                          <a:pt x="6" y="4"/>
                        </a:lnTo>
                        <a:lnTo>
                          <a:pt x="10" y="6"/>
                        </a:lnTo>
                        <a:lnTo>
                          <a:pt x="14" y="6"/>
                        </a:lnTo>
                        <a:lnTo>
                          <a:pt x="16" y="8"/>
                        </a:lnTo>
                        <a:lnTo>
                          <a:pt x="20" y="10"/>
                        </a:lnTo>
                        <a:lnTo>
                          <a:pt x="24" y="10"/>
                        </a:lnTo>
                        <a:lnTo>
                          <a:pt x="28" y="12"/>
                        </a:lnTo>
                        <a:lnTo>
                          <a:pt x="30" y="14"/>
                        </a:lnTo>
                        <a:lnTo>
                          <a:pt x="34" y="16"/>
                        </a:lnTo>
                        <a:lnTo>
                          <a:pt x="38" y="18"/>
                        </a:lnTo>
                        <a:lnTo>
                          <a:pt x="42" y="22"/>
                        </a:lnTo>
                        <a:lnTo>
                          <a:pt x="46" y="24"/>
                        </a:lnTo>
                        <a:lnTo>
                          <a:pt x="50" y="28"/>
                        </a:lnTo>
                        <a:lnTo>
                          <a:pt x="54" y="32"/>
                        </a:lnTo>
                        <a:lnTo>
                          <a:pt x="60" y="36"/>
                        </a:lnTo>
                        <a:lnTo>
                          <a:pt x="62" y="34"/>
                        </a:lnTo>
                        <a:lnTo>
                          <a:pt x="60" y="36"/>
                        </a:lnTo>
                        <a:lnTo>
                          <a:pt x="62" y="36"/>
                        </a:lnTo>
                        <a:lnTo>
                          <a:pt x="62" y="34"/>
                        </a:lnTo>
                        <a:lnTo>
                          <a:pt x="60" y="34"/>
                        </a:lnTo>
                        <a:close/>
                      </a:path>
                    </a:pathLst>
                  </a:custGeom>
                  <a:solidFill>
                    <a:srgbClr val="000000"/>
                  </a:solidFill>
                  <a:ln w="9525">
                    <a:noFill/>
                    <a:round/>
                    <a:headEnd/>
                    <a:tailEnd/>
                  </a:ln>
                </p:spPr>
                <p:txBody>
                  <a:bodyPr/>
                  <a:lstStyle/>
                  <a:p>
                    <a:endParaRPr lang="es-AR"/>
                  </a:p>
                </p:txBody>
              </p:sp>
              <p:sp>
                <p:nvSpPr>
                  <p:cNvPr id="70824" name="Freeform 1289"/>
                  <p:cNvSpPr>
                    <a:spLocks/>
                  </p:cNvSpPr>
                  <p:nvPr/>
                </p:nvSpPr>
                <p:spPr bwMode="auto">
                  <a:xfrm>
                    <a:off x="4614" y="2236"/>
                    <a:ext cx="4" cy="60"/>
                  </a:xfrm>
                  <a:custGeom>
                    <a:avLst/>
                    <a:gdLst>
                      <a:gd name="T0" fmla="*/ 2 w 4"/>
                      <a:gd name="T1" fmla="*/ 2 h 60"/>
                      <a:gd name="T2" fmla="*/ 2 w 4"/>
                      <a:gd name="T3" fmla="*/ 2 h 60"/>
                      <a:gd name="T4" fmla="*/ 0 w 4"/>
                      <a:gd name="T5" fmla="*/ 12 h 60"/>
                      <a:gd name="T6" fmla="*/ 0 w 4"/>
                      <a:gd name="T7" fmla="*/ 26 h 60"/>
                      <a:gd name="T8" fmla="*/ 0 w 4"/>
                      <a:gd name="T9" fmla="*/ 44 h 60"/>
                      <a:gd name="T10" fmla="*/ 0 w 4"/>
                      <a:gd name="T11" fmla="*/ 60 h 60"/>
                      <a:gd name="T12" fmla="*/ 4 w 4"/>
                      <a:gd name="T13" fmla="*/ 60 h 60"/>
                      <a:gd name="T14" fmla="*/ 4 w 4"/>
                      <a:gd name="T15" fmla="*/ 44 h 60"/>
                      <a:gd name="T16" fmla="*/ 2 w 4"/>
                      <a:gd name="T17" fmla="*/ 26 h 60"/>
                      <a:gd name="T18" fmla="*/ 2 w 4"/>
                      <a:gd name="T19" fmla="*/ 12 h 60"/>
                      <a:gd name="T20" fmla="*/ 4 w 4"/>
                      <a:gd name="T21" fmla="*/ 2 h 60"/>
                      <a:gd name="T22" fmla="*/ 4 w 4"/>
                      <a:gd name="T23" fmla="*/ 2 h 60"/>
                      <a:gd name="T24" fmla="*/ 4 w 4"/>
                      <a:gd name="T25" fmla="*/ 2 h 60"/>
                      <a:gd name="T26" fmla="*/ 4 w 4"/>
                      <a:gd name="T27" fmla="*/ 0 h 60"/>
                      <a:gd name="T28" fmla="*/ 2 w 4"/>
                      <a:gd name="T29" fmla="*/ 0 h 60"/>
                      <a:gd name="T30" fmla="*/ 2 w 4"/>
                      <a:gd name="T31" fmla="*/ 0 h 60"/>
                      <a:gd name="T32" fmla="*/ 2 w 4"/>
                      <a:gd name="T33" fmla="*/ 2 h 60"/>
                      <a:gd name="T34" fmla="*/ 2 w 4"/>
                      <a:gd name="T35" fmla="*/ 2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0"/>
                      <a:gd name="T56" fmla="*/ 4 w 4"/>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0">
                        <a:moveTo>
                          <a:pt x="2" y="2"/>
                        </a:moveTo>
                        <a:lnTo>
                          <a:pt x="2" y="2"/>
                        </a:lnTo>
                        <a:lnTo>
                          <a:pt x="0" y="12"/>
                        </a:lnTo>
                        <a:lnTo>
                          <a:pt x="0" y="26"/>
                        </a:lnTo>
                        <a:lnTo>
                          <a:pt x="0" y="44"/>
                        </a:lnTo>
                        <a:lnTo>
                          <a:pt x="0" y="60"/>
                        </a:lnTo>
                        <a:lnTo>
                          <a:pt x="4" y="60"/>
                        </a:lnTo>
                        <a:lnTo>
                          <a:pt x="4" y="44"/>
                        </a:lnTo>
                        <a:lnTo>
                          <a:pt x="2" y="26"/>
                        </a:lnTo>
                        <a:lnTo>
                          <a:pt x="2" y="12"/>
                        </a:lnTo>
                        <a:lnTo>
                          <a:pt x="4" y="2"/>
                        </a:lnTo>
                        <a:lnTo>
                          <a:pt x="4" y="0"/>
                        </a:lnTo>
                        <a:lnTo>
                          <a:pt x="2" y="0"/>
                        </a:lnTo>
                        <a:lnTo>
                          <a:pt x="2" y="2"/>
                        </a:lnTo>
                        <a:close/>
                      </a:path>
                    </a:pathLst>
                  </a:custGeom>
                  <a:solidFill>
                    <a:srgbClr val="000000"/>
                  </a:solidFill>
                  <a:ln w="9525">
                    <a:noFill/>
                    <a:round/>
                    <a:headEnd/>
                    <a:tailEnd/>
                  </a:ln>
                </p:spPr>
                <p:txBody>
                  <a:bodyPr/>
                  <a:lstStyle/>
                  <a:p>
                    <a:endParaRPr lang="es-AR"/>
                  </a:p>
                </p:txBody>
              </p:sp>
              <p:sp>
                <p:nvSpPr>
                  <p:cNvPr id="70825" name="Freeform 1290"/>
                  <p:cNvSpPr>
                    <a:spLocks/>
                  </p:cNvSpPr>
                  <p:nvPr/>
                </p:nvSpPr>
                <p:spPr bwMode="auto">
                  <a:xfrm>
                    <a:off x="4606" y="2224"/>
                    <a:ext cx="12" cy="14"/>
                  </a:xfrm>
                  <a:custGeom>
                    <a:avLst/>
                    <a:gdLst>
                      <a:gd name="T0" fmla="*/ 0 w 12"/>
                      <a:gd name="T1" fmla="*/ 0 h 14"/>
                      <a:gd name="T2" fmla="*/ 0 w 12"/>
                      <a:gd name="T3" fmla="*/ 2 h 14"/>
                      <a:gd name="T4" fmla="*/ 0 w 12"/>
                      <a:gd name="T5" fmla="*/ 2 h 14"/>
                      <a:gd name="T6" fmla="*/ 2 w 12"/>
                      <a:gd name="T7" fmla="*/ 4 h 14"/>
                      <a:gd name="T8" fmla="*/ 4 w 12"/>
                      <a:gd name="T9" fmla="*/ 4 h 14"/>
                      <a:gd name="T10" fmla="*/ 6 w 12"/>
                      <a:gd name="T11" fmla="*/ 6 h 14"/>
                      <a:gd name="T12" fmla="*/ 6 w 12"/>
                      <a:gd name="T13" fmla="*/ 8 h 14"/>
                      <a:gd name="T14" fmla="*/ 8 w 12"/>
                      <a:gd name="T15" fmla="*/ 10 h 14"/>
                      <a:gd name="T16" fmla="*/ 8 w 12"/>
                      <a:gd name="T17" fmla="*/ 12 h 14"/>
                      <a:gd name="T18" fmla="*/ 10 w 12"/>
                      <a:gd name="T19" fmla="*/ 14 h 14"/>
                      <a:gd name="T20" fmla="*/ 12 w 12"/>
                      <a:gd name="T21" fmla="*/ 14 h 14"/>
                      <a:gd name="T22" fmla="*/ 10 w 12"/>
                      <a:gd name="T23" fmla="*/ 10 h 14"/>
                      <a:gd name="T24" fmla="*/ 10 w 12"/>
                      <a:gd name="T25" fmla="*/ 8 h 14"/>
                      <a:gd name="T26" fmla="*/ 8 w 12"/>
                      <a:gd name="T27" fmla="*/ 6 h 14"/>
                      <a:gd name="T28" fmla="*/ 6 w 12"/>
                      <a:gd name="T29" fmla="*/ 4 h 14"/>
                      <a:gd name="T30" fmla="*/ 6 w 12"/>
                      <a:gd name="T31" fmla="*/ 2 h 14"/>
                      <a:gd name="T32" fmla="*/ 4 w 12"/>
                      <a:gd name="T33" fmla="*/ 2 h 14"/>
                      <a:gd name="T34" fmla="*/ 2 w 12"/>
                      <a:gd name="T35" fmla="*/ 0 h 14"/>
                      <a:gd name="T36" fmla="*/ 0 w 12"/>
                      <a:gd name="T37" fmla="*/ 0 h 14"/>
                      <a:gd name="T38" fmla="*/ 2 w 12"/>
                      <a:gd name="T39" fmla="*/ 2 h 14"/>
                      <a:gd name="T40" fmla="*/ 0 w 12"/>
                      <a:gd name="T41" fmla="*/ 0 h 14"/>
                      <a:gd name="T42" fmla="*/ 0 w 12"/>
                      <a:gd name="T43" fmla="*/ 0 h 14"/>
                      <a:gd name="T44" fmla="*/ 0 w 12"/>
                      <a:gd name="T45" fmla="*/ 0 h 14"/>
                      <a:gd name="T46" fmla="*/ 0 w 12"/>
                      <a:gd name="T47" fmla="*/ 2 h 14"/>
                      <a:gd name="T48" fmla="*/ 0 w 12"/>
                      <a:gd name="T49" fmla="*/ 2 h 14"/>
                      <a:gd name="T50" fmla="*/ 0 w 12"/>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4"/>
                      <a:gd name="T80" fmla="*/ 12 w 1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4">
                        <a:moveTo>
                          <a:pt x="0" y="0"/>
                        </a:moveTo>
                        <a:lnTo>
                          <a:pt x="0" y="2"/>
                        </a:lnTo>
                        <a:lnTo>
                          <a:pt x="2" y="4"/>
                        </a:lnTo>
                        <a:lnTo>
                          <a:pt x="4" y="4"/>
                        </a:lnTo>
                        <a:lnTo>
                          <a:pt x="6" y="6"/>
                        </a:lnTo>
                        <a:lnTo>
                          <a:pt x="6" y="8"/>
                        </a:lnTo>
                        <a:lnTo>
                          <a:pt x="8" y="10"/>
                        </a:lnTo>
                        <a:lnTo>
                          <a:pt x="8" y="12"/>
                        </a:lnTo>
                        <a:lnTo>
                          <a:pt x="10" y="14"/>
                        </a:lnTo>
                        <a:lnTo>
                          <a:pt x="12" y="14"/>
                        </a:lnTo>
                        <a:lnTo>
                          <a:pt x="10" y="10"/>
                        </a:lnTo>
                        <a:lnTo>
                          <a:pt x="10" y="8"/>
                        </a:lnTo>
                        <a:lnTo>
                          <a:pt x="8" y="6"/>
                        </a:lnTo>
                        <a:lnTo>
                          <a:pt x="6" y="4"/>
                        </a:lnTo>
                        <a:lnTo>
                          <a:pt x="6" y="2"/>
                        </a:lnTo>
                        <a:lnTo>
                          <a:pt x="4" y="2"/>
                        </a:lnTo>
                        <a:lnTo>
                          <a:pt x="2"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0826" name="Freeform 1291"/>
                  <p:cNvSpPr>
                    <a:spLocks/>
                  </p:cNvSpPr>
                  <p:nvPr/>
                </p:nvSpPr>
                <p:spPr bwMode="auto">
                  <a:xfrm>
                    <a:off x="4596" y="2204"/>
                    <a:ext cx="12" cy="20"/>
                  </a:xfrm>
                  <a:custGeom>
                    <a:avLst/>
                    <a:gdLst>
                      <a:gd name="T0" fmla="*/ 0 w 12"/>
                      <a:gd name="T1" fmla="*/ 0 h 20"/>
                      <a:gd name="T2" fmla="*/ 0 w 12"/>
                      <a:gd name="T3" fmla="*/ 2 h 20"/>
                      <a:gd name="T4" fmla="*/ 2 w 12"/>
                      <a:gd name="T5" fmla="*/ 4 h 20"/>
                      <a:gd name="T6" fmla="*/ 4 w 12"/>
                      <a:gd name="T7" fmla="*/ 4 h 20"/>
                      <a:gd name="T8" fmla="*/ 6 w 12"/>
                      <a:gd name="T9" fmla="*/ 6 h 20"/>
                      <a:gd name="T10" fmla="*/ 8 w 12"/>
                      <a:gd name="T11" fmla="*/ 10 h 20"/>
                      <a:gd name="T12" fmla="*/ 8 w 12"/>
                      <a:gd name="T13" fmla="*/ 12 h 20"/>
                      <a:gd name="T14" fmla="*/ 10 w 12"/>
                      <a:gd name="T15" fmla="*/ 16 h 20"/>
                      <a:gd name="T16" fmla="*/ 8 w 12"/>
                      <a:gd name="T17" fmla="*/ 18 h 20"/>
                      <a:gd name="T18" fmla="*/ 8 w 12"/>
                      <a:gd name="T19" fmla="*/ 20 h 20"/>
                      <a:gd name="T20" fmla="*/ 12 w 12"/>
                      <a:gd name="T21" fmla="*/ 20 h 20"/>
                      <a:gd name="T22" fmla="*/ 12 w 12"/>
                      <a:gd name="T23" fmla="*/ 18 h 20"/>
                      <a:gd name="T24" fmla="*/ 12 w 12"/>
                      <a:gd name="T25" fmla="*/ 16 h 20"/>
                      <a:gd name="T26" fmla="*/ 10 w 12"/>
                      <a:gd name="T27" fmla="*/ 12 h 20"/>
                      <a:gd name="T28" fmla="*/ 10 w 12"/>
                      <a:gd name="T29" fmla="*/ 8 h 20"/>
                      <a:gd name="T30" fmla="*/ 8 w 12"/>
                      <a:gd name="T31" fmla="*/ 6 h 20"/>
                      <a:gd name="T32" fmla="*/ 6 w 12"/>
                      <a:gd name="T33" fmla="*/ 2 h 20"/>
                      <a:gd name="T34" fmla="*/ 4 w 12"/>
                      <a:gd name="T35" fmla="*/ 0 h 20"/>
                      <a:gd name="T36" fmla="*/ 0 w 12"/>
                      <a:gd name="T37" fmla="*/ 0 h 20"/>
                      <a:gd name="T38" fmla="*/ 2 w 12"/>
                      <a:gd name="T39" fmla="*/ 2 h 20"/>
                      <a:gd name="T40" fmla="*/ 0 w 12"/>
                      <a:gd name="T41" fmla="*/ 0 h 20"/>
                      <a:gd name="T42" fmla="*/ 0 w 12"/>
                      <a:gd name="T43" fmla="*/ 0 h 20"/>
                      <a:gd name="T44" fmla="*/ 0 w 12"/>
                      <a:gd name="T45" fmla="*/ 2 h 20"/>
                      <a:gd name="T46" fmla="*/ 0 w 12"/>
                      <a:gd name="T47" fmla="*/ 2 h 20"/>
                      <a:gd name="T48" fmla="*/ 0 w 12"/>
                      <a:gd name="T49" fmla="*/ 2 h 20"/>
                      <a:gd name="T50" fmla="*/ 0 w 12"/>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20"/>
                      <a:gd name="T80" fmla="*/ 12 w 12"/>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20">
                        <a:moveTo>
                          <a:pt x="0" y="0"/>
                        </a:moveTo>
                        <a:lnTo>
                          <a:pt x="0" y="2"/>
                        </a:lnTo>
                        <a:lnTo>
                          <a:pt x="2" y="4"/>
                        </a:lnTo>
                        <a:lnTo>
                          <a:pt x="4" y="4"/>
                        </a:lnTo>
                        <a:lnTo>
                          <a:pt x="6" y="6"/>
                        </a:lnTo>
                        <a:lnTo>
                          <a:pt x="8" y="10"/>
                        </a:lnTo>
                        <a:lnTo>
                          <a:pt x="8" y="12"/>
                        </a:lnTo>
                        <a:lnTo>
                          <a:pt x="10" y="16"/>
                        </a:lnTo>
                        <a:lnTo>
                          <a:pt x="8" y="18"/>
                        </a:lnTo>
                        <a:lnTo>
                          <a:pt x="8" y="20"/>
                        </a:lnTo>
                        <a:lnTo>
                          <a:pt x="12" y="20"/>
                        </a:lnTo>
                        <a:lnTo>
                          <a:pt x="12" y="18"/>
                        </a:lnTo>
                        <a:lnTo>
                          <a:pt x="12" y="16"/>
                        </a:lnTo>
                        <a:lnTo>
                          <a:pt x="10" y="12"/>
                        </a:lnTo>
                        <a:lnTo>
                          <a:pt x="10" y="8"/>
                        </a:lnTo>
                        <a:lnTo>
                          <a:pt x="8" y="6"/>
                        </a:lnTo>
                        <a:lnTo>
                          <a:pt x="6" y="2"/>
                        </a:lnTo>
                        <a:lnTo>
                          <a:pt x="4"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0827" name="Freeform 1292"/>
                  <p:cNvSpPr>
                    <a:spLocks/>
                  </p:cNvSpPr>
                  <p:nvPr/>
                </p:nvSpPr>
                <p:spPr bwMode="auto">
                  <a:xfrm>
                    <a:off x="4586" y="2192"/>
                    <a:ext cx="12" cy="12"/>
                  </a:xfrm>
                  <a:custGeom>
                    <a:avLst/>
                    <a:gdLst>
                      <a:gd name="T0" fmla="*/ 0 w 12"/>
                      <a:gd name="T1" fmla="*/ 0 h 12"/>
                      <a:gd name="T2" fmla="*/ 2 w 12"/>
                      <a:gd name="T3" fmla="*/ 2 h 12"/>
                      <a:gd name="T4" fmla="*/ 2 w 12"/>
                      <a:gd name="T5" fmla="*/ 2 h 12"/>
                      <a:gd name="T6" fmla="*/ 6 w 12"/>
                      <a:gd name="T7" fmla="*/ 2 h 12"/>
                      <a:gd name="T8" fmla="*/ 8 w 12"/>
                      <a:gd name="T9" fmla="*/ 4 h 12"/>
                      <a:gd name="T10" fmla="*/ 8 w 12"/>
                      <a:gd name="T11" fmla="*/ 4 h 12"/>
                      <a:gd name="T12" fmla="*/ 10 w 12"/>
                      <a:gd name="T13" fmla="*/ 6 h 12"/>
                      <a:gd name="T14" fmla="*/ 10 w 12"/>
                      <a:gd name="T15" fmla="*/ 8 h 12"/>
                      <a:gd name="T16" fmla="*/ 10 w 12"/>
                      <a:gd name="T17" fmla="*/ 10 h 12"/>
                      <a:gd name="T18" fmla="*/ 10 w 12"/>
                      <a:gd name="T19" fmla="*/ 12 h 12"/>
                      <a:gd name="T20" fmla="*/ 12 w 12"/>
                      <a:gd name="T21" fmla="*/ 12 h 12"/>
                      <a:gd name="T22" fmla="*/ 12 w 12"/>
                      <a:gd name="T23" fmla="*/ 10 h 12"/>
                      <a:gd name="T24" fmla="*/ 12 w 12"/>
                      <a:gd name="T25" fmla="*/ 8 h 12"/>
                      <a:gd name="T26" fmla="*/ 12 w 12"/>
                      <a:gd name="T27" fmla="*/ 4 h 12"/>
                      <a:gd name="T28" fmla="*/ 10 w 12"/>
                      <a:gd name="T29" fmla="*/ 2 h 12"/>
                      <a:gd name="T30" fmla="*/ 8 w 12"/>
                      <a:gd name="T31" fmla="*/ 2 h 12"/>
                      <a:gd name="T32" fmla="*/ 6 w 12"/>
                      <a:gd name="T33" fmla="*/ 0 h 12"/>
                      <a:gd name="T34" fmla="*/ 4 w 12"/>
                      <a:gd name="T35" fmla="*/ 0 h 12"/>
                      <a:gd name="T36" fmla="*/ 2 w 12"/>
                      <a:gd name="T37" fmla="*/ 0 h 12"/>
                      <a:gd name="T38" fmla="*/ 2 w 12"/>
                      <a:gd name="T39" fmla="*/ 2 h 12"/>
                      <a:gd name="T40" fmla="*/ 2 w 12"/>
                      <a:gd name="T41" fmla="*/ 0 h 12"/>
                      <a:gd name="T42" fmla="*/ 0 w 12"/>
                      <a:gd name="T43" fmla="*/ 0 h 12"/>
                      <a:gd name="T44" fmla="*/ 0 w 12"/>
                      <a:gd name="T45" fmla="*/ 0 h 12"/>
                      <a:gd name="T46" fmla="*/ 0 w 12"/>
                      <a:gd name="T47" fmla="*/ 2 h 12"/>
                      <a:gd name="T48" fmla="*/ 2 w 12"/>
                      <a:gd name="T49" fmla="*/ 2 h 12"/>
                      <a:gd name="T50" fmla="*/ 0 w 12"/>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2"/>
                      <a:gd name="T80" fmla="*/ 12 w 12"/>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2">
                        <a:moveTo>
                          <a:pt x="0" y="0"/>
                        </a:moveTo>
                        <a:lnTo>
                          <a:pt x="2" y="2"/>
                        </a:lnTo>
                        <a:lnTo>
                          <a:pt x="6" y="2"/>
                        </a:lnTo>
                        <a:lnTo>
                          <a:pt x="8" y="4"/>
                        </a:lnTo>
                        <a:lnTo>
                          <a:pt x="10" y="6"/>
                        </a:lnTo>
                        <a:lnTo>
                          <a:pt x="10" y="8"/>
                        </a:lnTo>
                        <a:lnTo>
                          <a:pt x="10" y="10"/>
                        </a:lnTo>
                        <a:lnTo>
                          <a:pt x="10" y="12"/>
                        </a:lnTo>
                        <a:lnTo>
                          <a:pt x="12" y="12"/>
                        </a:lnTo>
                        <a:lnTo>
                          <a:pt x="12" y="10"/>
                        </a:lnTo>
                        <a:lnTo>
                          <a:pt x="12" y="8"/>
                        </a:lnTo>
                        <a:lnTo>
                          <a:pt x="12" y="4"/>
                        </a:lnTo>
                        <a:lnTo>
                          <a:pt x="10" y="2"/>
                        </a:lnTo>
                        <a:lnTo>
                          <a:pt x="8" y="2"/>
                        </a:lnTo>
                        <a:lnTo>
                          <a:pt x="6" y="0"/>
                        </a:lnTo>
                        <a:lnTo>
                          <a:pt x="4" y="0"/>
                        </a:lnTo>
                        <a:lnTo>
                          <a:pt x="2" y="0"/>
                        </a:lnTo>
                        <a:lnTo>
                          <a:pt x="2" y="2"/>
                        </a:lnTo>
                        <a:lnTo>
                          <a:pt x="2" y="0"/>
                        </a:lnTo>
                        <a:lnTo>
                          <a:pt x="0" y="0"/>
                        </a:ln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0828" name="Freeform 1293"/>
                  <p:cNvSpPr>
                    <a:spLocks/>
                  </p:cNvSpPr>
                  <p:nvPr/>
                </p:nvSpPr>
                <p:spPr bwMode="auto">
                  <a:xfrm>
                    <a:off x="4578" y="2176"/>
                    <a:ext cx="12" cy="16"/>
                  </a:xfrm>
                  <a:custGeom>
                    <a:avLst/>
                    <a:gdLst>
                      <a:gd name="T0" fmla="*/ 0 w 12"/>
                      <a:gd name="T1" fmla="*/ 0 h 16"/>
                      <a:gd name="T2" fmla="*/ 0 w 12"/>
                      <a:gd name="T3" fmla="*/ 2 h 16"/>
                      <a:gd name="T4" fmla="*/ 2 w 12"/>
                      <a:gd name="T5" fmla="*/ 4 h 16"/>
                      <a:gd name="T6" fmla="*/ 4 w 12"/>
                      <a:gd name="T7" fmla="*/ 4 h 16"/>
                      <a:gd name="T8" fmla="*/ 6 w 12"/>
                      <a:gd name="T9" fmla="*/ 6 h 16"/>
                      <a:gd name="T10" fmla="*/ 8 w 12"/>
                      <a:gd name="T11" fmla="*/ 8 h 16"/>
                      <a:gd name="T12" fmla="*/ 10 w 12"/>
                      <a:gd name="T13" fmla="*/ 10 h 16"/>
                      <a:gd name="T14" fmla="*/ 10 w 12"/>
                      <a:gd name="T15" fmla="*/ 12 h 16"/>
                      <a:gd name="T16" fmla="*/ 10 w 12"/>
                      <a:gd name="T17" fmla="*/ 14 h 16"/>
                      <a:gd name="T18" fmla="*/ 8 w 12"/>
                      <a:gd name="T19" fmla="*/ 16 h 16"/>
                      <a:gd name="T20" fmla="*/ 10 w 12"/>
                      <a:gd name="T21" fmla="*/ 16 h 16"/>
                      <a:gd name="T22" fmla="*/ 12 w 12"/>
                      <a:gd name="T23" fmla="*/ 14 h 16"/>
                      <a:gd name="T24" fmla="*/ 12 w 12"/>
                      <a:gd name="T25" fmla="*/ 12 h 16"/>
                      <a:gd name="T26" fmla="*/ 12 w 12"/>
                      <a:gd name="T27" fmla="*/ 10 h 16"/>
                      <a:gd name="T28" fmla="*/ 12 w 12"/>
                      <a:gd name="T29" fmla="*/ 6 h 16"/>
                      <a:gd name="T30" fmla="*/ 8 w 12"/>
                      <a:gd name="T31" fmla="*/ 4 h 16"/>
                      <a:gd name="T32" fmla="*/ 6 w 12"/>
                      <a:gd name="T33" fmla="*/ 2 h 16"/>
                      <a:gd name="T34" fmla="*/ 4 w 12"/>
                      <a:gd name="T35" fmla="*/ 0 h 16"/>
                      <a:gd name="T36" fmla="*/ 2 w 12"/>
                      <a:gd name="T37" fmla="*/ 0 h 16"/>
                      <a:gd name="T38" fmla="*/ 2 w 12"/>
                      <a:gd name="T39" fmla="*/ 2 h 16"/>
                      <a:gd name="T40" fmla="*/ 2 w 12"/>
                      <a:gd name="T41" fmla="*/ 0 h 16"/>
                      <a:gd name="T42" fmla="*/ 0 w 12"/>
                      <a:gd name="T43" fmla="*/ 0 h 16"/>
                      <a:gd name="T44" fmla="*/ 0 w 12"/>
                      <a:gd name="T45" fmla="*/ 0 h 16"/>
                      <a:gd name="T46" fmla="*/ 0 w 12"/>
                      <a:gd name="T47" fmla="*/ 2 h 16"/>
                      <a:gd name="T48" fmla="*/ 0 w 12"/>
                      <a:gd name="T49" fmla="*/ 2 h 16"/>
                      <a:gd name="T50" fmla="*/ 0 w 12"/>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6"/>
                      <a:gd name="T80" fmla="*/ 12 w 12"/>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6">
                        <a:moveTo>
                          <a:pt x="0" y="0"/>
                        </a:moveTo>
                        <a:lnTo>
                          <a:pt x="0" y="2"/>
                        </a:lnTo>
                        <a:lnTo>
                          <a:pt x="2" y="4"/>
                        </a:lnTo>
                        <a:lnTo>
                          <a:pt x="4" y="4"/>
                        </a:lnTo>
                        <a:lnTo>
                          <a:pt x="6" y="6"/>
                        </a:lnTo>
                        <a:lnTo>
                          <a:pt x="8" y="8"/>
                        </a:lnTo>
                        <a:lnTo>
                          <a:pt x="10" y="10"/>
                        </a:lnTo>
                        <a:lnTo>
                          <a:pt x="10" y="12"/>
                        </a:lnTo>
                        <a:lnTo>
                          <a:pt x="10" y="14"/>
                        </a:lnTo>
                        <a:lnTo>
                          <a:pt x="8" y="16"/>
                        </a:lnTo>
                        <a:lnTo>
                          <a:pt x="10" y="16"/>
                        </a:lnTo>
                        <a:lnTo>
                          <a:pt x="12" y="14"/>
                        </a:lnTo>
                        <a:lnTo>
                          <a:pt x="12" y="12"/>
                        </a:lnTo>
                        <a:lnTo>
                          <a:pt x="12" y="10"/>
                        </a:lnTo>
                        <a:lnTo>
                          <a:pt x="12" y="6"/>
                        </a:lnTo>
                        <a:lnTo>
                          <a:pt x="8" y="4"/>
                        </a:lnTo>
                        <a:lnTo>
                          <a:pt x="6" y="2"/>
                        </a:lnTo>
                        <a:lnTo>
                          <a:pt x="4" y="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0829" name="Freeform 1294"/>
                  <p:cNvSpPr>
                    <a:spLocks/>
                  </p:cNvSpPr>
                  <p:nvPr/>
                </p:nvSpPr>
                <p:spPr bwMode="auto">
                  <a:xfrm>
                    <a:off x="4566" y="2162"/>
                    <a:ext cx="16" cy="16"/>
                  </a:xfrm>
                  <a:custGeom>
                    <a:avLst/>
                    <a:gdLst>
                      <a:gd name="T0" fmla="*/ 0 w 16"/>
                      <a:gd name="T1" fmla="*/ 2 h 16"/>
                      <a:gd name="T2" fmla="*/ 2 w 16"/>
                      <a:gd name="T3" fmla="*/ 4 h 16"/>
                      <a:gd name="T4" fmla="*/ 4 w 16"/>
                      <a:gd name="T5" fmla="*/ 4 h 16"/>
                      <a:gd name="T6" fmla="*/ 6 w 16"/>
                      <a:gd name="T7" fmla="*/ 4 h 16"/>
                      <a:gd name="T8" fmla="*/ 8 w 16"/>
                      <a:gd name="T9" fmla="*/ 6 h 16"/>
                      <a:gd name="T10" fmla="*/ 10 w 16"/>
                      <a:gd name="T11" fmla="*/ 8 h 16"/>
                      <a:gd name="T12" fmla="*/ 12 w 16"/>
                      <a:gd name="T13" fmla="*/ 10 h 16"/>
                      <a:gd name="T14" fmla="*/ 14 w 16"/>
                      <a:gd name="T15" fmla="*/ 12 h 16"/>
                      <a:gd name="T16" fmla="*/ 14 w 16"/>
                      <a:gd name="T17" fmla="*/ 14 h 16"/>
                      <a:gd name="T18" fmla="*/ 12 w 16"/>
                      <a:gd name="T19" fmla="*/ 16 h 16"/>
                      <a:gd name="T20" fmla="*/ 14 w 16"/>
                      <a:gd name="T21" fmla="*/ 16 h 16"/>
                      <a:gd name="T22" fmla="*/ 16 w 16"/>
                      <a:gd name="T23" fmla="*/ 14 h 16"/>
                      <a:gd name="T24" fmla="*/ 16 w 16"/>
                      <a:gd name="T25" fmla="*/ 10 h 16"/>
                      <a:gd name="T26" fmla="*/ 14 w 16"/>
                      <a:gd name="T27" fmla="*/ 8 h 16"/>
                      <a:gd name="T28" fmla="*/ 12 w 16"/>
                      <a:gd name="T29" fmla="*/ 6 h 16"/>
                      <a:gd name="T30" fmla="*/ 10 w 16"/>
                      <a:gd name="T31" fmla="*/ 2 h 16"/>
                      <a:gd name="T32" fmla="*/ 6 w 16"/>
                      <a:gd name="T33" fmla="*/ 2 h 16"/>
                      <a:gd name="T34" fmla="*/ 4 w 16"/>
                      <a:gd name="T35" fmla="*/ 0 h 16"/>
                      <a:gd name="T36" fmla="*/ 0 w 16"/>
                      <a:gd name="T37" fmla="*/ 2 h 16"/>
                      <a:gd name="T38" fmla="*/ 2 w 16"/>
                      <a:gd name="T39" fmla="*/ 2 h 16"/>
                      <a:gd name="T40" fmla="*/ 0 w 16"/>
                      <a:gd name="T41" fmla="*/ 2 h 16"/>
                      <a:gd name="T42" fmla="*/ 0 w 16"/>
                      <a:gd name="T43" fmla="*/ 2 h 16"/>
                      <a:gd name="T44" fmla="*/ 0 w 16"/>
                      <a:gd name="T45" fmla="*/ 2 h 16"/>
                      <a:gd name="T46" fmla="*/ 0 w 16"/>
                      <a:gd name="T47" fmla="*/ 4 h 16"/>
                      <a:gd name="T48" fmla="*/ 2 w 16"/>
                      <a:gd name="T49" fmla="*/ 4 h 16"/>
                      <a:gd name="T50" fmla="*/ 0 w 16"/>
                      <a:gd name="T51" fmla="*/ 2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
                      <a:gd name="T79" fmla="*/ 0 h 16"/>
                      <a:gd name="T80" fmla="*/ 16 w 16"/>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 h="16">
                        <a:moveTo>
                          <a:pt x="0" y="2"/>
                        </a:moveTo>
                        <a:lnTo>
                          <a:pt x="2" y="4"/>
                        </a:lnTo>
                        <a:lnTo>
                          <a:pt x="4" y="4"/>
                        </a:lnTo>
                        <a:lnTo>
                          <a:pt x="6" y="4"/>
                        </a:lnTo>
                        <a:lnTo>
                          <a:pt x="8" y="6"/>
                        </a:lnTo>
                        <a:lnTo>
                          <a:pt x="10" y="8"/>
                        </a:lnTo>
                        <a:lnTo>
                          <a:pt x="12" y="10"/>
                        </a:lnTo>
                        <a:lnTo>
                          <a:pt x="14" y="12"/>
                        </a:lnTo>
                        <a:lnTo>
                          <a:pt x="14" y="14"/>
                        </a:lnTo>
                        <a:lnTo>
                          <a:pt x="12" y="16"/>
                        </a:lnTo>
                        <a:lnTo>
                          <a:pt x="14" y="16"/>
                        </a:lnTo>
                        <a:lnTo>
                          <a:pt x="16" y="14"/>
                        </a:lnTo>
                        <a:lnTo>
                          <a:pt x="16" y="10"/>
                        </a:lnTo>
                        <a:lnTo>
                          <a:pt x="14" y="8"/>
                        </a:lnTo>
                        <a:lnTo>
                          <a:pt x="12" y="6"/>
                        </a:lnTo>
                        <a:lnTo>
                          <a:pt x="10" y="2"/>
                        </a:lnTo>
                        <a:lnTo>
                          <a:pt x="6" y="2"/>
                        </a:lnTo>
                        <a:lnTo>
                          <a:pt x="4" y="0"/>
                        </a:lnTo>
                        <a:lnTo>
                          <a:pt x="0" y="2"/>
                        </a:lnTo>
                        <a:lnTo>
                          <a:pt x="2" y="2"/>
                        </a:lnTo>
                        <a:lnTo>
                          <a:pt x="0" y="2"/>
                        </a:lnTo>
                        <a:lnTo>
                          <a:pt x="0" y="4"/>
                        </a:lnTo>
                        <a:lnTo>
                          <a:pt x="2" y="4"/>
                        </a:lnTo>
                        <a:lnTo>
                          <a:pt x="0" y="2"/>
                        </a:lnTo>
                        <a:close/>
                      </a:path>
                    </a:pathLst>
                  </a:custGeom>
                  <a:solidFill>
                    <a:srgbClr val="000000"/>
                  </a:solidFill>
                  <a:ln w="9525">
                    <a:noFill/>
                    <a:round/>
                    <a:headEnd/>
                    <a:tailEnd/>
                  </a:ln>
                </p:spPr>
                <p:txBody>
                  <a:bodyPr/>
                  <a:lstStyle/>
                  <a:p>
                    <a:endParaRPr lang="es-AR"/>
                  </a:p>
                </p:txBody>
              </p:sp>
              <p:sp>
                <p:nvSpPr>
                  <p:cNvPr id="70830" name="Freeform 1295"/>
                  <p:cNvSpPr>
                    <a:spLocks/>
                  </p:cNvSpPr>
                  <p:nvPr/>
                </p:nvSpPr>
                <p:spPr bwMode="auto">
                  <a:xfrm>
                    <a:off x="4550" y="2154"/>
                    <a:ext cx="18" cy="10"/>
                  </a:xfrm>
                  <a:custGeom>
                    <a:avLst/>
                    <a:gdLst>
                      <a:gd name="T0" fmla="*/ 2 w 18"/>
                      <a:gd name="T1" fmla="*/ 4 h 10"/>
                      <a:gd name="T2" fmla="*/ 2 w 18"/>
                      <a:gd name="T3" fmla="*/ 4 h 10"/>
                      <a:gd name="T4" fmla="*/ 4 w 18"/>
                      <a:gd name="T5" fmla="*/ 4 h 10"/>
                      <a:gd name="T6" fmla="*/ 6 w 18"/>
                      <a:gd name="T7" fmla="*/ 2 h 10"/>
                      <a:gd name="T8" fmla="*/ 8 w 18"/>
                      <a:gd name="T9" fmla="*/ 2 h 10"/>
                      <a:gd name="T10" fmla="*/ 10 w 18"/>
                      <a:gd name="T11" fmla="*/ 4 h 10"/>
                      <a:gd name="T12" fmla="*/ 10 w 18"/>
                      <a:gd name="T13" fmla="*/ 4 h 10"/>
                      <a:gd name="T14" fmla="*/ 12 w 18"/>
                      <a:gd name="T15" fmla="*/ 6 h 10"/>
                      <a:gd name="T16" fmla="*/ 14 w 18"/>
                      <a:gd name="T17" fmla="*/ 8 h 10"/>
                      <a:gd name="T18" fmla="*/ 16 w 18"/>
                      <a:gd name="T19" fmla="*/ 10 h 10"/>
                      <a:gd name="T20" fmla="*/ 18 w 18"/>
                      <a:gd name="T21" fmla="*/ 10 h 10"/>
                      <a:gd name="T22" fmla="*/ 16 w 18"/>
                      <a:gd name="T23" fmla="*/ 8 h 10"/>
                      <a:gd name="T24" fmla="*/ 14 w 18"/>
                      <a:gd name="T25" fmla="*/ 4 h 10"/>
                      <a:gd name="T26" fmla="*/ 12 w 18"/>
                      <a:gd name="T27" fmla="*/ 4 h 10"/>
                      <a:gd name="T28" fmla="*/ 10 w 18"/>
                      <a:gd name="T29" fmla="*/ 2 h 10"/>
                      <a:gd name="T30" fmla="*/ 8 w 18"/>
                      <a:gd name="T31" fmla="*/ 0 h 10"/>
                      <a:gd name="T32" fmla="*/ 6 w 18"/>
                      <a:gd name="T33" fmla="*/ 0 h 10"/>
                      <a:gd name="T34" fmla="*/ 2 w 18"/>
                      <a:gd name="T35" fmla="*/ 0 h 10"/>
                      <a:gd name="T36" fmla="*/ 0 w 18"/>
                      <a:gd name="T37" fmla="*/ 2 h 10"/>
                      <a:gd name="T38" fmla="*/ 2 w 18"/>
                      <a:gd name="T39" fmla="*/ 2 h 10"/>
                      <a:gd name="T40" fmla="*/ 0 w 18"/>
                      <a:gd name="T41" fmla="*/ 2 h 10"/>
                      <a:gd name="T42" fmla="*/ 0 w 18"/>
                      <a:gd name="T43" fmla="*/ 4 h 10"/>
                      <a:gd name="T44" fmla="*/ 0 w 18"/>
                      <a:gd name="T45" fmla="*/ 4 h 10"/>
                      <a:gd name="T46" fmla="*/ 2 w 18"/>
                      <a:gd name="T47" fmla="*/ 4 h 10"/>
                      <a:gd name="T48" fmla="*/ 2 w 18"/>
                      <a:gd name="T49" fmla="*/ 4 h 10"/>
                      <a:gd name="T50" fmla="*/ 2 w 18"/>
                      <a:gd name="T51" fmla="*/ 4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0"/>
                      <a:gd name="T80" fmla="*/ 18 w 18"/>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0">
                        <a:moveTo>
                          <a:pt x="2" y="4"/>
                        </a:moveTo>
                        <a:lnTo>
                          <a:pt x="2" y="4"/>
                        </a:lnTo>
                        <a:lnTo>
                          <a:pt x="4" y="4"/>
                        </a:lnTo>
                        <a:lnTo>
                          <a:pt x="6" y="2"/>
                        </a:lnTo>
                        <a:lnTo>
                          <a:pt x="8" y="2"/>
                        </a:lnTo>
                        <a:lnTo>
                          <a:pt x="10" y="4"/>
                        </a:lnTo>
                        <a:lnTo>
                          <a:pt x="12" y="6"/>
                        </a:lnTo>
                        <a:lnTo>
                          <a:pt x="14" y="8"/>
                        </a:lnTo>
                        <a:lnTo>
                          <a:pt x="16" y="10"/>
                        </a:lnTo>
                        <a:lnTo>
                          <a:pt x="18" y="10"/>
                        </a:lnTo>
                        <a:lnTo>
                          <a:pt x="16" y="8"/>
                        </a:lnTo>
                        <a:lnTo>
                          <a:pt x="14" y="4"/>
                        </a:lnTo>
                        <a:lnTo>
                          <a:pt x="12" y="4"/>
                        </a:lnTo>
                        <a:lnTo>
                          <a:pt x="10" y="2"/>
                        </a:lnTo>
                        <a:lnTo>
                          <a:pt x="8" y="0"/>
                        </a:lnTo>
                        <a:lnTo>
                          <a:pt x="6" y="0"/>
                        </a:lnTo>
                        <a:lnTo>
                          <a:pt x="2" y="0"/>
                        </a:lnTo>
                        <a:lnTo>
                          <a:pt x="0" y="2"/>
                        </a:lnTo>
                        <a:lnTo>
                          <a:pt x="2" y="2"/>
                        </a:lnTo>
                        <a:lnTo>
                          <a:pt x="0" y="2"/>
                        </a:lnTo>
                        <a:lnTo>
                          <a:pt x="0" y="4"/>
                        </a:lnTo>
                        <a:lnTo>
                          <a:pt x="2" y="4"/>
                        </a:lnTo>
                        <a:close/>
                      </a:path>
                    </a:pathLst>
                  </a:custGeom>
                  <a:solidFill>
                    <a:srgbClr val="000000"/>
                  </a:solidFill>
                  <a:ln w="9525">
                    <a:noFill/>
                    <a:round/>
                    <a:headEnd/>
                    <a:tailEnd/>
                  </a:ln>
                </p:spPr>
                <p:txBody>
                  <a:bodyPr/>
                  <a:lstStyle/>
                  <a:p>
                    <a:endParaRPr lang="es-AR"/>
                  </a:p>
                </p:txBody>
              </p:sp>
              <p:sp>
                <p:nvSpPr>
                  <p:cNvPr id="70831" name="Freeform 1296"/>
                  <p:cNvSpPr>
                    <a:spLocks/>
                  </p:cNvSpPr>
                  <p:nvPr/>
                </p:nvSpPr>
                <p:spPr bwMode="auto">
                  <a:xfrm>
                    <a:off x="4540" y="2156"/>
                    <a:ext cx="10" cy="16"/>
                  </a:xfrm>
                  <a:custGeom>
                    <a:avLst/>
                    <a:gdLst>
                      <a:gd name="T0" fmla="*/ 4 w 10"/>
                      <a:gd name="T1" fmla="*/ 16 h 16"/>
                      <a:gd name="T2" fmla="*/ 4 w 10"/>
                      <a:gd name="T3" fmla="*/ 14 h 16"/>
                      <a:gd name="T4" fmla="*/ 4 w 10"/>
                      <a:gd name="T5" fmla="*/ 14 h 16"/>
                      <a:gd name="T6" fmla="*/ 2 w 10"/>
                      <a:gd name="T7" fmla="*/ 12 h 16"/>
                      <a:gd name="T8" fmla="*/ 2 w 10"/>
                      <a:gd name="T9" fmla="*/ 10 h 16"/>
                      <a:gd name="T10" fmla="*/ 4 w 10"/>
                      <a:gd name="T11" fmla="*/ 8 h 16"/>
                      <a:gd name="T12" fmla="*/ 6 w 10"/>
                      <a:gd name="T13" fmla="*/ 6 h 16"/>
                      <a:gd name="T14" fmla="*/ 6 w 10"/>
                      <a:gd name="T15" fmla="*/ 4 h 16"/>
                      <a:gd name="T16" fmla="*/ 10 w 10"/>
                      <a:gd name="T17" fmla="*/ 4 h 16"/>
                      <a:gd name="T18" fmla="*/ 10 w 10"/>
                      <a:gd name="T19" fmla="*/ 2 h 16"/>
                      <a:gd name="T20" fmla="*/ 10 w 10"/>
                      <a:gd name="T21" fmla="*/ 0 h 16"/>
                      <a:gd name="T22" fmla="*/ 8 w 10"/>
                      <a:gd name="T23" fmla="*/ 0 h 16"/>
                      <a:gd name="T24" fmla="*/ 6 w 10"/>
                      <a:gd name="T25" fmla="*/ 2 h 16"/>
                      <a:gd name="T26" fmla="*/ 4 w 10"/>
                      <a:gd name="T27" fmla="*/ 4 h 16"/>
                      <a:gd name="T28" fmla="*/ 2 w 10"/>
                      <a:gd name="T29" fmla="*/ 8 h 16"/>
                      <a:gd name="T30" fmla="*/ 0 w 10"/>
                      <a:gd name="T31" fmla="*/ 10 h 16"/>
                      <a:gd name="T32" fmla="*/ 0 w 10"/>
                      <a:gd name="T33" fmla="*/ 12 h 16"/>
                      <a:gd name="T34" fmla="*/ 0 w 10"/>
                      <a:gd name="T35" fmla="*/ 14 h 16"/>
                      <a:gd name="T36" fmla="*/ 2 w 10"/>
                      <a:gd name="T37" fmla="*/ 16 h 16"/>
                      <a:gd name="T38" fmla="*/ 2 w 10"/>
                      <a:gd name="T39" fmla="*/ 14 h 16"/>
                      <a:gd name="T40" fmla="*/ 2 w 10"/>
                      <a:gd name="T41" fmla="*/ 16 h 16"/>
                      <a:gd name="T42" fmla="*/ 4 w 10"/>
                      <a:gd name="T43" fmla="*/ 16 h 16"/>
                      <a:gd name="T44" fmla="*/ 4 w 10"/>
                      <a:gd name="T45" fmla="*/ 16 h 16"/>
                      <a:gd name="T46" fmla="*/ 4 w 10"/>
                      <a:gd name="T47" fmla="*/ 16 h 16"/>
                      <a:gd name="T48" fmla="*/ 4 w 10"/>
                      <a:gd name="T49" fmla="*/ 14 h 16"/>
                      <a:gd name="T50" fmla="*/ 4 w 10"/>
                      <a:gd name="T51" fmla="*/ 16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16"/>
                      <a:gd name="T80" fmla="*/ 10 w 10"/>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16">
                        <a:moveTo>
                          <a:pt x="4" y="16"/>
                        </a:moveTo>
                        <a:lnTo>
                          <a:pt x="4" y="14"/>
                        </a:lnTo>
                        <a:lnTo>
                          <a:pt x="2" y="12"/>
                        </a:lnTo>
                        <a:lnTo>
                          <a:pt x="2" y="10"/>
                        </a:lnTo>
                        <a:lnTo>
                          <a:pt x="4" y="8"/>
                        </a:lnTo>
                        <a:lnTo>
                          <a:pt x="6" y="6"/>
                        </a:lnTo>
                        <a:lnTo>
                          <a:pt x="6" y="4"/>
                        </a:lnTo>
                        <a:lnTo>
                          <a:pt x="10" y="4"/>
                        </a:lnTo>
                        <a:lnTo>
                          <a:pt x="10" y="2"/>
                        </a:lnTo>
                        <a:lnTo>
                          <a:pt x="10" y="0"/>
                        </a:lnTo>
                        <a:lnTo>
                          <a:pt x="8" y="0"/>
                        </a:lnTo>
                        <a:lnTo>
                          <a:pt x="6" y="2"/>
                        </a:lnTo>
                        <a:lnTo>
                          <a:pt x="4" y="4"/>
                        </a:lnTo>
                        <a:lnTo>
                          <a:pt x="2" y="8"/>
                        </a:lnTo>
                        <a:lnTo>
                          <a:pt x="0" y="10"/>
                        </a:lnTo>
                        <a:lnTo>
                          <a:pt x="0" y="12"/>
                        </a:lnTo>
                        <a:lnTo>
                          <a:pt x="0" y="14"/>
                        </a:lnTo>
                        <a:lnTo>
                          <a:pt x="2" y="16"/>
                        </a:lnTo>
                        <a:lnTo>
                          <a:pt x="2" y="14"/>
                        </a:lnTo>
                        <a:lnTo>
                          <a:pt x="2" y="16"/>
                        </a:lnTo>
                        <a:lnTo>
                          <a:pt x="4" y="16"/>
                        </a:lnTo>
                        <a:lnTo>
                          <a:pt x="4" y="14"/>
                        </a:lnTo>
                        <a:lnTo>
                          <a:pt x="4" y="16"/>
                        </a:lnTo>
                        <a:close/>
                      </a:path>
                    </a:pathLst>
                  </a:custGeom>
                  <a:solidFill>
                    <a:srgbClr val="000000"/>
                  </a:solidFill>
                  <a:ln w="9525">
                    <a:noFill/>
                    <a:round/>
                    <a:headEnd/>
                    <a:tailEnd/>
                  </a:ln>
                </p:spPr>
                <p:txBody>
                  <a:bodyPr/>
                  <a:lstStyle/>
                  <a:p>
                    <a:endParaRPr lang="es-AR"/>
                  </a:p>
                </p:txBody>
              </p:sp>
              <p:sp>
                <p:nvSpPr>
                  <p:cNvPr id="70832" name="Freeform 1297"/>
                  <p:cNvSpPr>
                    <a:spLocks/>
                  </p:cNvSpPr>
                  <p:nvPr/>
                </p:nvSpPr>
                <p:spPr bwMode="auto">
                  <a:xfrm>
                    <a:off x="4540" y="2172"/>
                    <a:ext cx="6" cy="14"/>
                  </a:xfrm>
                  <a:custGeom>
                    <a:avLst/>
                    <a:gdLst>
                      <a:gd name="T0" fmla="*/ 6 w 6"/>
                      <a:gd name="T1" fmla="*/ 14 h 14"/>
                      <a:gd name="T2" fmla="*/ 6 w 6"/>
                      <a:gd name="T3" fmla="*/ 12 h 14"/>
                      <a:gd name="T4" fmla="*/ 4 w 6"/>
                      <a:gd name="T5" fmla="*/ 12 h 14"/>
                      <a:gd name="T6" fmla="*/ 2 w 6"/>
                      <a:gd name="T7" fmla="*/ 8 h 14"/>
                      <a:gd name="T8" fmla="*/ 2 w 6"/>
                      <a:gd name="T9" fmla="*/ 4 h 14"/>
                      <a:gd name="T10" fmla="*/ 4 w 6"/>
                      <a:gd name="T11" fmla="*/ 0 h 14"/>
                      <a:gd name="T12" fmla="*/ 2 w 6"/>
                      <a:gd name="T13" fmla="*/ 0 h 14"/>
                      <a:gd name="T14" fmla="*/ 0 w 6"/>
                      <a:gd name="T15" fmla="*/ 4 h 14"/>
                      <a:gd name="T16" fmla="*/ 0 w 6"/>
                      <a:gd name="T17" fmla="*/ 8 h 14"/>
                      <a:gd name="T18" fmla="*/ 2 w 6"/>
                      <a:gd name="T19" fmla="*/ 12 h 14"/>
                      <a:gd name="T20" fmla="*/ 6 w 6"/>
                      <a:gd name="T21" fmla="*/ 14 h 14"/>
                      <a:gd name="T22" fmla="*/ 4 w 6"/>
                      <a:gd name="T23" fmla="*/ 12 h 14"/>
                      <a:gd name="T24" fmla="*/ 6 w 6"/>
                      <a:gd name="T25" fmla="*/ 14 h 14"/>
                      <a:gd name="T26" fmla="*/ 6 w 6"/>
                      <a:gd name="T27" fmla="*/ 14 h 14"/>
                      <a:gd name="T28" fmla="*/ 6 w 6"/>
                      <a:gd name="T29" fmla="*/ 14 h 14"/>
                      <a:gd name="T30" fmla="*/ 6 w 6"/>
                      <a:gd name="T31" fmla="*/ 12 h 14"/>
                      <a:gd name="T32" fmla="*/ 6 w 6"/>
                      <a:gd name="T33" fmla="*/ 12 h 14"/>
                      <a:gd name="T34" fmla="*/ 6 w 6"/>
                      <a:gd name="T35" fmla="*/ 14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14"/>
                      <a:gd name="T56" fmla="*/ 6 w 6"/>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14">
                        <a:moveTo>
                          <a:pt x="6" y="14"/>
                        </a:moveTo>
                        <a:lnTo>
                          <a:pt x="6" y="12"/>
                        </a:lnTo>
                        <a:lnTo>
                          <a:pt x="4" y="12"/>
                        </a:lnTo>
                        <a:lnTo>
                          <a:pt x="2" y="8"/>
                        </a:lnTo>
                        <a:lnTo>
                          <a:pt x="2" y="4"/>
                        </a:lnTo>
                        <a:lnTo>
                          <a:pt x="4" y="0"/>
                        </a:lnTo>
                        <a:lnTo>
                          <a:pt x="2" y="0"/>
                        </a:lnTo>
                        <a:lnTo>
                          <a:pt x="0" y="4"/>
                        </a:lnTo>
                        <a:lnTo>
                          <a:pt x="0" y="8"/>
                        </a:lnTo>
                        <a:lnTo>
                          <a:pt x="2" y="12"/>
                        </a:lnTo>
                        <a:lnTo>
                          <a:pt x="6" y="14"/>
                        </a:lnTo>
                        <a:lnTo>
                          <a:pt x="4" y="12"/>
                        </a:lnTo>
                        <a:lnTo>
                          <a:pt x="6" y="14"/>
                        </a:lnTo>
                        <a:lnTo>
                          <a:pt x="6" y="12"/>
                        </a:lnTo>
                        <a:lnTo>
                          <a:pt x="6" y="14"/>
                        </a:lnTo>
                        <a:close/>
                      </a:path>
                    </a:pathLst>
                  </a:custGeom>
                  <a:solidFill>
                    <a:srgbClr val="000000"/>
                  </a:solidFill>
                  <a:ln w="9525">
                    <a:noFill/>
                    <a:round/>
                    <a:headEnd/>
                    <a:tailEnd/>
                  </a:ln>
                </p:spPr>
                <p:txBody>
                  <a:bodyPr/>
                  <a:lstStyle/>
                  <a:p>
                    <a:endParaRPr lang="es-AR"/>
                  </a:p>
                </p:txBody>
              </p:sp>
              <p:sp>
                <p:nvSpPr>
                  <p:cNvPr id="70833" name="Freeform 1298"/>
                  <p:cNvSpPr>
                    <a:spLocks/>
                  </p:cNvSpPr>
                  <p:nvPr/>
                </p:nvSpPr>
                <p:spPr bwMode="auto">
                  <a:xfrm>
                    <a:off x="4540" y="2186"/>
                    <a:ext cx="8" cy="22"/>
                  </a:xfrm>
                  <a:custGeom>
                    <a:avLst/>
                    <a:gdLst>
                      <a:gd name="T0" fmla="*/ 8 w 8"/>
                      <a:gd name="T1" fmla="*/ 22 h 22"/>
                      <a:gd name="T2" fmla="*/ 6 w 8"/>
                      <a:gd name="T3" fmla="*/ 20 h 22"/>
                      <a:gd name="T4" fmla="*/ 4 w 8"/>
                      <a:gd name="T5" fmla="*/ 18 h 22"/>
                      <a:gd name="T6" fmla="*/ 2 w 8"/>
                      <a:gd name="T7" fmla="*/ 12 h 22"/>
                      <a:gd name="T8" fmla="*/ 4 w 8"/>
                      <a:gd name="T9" fmla="*/ 6 h 22"/>
                      <a:gd name="T10" fmla="*/ 6 w 8"/>
                      <a:gd name="T11" fmla="*/ 0 h 22"/>
                      <a:gd name="T12" fmla="*/ 4 w 8"/>
                      <a:gd name="T13" fmla="*/ 0 h 22"/>
                      <a:gd name="T14" fmla="*/ 2 w 8"/>
                      <a:gd name="T15" fmla="*/ 4 h 22"/>
                      <a:gd name="T16" fmla="*/ 0 w 8"/>
                      <a:gd name="T17" fmla="*/ 12 h 22"/>
                      <a:gd name="T18" fmla="*/ 2 w 8"/>
                      <a:gd name="T19" fmla="*/ 18 h 22"/>
                      <a:gd name="T20" fmla="*/ 6 w 8"/>
                      <a:gd name="T21" fmla="*/ 22 h 22"/>
                      <a:gd name="T22" fmla="*/ 6 w 8"/>
                      <a:gd name="T23" fmla="*/ 20 h 22"/>
                      <a:gd name="T24" fmla="*/ 6 w 8"/>
                      <a:gd name="T25" fmla="*/ 22 h 22"/>
                      <a:gd name="T26" fmla="*/ 8 w 8"/>
                      <a:gd name="T27" fmla="*/ 22 h 22"/>
                      <a:gd name="T28" fmla="*/ 8 w 8"/>
                      <a:gd name="T29" fmla="*/ 22 h 22"/>
                      <a:gd name="T30" fmla="*/ 8 w 8"/>
                      <a:gd name="T31" fmla="*/ 20 h 22"/>
                      <a:gd name="T32" fmla="*/ 6 w 8"/>
                      <a:gd name="T33" fmla="*/ 20 h 22"/>
                      <a:gd name="T34" fmla="*/ 8 w 8"/>
                      <a:gd name="T35" fmla="*/ 22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22"/>
                      <a:gd name="T56" fmla="*/ 8 w 8"/>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22">
                        <a:moveTo>
                          <a:pt x="8" y="22"/>
                        </a:moveTo>
                        <a:lnTo>
                          <a:pt x="6" y="20"/>
                        </a:lnTo>
                        <a:lnTo>
                          <a:pt x="4" y="18"/>
                        </a:lnTo>
                        <a:lnTo>
                          <a:pt x="2" y="12"/>
                        </a:lnTo>
                        <a:lnTo>
                          <a:pt x="4" y="6"/>
                        </a:lnTo>
                        <a:lnTo>
                          <a:pt x="6" y="0"/>
                        </a:lnTo>
                        <a:lnTo>
                          <a:pt x="4" y="0"/>
                        </a:lnTo>
                        <a:lnTo>
                          <a:pt x="2" y="4"/>
                        </a:lnTo>
                        <a:lnTo>
                          <a:pt x="0" y="12"/>
                        </a:lnTo>
                        <a:lnTo>
                          <a:pt x="2" y="18"/>
                        </a:lnTo>
                        <a:lnTo>
                          <a:pt x="6" y="22"/>
                        </a:lnTo>
                        <a:lnTo>
                          <a:pt x="6" y="20"/>
                        </a:lnTo>
                        <a:lnTo>
                          <a:pt x="6" y="22"/>
                        </a:lnTo>
                        <a:lnTo>
                          <a:pt x="8" y="22"/>
                        </a:lnTo>
                        <a:lnTo>
                          <a:pt x="8" y="20"/>
                        </a:lnTo>
                        <a:lnTo>
                          <a:pt x="6" y="20"/>
                        </a:lnTo>
                        <a:lnTo>
                          <a:pt x="8" y="22"/>
                        </a:lnTo>
                        <a:close/>
                      </a:path>
                    </a:pathLst>
                  </a:custGeom>
                  <a:solidFill>
                    <a:srgbClr val="000000"/>
                  </a:solidFill>
                  <a:ln w="9525">
                    <a:noFill/>
                    <a:round/>
                    <a:headEnd/>
                    <a:tailEnd/>
                  </a:ln>
                </p:spPr>
                <p:txBody>
                  <a:bodyPr/>
                  <a:lstStyle/>
                  <a:p>
                    <a:endParaRPr lang="es-AR"/>
                  </a:p>
                </p:txBody>
              </p:sp>
              <p:sp>
                <p:nvSpPr>
                  <p:cNvPr id="70834" name="Freeform 1299"/>
                  <p:cNvSpPr>
                    <a:spLocks/>
                  </p:cNvSpPr>
                  <p:nvPr/>
                </p:nvSpPr>
                <p:spPr bwMode="auto">
                  <a:xfrm>
                    <a:off x="4544" y="2206"/>
                    <a:ext cx="8" cy="20"/>
                  </a:xfrm>
                  <a:custGeom>
                    <a:avLst/>
                    <a:gdLst>
                      <a:gd name="T0" fmla="*/ 8 w 8"/>
                      <a:gd name="T1" fmla="*/ 20 h 20"/>
                      <a:gd name="T2" fmla="*/ 6 w 8"/>
                      <a:gd name="T3" fmla="*/ 18 h 20"/>
                      <a:gd name="T4" fmla="*/ 6 w 8"/>
                      <a:gd name="T5" fmla="*/ 18 h 20"/>
                      <a:gd name="T6" fmla="*/ 4 w 8"/>
                      <a:gd name="T7" fmla="*/ 16 h 20"/>
                      <a:gd name="T8" fmla="*/ 2 w 8"/>
                      <a:gd name="T9" fmla="*/ 14 h 20"/>
                      <a:gd name="T10" fmla="*/ 2 w 8"/>
                      <a:gd name="T11" fmla="*/ 12 h 20"/>
                      <a:gd name="T12" fmla="*/ 2 w 8"/>
                      <a:gd name="T13" fmla="*/ 8 h 20"/>
                      <a:gd name="T14" fmla="*/ 2 w 8"/>
                      <a:gd name="T15" fmla="*/ 6 h 20"/>
                      <a:gd name="T16" fmla="*/ 2 w 8"/>
                      <a:gd name="T17" fmla="*/ 4 h 20"/>
                      <a:gd name="T18" fmla="*/ 4 w 8"/>
                      <a:gd name="T19" fmla="*/ 2 h 20"/>
                      <a:gd name="T20" fmla="*/ 2 w 8"/>
                      <a:gd name="T21" fmla="*/ 0 h 20"/>
                      <a:gd name="T22" fmla="*/ 0 w 8"/>
                      <a:gd name="T23" fmla="*/ 2 h 20"/>
                      <a:gd name="T24" fmla="*/ 0 w 8"/>
                      <a:gd name="T25" fmla="*/ 6 h 20"/>
                      <a:gd name="T26" fmla="*/ 0 w 8"/>
                      <a:gd name="T27" fmla="*/ 8 h 20"/>
                      <a:gd name="T28" fmla="*/ 0 w 8"/>
                      <a:gd name="T29" fmla="*/ 12 h 20"/>
                      <a:gd name="T30" fmla="*/ 0 w 8"/>
                      <a:gd name="T31" fmla="*/ 16 h 20"/>
                      <a:gd name="T32" fmla="*/ 2 w 8"/>
                      <a:gd name="T33" fmla="*/ 18 h 20"/>
                      <a:gd name="T34" fmla="*/ 4 w 8"/>
                      <a:gd name="T35" fmla="*/ 20 h 20"/>
                      <a:gd name="T36" fmla="*/ 6 w 8"/>
                      <a:gd name="T37" fmla="*/ 20 h 20"/>
                      <a:gd name="T38" fmla="*/ 6 w 8"/>
                      <a:gd name="T39" fmla="*/ 18 h 20"/>
                      <a:gd name="T40" fmla="*/ 6 w 8"/>
                      <a:gd name="T41" fmla="*/ 20 h 20"/>
                      <a:gd name="T42" fmla="*/ 8 w 8"/>
                      <a:gd name="T43" fmla="*/ 20 h 20"/>
                      <a:gd name="T44" fmla="*/ 8 w 8"/>
                      <a:gd name="T45" fmla="*/ 20 h 20"/>
                      <a:gd name="T46" fmla="*/ 8 w 8"/>
                      <a:gd name="T47" fmla="*/ 18 h 20"/>
                      <a:gd name="T48" fmla="*/ 6 w 8"/>
                      <a:gd name="T49" fmla="*/ 18 h 20"/>
                      <a:gd name="T50" fmla="*/ 8 w 8"/>
                      <a:gd name="T51" fmla="*/ 2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20"/>
                      <a:gd name="T80" fmla="*/ 8 w 8"/>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20">
                        <a:moveTo>
                          <a:pt x="8" y="20"/>
                        </a:moveTo>
                        <a:lnTo>
                          <a:pt x="6" y="18"/>
                        </a:lnTo>
                        <a:lnTo>
                          <a:pt x="4" y="16"/>
                        </a:lnTo>
                        <a:lnTo>
                          <a:pt x="2" y="14"/>
                        </a:lnTo>
                        <a:lnTo>
                          <a:pt x="2" y="12"/>
                        </a:lnTo>
                        <a:lnTo>
                          <a:pt x="2" y="8"/>
                        </a:lnTo>
                        <a:lnTo>
                          <a:pt x="2" y="6"/>
                        </a:lnTo>
                        <a:lnTo>
                          <a:pt x="2" y="4"/>
                        </a:lnTo>
                        <a:lnTo>
                          <a:pt x="4" y="2"/>
                        </a:lnTo>
                        <a:lnTo>
                          <a:pt x="2" y="0"/>
                        </a:lnTo>
                        <a:lnTo>
                          <a:pt x="0" y="2"/>
                        </a:lnTo>
                        <a:lnTo>
                          <a:pt x="0" y="6"/>
                        </a:lnTo>
                        <a:lnTo>
                          <a:pt x="0" y="8"/>
                        </a:lnTo>
                        <a:lnTo>
                          <a:pt x="0" y="12"/>
                        </a:lnTo>
                        <a:lnTo>
                          <a:pt x="0" y="16"/>
                        </a:lnTo>
                        <a:lnTo>
                          <a:pt x="2" y="18"/>
                        </a:lnTo>
                        <a:lnTo>
                          <a:pt x="4" y="20"/>
                        </a:lnTo>
                        <a:lnTo>
                          <a:pt x="6" y="20"/>
                        </a:lnTo>
                        <a:lnTo>
                          <a:pt x="6" y="18"/>
                        </a:lnTo>
                        <a:lnTo>
                          <a:pt x="6" y="20"/>
                        </a:lnTo>
                        <a:lnTo>
                          <a:pt x="8" y="20"/>
                        </a:lnTo>
                        <a:lnTo>
                          <a:pt x="8" y="18"/>
                        </a:lnTo>
                        <a:lnTo>
                          <a:pt x="6" y="18"/>
                        </a:lnTo>
                        <a:lnTo>
                          <a:pt x="8" y="20"/>
                        </a:lnTo>
                        <a:close/>
                      </a:path>
                    </a:pathLst>
                  </a:custGeom>
                  <a:solidFill>
                    <a:srgbClr val="000000"/>
                  </a:solidFill>
                  <a:ln w="9525">
                    <a:noFill/>
                    <a:round/>
                    <a:headEnd/>
                    <a:tailEnd/>
                  </a:ln>
                </p:spPr>
                <p:txBody>
                  <a:bodyPr/>
                  <a:lstStyle/>
                  <a:p>
                    <a:endParaRPr lang="es-AR"/>
                  </a:p>
                </p:txBody>
              </p:sp>
              <p:sp>
                <p:nvSpPr>
                  <p:cNvPr id="70835" name="Freeform 1300"/>
                  <p:cNvSpPr>
                    <a:spLocks/>
                  </p:cNvSpPr>
                  <p:nvPr/>
                </p:nvSpPr>
                <p:spPr bwMode="auto">
                  <a:xfrm>
                    <a:off x="4546" y="2226"/>
                    <a:ext cx="8" cy="18"/>
                  </a:xfrm>
                  <a:custGeom>
                    <a:avLst/>
                    <a:gdLst>
                      <a:gd name="T0" fmla="*/ 8 w 8"/>
                      <a:gd name="T1" fmla="*/ 18 h 18"/>
                      <a:gd name="T2" fmla="*/ 8 w 8"/>
                      <a:gd name="T3" fmla="*/ 16 h 18"/>
                      <a:gd name="T4" fmla="*/ 4 w 8"/>
                      <a:gd name="T5" fmla="*/ 14 h 18"/>
                      <a:gd name="T6" fmla="*/ 2 w 8"/>
                      <a:gd name="T7" fmla="*/ 10 h 18"/>
                      <a:gd name="T8" fmla="*/ 2 w 8"/>
                      <a:gd name="T9" fmla="*/ 6 h 18"/>
                      <a:gd name="T10" fmla="*/ 6 w 8"/>
                      <a:gd name="T11" fmla="*/ 0 h 18"/>
                      <a:gd name="T12" fmla="*/ 4 w 8"/>
                      <a:gd name="T13" fmla="*/ 0 h 18"/>
                      <a:gd name="T14" fmla="*/ 0 w 8"/>
                      <a:gd name="T15" fmla="*/ 6 h 18"/>
                      <a:gd name="T16" fmla="*/ 0 w 8"/>
                      <a:gd name="T17" fmla="*/ 10 h 18"/>
                      <a:gd name="T18" fmla="*/ 2 w 8"/>
                      <a:gd name="T19" fmla="*/ 16 h 18"/>
                      <a:gd name="T20" fmla="*/ 8 w 8"/>
                      <a:gd name="T21" fmla="*/ 18 h 18"/>
                      <a:gd name="T22" fmla="*/ 6 w 8"/>
                      <a:gd name="T23" fmla="*/ 18 h 18"/>
                      <a:gd name="T24" fmla="*/ 8 w 8"/>
                      <a:gd name="T25" fmla="*/ 18 h 18"/>
                      <a:gd name="T26" fmla="*/ 8 w 8"/>
                      <a:gd name="T27" fmla="*/ 18 h 18"/>
                      <a:gd name="T28" fmla="*/ 8 w 8"/>
                      <a:gd name="T29" fmla="*/ 18 h 18"/>
                      <a:gd name="T30" fmla="*/ 8 w 8"/>
                      <a:gd name="T31" fmla="*/ 16 h 18"/>
                      <a:gd name="T32" fmla="*/ 8 w 8"/>
                      <a:gd name="T33" fmla="*/ 16 h 18"/>
                      <a:gd name="T34" fmla="*/ 8 w 8"/>
                      <a:gd name="T35" fmla="*/ 1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18"/>
                      <a:gd name="T56" fmla="*/ 8 w 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18">
                        <a:moveTo>
                          <a:pt x="8" y="18"/>
                        </a:moveTo>
                        <a:lnTo>
                          <a:pt x="8" y="16"/>
                        </a:lnTo>
                        <a:lnTo>
                          <a:pt x="4" y="14"/>
                        </a:lnTo>
                        <a:lnTo>
                          <a:pt x="2" y="10"/>
                        </a:lnTo>
                        <a:lnTo>
                          <a:pt x="2" y="6"/>
                        </a:lnTo>
                        <a:lnTo>
                          <a:pt x="6" y="0"/>
                        </a:lnTo>
                        <a:lnTo>
                          <a:pt x="4" y="0"/>
                        </a:lnTo>
                        <a:lnTo>
                          <a:pt x="0" y="6"/>
                        </a:lnTo>
                        <a:lnTo>
                          <a:pt x="0" y="10"/>
                        </a:lnTo>
                        <a:lnTo>
                          <a:pt x="2" y="16"/>
                        </a:lnTo>
                        <a:lnTo>
                          <a:pt x="8" y="18"/>
                        </a:lnTo>
                        <a:lnTo>
                          <a:pt x="6" y="18"/>
                        </a:lnTo>
                        <a:lnTo>
                          <a:pt x="8" y="18"/>
                        </a:lnTo>
                        <a:lnTo>
                          <a:pt x="8" y="16"/>
                        </a:lnTo>
                        <a:lnTo>
                          <a:pt x="8" y="18"/>
                        </a:lnTo>
                        <a:close/>
                      </a:path>
                    </a:pathLst>
                  </a:custGeom>
                  <a:solidFill>
                    <a:srgbClr val="000000"/>
                  </a:solidFill>
                  <a:ln w="9525">
                    <a:noFill/>
                    <a:round/>
                    <a:headEnd/>
                    <a:tailEnd/>
                  </a:ln>
                </p:spPr>
                <p:txBody>
                  <a:bodyPr/>
                  <a:lstStyle/>
                  <a:p>
                    <a:endParaRPr lang="es-AR"/>
                  </a:p>
                </p:txBody>
              </p:sp>
              <p:sp>
                <p:nvSpPr>
                  <p:cNvPr id="70836" name="Freeform 1301"/>
                  <p:cNvSpPr>
                    <a:spLocks/>
                  </p:cNvSpPr>
                  <p:nvPr/>
                </p:nvSpPr>
                <p:spPr bwMode="auto">
                  <a:xfrm>
                    <a:off x="4550" y="2244"/>
                    <a:ext cx="6" cy="20"/>
                  </a:xfrm>
                  <a:custGeom>
                    <a:avLst/>
                    <a:gdLst>
                      <a:gd name="T0" fmla="*/ 6 w 6"/>
                      <a:gd name="T1" fmla="*/ 18 h 20"/>
                      <a:gd name="T2" fmla="*/ 6 w 6"/>
                      <a:gd name="T3" fmla="*/ 18 h 20"/>
                      <a:gd name="T4" fmla="*/ 4 w 6"/>
                      <a:gd name="T5" fmla="*/ 16 h 20"/>
                      <a:gd name="T6" fmla="*/ 2 w 6"/>
                      <a:gd name="T7" fmla="*/ 12 h 20"/>
                      <a:gd name="T8" fmla="*/ 2 w 6"/>
                      <a:gd name="T9" fmla="*/ 6 h 20"/>
                      <a:gd name="T10" fmla="*/ 4 w 6"/>
                      <a:gd name="T11" fmla="*/ 2 h 20"/>
                      <a:gd name="T12" fmla="*/ 2 w 6"/>
                      <a:gd name="T13" fmla="*/ 0 h 20"/>
                      <a:gd name="T14" fmla="*/ 0 w 6"/>
                      <a:gd name="T15" fmla="*/ 6 h 20"/>
                      <a:gd name="T16" fmla="*/ 0 w 6"/>
                      <a:gd name="T17" fmla="*/ 12 h 20"/>
                      <a:gd name="T18" fmla="*/ 2 w 6"/>
                      <a:gd name="T19" fmla="*/ 18 h 20"/>
                      <a:gd name="T20" fmla="*/ 4 w 6"/>
                      <a:gd name="T21" fmla="*/ 20 h 20"/>
                      <a:gd name="T22" fmla="*/ 6 w 6"/>
                      <a:gd name="T23" fmla="*/ 20 h 20"/>
                      <a:gd name="T24" fmla="*/ 6 w 6"/>
                      <a:gd name="T25" fmla="*/ 20 h 20"/>
                      <a:gd name="T26" fmla="*/ 6 w 6"/>
                      <a:gd name="T27" fmla="*/ 18 h 20"/>
                      <a:gd name="T28" fmla="*/ 6 w 6"/>
                      <a:gd name="T29" fmla="*/ 18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20"/>
                      <a:gd name="T47" fmla="*/ 6 w 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20">
                        <a:moveTo>
                          <a:pt x="6" y="18"/>
                        </a:moveTo>
                        <a:lnTo>
                          <a:pt x="6" y="18"/>
                        </a:lnTo>
                        <a:lnTo>
                          <a:pt x="4" y="16"/>
                        </a:lnTo>
                        <a:lnTo>
                          <a:pt x="2" y="12"/>
                        </a:lnTo>
                        <a:lnTo>
                          <a:pt x="2" y="6"/>
                        </a:lnTo>
                        <a:lnTo>
                          <a:pt x="4" y="2"/>
                        </a:lnTo>
                        <a:lnTo>
                          <a:pt x="2" y="0"/>
                        </a:lnTo>
                        <a:lnTo>
                          <a:pt x="0" y="6"/>
                        </a:lnTo>
                        <a:lnTo>
                          <a:pt x="0" y="12"/>
                        </a:lnTo>
                        <a:lnTo>
                          <a:pt x="2" y="18"/>
                        </a:lnTo>
                        <a:lnTo>
                          <a:pt x="4" y="20"/>
                        </a:lnTo>
                        <a:lnTo>
                          <a:pt x="6" y="20"/>
                        </a:lnTo>
                        <a:lnTo>
                          <a:pt x="6" y="18"/>
                        </a:lnTo>
                        <a:close/>
                      </a:path>
                    </a:pathLst>
                  </a:custGeom>
                  <a:solidFill>
                    <a:srgbClr val="000000"/>
                  </a:solidFill>
                  <a:ln w="9525">
                    <a:noFill/>
                    <a:round/>
                    <a:headEnd/>
                    <a:tailEnd/>
                  </a:ln>
                </p:spPr>
                <p:txBody>
                  <a:bodyPr/>
                  <a:lstStyle/>
                  <a:p>
                    <a:endParaRPr lang="es-AR"/>
                  </a:p>
                </p:txBody>
              </p:sp>
              <p:sp>
                <p:nvSpPr>
                  <p:cNvPr id="70837" name="Freeform 1302"/>
                  <p:cNvSpPr>
                    <a:spLocks/>
                  </p:cNvSpPr>
                  <p:nvPr/>
                </p:nvSpPr>
                <p:spPr bwMode="auto">
                  <a:xfrm>
                    <a:off x="4552" y="2230"/>
                    <a:ext cx="8" cy="10"/>
                  </a:xfrm>
                  <a:custGeom>
                    <a:avLst/>
                    <a:gdLst>
                      <a:gd name="T0" fmla="*/ 2 w 8"/>
                      <a:gd name="T1" fmla="*/ 0 h 10"/>
                      <a:gd name="T2" fmla="*/ 0 w 8"/>
                      <a:gd name="T3" fmla="*/ 2 h 10"/>
                      <a:gd name="T4" fmla="*/ 0 w 8"/>
                      <a:gd name="T5" fmla="*/ 4 h 10"/>
                      <a:gd name="T6" fmla="*/ 0 w 8"/>
                      <a:gd name="T7" fmla="*/ 8 h 10"/>
                      <a:gd name="T8" fmla="*/ 2 w 8"/>
                      <a:gd name="T9" fmla="*/ 10 h 10"/>
                      <a:gd name="T10" fmla="*/ 4 w 8"/>
                      <a:gd name="T11" fmla="*/ 10 h 10"/>
                      <a:gd name="T12" fmla="*/ 6 w 8"/>
                      <a:gd name="T13" fmla="*/ 10 h 10"/>
                      <a:gd name="T14" fmla="*/ 8 w 8"/>
                      <a:gd name="T15" fmla="*/ 8 h 10"/>
                      <a:gd name="T16" fmla="*/ 8 w 8"/>
                      <a:gd name="T17" fmla="*/ 6 h 10"/>
                      <a:gd name="T18" fmla="*/ 8 w 8"/>
                      <a:gd name="T19" fmla="*/ 2 h 10"/>
                      <a:gd name="T20" fmla="*/ 6 w 8"/>
                      <a:gd name="T21" fmla="*/ 0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8"/>
                        </a:lnTo>
                        <a:lnTo>
                          <a:pt x="2" y="10"/>
                        </a:lnTo>
                        <a:lnTo>
                          <a:pt x="4" y="10"/>
                        </a:lnTo>
                        <a:lnTo>
                          <a:pt x="6" y="10"/>
                        </a:lnTo>
                        <a:lnTo>
                          <a:pt x="8" y="8"/>
                        </a:lnTo>
                        <a:lnTo>
                          <a:pt x="8" y="6"/>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0838" name="Freeform 1303"/>
                  <p:cNvSpPr>
                    <a:spLocks/>
                  </p:cNvSpPr>
                  <p:nvPr/>
                </p:nvSpPr>
                <p:spPr bwMode="auto">
                  <a:xfrm>
                    <a:off x="4568" y="2168"/>
                    <a:ext cx="10" cy="10"/>
                  </a:xfrm>
                  <a:custGeom>
                    <a:avLst/>
                    <a:gdLst>
                      <a:gd name="T0" fmla="*/ 0 w 10"/>
                      <a:gd name="T1" fmla="*/ 2 h 10"/>
                      <a:gd name="T2" fmla="*/ 0 w 10"/>
                      <a:gd name="T3" fmla="*/ 0 h 10"/>
                      <a:gd name="T4" fmla="*/ 2 w 10"/>
                      <a:gd name="T5" fmla="*/ 0 h 10"/>
                      <a:gd name="T6" fmla="*/ 4 w 10"/>
                      <a:gd name="T7" fmla="*/ 0 h 10"/>
                      <a:gd name="T8" fmla="*/ 6 w 10"/>
                      <a:gd name="T9" fmla="*/ 0 h 10"/>
                      <a:gd name="T10" fmla="*/ 6 w 10"/>
                      <a:gd name="T11" fmla="*/ 2 h 10"/>
                      <a:gd name="T12" fmla="*/ 8 w 10"/>
                      <a:gd name="T13" fmla="*/ 2 h 10"/>
                      <a:gd name="T14" fmla="*/ 10 w 10"/>
                      <a:gd name="T15" fmla="*/ 4 h 10"/>
                      <a:gd name="T16" fmla="*/ 10 w 10"/>
                      <a:gd name="T17" fmla="*/ 6 h 10"/>
                      <a:gd name="T18" fmla="*/ 8 w 10"/>
                      <a:gd name="T19" fmla="*/ 8 h 10"/>
                      <a:gd name="T20" fmla="*/ 8 w 10"/>
                      <a:gd name="T21" fmla="*/ 10 h 10"/>
                      <a:gd name="T22" fmla="*/ 6 w 10"/>
                      <a:gd name="T23" fmla="*/ 10 h 10"/>
                      <a:gd name="T24" fmla="*/ 4 w 10"/>
                      <a:gd name="T25" fmla="*/ 8 h 10"/>
                      <a:gd name="T26" fmla="*/ 4 w 10"/>
                      <a:gd name="T27" fmla="*/ 6 h 10"/>
                      <a:gd name="T28" fmla="*/ 2 w 10"/>
                      <a:gd name="T29" fmla="*/ 4 h 10"/>
                      <a:gd name="T30" fmla="*/ 0 w 10"/>
                      <a:gd name="T31" fmla="*/ 4 h 10"/>
                      <a:gd name="T32" fmla="*/ 0 w 10"/>
                      <a:gd name="T33" fmla="*/ 2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2"/>
                        </a:moveTo>
                        <a:lnTo>
                          <a:pt x="0" y="0"/>
                        </a:lnTo>
                        <a:lnTo>
                          <a:pt x="2" y="0"/>
                        </a:lnTo>
                        <a:lnTo>
                          <a:pt x="4" y="0"/>
                        </a:lnTo>
                        <a:lnTo>
                          <a:pt x="6" y="0"/>
                        </a:lnTo>
                        <a:lnTo>
                          <a:pt x="6" y="2"/>
                        </a:lnTo>
                        <a:lnTo>
                          <a:pt x="8" y="2"/>
                        </a:lnTo>
                        <a:lnTo>
                          <a:pt x="10" y="4"/>
                        </a:lnTo>
                        <a:lnTo>
                          <a:pt x="10" y="6"/>
                        </a:lnTo>
                        <a:lnTo>
                          <a:pt x="8" y="8"/>
                        </a:lnTo>
                        <a:lnTo>
                          <a:pt x="8" y="10"/>
                        </a:lnTo>
                        <a:lnTo>
                          <a:pt x="6" y="10"/>
                        </a:lnTo>
                        <a:lnTo>
                          <a:pt x="4" y="8"/>
                        </a:lnTo>
                        <a:lnTo>
                          <a:pt x="4" y="6"/>
                        </a:lnTo>
                        <a:lnTo>
                          <a:pt x="2" y="4"/>
                        </a:lnTo>
                        <a:lnTo>
                          <a:pt x="0" y="4"/>
                        </a:lnTo>
                        <a:lnTo>
                          <a:pt x="0" y="2"/>
                        </a:lnTo>
                        <a:close/>
                      </a:path>
                    </a:pathLst>
                  </a:custGeom>
                  <a:solidFill>
                    <a:srgbClr val="FFEA33"/>
                  </a:solidFill>
                  <a:ln w="9525">
                    <a:noFill/>
                    <a:round/>
                    <a:headEnd/>
                    <a:tailEnd/>
                  </a:ln>
                </p:spPr>
                <p:txBody>
                  <a:bodyPr/>
                  <a:lstStyle/>
                  <a:p>
                    <a:endParaRPr lang="es-AR"/>
                  </a:p>
                </p:txBody>
              </p:sp>
              <p:sp>
                <p:nvSpPr>
                  <p:cNvPr id="70839" name="Freeform 1304"/>
                  <p:cNvSpPr>
                    <a:spLocks/>
                  </p:cNvSpPr>
                  <p:nvPr/>
                </p:nvSpPr>
                <p:spPr bwMode="auto">
                  <a:xfrm>
                    <a:off x="4574" y="2180"/>
                    <a:ext cx="12" cy="12"/>
                  </a:xfrm>
                  <a:custGeom>
                    <a:avLst/>
                    <a:gdLst>
                      <a:gd name="T0" fmla="*/ 0 w 12"/>
                      <a:gd name="T1" fmla="*/ 2 h 12"/>
                      <a:gd name="T2" fmla="*/ 2 w 12"/>
                      <a:gd name="T3" fmla="*/ 0 h 12"/>
                      <a:gd name="T4" fmla="*/ 6 w 12"/>
                      <a:gd name="T5" fmla="*/ 0 h 12"/>
                      <a:gd name="T6" fmla="*/ 8 w 12"/>
                      <a:gd name="T7" fmla="*/ 2 h 12"/>
                      <a:gd name="T8" fmla="*/ 10 w 12"/>
                      <a:gd name="T9" fmla="*/ 2 h 12"/>
                      <a:gd name="T10" fmla="*/ 12 w 12"/>
                      <a:gd name="T11" fmla="*/ 4 h 12"/>
                      <a:gd name="T12" fmla="*/ 12 w 12"/>
                      <a:gd name="T13" fmla="*/ 8 h 12"/>
                      <a:gd name="T14" fmla="*/ 12 w 12"/>
                      <a:gd name="T15" fmla="*/ 10 h 12"/>
                      <a:gd name="T16" fmla="*/ 12 w 12"/>
                      <a:gd name="T17" fmla="*/ 12 h 12"/>
                      <a:gd name="T18" fmla="*/ 10 w 12"/>
                      <a:gd name="T19" fmla="*/ 12 h 12"/>
                      <a:gd name="T20" fmla="*/ 8 w 12"/>
                      <a:gd name="T21" fmla="*/ 12 h 12"/>
                      <a:gd name="T22" fmla="*/ 6 w 12"/>
                      <a:gd name="T23" fmla="*/ 10 h 12"/>
                      <a:gd name="T24" fmla="*/ 6 w 12"/>
                      <a:gd name="T25" fmla="*/ 8 h 12"/>
                      <a:gd name="T26" fmla="*/ 4 w 12"/>
                      <a:gd name="T27" fmla="*/ 6 h 12"/>
                      <a:gd name="T28" fmla="*/ 4 w 12"/>
                      <a:gd name="T29" fmla="*/ 4 h 12"/>
                      <a:gd name="T30" fmla="*/ 2 w 12"/>
                      <a:gd name="T31" fmla="*/ 4 h 12"/>
                      <a:gd name="T32" fmla="*/ 0 w 12"/>
                      <a:gd name="T33" fmla="*/ 2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0" y="2"/>
                        </a:moveTo>
                        <a:lnTo>
                          <a:pt x="2" y="0"/>
                        </a:lnTo>
                        <a:lnTo>
                          <a:pt x="6" y="0"/>
                        </a:lnTo>
                        <a:lnTo>
                          <a:pt x="8" y="2"/>
                        </a:lnTo>
                        <a:lnTo>
                          <a:pt x="10" y="2"/>
                        </a:lnTo>
                        <a:lnTo>
                          <a:pt x="12" y="4"/>
                        </a:lnTo>
                        <a:lnTo>
                          <a:pt x="12" y="8"/>
                        </a:lnTo>
                        <a:lnTo>
                          <a:pt x="12" y="10"/>
                        </a:lnTo>
                        <a:lnTo>
                          <a:pt x="12" y="12"/>
                        </a:lnTo>
                        <a:lnTo>
                          <a:pt x="10" y="12"/>
                        </a:lnTo>
                        <a:lnTo>
                          <a:pt x="8" y="12"/>
                        </a:lnTo>
                        <a:lnTo>
                          <a:pt x="6" y="10"/>
                        </a:lnTo>
                        <a:lnTo>
                          <a:pt x="6" y="8"/>
                        </a:lnTo>
                        <a:lnTo>
                          <a:pt x="4" y="6"/>
                        </a:lnTo>
                        <a:lnTo>
                          <a:pt x="4" y="4"/>
                        </a:lnTo>
                        <a:lnTo>
                          <a:pt x="2" y="4"/>
                        </a:lnTo>
                        <a:lnTo>
                          <a:pt x="0" y="2"/>
                        </a:lnTo>
                        <a:close/>
                      </a:path>
                    </a:pathLst>
                  </a:custGeom>
                  <a:solidFill>
                    <a:srgbClr val="FFEA33"/>
                  </a:solidFill>
                  <a:ln w="9525">
                    <a:noFill/>
                    <a:round/>
                    <a:headEnd/>
                    <a:tailEnd/>
                  </a:ln>
                </p:spPr>
                <p:txBody>
                  <a:bodyPr/>
                  <a:lstStyle/>
                  <a:p>
                    <a:endParaRPr lang="es-AR"/>
                  </a:p>
                </p:txBody>
              </p:sp>
              <p:sp>
                <p:nvSpPr>
                  <p:cNvPr id="70840" name="Freeform 1305"/>
                  <p:cNvSpPr>
                    <a:spLocks/>
                  </p:cNvSpPr>
                  <p:nvPr/>
                </p:nvSpPr>
                <p:spPr bwMode="auto">
                  <a:xfrm>
                    <a:off x="4582" y="2194"/>
                    <a:ext cx="12" cy="14"/>
                  </a:xfrm>
                  <a:custGeom>
                    <a:avLst/>
                    <a:gdLst>
                      <a:gd name="T0" fmla="*/ 2 w 12"/>
                      <a:gd name="T1" fmla="*/ 0 h 14"/>
                      <a:gd name="T2" fmla="*/ 4 w 12"/>
                      <a:gd name="T3" fmla="*/ 0 h 14"/>
                      <a:gd name="T4" fmla="*/ 6 w 12"/>
                      <a:gd name="T5" fmla="*/ 2 h 14"/>
                      <a:gd name="T6" fmla="*/ 8 w 12"/>
                      <a:gd name="T7" fmla="*/ 2 h 14"/>
                      <a:gd name="T8" fmla="*/ 10 w 12"/>
                      <a:gd name="T9" fmla="*/ 4 h 14"/>
                      <a:gd name="T10" fmla="*/ 12 w 12"/>
                      <a:gd name="T11" fmla="*/ 6 h 14"/>
                      <a:gd name="T12" fmla="*/ 12 w 12"/>
                      <a:gd name="T13" fmla="*/ 8 h 14"/>
                      <a:gd name="T14" fmla="*/ 12 w 12"/>
                      <a:gd name="T15" fmla="*/ 10 h 14"/>
                      <a:gd name="T16" fmla="*/ 10 w 12"/>
                      <a:gd name="T17" fmla="*/ 12 h 14"/>
                      <a:gd name="T18" fmla="*/ 8 w 12"/>
                      <a:gd name="T19" fmla="*/ 14 h 14"/>
                      <a:gd name="T20" fmla="*/ 6 w 12"/>
                      <a:gd name="T21" fmla="*/ 14 h 14"/>
                      <a:gd name="T22" fmla="*/ 4 w 12"/>
                      <a:gd name="T23" fmla="*/ 14 h 14"/>
                      <a:gd name="T24" fmla="*/ 4 w 12"/>
                      <a:gd name="T25" fmla="*/ 12 h 14"/>
                      <a:gd name="T26" fmla="*/ 4 w 12"/>
                      <a:gd name="T27" fmla="*/ 10 h 14"/>
                      <a:gd name="T28" fmla="*/ 2 w 12"/>
                      <a:gd name="T29" fmla="*/ 8 h 14"/>
                      <a:gd name="T30" fmla="*/ 0 w 12"/>
                      <a:gd name="T31" fmla="*/ 6 h 14"/>
                      <a:gd name="T32" fmla="*/ 0 w 12"/>
                      <a:gd name="T33" fmla="*/ 6 h 14"/>
                      <a:gd name="T34" fmla="*/ 0 w 12"/>
                      <a:gd name="T35" fmla="*/ 4 h 14"/>
                      <a:gd name="T36" fmla="*/ 0 w 12"/>
                      <a:gd name="T37" fmla="*/ 2 h 14"/>
                      <a:gd name="T38" fmla="*/ 0 w 12"/>
                      <a:gd name="T39" fmla="*/ 0 h 14"/>
                      <a:gd name="T40" fmla="*/ 2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2" y="0"/>
                        </a:moveTo>
                        <a:lnTo>
                          <a:pt x="4" y="0"/>
                        </a:lnTo>
                        <a:lnTo>
                          <a:pt x="6" y="2"/>
                        </a:lnTo>
                        <a:lnTo>
                          <a:pt x="8" y="2"/>
                        </a:lnTo>
                        <a:lnTo>
                          <a:pt x="10" y="4"/>
                        </a:lnTo>
                        <a:lnTo>
                          <a:pt x="12" y="6"/>
                        </a:lnTo>
                        <a:lnTo>
                          <a:pt x="12" y="8"/>
                        </a:lnTo>
                        <a:lnTo>
                          <a:pt x="12" y="10"/>
                        </a:lnTo>
                        <a:lnTo>
                          <a:pt x="10" y="12"/>
                        </a:lnTo>
                        <a:lnTo>
                          <a:pt x="8" y="14"/>
                        </a:lnTo>
                        <a:lnTo>
                          <a:pt x="6" y="14"/>
                        </a:lnTo>
                        <a:lnTo>
                          <a:pt x="4" y="14"/>
                        </a:lnTo>
                        <a:lnTo>
                          <a:pt x="4" y="12"/>
                        </a:lnTo>
                        <a:lnTo>
                          <a:pt x="4" y="10"/>
                        </a:lnTo>
                        <a:lnTo>
                          <a:pt x="2" y="8"/>
                        </a:lnTo>
                        <a:lnTo>
                          <a:pt x="0" y="6"/>
                        </a:lnTo>
                        <a:lnTo>
                          <a:pt x="0" y="4"/>
                        </a:lnTo>
                        <a:lnTo>
                          <a:pt x="0" y="2"/>
                        </a:lnTo>
                        <a:lnTo>
                          <a:pt x="0" y="0"/>
                        </a:lnTo>
                        <a:lnTo>
                          <a:pt x="2" y="0"/>
                        </a:lnTo>
                        <a:close/>
                      </a:path>
                    </a:pathLst>
                  </a:custGeom>
                  <a:solidFill>
                    <a:srgbClr val="FFEA33"/>
                  </a:solidFill>
                  <a:ln w="9525">
                    <a:noFill/>
                    <a:round/>
                    <a:headEnd/>
                    <a:tailEnd/>
                  </a:ln>
                </p:spPr>
                <p:txBody>
                  <a:bodyPr/>
                  <a:lstStyle/>
                  <a:p>
                    <a:endParaRPr lang="es-AR"/>
                  </a:p>
                </p:txBody>
              </p:sp>
              <p:sp>
                <p:nvSpPr>
                  <p:cNvPr id="70841" name="Freeform 1306"/>
                  <p:cNvSpPr>
                    <a:spLocks/>
                  </p:cNvSpPr>
                  <p:nvPr/>
                </p:nvSpPr>
                <p:spPr bwMode="auto">
                  <a:xfrm>
                    <a:off x="4588" y="2210"/>
                    <a:ext cx="16" cy="16"/>
                  </a:xfrm>
                  <a:custGeom>
                    <a:avLst/>
                    <a:gdLst>
                      <a:gd name="T0" fmla="*/ 0 w 16"/>
                      <a:gd name="T1" fmla="*/ 2 h 16"/>
                      <a:gd name="T2" fmla="*/ 2 w 16"/>
                      <a:gd name="T3" fmla="*/ 2 h 16"/>
                      <a:gd name="T4" fmla="*/ 4 w 16"/>
                      <a:gd name="T5" fmla="*/ 0 h 16"/>
                      <a:gd name="T6" fmla="*/ 4 w 16"/>
                      <a:gd name="T7" fmla="*/ 0 h 16"/>
                      <a:gd name="T8" fmla="*/ 8 w 16"/>
                      <a:gd name="T9" fmla="*/ 0 h 16"/>
                      <a:gd name="T10" fmla="*/ 10 w 16"/>
                      <a:gd name="T11" fmla="*/ 0 h 16"/>
                      <a:gd name="T12" fmla="*/ 12 w 16"/>
                      <a:gd name="T13" fmla="*/ 0 h 16"/>
                      <a:gd name="T14" fmla="*/ 12 w 16"/>
                      <a:gd name="T15" fmla="*/ 2 h 16"/>
                      <a:gd name="T16" fmla="*/ 14 w 16"/>
                      <a:gd name="T17" fmla="*/ 4 h 16"/>
                      <a:gd name="T18" fmla="*/ 16 w 16"/>
                      <a:gd name="T19" fmla="*/ 8 h 16"/>
                      <a:gd name="T20" fmla="*/ 16 w 16"/>
                      <a:gd name="T21" fmla="*/ 12 h 16"/>
                      <a:gd name="T22" fmla="*/ 14 w 16"/>
                      <a:gd name="T23" fmla="*/ 14 h 16"/>
                      <a:gd name="T24" fmla="*/ 10 w 16"/>
                      <a:gd name="T25" fmla="*/ 16 h 16"/>
                      <a:gd name="T26" fmla="*/ 8 w 16"/>
                      <a:gd name="T27" fmla="*/ 16 h 16"/>
                      <a:gd name="T28" fmla="*/ 6 w 16"/>
                      <a:gd name="T29" fmla="*/ 14 h 16"/>
                      <a:gd name="T30" fmla="*/ 4 w 16"/>
                      <a:gd name="T31" fmla="*/ 12 h 16"/>
                      <a:gd name="T32" fmla="*/ 4 w 16"/>
                      <a:gd name="T33" fmla="*/ 12 h 16"/>
                      <a:gd name="T34" fmla="*/ 4 w 16"/>
                      <a:gd name="T35" fmla="*/ 10 h 16"/>
                      <a:gd name="T36" fmla="*/ 4 w 16"/>
                      <a:gd name="T37" fmla="*/ 6 h 16"/>
                      <a:gd name="T38" fmla="*/ 2 w 16"/>
                      <a:gd name="T39" fmla="*/ 4 h 16"/>
                      <a:gd name="T40" fmla="*/ 0 w 16"/>
                      <a:gd name="T41" fmla="*/ 2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6"/>
                      <a:gd name="T65" fmla="*/ 16 w 16"/>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6">
                        <a:moveTo>
                          <a:pt x="0" y="2"/>
                        </a:moveTo>
                        <a:lnTo>
                          <a:pt x="2" y="2"/>
                        </a:lnTo>
                        <a:lnTo>
                          <a:pt x="4" y="0"/>
                        </a:lnTo>
                        <a:lnTo>
                          <a:pt x="8" y="0"/>
                        </a:lnTo>
                        <a:lnTo>
                          <a:pt x="10" y="0"/>
                        </a:lnTo>
                        <a:lnTo>
                          <a:pt x="12" y="0"/>
                        </a:lnTo>
                        <a:lnTo>
                          <a:pt x="12" y="2"/>
                        </a:lnTo>
                        <a:lnTo>
                          <a:pt x="14" y="4"/>
                        </a:lnTo>
                        <a:lnTo>
                          <a:pt x="16" y="8"/>
                        </a:lnTo>
                        <a:lnTo>
                          <a:pt x="16" y="12"/>
                        </a:lnTo>
                        <a:lnTo>
                          <a:pt x="14" y="14"/>
                        </a:lnTo>
                        <a:lnTo>
                          <a:pt x="10" y="16"/>
                        </a:lnTo>
                        <a:lnTo>
                          <a:pt x="8" y="16"/>
                        </a:lnTo>
                        <a:lnTo>
                          <a:pt x="6" y="14"/>
                        </a:lnTo>
                        <a:lnTo>
                          <a:pt x="4" y="12"/>
                        </a:lnTo>
                        <a:lnTo>
                          <a:pt x="4" y="10"/>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0842" name="Freeform 1307"/>
                  <p:cNvSpPr>
                    <a:spLocks/>
                  </p:cNvSpPr>
                  <p:nvPr/>
                </p:nvSpPr>
                <p:spPr bwMode="auto">
                  <a:xfrm>
                    <a:off x="4598" y="2230"/>
                    <a:ext cx="14" cy="16"/>
                  </a:xfrm>
                  <a:custGeom>
                    <a:avLst/>
                    <a:gdLst>
                      <a:gd name="T0" fmla="*/ 6 w 14"/>
                      <a:gd name="T1" fmla="*/ 0 h 16"/>
                      <a:gd name="T2" fmla="*/ 8 w 14"/>
                      <a:gd name="T3" fmla="*/ 0 h 16"/>
                      <a:gd name="T4" fmla="*/ 10 w 14"/>
                      <a:gd name="T5" fmla="*/ 0 h 16"/>
                      <a:gd name="T6" fmla="*/ 12 w 14"/>
                      <a:gd name="T7" fmla="*/ 2 h 16"/>
                      <a:gd name="T8" fmla="*/ 14 w 14"/>
                      <a:gd name="T9" fmla="*/ 4 h 16"/>
                      <a:gd name="T10" fmla="*/ 14 w 14"/>
                      <a:gd name="T11" fmla="*/ 6 h 16"/>
                      <a:gd name="T12" fmla="*/ 14 w 14"/>
                      <a:gd name="T13" fmla="*/ 8 h 16"/>
                      <a:gd name="T14" fmla="*/ 14 w 14"/>
                      <a:gd name="T15" fmla="*/ 10 h 16"/>
                      <a:gd name="T16" fmla="*/ 14 w 14"/>
                      <a:gd name="T17" fmla="*/ 14 h 16"/>
                      <a:gd name="T18" fmla="*/ 12 w 14"/>
                      <a:gd name="T19" fmla="*/ 16 h 16"/>
                      <a:gd name="T20" fmla="*/ 10 w 14"/>
                      <a:gd name="T21" fmla="*/ 16 h 16"/>
                      <a:gd name="T22" fmla="*/ 8 w 14"/>
                      <a:gd name="T23" fmla="*/ 16 h 16"/>
                      <a:gd name="T24" fmla="*/ 6 w 14"/>
                      <a:gd name="T25" fmla="*/ 16 h 16"/>
                      <a:gd name="T26" fmla="*/ 6 w 14"/>
                      <a:gd name="T27" fmla="*/ 14 h 16"/>
                      <a:gd name="T28" fmla="*/ 4 w 14"/>
                      <a:gd name="T29" fmla="*/ 10 h 16"/>
                      <a:gd name="T30" fmla="*/ 2 w 14"/>
                      <a:gd name="T31" fmla="*/ 8 h 16"/>
                      <a:gd name="T32" fmla="*/ 0 w 14"/>
                      <a:gd name="T33" fmla="*/ 4 h 16"/>
                      <a:gd name="T34" fmla="*/ 0 w 14"/>
                      <a:gd name="T35" fmla="*/ 2 h 16"/>
                      <a:gd name="T36" fmla="*/ 0 w 14"/>
                      <a:gd name="T37" fmla="*/ 2 h 16"/>
                      <a:gd name="T38" fmla="*/ 2 w 14"/>
                      <a:gd name="T39" fmla="*/ 0 h 16"/>
                      <a:gd name="T40" fmla="*/ 6 w 14"/>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6"/>
                      <a:gd name="T65" fmla="*/ 14 w 14"/>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6">
                        <a:moveTo>
                          <a:pt x="6" y="0"/>
                        </a:moveTo>
                        <a:lnTo>
                          <a:pt x="8" y="0"/>
                        </a:lnTo>
                        <a:lnTo>
                          <a:pt x="10" y="0"/>
                        </a:lnTo>
                        <a:lnTo>
                          <a:pt x="12" y="2"/>
                        </a:lnTo>
                        <a:lnTo>
                          <a:pt x="14" y="4"/>
                        </a:lnTo>
                        <a:lnTo>
                          <a:pt x="14" y="6"/>
                        </a:lnTo>
                        <a:lnTo>
                          <a:pt x="14" y="8"/>
                        </a:lnTo>
                        <a:lnTo>
                          <a:pt x="14" y="10"/>
                        </a:lnTo>
                        <a:lnTo>
                          <a:pt x="14" y="14"/>
                        </a:lnTo>
                        <a:lnTo>
                          <a:pt x="12" y="16"/>
                        </a:lnTo>
                        <a:lnTo>
                          <a:pt x="10" y="16"/>
                        </a:lnTo>
                        <a:lnTo>
                          <a:pt x="8" y="16"/>
                        </a:lnTo>
                        <a:lnTo>
                          <a:pt x="6" y="16"/>
                        </a:lnTo>
                        <a:lnTo>
                          <a:pt x="6" y="14"/>
                        </a:lnTo>
                        <a:lnTo>
                          <a:pt x="4" y="10"/>
                        </a:lnTo>
                        <a:lnTo>
                          <a:pt x="2" y="8"/>
                        </a:lnTo>
                        <a:lnTo>
                          <a:pt x="0" y="4"/>
                        </a:lnTo>
                        <a:lnTo>
                          <a:pt x="0" y="2"/>
                        </a:lnTo>
                        <a:lnTo>
                          <a:pt x="2" y="0"/>
                        </a:lnTo>
                        <a:lnTo>
                          <a:pt x="6" y="0"/>
                        </a:lnTo>
                        <a:close/>
                      </a:path>
                    </a:pathLst>
                  </a:custGeom>
                  <a:solidFill>
                    <a:srgbClr val="FFEA33"/>
                  </a:solidFill>
                  <a:ln w="9525">
                    <a:noFill/>
                    <a:round/>
                    <a:headEnd/>
                    <a:tailEnd/>
                  </a:ln>
                </p:spPr>
                <p:txBody>
                  <a:bodyPr/>
                  <a:lstStyle/>
                  <a:p>
                    <a:endParaRPr lang="es-AR"/>
                  </a:p>
                </p:txBody>
              </p:sp>
              <p:sp>
                <p:nvSpPr>
                  <p:cNvPr id="70843" name="Freeform 1308"/>
                  <p:cNvSpPr>
                    <a:spLocks/>
                  </p:cNvSpPr>
                  <p:nvPr/>
                </p:nvSpPr>
                <p:spPr bwMode="auto">
                  <a:xfrm>
                    <a:off x="4610" y="2248"/>
                    <a:ext cx="4" cy="16"/>
                  </a:xfrm>
                  <a:custGeom>
                    <a:avLst/>
                    <a:gdLst>
                      <a:gd name="T0" fmla="*/ 0 w 4"/>
                      <a:gd name="T1" fmla="*/ 4 h 16"/>
                      <a:gd name="T2" fmla="*/ 2 w 4"/>
                      <a:gd name="T3" fmla="*/ 8 h 16"/>
                      <a:gd name="T4" fmla="*/ 2 w 4"/>
                      <a:gd name="T5" fmla="*/ 10 h 16"/>
                      <a:gd name="T6" fmla="*/ 4 w 4"/>
                      <a:gd name="T7" fmla="*/ 14 h 16"/>
                      <a:gd name="T8" fmla="*/ 4 w 4"/>
                      <a:gd name="T9" fmla="*/ 16 h 16"/>
                      <a:gd name="T10" fmla="*/ 4 w 4"/>
                      <a:gd name="T11" fmla="*/ 16 h 16"/>
                      <a:gd name="T12" fmla="*/ 4 w 4"/>
                      <a:gd name="T13" fmla="*/ 16 h 16"/>
                      <a:gd name="T14" fmla="*/ 4 w 4"/>
                      <a:gd name="T15" fmla="*/ 14 h 16"/>
                      <a:gd name="T16" fmla="*/ 4 w 4"/>
                      <a:gd name="T17" fmla="*/ 12 h 16"/>
                      <a:gd name="T18" fmla="*/ 4 w 4"/>
                      <a:gd name="T19" fmla="*/ 8 h 16"/>
                      <a:gd name="T20" fmla="*/ 4 w 4"/>
                      <a:gd name="T21" fmla="*/ 6 h 16"/>
                      <a:gd name="T22" fmla="*/ 4 w 4"/>
                      <a:gd name="T23" fmla="*/ 2 h 16"/>
                      <a:gd name="T24" fmla="*/ 4 w 4"/>
                      <a:gd name="T25" fmla="*/ 0 h 16"/>
                      <a:gd name="T26" fmla="*/ 4 w 4"/>
                      <a:gd name="T27" fmla="*/ 0 h 16"/>
                      <a:gd name="T28" fmla="*/ 2 w 4"/>
                      <a:gd name="T29" fmla="*/ 0 h 16"/>
                      <a:gd name="T30" fmla="*/ 0 w 4"/>
                      <a:gd name="T31" fmla="*/ 2 h 16"/>
                      <a:gd name="T32" fmla="*/ 0 w 4"/>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16"/>
                      <a:gd name="T53" fmla="*/ 4 w 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16">
                        <a:moveTo>
                          <a:pt x="0" y="4"/>
                        </a:moveTo>
                        <a:lnTo>
                          <a:pt x="2" y="8"/>
                        </a:lnTo>
                        <a:lnTo>
                          <a:pt x="2" y="10"/>
                        </a:lnTo>
                        <a:lnTo>
                          <a:pt x="4" y="14"/>
                        </a:lnTo>
                        <a:lnTo>
                          <a:pt x="4" y="16"/>
                        </a:lnTo>
                        <a:lnTo>
                          <a:pt x="4" y="14"/>
                        </a:lnTo>
                        <a:lnTo>
                          <a:pt x="4" y="12"/>
                        </a:lnTo>
                        <a:lnTo>
                          <a:pt x="4" y="8"/>
                        </a:lnTo>
                        <a:lnTo>
                          <a:pt x="4" y="6"/>
                        </a:lnTo>
                        <a:lnTo>
                          <a:pt x="4" y="2"/>
                        </a:lnTo>
                        <a:lnTo>
                          <a:pt x="4" y="0"/>
                        </a:lnTo>
                        <a:lnTo>
                          <a:pt x="2" y="0"/>
                        </a:lnTo>
                        <a:lnTo>
                          <a:pt x="0" y="2"/>
                        </a:lnTo>
                        <a:lnTo>
                          <a:pt x="0" y="4"/>
                        </a:lnTo>
                        <a:close/>
                      </a:path>
                    </a:pathLst>
                  </a:custGeom>
                  <a:solidFill>
                    <a:srgbClr val="FFEA33"/>
                  </a:solidFill>
                  <a:ln w="9525">
                    <a:noFill/>
                    <a:round/>
                    <a:headEnd/>
                    <a:tailEnd/>
                  </a:ln>
                </p:spPr>
                <p:txBody>
                  <a:bodyPr/>
                  <a:lstStyle/>
                  <a:p>
                    <a:endParaRPr lang="es-AR"/>
                  </a:p>
                </p:txBody>
              </p:sp>
              <p:sp>
                <p:nvSpPr>
                  <p:cNvPr id="70844" name="Freeform 1309"/>
                  <p:cNvSpPr>
                    <a:spLocks/>
                  </p:cNvSpPr>
                  <p:nvPr/>
                </p:nvSpPr>
                <p:spPr bwMode="auto">
                  <a:xfrm>
                    <a:off x="4594" y="2254"/>
                    <a:ext cx="16" cy="20"/>
                  </a:xfrm>
                  <a:custGeom>
                    <a:avLst/>
                    <a:gdLst>
                      <a:gd name="T0" fmla="*/ 0 w 16"/>
                      <a:gd name="T1" fmla="*/ 6 h 20"/>
                      <a:gd name="T2" fmla="*/ 0 w 16"/>
                      <a:gd name="T3" fmla="*/ 4 h 20"/>
                      <a:gd name="T4" fmla="*/ 0 w 16"/>
                      <a:gd name="T5" fmla="*/ 2 h 20"/>
                      <a:gd name="T6" fmla="*/ 2 w 16"/>
                      <a:gd name="T7" fmla="*/ 2 h 20"/>
                      <a:gd name="T8" fmla="*/ 4 w 16"/>
                      <a:gd name="T9" fmla="*/ 0 h 20"/>
                      <a:gd name="T10" fmla="*/ 6 w 16"/>
                      <a:gd name="T11" fmla="*/ 0 h 20"/>
                      <a:gd name="T12" fmla="*/ 6 w 16"/>
                      <a:gd name="T13" fmla="*/ 0 h 20"/>
                      <a:gd name="T14" fmla="*/ 8 w 16"/>
                      <a:gd name="T15" fmla="*/ 0 h 20"/>
                      <a:gd name="T16" fmla="*/ 10 w 16"/>
                      <a:gd name="T17" fmla="*/ 0 h 20"/>
                      <a:gd name="T18" fmla="*/ 12 w 16"/>
                      <a:gd name="T19" fmla="*/ 4 h 20"/>
                      <a:gd name="T20" fmla="*/ 14 w 16"/>
                      <a:gd name="T21" fmla="*/ 6 h 20"/>
                      <a:gd name="T22" fmla="*/ 16 w 16"/>
                      <a:gd name="T23" fmla="*/ 10 h 20"/>
                      <a:gd name="T24" fmla="*/ 16 w 16"/>
                      <a:gd name="T25" fmla="*/ 14 h 20"/>
                      <a:gd name="T26" fmla="*/ 16 w 16"/>
                      <a:gd name="T27" fmla="*/ 14 h 20"/>
                      <a:gd name="T28" fmla="*/ 16 w 16"/>
                      <a:gd name="T29" fmla="*/ 16 h 20"/>
                      <a:gd name="T30" fmla="*/ 14 w 16"/>
                      <a:gd name="T31" fmla="*/ 18 h 20"/>
                      <a:gd name="T32" fmla="*/ 12 w 16"/>
                      <a:gd name="T33" fmla="*/ 18 h 20"/>
                      <a:gd name="T34" fmla="*/ 10 w 16"/>
                      <a:gd name="T35" fmla="*/ 20 h 20"/>
                      <a:gd name="T36" fmla="*/ 8 w 16"/>
                      <a:gd name="T37" fmla="*/ 20 h 20"/>
                      <a:gd name="T38" fmla="*/ 6 w 16"/>
                      <a:gd name="T39" fmla="*/ 20 h 20"/>
                      <a:gd name="T40" fmla="*/ 4 w 16"/>
                      <a:gd name="T41" fmla="*/ 20 h 20"/>
                      <a:gd name="T42" fmla="*/ 2 w 16"/>
                      <a:gd name="T43" fmla="*/ 16 h 20"/>
                      <a:gd name="T44" fmla="*/ 0 w 16"/>
                      <a:gd name="T45" fmla="*/ 12 h 20"/>
                      <a:gd name="T46" fmla="*/ 0 w 16"/>
                      <a:gd name="T47" fmla="*/ 10 h 20"/>
                      <a:gd name="T48" fmla="*/ 0 w 16"/>
                      <a:gd name="T49" fmla="*/ 6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20"/>
                      <a:gd name="T77" fmla="*/ 16 w 16"/>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20">
                        <a:moveTo>
                          <a:pt x="0" y="6"/>
                        </a:moveTo>
                        <a:lnTo>
                          <a:pt x="0" y="4"/>
                        </a:lnTo>
                        <a:lnTo>
                          <a:pt x="0" y="2"/>
                        </a:lnTo>
                        <a:lnTo>
                          <a:pt x="2" y="2"/>
                        </a:lnTo>
                        <a:lnTo>
                          <a:pt x="4" y="0"/>
                        </a:lnTo>
                        <a:lnTo>
                          <a:pt x="6" y="0"/>
                        </a:lnTo>
                        <a:lnTo>
                          <a:pt x="8" y="0"/>
                        </a:lnTo>
                        <a:lnTo>
                          <a:pt x="10" y="0"/>
                        </a:lnTo>
                        <a:lnTo>
                          <a:pt x="12" y="4"/>
                        </a:lnTo>
                        <a:lnTo>
                          <a:pt x="14" y="6"/>
                        </a:lnTo>
                        <a:lnTo>
                          <a:pt x="16" y="10"/>
                        </a:lnTo>
                        <a:lnTo>
                          <a:pt x="16" y="14"/>
                        </a:lnTo>
                        <a:lnTo>
                          <a:pt x="16" y="16"/>
                        </a:lnTo>
                        <a:lnTo>
                          <a:pt x="14" y="18"/>
                        </a:lnTo>
                        <a:lnTo>
                          <a:pt x="12" y="18"/>
                        </a:lnTo>
                        <a:lnTo>
                          <a:pt x="10" y="20"/>
                        </a:lnTo>
                        <a:lnTo>
                          <a:pt x="8" y="20"/>
                        </a:lnTo>
                        <a:lnTo>
                          <a:pt x="6" y="20"/>
                        </a:lnTo>
                        <a:lnTo>
                          <a:pt x="4" y="20"/>
                        </a:lnTo>
                        <a:lnTo>
                          <a:pt x="2" y="16"/>
                        </a:lnTo>
                        <a:lnTo>
                          <a:pt x="0" y="12"/>
                        </a:lnTo>
                        <a:lnTo>
                          <a:pt x="0" y="10"/>
                        </a:lnTo>
                        <a:lnTo>
                          <a:pt x="0" y="6"/>
                        </a:lnTo>
                        <a:close/>
                      </a:path>
                    </a:pathLst>
                  </a:custGeom>
                  <a:solidFill>
                    <a:srgbClr val="FFEA33"/>
                  </a:solidFill>
                  <a:ln w="9525">
                    <a:noFill/>
                    <a:round/>
                    <a:headEnd/>
                    <a:tailEnd/>
                  </a:ln>
                </p:spPr>
                <p:txBody>
                  <a:bodyPr/>
                  <a:lstStyle/>
                  <a:p>
                    <a:endParaRPr lang="es-AR"/>
                  </a:p>
                </p:txBody>
              </p:sp>
              <p:sp>
                <p:nvSpPr>
                  <p:cNvPr id="70845" name="Freeform 1310"/>
                  <p:cNvSpPr>
                    <a:spLocks/>
                  </p:cNvSpPr>
                  <p:nvPr/>
                </p:nvSpPr>
                <p:spPr bwMode="auto">
                  <a:xfrm>
                    <a:off x="4600" y="2276"/>
                    <a:ext cx="16" cy="12"/>
                  </a:xfrm>
                  <a:custGeom>
                    <a:avLst/>
                    <a:gdLst>
                      <a:gd name="T0" fmla="*/ 0 w 16"/>
                      <a:gd name="T1" fmla="*/ 2 h 12"/>
                      <a:gd name="T2" fmla="*/ 4 w 16"/>
                      <a:gd name="T3" fmla="*/ 2 h 12"/>
                      <a:gd name="T4" fmla="*/ 6 w 16"/>
                      <a:gd name="T5" fmla="*/ 0 h 12"/>
                      <a:gd name="T6" fmla="*/ 8 w 16"/>
                      <a:gd name="T7" fmla="*/ 0 h 12"/>
                      <a:gd name="T8" fmla="*/ 8 w 16"/>
                      <a:gd name="T9" fmla="*/ 0 h 12"/>
                      <a:gd name="T10" fmla="*/ 14 w 16"/>
                      <a:gd name="T11" fmla="*/ 2 h 12"/>
                      <a:gd name="T12" fmla="*/ 16 w 16"/>
                      <a:gd name="T13" fmla="*/ 4 h 12"/>
                      <a:gd name="T14" fmla="*/ 16 w 16"/>
                      <a:gd name="T15" fmla="*/ 8 h 12"/>
                      <a:gd name="T16" fmla="*/ 14 w 16"/>
                      <a:gd name="T17" fmla="*/ 10 h 12"/>
                      <a:gd name="T18" fmla="*/ 14 w 16"/>
                      <a:gd name="T19" fmla="*/ 12 h 12"/>
                      <a:gd name="T20" fmla="*/ 12 w 16"/>
                      <a:gd name="T21" fmla="*/ 12 h 12"/>
                      <a:gd name="T22" fmla="*/ 10 w 16"/>
                      <a:gd name="T23" fmla="*/ 12 h 12"/>
                      <a:gd name="T24" fmla="*/ 8 w 16"/>
                      <a:gd name="T25" fmla="*/ 12 h 12"/>
                      <a:gd name="T26" fmla="*/ 8 w 16"/>
                      <a:gd name="T27" fmla="*/ 12 h 12"/>
                      <a:gd name="T28" fmla="*/ 6 w 16"/>
                      <a:gd name="T29" fmla="*/ 10 h 12"/>
                      <a:gd name="T30" fmla="*/ 4 w 16"/>
                      <a:gd name="T31" fmla="*/ 10 h 12"/>
                      <a:gd name="T32" fmla="*/ 2 w 16"/>
                      <a:gd name="T33" fmla="*/ 8 h 12"/>
                      <a:gd name="T34" fmla="*/ 2 w 16"/>
                      <a:gd name="T35" fmla="*/ 8 h 12"/>
                      <a:gd name="T36" fmla="*/ 0 w 16"/>
                      <a:gd name="T37" fmla="*/ 6 h 12"/>
                      <a:gd name="T38" fmla="*/ 0 w 16"/>
                      <a:gd name="T39" fmla="*/ 4 h 12"/>
                      <a:gd name="T40" fmla="*/ 0 w 16"/>
                      <a:gd name="T41" fmla="*/ 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2"/>
                      <a:gd name="T65" fmla="*/ 16 w 1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2">
                        <a:moveTo>
                          <a:pt x="0" y="2"/>
                        </a:moveTo>
                        <a:lnTo>
                          <a:pt x="4" y="2"/>
                        </a:lnTo>
                        <a:lnTo>
                          <a:pt x="6" y="0"/>
                        </a:lnTo>
                        <a:lnTo>
                          <a:pt x="8" y="0"/>
                        </a:lnTo>
                        <a:lnTo>
                          <a:pt x="14" y="2"/>
                        </a:lnTo>
                        <a:lnTo>
                          <a:pt x="16" y="4"/>
                        </a:lnTo>
                        <a:lnTo>
                          <a:pt x="16" y="8"/>
                        </a:lnTo>
                        <a:lnTo>
                          <a:pt x="14" y="10"/>
                        </a:lnTo>
                        <a:lnTo>
                          <a:pt x="14" y="12"/>
                        </a:lnTo>
                        <a:lnTo>
                          <a:pt x="12" y="12"/>
                        </a:lnTo>
                        <a:lnTo>
                          <a:pt x="10" y="12"/>
                        </a:lnTo>
                        <a:lnTo>
                          <a:pt x="8" y="12"/>
                        </a:lnTo>
                        <a:lnTo>
                          <a:pt x="6" y="10"/>
                        </a:lnTo>
                        <a:lnTo>
                          <a:pt x="4" y="10"/>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0846" name="Freeform 1311"/>
                  <p:cNvSpPr>
                    <a:spLocks/>
                  </p:cNvSpPr>
                  <p:nvPr/>
                </p:nvSpPr>
                <p:spPr bwMode="auto">
                  <a:xfrm>
                    <a:off x="4576" y="2260"/>
                    <a:ext cx="16" cy="16"/>
                  </a:xfrm>
                  <a:custGeom>
                    <a:avLst/>
                    <a:gdLst>
                      <a:gd name="T0" fmla="*/ 10 w 16"/>
                      <a:gd name="T1" fmla="*/ 0 h 16"/>
                      <a:gd name="T2" fmla="*/ 8 w 16"/>
                      <a:gd name="T3" fmla="*/ 0 h 16"/>
                      <a:gd name="T4" fmla="*/ 8 w 16"/>
                      <a:gd name="T5" fmla="*/ 0 h 16"/>
                      <a:gd name="T6" fmla="*/ 6 w 16"/>
                      <a:gd name="T7" fmla="*/ 0 h 16"/>
                      <a:gd name="T8" fmla="*/ 4 w 16"/>
                      <a:gd name="T9" fmla="*/ 0 h 16"/>
                      <a:gd name="T10" fmla="*/ 4 w 16"/>
                      <a:gd name="T11" fmla="*/ 2 h 16"/>
                      <a:gd name="T12" fmla="*/ 2 w 16"/>
                      <a:gd name="T13" fmla="*/ 2 h 16"/>
                      <a:gd name="T14" fmla="*/ 0 w 16"/>
                      <a:gd name="T15" fmla="*/ 2 h 16"/>
                      <a:gd name="T16" fmla="*/ 0 w 16"/>
                      <a:gd name="T17" fmla="*/ 4 h 16"/>
                      <a:gd name="T18" fmla="*/ 0 w 16"/>
                      <a:gd name="T19" fmla="*/ 6 h 16"/>
                      <a:gd name="T20" fmla="*/ 0 w 16"/>
                      <a:gd name="T21" fmla="*/ 8 h 16"/>
                      <a:gd name="T22" fmla="*/ 2 w 16"/>
                      <a:gd name="T23" fmla="*/ 10 h 16"/>
                      <a:gd name="T24" fmla="*/ 2 w 16"/>
                      <a:gd name="T25" fmla="*/ 10 h 16"/>
                      <a:gd name="T26" fmla="*/ 2 w 16"/>
                      <a:gd name="T27" fmla="*/ 10 h 16"/>
                      <a:gd name="T28" fmla="*/ 4 w 16"/>
                      <a:gd name="T29" fmla="*/ 12 h 16"/>
                      <a:gd name="T30" fmla="*/ 6 w 16"/>
                      <a:gd name="T31" fmla="*/ 12 h 16"/>
                      <a:gd name="T32" fmla="*/ 8 w 16"/>
                      <a:gd name="T33" fmla="*/ 14 h 16"/>
                      <a:gd name="T34" fmla="*/ 10 w 16"/>
                      <a:gd name="T35" fmla="*/ 14 h 16"/>
                      <a:gd name="T36" fmla="*/ 12 w 16"/>
                      <a:gd name="T37" fmla="*/ 16 h 16"/>
                      <a:gd name="T38" fmla="*/ 14 w 16"/>
                      <a:gd name="T39" fmla="*/ 16 h 16"/>
                      <a:gd name="T40" fmla="*/ 14 w 16"/>
                      <a:gd name="T41" fmla="*/ 16 h 16"/>
                      <a:gd name="T42" fmla="*/ 16 w 16"/>
                      <a:gd name="T43" fmla="*/ 16 h 16"/>
                      <a:gd name="T44" fmla="*/ 16 w 16"/>
                      <a:gd name="T45" fmla="*/ 16 h 16"/>
                      <a:gd name="T46" fmla="*/ 16 w 16"/>
                      <a:gd name="T47" fmla="*/ 14 h 16"/>
                      <a:gd name="T48" fmla="*/ 16 w 16"/>
                      <a:gd name="T49" fmla="*/ 12 h 16"/>
                      <a:gd name="T50" fmla="*/ 16 w 16"/>
                      <a:gd name="T51" fmla="*/ 10 h 16"/>
                      <a:gd name="T52" fmla="*/ 16 w 16"/>
                      <a:gd name="T53" fmla="*/ 6 h 16"/>
                      <a:gd name="T54" fmla="*/ 12 w 16"/>
                      <a:gd name="T55" fmla="*/ 2 h 16"/>
                      <a:gd name="T56" fmla="*/ 10 w 16"/>
                      <a:gd name="T57" fmla="*/ 0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
                      <a:gd name="T88" fmla="*/ 0 h 16"/>
                      <a:gd name="T89" fmla="*/ 16 w 16"/>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 h="16">
                        <a:moveTo>
                          <a:pt x="10" y="0"/>
                        </a:moveTo>
                        <a:lnTo>
                          <a:pt x="8" y="0"/>
                        </a:lnTo>
                        <a:lnTo>
                          <a:pt x="6" y="0"/>
                        </a:lnTo>
                        <a:lnTo>
                          <a:pt x="4" y="0"/>
                        </a:lnTo>
                        <a:lnTo>
                          <a:pt x="4" y="2"/>
                        </a:lnTo>
                        <a:lnTo>
                          <a:pt x="2" y="2"/>
                        </a:lnTo>
                        <a:lnTo>
                          <a:pt x="0" y="2"/>
                        </a:lnTo>
                        <a:lnTo>
                          <a:pt x="0" y="4"/>
                        </a:lnTo>
                        <a:lnTo>
                          <a:pt x="0" y="6"/>
                        </a:lnTo>
                        <a:lnTo>
                          <a:pt x="0" y="8"/>
                        </a:lnTo>
                        <a:lnTo>
                          <a:pt x="2" y="10"/>
                        </a:lnTo>
                        <a:lnTo>
                          <a:pt x="4" y="12"/>
                        </a:lnTo>
                        <a:lnTo>
                          <a:pt x="6" y="12"/>
                        </a:lnTo>
                        <a:lnTo>
                          <a:pt x="8" y="14"/>
                        </a:lnTo>
                        <a:lnTo>
                          <a:pt x="10" y="14"/>
                        </a:lnTo>
                        <a:lnTo>
                          <a:pt x="12" y="16"/>
                        </a:lnTo>
                        <a:lnTo>
                          <a:pt x="14" y="16"/>
                        </a:lnTo>
                        <a:lnTo>
                          <a:pt x="16" y="16"/>
                        </a:lnTo>
                        <a:lnTo>
                          <a:pt x="16" y="14"/>
                        </a:lnTo>
                        <a:lnTo>
                          <a:pt x="16" y="12"/>
                        </a:lnTo>
                        <a:lnTo>
                          <a:pt x="16" y="10"/>
                        </a:lnTo>
                        <a:lnTo>
                          <a:pt x="16" y="6"/>
                        </a:lnTo>
                        <a:lnTo>
                          <a:pt x="12" y="2"/>
                        </a:lnTo>
                        <a:lnTo>
                          <a:pt x="10" y="0"/>
                        </a:lnTo>
                        <a:close/>
                      </a:path>
                    </a:pathLst>
                  </a:custGeom>
                  <a:solidFill>
                    <a:srgbClr val="FFEA33"/>
                  </a:solidFill>
                  <a:ln w="9525">
                    <a:noFill/>
                    <a:round/>
                    <a:headEnd/>
                    <a:tailEnd/>
                  </a:ln>
                </p:spPr>
                <p:txBody>
                  <a:bodyPr/>
                  <a:lstStyle/>
                  <a:p>
                    <a:endParaRPr lang="es-AR"/>
                  </a:p>
                </p:txBody>
              </p:sp>
              <p:sp>
                <p:nvSpPr>
                  <p:cNvPr id="70847" name="Freeform 1312"/>
                  <p:cNvSpPr>
                    <a:spLocks/>
                  </p:cNvSpPr>
                  <p:nvPr/>
                </p:nvSpPr>
                <p:spPr bwMode="auto">
                  <a:xfrm>
                    <a:off x="4554" y="2158"/>
                    <a:ext cx="8" cy="12"/>
                  </a:xfrm>
                  <a:custGeom>
                    <a:avLst/>
                    <a:gdLst>
                      <a:gd name="T0" fmla="*/ 0 w 8"/>
                      <a:gd name="T1" fmla="*/ 6 h 12"/>
                      <a:gd name="T2" fmla="*/ 0 w 8"/>
                      <a:gd name="T3" fmla="*/ 2 h 12"/>
                      <a:gd name="T4" fmla="*/ 0 w 8"/>
                      <a:gd name="T5" fmla="*/ 0 h 12"/>
                      <a:gd name="T6" fmla="*/ 2 w 8"/>
                      <a:gd name="T7" fmla="*/ 0 h 12"/>
                      <a:gd name="T8" fmla="*/ 4 w 8"/>
                      <a:gd name="T9" fmla="*/ 0 h 12"/>
                      <a:gd name="T10" fmla="*/ 6 w 8"/>
                      <a:gd name="T11" fmla="*/ 2 h 12"/>
                      <a:gd name="T12" fmla="*/ 8 w 8"/>
                      <a:gd name="T13" fmla="*/ 6 h 12"/>
                      <a:gd name="T14" fmla="*/ 8 w 8"/>
                      <a:gd name="T15" fmla="*/ 8 h 12"/>
                      <a:gd name="T16" fmla="*/ 8 w 8"/>
                      <a:gd name="T17" fmla="*/ 10 h 12"/>
                      <a:gd name="T18" fmla="*/ 6 w 8"/>
                      <a:gd name="T19" fmla="*/ 12 h 12"/>
                      <a:gd name="T20" fmla="*/ 4 w 8"/>
                      <a:gd name="T21" fmla="*/ 12 h 12"/>
                      <a:gd name="T22" fmla="*/ 2 w 8"/>
                      <a:gd name="T23" fmla="*/ 12 h 12"/>
                      <a:gd name="T24" fmla="*/ 2 w 8"/>
                      <a:gd name="T25" fmla="*/ 10 h 12"/>
                      <a:gd name="T26" fmla="*/ 0 w 8"/>
                      <a:gd name="T27" fmla="*/ 10 h 12"/>
                      <a:gd name="T28" fmla="*/ 0 w 8"/>
                      <a:gd name="T29" fmla="*/ 8 h 12"/>
                      <a:gd name="T30" fmla="*/ 0 w 8"/>
                      <a:gd name="T31" fmla="*/ 6 h 12"/>
                      <a:gd name="T32" fmla="*/ 0 w 8"/>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2"/>
                      <a:gd name="T53" fmla="*/ 8 w 8"/>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2">
                        <a:moveTo>
                          <a:pt x="0" y="6"/>
                        </a:moveTo>
                        <a:lnTo>
                          <a:pt x="0" y="2"/>
                        </a:lnTo>
                        <a:lnTo>
                          <a:pt x="0" y="0"/>
                        </a:lnTo>
                        <a:lnTo>
                          <a:pt x="2" y="0"/>
                        </a:lnTo>
                        <a:lnTo>
                          <a:pt x="4" y="0"/>
                        </a:lnTo>
                        <a:lnTo>
                          <a:pt x="6" y="2"/>
                        </a:lnTo>
                        <a:lnTo>
                          <a:pt x="8" y="6"/>
                        </a:lnTo>
                        <a:lnTo>
                          <a:pt x="8" y="8"/>
                        </a:lnTo>
                        <a:lnTo>
                          <a:pt x="8" y="10"/>
                        </a:lnTo>
                        <a:lnTo>
                          <a:pt x="6" y="12"/>
                        </a:lnTo>
                        <a:lnTo>
                          <a:pt x="4" y="12"/>
                        </a:lnTo>
                        <a:lnTo>
                          <a:pt x="2" y="12"/>
                        </a:lnTo>
                        <a:lnTo>
                          <a:pt x="2" y="10"/>
                        </a:lnTo>
                        <a:lnTo>
                          <a:pt x="0" y="10"/>
                        </a:lnTo>
                        <a:lnTo>
                          <a:pt x="0" y="8"/>
                        </a:lnTo>
                        <a:lnTo>
                          <a:pt x="0" y="6"/>
                        </a:lnTo>
                        <a:close/>
                      </a:path>
                    </a:pathLst>
                  </a:custGeom>
                  <a:solidFill>
                    <a:srgbClr val="FFEA33"/>
                  </a:solidFill>
                  <a:ln w="9525">
                    <a:noFill/>
                    <a:round/>
                    <a:headEnd/>
                    <a:tailEnd/>
                  </a:ln>
                </p:spPr>
                <p:txBody>
                  <a:bodyPr/>
                  <a:lstStyle/>
                  <a:p>
                    <a:endParaRPr lang="es-AR"/>
                  </a:p>
                </p:txBody>
              </p:sp>
              <p:sp>
                <p:nvSpPr>
                  <p:cNvPr id="70848" name="Freeform 1313"/>
                  <p:cNvSpPr>
                    <a:spLocks/>
                  </p:cNvSpPr>
                  <p:nvPr/>
                </p:nvSpPr>
                <p:spPr bwMode="auto">
                  <a:xfrm>
                    <a:off x="4544" y="2162"/>
                    <a:ext cx="8" cy="10"/>
                  </a:xfrm>
                  <a:custGeom>
                    <a:avLst/>
                    <a:gdLst>
                      <a:gd name="T0" fmla="*/ 2 w 8"/>
                      <a:gd name="T1" fmla="*/ 0 h 10"/>
                      <a:gd name="T2" fmla="*/ 0 w 8"/>
                      <a:gd name="T3" fmla="*/ 2 h 10"/>
                      <a:gd name="T4" fmla="*/ 0 w 8"/>
                      <a:gd name="T5" fmla="*/ 4 h 10"/>
                      <a:gd name="T6" fmla="*/ 0 w 8"/>
                      <a:gd name="T7" fmla="*/ 6 h 10"/>
                      <a:gd name="T8" fmla="*/ 0 w 8"/>
                      <a:gd name="T9" fmla="*/ 8 h 10"/>
                      <a:gd name="T10" fmla="*/ 2 w 8"/>
                      <a:gd name="T11" fmla="*/ 8 h 10"/>
                      <a:gd name="T12" fmla="*/ 4 w 8"/>
                      <a:gd name="T13" fmla="*/ 10 h 10"/>
                      <a:gd name="T14" fmla="*/ 6 w 8"/>
                      <a:gd name="T15" fmla="*/ 10 h 10"/>
                      <a:gd name="T16" fmla="*/ 8 w 8"/>
                      <a:gd name="T17" fmla="*/ 8 h 10"/>
                      <a:gd name="T18" fmla="*/ 8 w 8"/>
                      <a:gd name="T19" fmla="*/ 6 h 10"/>
                      <a:gd name="T20" fmla="*/ 6 w 8"/>
                      <a:gd name="T21" fmla="*/ 2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6"/>
                        </a:lnTo>
                        <a:lnTo>
                          <a:pt x="0" y="8"/>
                        </a:lnTo>
                        <a:lnTo>
                          <a:pt x="2" y="8"/>
                        </a:lnTo>
                        <a:lnTo>
                          <a:pt x="4" y="10"/>
                        </a:lnTo>
                        <a:lnTo>
                          <a:pt x="6" y="10"/>
                        </a:lnTo>
                        <a:lnTo>
                          <a:pt x="8" y="8"/>
                        </a:lnTo>
                        <a:lnTo>
                          <a:pt x="8" y="6"/>
                        </a:lnTo>
                        <a:lnTo>
                          <a:pt x="6" y="2"/>
                        </a:lnTo>
                        <a:lnTo>
                          <a:pt x="4" y="0"/>
                        </a:lnTo>
                        <a:lnTo>
                          <a:pt x="2" y="0"/>
                        </a:lnTo>
                        <a:close/>
                      </a:path>
                    </a:pathLst>
                  </a:custGeom>
                  <a:solidFill>
                    <a:srgbClr val="FFEA33"/>
                  </a:solidFill>
                  <a:ln w="9525">
                    <a:noFill/>
                    <a:round/>
                    <a:headEnd/>
                    <a:tailEnd/>
                  </a:ln>
                </p:spPr>
                <p:txBody>
                  <a:bodyPr/>
                  <a:lstStyle/>
                  <a:p>
                    <a:endParaRPr lang="es-AR"/>
                  </a:p>
                </p:txBody>
              </p:sp>
              <p:sp>
                <p:nvSpPr>
                  <p:cNvPr id="70849" name="Freeform 1314"/>
                  <p:cNvSpPr>
                    <a:spLocks/>
                  </p:cNvSpPr>
                  <p:nvPr/>
                </p:nvSpPr>
                <p:spPr bwMode="auto">
                  <a:xfrm>
                    <a:off x="4544" y="2174"/>
                    <a:ext cx="12" cy="12"/>
                  </a:xfrm>
                  <a:custGeom>
                    <a:avLst/>
                    <a:gdLst>
                      <a:gd name="T0" fmla="*/ 6 w 12"/>
                      <a:gd name="T1" fmla="*/ 0 h 12"/>
                      <a:gd name="T2" fmla="*/ 4 w 12"/>
                      <a:gd name="T3" fmla="*/ 0 h 12"/>
                      <a:gd name="T4" fmla="*/ 2 w 12"/>
                      <a:gd name="T5" fmla="*/ 0 h 12"/>
                      <a:gd name="T6" fmla="*/ 2 w 12"/>
                      <a:gd name="T7" fmla="*/ 0 h 12"/>
                      <a:gd name="T8" fmla="*/ 0 w 12"/>
                      <a:gd name="T9" fmla="*/ 2 h 12"/>
                      <a:gd name="T10" fmla="*/ 0 w 12"/>
                      <a:gd name="T11" fmla="*/ 4 h 12"/>
                      <a:gd name="T12" fmla="*/ 0 w 12"/>
                      <a:gd name="T13" fmla="*/ 6 h 12"/>
                      <a:gd name="T14" fmla="*/ 0 w 12"/>
                      <a:gd name="T15" fmla="*/ 8 h 12"/>
                      <a:gd name="T16" fmla="*/ 4 w 12"/>
                      <a:gd name="T17" fmla="*/ 10 h 12"/>
                      <a:gd name="T18" fmla="*/ 6 w 12"/>
                      <a:gd name="T19" fmla="*/ 12 h 12"/>
                      <a:gd name="T20" fmla="*/ 8 w 12"/>
                      <a:gd name="T21" fmla="*/ 12 h 12"/>
                      <a:gd name="T22" fmla="*/ 10 w 12"/>
                      <a:gd name="T23" fmla="*/ 12 h 12"/>
                      <a:gd name="T24" fmla="*/ 10 w 12"/>
                      <a:gd name="T25" fmla="*/ 12 h 12"/>
                      <a:gd name="T26" fmla="*/ 12 w 12"/>
                      <a:gd name="T27" fmla="*/ 10 h 12"/>
                      <a:gd name="T28" fmla="*/ 12 w 12"/>
                      <a:gd name="T29" fmla="*/ 10 h 12"/>
                      <a:gd name="T30" fmla="*/ 12 w 12"/>
                      <a:gd name="T31" fmla="*/ 8 h 12"/>
                      <a:gd name="T32" fmla="*/ 10 w 12"/>
                      <a:gd name="T33" fmla="*/ 6 h 12"/>
                      <a:gd name="T34" fmla="*/ 10 w 12"/>
                      <a:gd name="T35" fmla="*/ 4 h 12"/>
                      <a:gd name="T36" fmla="*/ 10 w 12"/>
                      <a:gd name="T37" fmla="*/ 2 h 12"/>
                      <a:gd name="T38" fmla="*/ 8 w 12"/>
                      <a:gd name="T39" fmla="*/ 0 h 12"/>
                      <a:gd name="T40" fmla="*/ 6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6" y="0"/>
                        </a:moveTo>
                        <a:lnTo>
                          <a:pt x="4" y="0"/>
                        </a:lnTo>
                        <a:lnTo>
                          <a:pt x="2" y="0"/>
                        </a:lnTo>
                        <a:lnTo>
                          <a:pt x="0" y="2"/>
                        </a:lnTo>
                        <a:lnTo>
                          <a:pt x="0" y="4"/>
                        </a:lnTo>
                        <a:lnTo>
                          <a:pt x="0" y="6"/>
                        </a:lnTo>
                        <a:lnTo>
                          <a:pt x="0" y="8"/>
                        </a:lnTo>
                        <a:lnTo>
                          <a:pt x="4" y="10"/>
                        </a:lnTo>
                        <a:lnTo>
                          <a:pt x="6" y="12"/>
                        </a:lnTo>
                        <a:lnTo>
                          <a:pt x="8" y="12"/>
                        </a:lnTo>
                        <a:lnTo>
                          <a:pt x="10" y="12"/>
                        </a:lnTo>
                        <a:lnTo>
                          <a:pt x="12" y="10"/>
                        </a:lnTo>
                        <a:lnTo>
                          <a:pt x="12" y="8"/>
                        </a:lnTo>
                        <a:lnTo>
                          <a:pt x="10" y="6"/>
                        </a:lnTo>
                        <a:lnTo>
                          <a:pt x="10" y="4"/>
                        </a:lnTo>
                        <a:lnTo>
                          <a:pt x="10" y="2"/>
                        </a:lnTo>
                        <a:lnTo>
                          <a:pt x="8" y="0"/>
                        </a:lnTo>
                        <a:lnTo>
                          <a:pt x="6" y="0"/>
                        </a:lnTo>
                        <a:close/>
                      </a:path>
                    </a:pathLst>
                  </a:custGeom>
                  <a:solidFill>
                    <a:srgbClr val="FFEA33"/>
                  </a:solidFill>
                  <a:ln w="9525">
                    <a:noFill/>
                    <a:round/>
                    <a:headEnd/>
                    <a:tailEnd/>
                  </a:ln>
                </p:spPr>
                <p:txBody>
                  <a:bodyPr/>
                  <a:lstStyle/>
                  <a:p>
                    <a:endParaRPr lang="es-AR"/>
                  </a:p>
                </p:txBody>
              </p:sp>
              <p:sp>
                <p:nvSpPr>
                  <p:cNvPr id="70850" name="Freeform 1315"/>
                  <p:cNvSpPr>
                    <a:spLocks/>
                  </p:cNvSpPr>
                  <p:nvPr/>
                </p:nvSpPr>
                <p:spPr bwMode="auto">
                  <a:xfrm>
                    <a:off x="4558" y="2170"/>
                    <a:ext cx="10" cy="10"/>
                  </a:xfrm>
                  <a:custGeom>
                    <a:avLst/>
                    <a:gdLst>
                      <a:gd name="T0" fmla="*/ 0 w 10"/>
                      <a:gd name="T1" fmla="*/ 4 h 10"/>
                      <a:gd name="T2" fmla="*/ 2 w 10"/>
                      <a:gd name="T3" fmla="*/ 2 h 10"/>
                      <a:gd name="T4" fmla="*/ 4 w 10"/>
                      <a:gd name="T5" fmla="*/ 2 h 10"/>
                      <a:gd name="T6" fmla="*/ 6 w 10"/>
                      <a:gd name="T7" fmla="*/ 0 h 10"/>
                      <a:gd name="T8" fmla="*/ 6 w 10"/>
                      <a:gd name="T9" fmla="*/ 0 h 10"/>
                      <a:gd name="T10" fmla="*/ 8 w 10"/>
                      <a:gd name="T11" fmla="*/ 2 h 10"/>
                      <a:gd name="T12" fmla="*/ 10 w 10"/>
                      <a:gd name="T13" fmla="*/ 6 h 10"/>
                      <a:gd name="T14" fmla="*/ 10 w 10"/>
                      <a:gd name="T15" fmla="*/ 8 h 10"/>
                      <a:gd name="T16" fmla="*/ 10 w 10"/>
                      <a:gd name="T17" fmla="*/ 10 h 10"/>
                      <a:gd name="T18" fmla="*/ 8 w 10"/>
                      <a:gd name="T19" fmla="*/ 10 h 10"/>
                      <a:gd name="T20" fmla="*/ 6 w 10"/>
                      <a:gd name="T21" fmla="*/ 10 h 10"/>
                      <a:gd name="T22" fmla="*/ 4 w 10"/>
                      <a:gd name="T23" fmla="*/ 10 h 10"/>
                      <a:gd name="T24" fmla="*/ 2 w 10"/>
                      <a:gd name="T25" fmla="*/ 10 h 10"/>
                      <a:gd name="T26" fmla="*/ 0 w 10"/>
                      <a:gd name="T27" fmla="*/ 8 h 10"/>
                      <a:gd name="T28" fmla="*/ 0 w 10"/>
                      <a:gd name="T29" fmla="*/ 8 h 10"/>
                      <a:gd name="T30" fmla="*/ 0 w 10"/>
                      <a:gd name="T31" fmla="*/ 6 h 10"/>
                      <a:gd name="T32" fmla="*/ 0 w 10"/>
                      <a:gd name="T33" fmla="*/ 4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4"/>
                        </a:moveTo>
                        <a:lnTo>
                          <a:pt x="2" y="2"/>
                        </a:lnTo>
                        <a:lnTo>
                          <a:pt x="4" y="2"/>
                        </a:lnTo>
                        <a:lnTo>
                          <a:pt x="6" y="0"/>
                        </a:lnTo>
                        <a:lnTo>
                          <a:pt x="8" y="2"/>
                        </a:lnTo>
                        <a:lnTo>
                          <a:pt x="10" y="6"/>
                        </a:lnTo>
                        <a:lnTo>
                          <a:pt x="10" y="8"/>
                        </a:lnTo>
                        <a:lnTo>
                          <a:pt x="10" y="10"/>
                        </a:lnTo>
                        <a:lnTo>
                          <a:pt x="8" y="10"/>
                        </a:lnTo>
                        <a:lnTo>
                          <a:pt x="6" y="10"/>
                        </a:lnTo>
                        <a:lnTo>
                          <a:pt x="4" y="10"/>
                        </a:lnTo>
                        <a:lnTo>
                          <a:pt x="2" y="10"/>
                        </a:lnTo>
                        <a:lnTo>
                          <a:pt x="0" y="8"/>
                        </a:lnTo>
                        <a:lnTo>
                          <a:pt x="0" y="6"/>
                        </a:lnTo>
                        <a:lnTo>
                          <a:pt x="0" y="4"/>
                        </a:lnTo>
                        <a:close/>
                      </a:path>
                    </a:pathLst>
                  </a:custGeom>
                  <a:solidFill>
                    <a:srgbClr val="FFEA33"/>
                  </a:solidFill>
                  <a:ln w="9525">
                    <a:noFill/>
                    <a:round/>
                    <a:headEnd/>
                    <a:tailEnd/>
                  </a:ln>
                </p:spPr>
                <p:txBody>
                  <a:bodyPr/>
                  <a:lstStyle/>
                  <a:p>
                    <a:endParaRPr lang="es-AR"/>
                  </a:p>
                </p:txBody>
              </p:sp>
              <p:sp>
                <p:nvSpPr>
                  <p:cNvPr id="70851" name="Freeform 1316"/>
                  <p:cNvSpPr>
                    <a:spLocks/>
                  </p:cNvSpPr>
                  <p:nvPr/>
                </p:nvSpPr>
                <p:spPr bwMode="auto">
                  <a:xfrm>
                    <a:off x="4544" y="2192"/>
                    <a:ext cx="4" cy="12"/>
                  </a:xfrm>
                  <a:custGeom>
                    <a:avLst/>
                    <a:gdLst>
                      <a:gd name="T0" fmla="*/ 4 w 4"/>
                      <a:gd name="T1" fmla="*/ 0 h 12"/>
                      <a:gd name="T2" fmla="*/ 2 w 4"/>
                      <a:gd name="T3" fmla="*/ 0 h 12"/>
                      <a:gd name="T4" fmla="*/ 0 w 4"/>
                      <a:gd name="T5" fmla="*/ 2 h 12"/>
                      <a:gd name="T6" fmla="*/ 0 w 4"/>
                      <a:gd name="T7" fmla="*/ 6 h 12"/>
                      <a:gd name="T8" fmla="*/ 0 w 4"/>
                      <a:gd name="T9" fmla="*/ 8 h 12"/>
                      <a:gd name="T10" fmla="*/ 0 w 4"/>
                      <a:gd name="T11" fmla="*/ 10 h 12"/>
                      <a:gd name="T12" fmla="*/ 2 w 4"/>
                      <a:gd name="T13" fmla="*/ 12 h 12"/>
                      <a:gd name="T14" fmla="*/ 4 w 4"/>
                      <a:gd name="T15" fmla="*/ 12 h 12"/>
                      <a:gd name="T16" fmla="*/ 4 w 4"/>
                      <a:gd name="T17" fmla="*/ 12 h 12"/>
                      <a:gd name="T18" fmla="*/ 4 w 4"/>
                      <a:gd name="T19" fmla="*/ 10 h 12"/>
                      <a:gd name="T20" fmla="*/ 4 w 4"/>
                      <a:gd name="T21" fmla="*/ 4 h 12"/>
                      <a:gd name="T22" fmla="*/ 2 w 4"/>
                      <a:gd name="T23" fmla="*/ 0 h 12"/>
                      <a:gd name="T24" fmla="*/ 4 w 4"/>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2"/>
                      <a:gd name="T41" fmla="*/ 4 w 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2">
                        <a:moveTo>
                          <a:pt x="4" y="0"/>
                        </a:moveTo>
                        <a:lnTo>
                          <a:pt x="2" y="0"/>
                        </a:lnTo>
                        <a:lnTo>
                          <a:pt x="0" y="2"/>
                        </a:lnTo>
                        <a:lnTo>
                          <a:pt x="0" y="6"/>
                        </a:lnTo>
                        <a:lnTo>
                          <a:pt x="0" y="8"/>
                        </a:lnTo>
                        <a:lnTo>
                          <a:pt x="0" y="10"/>
                        </a:lnTo>
                        <a:lnTo>
                          <a:pt x="2" y="12"/>
                        </a:lnTo>
                        <a:lnTo>
                          <a:pt x="4" y="12"/>
                        </a:lnTo>
                        <a:lnTo>
                          <a:pt x="4" y="10"/>
                        </a:lnTo>
                        <a:lnTo>
                          <a:pt x="4" y="4"/>
                        </a:lnTo>
                        <a:lnTo>
                          <a:pt x="2" y="0"/>
                        </a:lnTo>
                        <a:lnTo>
                          <a:pt x="4" y="0"/>
                        </a:lnTo>
                        <a:close/>
                      </a:path>
                    </a:pathLst>
                  </a:custGeom>
                  <a:solidFill>
                    <a:srgbClr val="FFEA33"/>
                  </a:solidFill>
                  <a:ln w="9525">
                    <a:noFill/>
                    <a:round/>
                    <a:headEnd/>
                    <a:tailEnd/>
                  </a:ln>
                </p:spPr>
                <p:txBody>
                  <a:bodyPr/>
                  <a:lstStyle/>
                  <a:p>
                    <a:endParaRPr lang="es-AR"/>
                  </a:p>
                </p:txBody>
              </p:sp>
              <p:sp>
                <p:nvSpPr>
                  <p:cNvPr id="70852" name="Freeform 1317"/>
                  <p:cNvSpPr>
                    <a:spLocks/>
                  </p:cNvSpPr>
                  <p:nvPr/>
                </p:nvSpPr>
                <p:spPr bwMode="auto">
                  <a:xfrm>
                    <a:off x="4548" y="2210"/>
                    <a:ext cx="8" cy="12"/>
                  </a:xfrm>
                  <a:custGeom>
                    <a:avLst/>
                    <a:gdLst>
                      <a:gd name="T0" fmla="*/ 0 w 8"/>
                      <a:gd name="T1" fmla="*/ 0 h 12"/>
                      <a:gd name="T2" fmla="*/ 0 w 8"/>
                      <a:gd name="T3" fmla="*/ 2 h 12"/>
                      <a:gd name="T4" fmla="*/ 0 w 8"/>
                      <a:gd name="T5" fmla="*/ 6 h 12"/>
                      <a:gd name="T6" fmla="*/ 0 w 8"/>
                      <a:gd name="T7" fmla="*/ 10 h 12"/>
                      <a:gd name="T8" fmla="*/ 4 w 8"/>
                      <a:gd name="T9" fmla="*/ 12 h 12"/>
                      <a:gd name="T10" fmla="*/ 6 w 8"/>
                      <a:gd name="T11" fmla="*/ 12 h 12"/>
                      <a:gd name="T12" fmla="*/ 8 w 8"/>
                      <a:gd name="T13" fmla="*/ 12 h 12"/>
                      <a:gd name="T14" fmla="*/ 8 w 8"/>
                      <a:gd name="T15" fmla="*/ 12 h 12"/>
                      <a:gd name="T16" fmla="*/ 8 w 8"/>
                      <a:gd name="T17" fmla="*/ 10 h 12"/>
                      <a:gd name="T18" fmla="*/ 6 w 8"/>
                      <a:gd name="T19" fmla="*/ 6 h 12"/>
                      <a:gd name="T20" fmla="*/ 4 w 8"/>
                      <a:gd name="T21" fmla="*/ 4 h 12"/>
                      <a:gd name="T22" fmla="*/ 4 w 8"/>
                      <a:gd name="T23" fmla="*/ 2 h 12"/>
                      <a:gd name="T24" fmla="*/ 0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0" y="0"/>
                        </a:moveTo>
                        <a:lnTo>
                          <a:pt x="0" y="2"/>
                        </a:lnTo>
                        <a:lnTo>
                          <a:pt x="0" y="6"/>
                        </a:lnTo>
                        <a:lnTo>
                          <a:pt x="0" y="10"/>
                        </a:lnTo>
                        <a:lnTo>
                          <a:pt x="4" y="12"/>
                        </a:lnTo>
                        <a:lnTo>
                          <a:pt x="6" y="12"/>
                        </a:lnTo>
                        <a:lnTo>
                          <a:pt x="8" y="12"/>
                        </a:lnTo>
                        <a:lnTo>
                          <a:pt x="8" y="10"/>
                        </a:lnTo>
                        <a:lnTo>
                          <a:pt x="6" y="6"/>
                        </a:lnTo>
                        <a:lnTo>
                          <a:pt x="4" y="4"/>
                        </a:lnTo>
                        <a:lnTo>
                          <a:pt x="4" y="2"/>
                        </a:lnTo>
                        <a:lnTo>
                          <a:pt x="0" y="0"/>
                        </a:lnTo>
                        <a:close/>
                      </a:path>
                    </a:pathLst>
                  </a:custGeom>
                  <a:solidFill>
                    <a:srgbClr val="FFEA33"/>
                  </a:solidFill>
                  <a:ln w="9525">
                    <a:noFill/>
                    <a:round/>
                    <a:headEnd/>
                    <a:tailEnd/>
                  </a:ln>
                </p:spPr>
                <p:txBody>
                  <a:bodyPr/>
                  <a:lstStyle/>
                  <a:p>
                    <a:endParaRPr lang="es-AR"/>
                  </a:p>
                </p:txBody>
              </p:sp>
              <p:sp>
                <p:nvSpPr>
                  <p:cNvPr id="70853" name="Freeform 1318"/>
                  <p:cNvSpPr>
                    <a:spLocks/>
                  </p:cNvSpPr>
                  <p:nvPr/>
                </p:nvSpPr>
                <p:spPr bwMode="auto">
                  <a:xfrm>
                    <a:off x="4556" y="2246"/>
                    <a:ext cx="10" cy="16"/>
                  </a:xfrm>
                  <a:custGeom>
                    <a:avLst/>
                    <a:gdLst>
                      <a:gd name="T0" fmla="*/ 2 w 10"/>
                      <a:gd name="T1" fmla="*/ 0 h 16"/>
                      <a:gd name="T2" fmla="*/ 0 w 10"/>
                      <a:gd name="T3" fmla="*/ 4 h 16"/>
                      <a:gd name="T4" fmla="*/ 0 w 10"/>
                      <a:gd name="T5" fmla="*/ 10 h 16"/>
                      <a:gd name="T6" fmla="*/ 2 w 10"/>
                      <a:gd name="T7" fmla="*/ 14 h 16"/>
                      <a:gd name="T8" fmla="*/ 6 w 10"/>
                      <a:gd name="T9" fmla="*/ 16 h 16"/>
                      <a:gd name="T10" fmla="*/ 8 w 10"/>
                      <a:gd name="T11" fmla="*/ 16 h 16"/>
                      <a:gd name="T12" fmla="*/ 10 w 10"/>
                      <a:gd name="T13" fmla="*/ 14 h 16"/>
                      <a:gd name="T14" fmla="*/ 10 w 10"/>
                      <a:gd name="T15" fmla="*/ 12 h 16"/>
                      <a:gd name="T16" fmla="*/ 10 w 10"/>
                      <a:gd name="T17" fmla="*/ 10 h 16"/>
                      <a:gd name="T18" fmla="*/ 10 w 10"/>
                      <a:gd name="T19" fmla="*/ 8 h 16"/>
                      <a:gd name="T20" fmla="*/ 10 w 10"/>
                      <a:gd name="T21" fmla="*/ 6 h 16"/>
                      <a:gd name="T22" fmla="*/ 10 w 10"/>
                      <a:gd name="T23" fmla="*/ 4 h 16"/>
                      <a:gd name="T24" fmla="*/ 8 w 10"/>
                      <a:gd name="T25" fmla="*/ 2 h 16"/>
                      <a:gd name="T26" fmla="*/ 6 w 10"/>
                      <a:gd name="T27" fmla="*/ 0 h 16"/>
                      <a:gd name="T28" fmla="*/ 6 w 10"/>
                      <a:gd name="T29" fmla="*/ 0 h 16"/>
                      <a:gd name="T30" fmla="*/ 4 w 10"/>
                      <a:gd name="T31" fmla="*/ 0 h 16"/>
                      <a:gd name="T32" fmla="*/ 2 w 10"/>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6"/>
                      <a:gd name="T53" fmla="*/ 10 w 1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6">
                        <a:moveTo>
                          <a:pt x="2" y="0"/>
                        </a:moveTo>
                        <a:lnTo>
                          <a:pt x="0" y="4"/>
                        </a:lnTo>
                        <a:lnTo>
                          <a:pt x="0" y="10"/>
                        </a:lnTo>
                        <a:lnTo>
                          <a:pt x="2" y="14"/>
                        </a:lnTo>
                        <a:lnTo>
                          <a:pt x="6" y="16"/>
                        </a:lnTo>
                        <a:lnTo>
                          <a:pt x="8" y="16"/>
                        </a:lnTo>
                        <a:lnTo>
                          <a:pt x="10" y="14"/>
                        </a:lnTo>
                        <a:lnTo>
                          <a:pt x="10" y="12"/>
                        </a:lnTo>
                        <a:lnTo>
                          <a:pt x="10" y="10"/>
                        </a:lnTo>
                        <a:lnTo>
                          <a:pt x="10" y="8"/>
                        </a:lnTo>
                        <a:lnTo>
                          <a:pt x="10" y="6"/>
                        </a:lnTo>
                        <a:lnTo>
                          <a:pt x="10" y="4"/>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0854" name="Freeform 1319"/>
                  <p:cNvSpPr>
                    <a:spLocks/>
                  </p:cNvSpPr>
                  <p:nvPr/>
                </p:nvSpPr>
                <p:spPr bwMode="auto">
                  <a:xfrm>
                    <a:off x="4550" y="2190"/>
                    <a:ext cx="12" cy="12"/>
                  </a:xfrm>
                  <a:custGeom>
                    <a:avLst/>
                    <a:gdLst>
                      <a:gd name="T0" fmla="*/ 8 w 12"/>
                      <a:gd name="T1" fmla="*/ 0 h 12"/>
                      <a:gd name="T2" fmla="*/ 6 w 12"/>
                      <a:gd name="T3" fmla="*/ 0 h 12"/>
                      <a:gd name="T4" fmla="*/ 4 w 12"/>
                      <a:gd name="T5" fmla="*/ 0 h 12"/>
                      <a:gd name="T6" fmla="*/ 2 w 12"/>
                      <a:gd name="T7" fmla="*/ 0 h 12"/>
                      <a:gd name="T8" fmla="*/ 0 w 12"/>
                      <a:gd name="T9" fmla="*/ 2 h 12"/>
                      <a:gd name="T10" fmla="*/ 0 w 12"/>
                      <a:gd name="T11" fmla="*/ 4 h 12"/>
                      <a:gd name="T12" fmla="*/ 0 w 12"/>
                      <a:gd name="T13" fmla="*/ 8 h 12"/>
                      <a:gd name="T14" fmla="*/ 0 w 12"/>
                      <a:gd name="T15" fmla="*/ 12 h 12"/>
                      <a:gd name="T16" fmla="*/ 4 w 12"/>
                      <a:gd name="T17" fmla="*/ 12 h 12"/>
                      <a:gd name="T18" fmla="*/ 4 w 12"/>
                      <a:gd name="T19" fmla="*/ 12 h 12"/>
                      <a:gd name="T20" fmla="*/ 6 w 12"/>
                      <a:gd name="T21" fmla="*/ 12 h 12"/>
                      <a:gd name="T22" fmla="*/ 8 w 12"/>
                      <a:gd name="T23" fmla="*/ 12 h 12"/>
                      <a:gd name="T24" fmla="*/ 8 w 12"/>
                      <a:gd name="T25" fmla="*/ 12 h 12"/>
                      <a:gd name="T26" fmla="*/ 10 w 12"/>
                      <a:gd name="T27" fmla="*/ 10 h 12"/>
                      <a:gd name="T28" fmla="*/ 12 w 12"/>
                      <a:gd name="T29" fmla="*/ 10 h 12"/>
                      <a:gd name="T30" fmla="*/ 12 w 12"/>
                      <a:gd name="T31" fmla="*/ 8 h 12"/>
                      <a:gd name="T32" fmla="*/ 12 w 12"/>
                      <a:gd name="T33" fmla="*/ 8 h 12"/>
                      <a:gd name="T34" fmla="*/ 12 w 12"/>
                      <a:gd name="T35" fmla="*/ 6 h 12"/>
                      <a:gd name="T36" fmla="*/ 10 w 12"/>
                      <a:gd name="T37" fmla="*/ 2 h 12"/>
                      <a:gd name="T38" fmla="*/ 10 w 12"/>
                      <a:gd name="T39" fmla="*/ 0 h 12"/>
                      <a:gd name="T40" fmla="*/ 8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8" y="0"/>
                        </a:moveTo>
                        <a:lnTo>
                          <a:pt x="6" y="0"/>
                        </a:lnTo>
                        <a:lnTo>
                          <a:pt x="4" y="0"/>
                        </a:lnTo>
                        <a:lnTo>
                          <a:pt x="2" y="0"/>
                        </a:lnTo>
                        <a:lnTo>
                          <a:pt x="0" y="2"/>
                        </a:lnTo>
                        <a:lnTo>
                          <a:pt x="0" y="4"/>
                        </a:lnTo>
                        <a:lnTo>
                          <a:pt x="0" y="8"/>
                        </a:lnTo>
                        <a:lnTo>
                          <a:pt x="0" y="12"/>
                        </a:lnTo>
                        <a:lnTo>
                          <a:pt x="4" y="12"/>
                        </a:lnTo>
                        <a:lnTo>
                          <a:pt x="6" y="12"/>
                        </a:lnTo>
                        <a:lnTo>
                          <a:pt x="8" y="12"/>
                        </a:lnTo>
                        <a:lnTo>
                          <a:pt x="10" y="10"/>
                        </a:lnTo>
                        <a:lnTo>
                          <a:pt x="12" y="10"/>
                        </a:lnTo>
                        <a:lnTo>
                          <a:pt x="12" y="8"/>
                        </a:lnTo>
                        <a:lnTo>
                          <a:pt x="12" y="6"/>
                        </a:lnTo>
                        <a:lnTo>
                          <a:pt x="10" y="2"/>
                        </a:lnTo>
                        <a:lnTo>
                          <a:pt x="10" y="0"/>
                        </a:lnTo>
                        <a:lnTo>
                          <a:pt x="8" y="0"/>
                        </a:lnTo>
                        <a:close/>
                      </a:path>
                    </a:pathLst>
                  </a:custGeom>
                  <a:solidFill>
                    <a:srgbClr val="FFEA33"/>
                  </a:solidFill>
                  <a:ln w="9525">
                    <a:noFill/>
                    <a:round/>
                    <a:headEnd/>
                    <a:tailEnd/>
                  </a:ln>
                </p:spPr>
                <p:txBody>
                  <a:bodyPr/>
                  <a:lstStyle/>
                  <a:p>
                    <a:endParaRPr lang="es-AR"/>
                  </a:p>
                </p:txBody>
              </p:sp>
              <p:sp>
                <p:nvSpPr>
                  <p:cNvPr id="70855" name="Freeform 1320"/>
                  <p:cNvSpPr>
                    <a:spLocks/>
                  </p:cNvSpPr>
                  <p:nvPr/>
                </p:nvSpPr>
                <p:spPr bwMode="auto">
                  <a:xfrm>
                    <a:off x="4556" y="2204"/>
                    <a:ext cx="12" cy="14"/>
                  </a:xfrm>
                  <a:custGeom>
                    <a:avLst/>
                    <a:gdLst>
                      <a:gd name="T0" fmla="*/ 0 w 12"/>
                      <a:gd name="T1" fmla="*/ 4 h 14"/>
                      <a:gd name="T2" fmla="*/ 0 w 12"/>
                      <a:gd name="T3" fmla="*/ 6 h 14"/>
                      <a:gd name="T4" fmla="*/ 0 w 12"/>
                      <a:gd name="T5" fmla="*/ 12 h 14"/>
                      <a:gd name="T6" fmla="*/ 2 w 12"/>
                      <a:gd name="T7" fmla="*/ 14 h 14"/>
                      <a:gd name="T8" fmla="*/ 6 w 12"/>
                      <a:gd name="T9" fmla="*/ 14 h 14"/>
                      <a:gd name="T10" fmla="*/ 8 w 12"/>
                      <a:gd name="T11" fmla="*/ 14 h 14"/>
                      <a:gd name="T12" fmla="*/ 10 w 12"/>
                      <a:gd name="T13" fmla="*/ 12 h 14"/>
                      <a:gd name="T14" fmla="*/ 12 w 12"/>
                      <a:gd name="T15" fmla="*/ 10 h 14"/>
                      <a:gd name="T16" fmla="*/ 12 w 12"/>
                      <a:gd name="T17" fmla="*/ 8 h 14"/>
                      <a:gd name="T18" fmla="*/ 12 w 12"/>
                      <a:gd name="T19" fmla="*/ 6 h 14"/>
                      <a:gd name="T20" fmla="*/ 12 w 12"/>
                      <a:gd name="T21" fmla="*/ 4 h 14"/>
                      <a:gd name="T22" fmla="*/ 10 w 12"/>
                      <a:gd name="T23" fmla="*/ 2 h 14"/>
                      <a:gd name="T24" fmla="*/ 10 w 12"/>
                      <a:gd name="T25" fmla="*/ 2 h 14"/>
                      <a:gd name="T26" fmla="*/ 8 w 12"/>
                      <a:gd name="T27" fmla="*/ 0 h 14"/>
                      <a:gd name="T28" fmla="*/ 6 w 12"/>
                      <a:gd name="T29" fmla="*/ 0 h 14"/>
                      <a:gd name="T30" fmla="*/ 4 w 12"/>
                      <a:gd name="T31" fmla="*/ 0 h 14"/>
                      <a:gd name="T32" fmla="*/ 0 w 12"/>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4"/>
                      <a:gd name="T53" fmla="*/ 12 w 12"/>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4">
                        <a:moveTo>
                          <a:pt x="0" y="4"/>
                        </a:moveTo>
                        <a:lnTo>
                          <a:pt x="0" y="6"/>
                        </a:lnTo>
                        <a:lnTo>
                          <a:pt x="0" y="12"/>
                        </a:lnTo>
                        <a:lnTo>
                          <a:pt x="2" y="14"/>
                        </a:lnTo>
                        <a:lnTo>
                          <a:pt x="6" y="14"/>
                        </a:lnTo>
                        <a:lnTo>
                          <a:pt x="8" y="14"/>
                        </a:lnTo>
                        <a:lnTo>
                          <a:pt x="10" y="12"/>
                        </a:lnTo>
                        <a:lnTo>
                          <a:pt x="12" y="10"/>
                        </a:lnTo>
                        <a:lnTo>
                          <a:pt x="12" y="8"/>
                        </a:lnTo>
                        <a:lnTo>
                          <a:pt x="12" y="6"/>
                        </a:lnTo>
                        <a:lnTo>
                          <a:pt x="12" y="4"/>
                        </a:lnTo>
                        <a:lnTo>
                          <a:pt x="10" y="2"/>
                        </a:lnTo>
                        <a:lnTo>
                          <a:pt x="8" y="0"/>
                        </a:lnTo>
                        <a:lnTo>
                          <a:pt x="6" y="0"/>
                        </a:lnTo>
                        <a:lnTo>
                          <a:pt x="4" y="0"/>
                        </a:lnTo>
                        <a:lnTo>
                          <a:pt x="0" y="4"/>
                        </a:lnTo>
                        <a:close/>
                      </a:path>
                    </a:pathLst>
                  </a:custGeom>
                  <a:solidFill>
                    <a:srgbClr val="FFEA33"/>
                  </a:solidFill>
                  <a:ln w="9525">
                    <a:noFill/>
                    <a:round/>
                    <a:headEnd/>
                    <a:tailEnd/>
                  </a:ln>
                </p:spPr>
                <p:txBody>
                  <a:bodyPr/>
                  <a:lstStyle/>
                  <a:p>
                    <a:endParaRPr lang="es-AR"/>
                  </a:p>
                </p:txBody>
              </p:sp>
              <p:sp>
                <p:nvSpPr>
                  <p:cNvPr id="70856" name="Freeform 1321"/>
                  <p:cNvSpPr>
                    <a:spLocks/>
                  </p:cNvSpPr>
                  <p:nvPr/>
                </p:nvSpPr>
                <p:spPr bwMode="auto">
                  <a:xfrm>
                    <a:off x="4562" y="2222"/>
                    <a:ext cx="12" cy="16"/>
                  </a:xfrm>
                  <a:custGeom>
                    <a:avLst/>
                    <a:gdLst>
                      <a:gd name="T0" fmla="*/ 0 w 12"/>
                      <a:gd name="T1" fmla="*/ 4 h 16"/>
                      <a:gd name="T2" fmla="*/ 2 w 12"/>
                      <a:gd name="T3" fmla="*/ 2 h 16"/>
                      <a:gd name="T4" fmla="*/ 2 w 12"/>
                      <a:gd name="T5" fmla="*/ 0 h 16"/>
                      <a:gd name="T6" fmla="*/ 4 w 12"/>
                      <a:gd name="T7" fmla="*/ 0 h 16"/>
                      <a:gd name="T8" fmla="*/ 6 w 12"/>
                      <a:gd name="T9" fmla="*/ 0 h 16"/>
                      <a:gd name="T10" fmla="*/ 8 w 12"/>
                      <a:gd name="T11" fmla="*/ 0 h 16"/>
                      <a:gd name="T12" fmla="*/ 8 w 12"/>
                      <a:gd name="T13" fmla="*/ 2 h 16"/>
                      <a:gd name="T14" fmla="*/ 10 w 12"/>
                      <a:gd name="T15" fmla="*/ 4 h 16"/>
                      <a:gd name="T16" fmla="*/ 12 w 12"/>
                      <a:gd name="T17" fmla="*/ 6 h 16"/>
                      <a:gd name="T18" fmla="*/ 12 w 12"/>
                      <a:gd name="T19" fmla="*/ 10 h 16"/>
                      <a:gd name="T20" fmla="*/ 12 w 12"/>
                      <a:gd name="T21" fmla="*/ 12 h 16"/>
                      <a:gd name="T22" fmla="*/ 10 w 12"/>
                      <a:gd name="T23" fmla="*/ 14 h 16"/>
                      <a:gd name="T24" fmla="*/ 6 w 12"/>
                      <a:gd name="T25" fmla="*/ 16 h 16"/>
                      <a:gd name="T26" fmla="*/ 4 w 12"/>
                      <a:gd name="T27" fmla="*/ 14 h 16"/>
                      <a:gd name="T28" fmla="*/ 0 w 12"/>
                      <a:gd name="T29" fmla="*/ 12 h 16"/>
                      <a:gd name="T30" fmla="*/ 0 w 12"/>
                      <a:gd name="T31" fmla="*/ 8 h 16"/>
                      <a:gd name="T32" fmla="*/ 0 w 12"/>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6"/>
                      <a:gd name="T53" fmla="*/ 12 w 1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6">
                        <a:moveTo>
                          <a:pt x="0" y="4"/>
                        </a:moveTo>
                        <a:lnTo>
                          <a:pt x="2" y="2"/>
                        </a:lnTo>
                        <a:lnTo>
                          <a:pt x="2" y="0"/>
                        </a:lnTo>
                        <a:lnTo>
                          <a:pt x="4" y="0"/>
                        </a:lnTo>
                        <a:lnTo>
                          <a:pt x="6" y="0"/>
                        </a:lnTo>
                        <a:lnTo>
                          <a:pt x="8" y="0"/>
                        </a:lnTo>
                        <a:lnTo>
                          <a:pt x="8" y="2"/>
                        </a:lnTo>
                        <a:lnTo>
                          <a:pt x="10" y="4"/>
                        </a:lnTo>
                        <a:lnTo>
                          <a:pt x="12" y="6"/>
                        </a:lnTo>
                        <a:lnTo>
                          <a:pt x="12" y="10"/>
                        </a:lnTo>
                        <a:lnTo>
                          <a:pt x="12" y="12"/>
                        </a:lnTo>
                        <a:lnTo>
                          <a:pt x="10" y="14"/>
                        </a:lnTo>
                        <a:lnTo>
                          <a:pt x="6" y="16"/>
                        </a:lnTo>
                        <a:lnTo>
                          <a:pt x="4" y="14"/>
                        </a:lnTo>
                        <a:lnTo>
                          <a:pt x="0" y="12"/>
                        </a:lnTo>
                        <a:lnTo>
                          <a:pt x="0" y="8"/>
                        </a:lnTo>
                        <a:lnTo>
                          <a:pt x="0" y="4"/>
                        </a:lnTo>
                        <a:close/>
                      </a:path>
                    </a:pathLst>
                  </a:custGeom>
                  <a:solidFill>
                    <a:srgbClr val="FFEA33"/>
                  </a:solidFill>
                  <a:ln w="9525">
                    <a:noFill/>
                    <a:round/>
                    <a:headEnd/>
                    <a:tailEnd/>
                  </a:ln>
                </p:spPr>
                <p:txBody>
                  <a:bodyPr/>
                  <a:lstStyle/>
                  <a:p>
                    <a:endParaRPr lang="es-AR"/>
                  </a:p>
                </p:txBody>
              </p:sp>
              <p:sp>
                <p:nvSpPr>
                  <p:cNvPr id="70857" name="Freeform 1322"/>
                  <p:cNvSpPr>
                    <a:spLocks/>
                  </p:cNvSpPr>
                  <p:nvPr/>
                </p:nvSpPr>
                <p:spPr bwMode="auto">
                  <a:xfrm>
                    <a:off x="4568" y="2240"/>
                    <a:ext cx="16" cy="18"/>
                  </a:xfrm>
                  <a:custGeom>
                    <a:avLst/>
                    <a:gdLst>
                      <a:gd name="T0" fmla="*/ 0 w 16"/>
                      <a:gd name="T1" fmla="*/ 8 h 18"/>
                      <a:gd name="T2" fmla="*/ 0 w 16"/>
                      <a:gd name="T3" fmla="*/ 6 h 18"/>
                      <a:gd name="T4" fmla="*/ 2 w 16"/>
                      <a:gd name="T5" fmla="*/ 4 h 18"/>
                      <a:gd name="T6" fmla="*/ 2 w 16"/>
                      <a:gd name="T7" fmla="*/ 2 h 18"/>
                      <a:gd name="T8" fmla="*/ 4 w 16"/>
                      <a:gd name="T9" fmla="*/ 2 h 18"/>
                      <a:gd name="T10" fmla="*/ 6 w 16"/>
                      <a:gd name="T11" fmla="*/ 0 h 18"/>
                      <a:gd name="T12" fmla="*/ 8 w 16"/>
                      <a:gd name="T13" fmla="*/ 0 h 18"/>
                      <a:gd name="T14" fmla="*/ 10 w 16"/>
                      <a:gd name="T15" fmla="*/ 0 h 18"/>
                      <a:gd name="T16" fmla="*/ 12 w 16"/>
                      <a:gd name="T17" fmla="*/ 2 h 18"/>
                      <a:gd name="T18" fmla="*/ 12 w 16"/>
                      <a:gd name="T19" fmla="*/ 4 h 18"/>
                      <a:gd name="T20" fmla="*/ 14 w 16"/>
                      <a:gd name="T21" fmla="*/ 6 h 18"/>
                      <a:gd name="T22" fmla="*/ 14 w 16"/>
                      <a:gd name="T23" fmla="*/ 8 h 18"/>
                      <a:gd name="T24" fmla="*/ 16 w 16"/>
                      <a:gd name="T25" fmla="*/ 10 h 18"/>
                      <a:gd name="T26" fmla="*/ 16 w 16"/>
                      <a:gd name="T27" fmla="*/ 12 h 18"/>
                      <a:gd name="T28" fmla="*/ 16 w 16"/>
                      <a:gd name="T29" fmla="*/ 14 h 18"/>
                      <a:gd name="T30" fmla="*/ 14 w 16"/>
                      <a:gd name="T31" fmla="*/ 14 h 18"/>
                      <a:gd name="T32" fmla="*/ 14 w 16"/>
                      <a:gd name="T33" fmla="*/ 16 h 18"/>
                      <a:gd name="T34" fmla="*/ 12 w 16"/>
                      <a:gd name="T35" fmla="*/ 18 h 18"/>
                      <a:gd name="T36" fmla="*/ 10 w 16"/>
                      <a:gd name="T37" fmla="*/ 18 h 18"/>
                      <a:gd name="T38" fmla="*/ 8 w 16"/>
                      <a:gd name="T39" fmla="*/ 18 h 18"/>
                      <a:gd name="T40" fmla="*/ 8 w 16"/>
                      <a:gd name="T41" fmla="*/ 18 h 18"/>
                      <a:gd name="T42" fmla="*/ 4 w 16"/>
                      <a:gd name="T43" fmla="*/ 16 h 18"/>
                      <a:gd name="T44" fmla="*/ 2 w 16"/>
                      <a:gd name="T45" fmla="*/ 14 h 18"/>
                      <a:gd name="T46" fmla="*/ 2 w 16"/>
                      <a:gd name="T47" fmla="*/ 10 h 18"/>
                      <a:gd name="T48" fmla="*/ 0 w 16"/>
                      <a:gd name="T49" fmla="*/ 8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8"/>
                      <a:gd name="T77" fmla="*/ 16 w 1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8">
                        <a:moveTo>
                          <a:pt x="0" y="8"/>
                        </a:moveTo>
                        <a:lnTo>
                          <a:pt x="0" y="6"/>
                        </a:lnTo>
                        <a:lnTo>
                          <a:pt x="2" y="4"/>
                        </a:lnTo>
                        <a:lnTo>
                          <a:pt x="2" y="2"/>
                        </a:lnTo>
                        <a:lnTo>
                          <a:pt x="4" y="2"/>
                        </a:lnTo>
                        <a:lnTo>
                          <a:pt x="6" y="0"/>
                        </a:lnTo>
                        <a:lnTo>
                          <a:pt x="8" y="0"/>
                        </a:lnTo>
                        <a:lnTo>
                          <a:pt x="10" y="0"/>
                        </a:lnTo>
                        <a:lnTo>
                          <a:pt x="12" y="2"/>
                        </a:lnTo>
                        <a:lnTo>
                          <a:pt x="12" y="4"/>
                        </a:lnTo>
                        <a:lnTo>
                          <a:pt x="14" y="6"/>
                        </a:lnTo>
                        <a:lnTo>
                          <a:pt x="14" y="8"/>
                        </a:lnTo>
                        <a:lnTo>
                          <a:pt x="16" y="10"/>
                        </a:lnTo>
                        <a:lnTo>
                          <a:pt x="16" y="12"/>
                        </a:lnTo>
                        <a:lnTo>
                          <a:pt x="16" y="14"/>
                        </a:lnTo>
                        <a:lnTo>
                          <a:pt x="14" y="14"/>
                        </a:lnTo>
                        <a:lnTo>
                          <a:pt x="14" y="16"/>
                        </a:lnTo>
                        <a:lnTo>
                          <a:pt x="12" y="18"/>
                        </a:lnTo>
                        <a:lnTo>
                          <a:pt x="10" y="18"/>
                        </a:lnTo>
                        <a:lnTo>
                          <a:pt x="8" y="18"/>
                        </a:lnTo>
                        <a:lnTo>
                          <a:pt x="4" y="16"/>
                        </a:lnTo>
                        <a:lnTo>
                          <a:pt x="2" y="14"/>
                        </a:lnTo>
                        <a:lnTo>
                          <a:pt x="2" y="10"/>
                        </a:lnTo>
                        <a:lnTo>
                          <a:pt x="0" y="8"/>
                        </a:lnTo>
                        <a:close/>
                      </a:path>
                    </a:pathLst>
                  </a:custGeom>
                  <a:solidFill>
                    <a:srgbClr val="FFEA33"/>
                  </a:solidFill>
                  <a:ln w="9525">
                    <a:noFill/>
                    <a:round/>
                    <a:headEnd/>
                    <a:tailEnd/>
                  </a:ln>
                </p:spPr>
                <p:txBody>
                  <a:bodyPr/>
                  <a:lstStyle/>
                  <a:p>
                    <a:endParaRPr lang="es-AR"/>
                  </a:p>
                </p:txBody>
              </p:sp>
              <p:sp>
                <p:nvSpPr>
                  <p:cNvPr id="70858" name="Freeform 1323"/>
                  <p:cNvSpPr>
                    <a:spLocks/>
                  </p:cNvSpPr>
                  <p:nvPr/>
                </p:nvSpPr>
                <p:spPr bwMode="auto">
                  <a:xfrm>
                    <a:off x="4584" y="2236"/>
                    <a:ext cx="16" cy="16"/>
                  </a:xfrm>
                  <a:custGeom>
                    <a:avLst/>
                    <a:gdLst>
                      <a:gd name="T0" fmla="*/ 0 w 16"/>
                      <a:gd name="T1" fmla="*/ 2 h 16"/>
                      <a:gd name="T2" fmla="*/ 2 w 16"/>
                      <a:gd name="T3" fmla="*/ 2 h 16"/>
                      <a:gd name="T4" fmla="*/ 4 w 16"/>
                      <a:gd name="T5" fmla="*/ 0 h 16"/>
                      <a:gd name="T6" fmla="*/ 6 w 16"/>
                      <a:gd name="T7" fmla="*/ 0 h 16"/>
                      <a:gd name="T8" fmla="*/ 8 w 16"/>
                      <a:gd name="T9" fmla="*/ 0 h 16"/>
                      <a:gd name="T10" fmla="*/ 10 w 16"/>
                      <a:gd name="T11" fmla="*/ 0 h 16"/>
                      <a:gd name="T12" fmla="*/ 14 w 16"/>
                      <a:gd name="T13" fmla="*/ 4 h 16"/>
                      <a:gd name="T14" fmla="*/ 16 w 16"/>
                      <a:gd name="T15" fmla="*/ 8 h 16"/>
                      <a:gd name="T16" fmla="*/ 16 w 16"/>
                      <a:gd name="T17" fmla="*/ 12 h 16"/>
                      <a:gd name="T18" fmla="*/ 16 w 16"/>
                      <a:gd name="T19" fmla="*/ 14 h 16"/>
                      <a:gd name="T20" fmla="*/ 14 w 16"/>
                      <a:gd name="T21" fmla="*/ 14 h 16"/>
                      <a:gd name="T22" fmla="*/ 12 w 16"/>
                      <a:gd name="T23" fmla="*/ 16 h 16"/>
                      <a:gd name="T24" fmla="*/ 10 w 16"/>
                      <a:gd name="T25" fmla="*/ 16 h 16"/>
                      <a:gd name="T26" fmla="*/ 10 w 16"/>
                      <a:gd name="T27" fmla="*/ 16 h 16"/>
                      <a:gd name="T28" fmla="*/ 8 w 16"/>
                      <a:gd name="T29" fmla="*/ 16 h 16"/>
                      <a:gd name="T30" fmla="*/ 6 w 16"/>
                      <a:gd name="T31" fmla="*/ 16 h 16"/>
                      <a:gd name="T32" fmla="*/ 4 w 16"/>
                      <a:gd name="T33" fmla="*/ 16 h 16"/>
                      <a:gd name="T34" fmla="*/ 4 w 16"/>
                      <a:gd name="T35" fmla="*/ 14 h 16"/>
                      <a:gd name="T36" fmla="*/ 2 w 16"/>
                      <a:gd name="T37" fmla="*/ 12 h 16"/>
                      <a:gd name="T38" fmla="*/ 2 w 16"/>
                      <a:gd name="T39" fmla="*/ 8 h 16"/>
                      <a:gd name="T40" fmla="*/ 0 w 16"/>
                      <a:gd name="T41" fmla="*/ 6 h 16"/>
                      <a:gd name="T42" fmla="*/ 0 w 16"/>
                      <a:gd name="T43" fmla="*/ 6 h 16"/>
                      <a:gd name="T44" fmla="*/ 0 w 16"/>
                      <a:gd name="T45" fmla="*/ 4 h 16"/>
                      <a:gd name="T46" fmla="*/ 0 w 16"/>
                      <a:gd name="T47" fmla="*/ 4 h 16"/>
                      <a:gd name="T48" fmla="*/ 0 w 16"/>
                      <a:gd name="T49" fmla="*/ 2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2"/>
                        </a:moveTo>
                        <a:lnTo>
                          <a:pt x="2" y="2"/>
                        </a:lnTo>
                        <a:lnTo>
                          <a:pt x="4" y="0"/>
                        </a:lnTo>
                        <a:lnTo>
                          <a:pt x="6" y="0"/>
                        </a:lnTo>
                        <a:lnTo>
                          <a:pt x="8" y="0"/>
                        </a:lnTo>
                        <a:lnTo>
                          <a:pt x="10" y="0"/>
                        </a:lnTo>
                        <a:lnTo>
                          <a:pt x="14" y="4"/>
                        </a:lnTo>
                        <a:lnTo>
                          <a:pt x="16" y="8"/>
                        </a:lnTo>
                        <a:lnTo>
                          <a:pt x="16" y="12"/>
                        </a:lnTo>
                        <a:lnTo>
                          <a:pt x="16" y="14"/>
                        </a:lnTo>
                        <a:lnTo>
                          <a:pt x="14" y="14"/>
                        </a:lnTo>
                        <a:lnTo>
                          <a:pt x="12" y="16"/>
                        </a:lnTo>
                        <a:lnTo>
                          <a:pt x="10" y="16"/>
                        </a:lnTo>
                        <a:lnTo>
                          <a:pt x="8" y="16"/>
                        </a:lnTo>
                        <a:lnTo>
                          <a:pt x="6" y="16"/>
                        </a:lnTo>
                        <a:lnTo>
                          <a:pt x="4" y="16"/>
                        </a:lnTo>
                        <a:lnTo>
                          <a:pt x="4" y="14"/>
                        </a:lnTo>
                        <a:lnTo>
                          <a:pt x="2" y="12"/>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0859" name="Freeform 1324"/>
                  <p:cNvSpPr>
                    <a:spLocks/>
                  </p:cNvSpPr>
                  <p:nvPr/>
                </p:nvSpPr>
                <p:spPr bwMode="auto">
                  <a:xfrm>
                    <a:off x="4574" y="2216"/>
                    <a:ext cx="16" cy="16"/>
                  </a:xfrm>
                  <a:custGeom>
                    <a:avLst/>
                    <a:gdLst>
                      <a:gd name="T0" fmla="*/ 0 w 16"/>
                      <a:gd name="T1" fmla="*/ 4 h 16"/>
                      <a:gd name="T2" fmla="*/ 0 w 16"/>
                      <a:gd name="T3" fmla="*/ 4 h 16"/>
                      <a:gd name="T4" fmla="*/ 2 w 16"/>
                      <a:gd name="T5" fmla="*/ 2 h 16"/>
                      <a:gd name="T6" fmla="*/ 4 w 16"/>
                      <a:gd name="T7" fmla="*/ 2 h 16"/>
                      <a:gd name="T8" fmla="*/ 4 w 16"/>
                      <a:gd name="T9" fmla="*/ 0 h 16"/>
                      <a:gd name="T10" fmla="*/ 6 w 16"/>
                      <a:gd name="T11" fmla="*/ 0 h 16"/>
                      <a:gd name="T12" fmla="*/ 8 w 16"/>
                      <a:gd name="T13" fmla="*/ 0 h 16"/>
                      <a:gd name="T14" fmla="*/ 10 w 16"/>
                      <a:gd name="T15" fmla="*/ 0 h 16"/>
                      <a:gd name="T16" fmla="*/ 12 w 16"/>
                      <a:gd name="T17" fmla="*/ 0 h 16"/>
                      <a:gd name="T18" fmla="*/ 14 w 16"/>
                      <a:gd name="T19" fmla="*/ 2 h 16"/>
                      <a:gd name="T20" fmla="*/ 16 w 16"/>
                      <a:gd name="T21" fmla="*/ 6 h 16"/>
                      <a:gd name="T22" fmla="*/ 16 w 16"/>
                      <a:gd name="T23" fmla="*/ 8 h 16"/>
                      <a:gd name="T24" fmla="*/ 16 w 16"/>
                      <a:gd name="T25" fmla="*/ 12 h 16"/>
                      <a:gd name="T26" fmla="*/ 16 w 16"/>
                      <a:gd name="T27" fmla="*/ 12 h 16"/>
                      <a:gd name="T28" fmla="*/ 14 w 16"/>
                      <a:gd name="T29" fmla="*/ 14 h 16"/>
                      <a:gd name="T30" fmla="*/ 14 w 16"/>
                      <a:gd name="T31" fmla="*/ 14 h 16"/>
                      <a:gd name="T32" fmla="*/ 12 w 16"/>
                      <a:gd name="T33" fmla="*/ 16 h 16"/>
                      <a:gd name="T34" fmla="*/ 10 w 16"/>
                      <a:gd name="T35" fmla="*/ 16 h 16"/>
                      <a:gd name="T36" fmla="*/ 8 w 16"/>
                      <a:gd name="T37" fmla="*/ 16 h 16"/>
                      <a:gd name="T38" fmla="*/ 8 w 16"/>
                      <a:gd name="T39" fmla="*/ 16 h 16"/>
                      <a:gd name="T40" fmla="*/ 6 w 16"/>
                      <a:gd name="T41" fmla="*/ 16 h 16"/>
                      <a:gd name="T42" fmla="*/ 4 w 16"/>
                      <a:gd name="T43" fmla="*/ 14 h 16"/>
                      <a:gd name="T44" fmla="*/ 4 w 16"/>
                      <a:gd name="T45" fmla="*/ 10 h 16"/>
                      <a:gd name="T46" fmla="*/ 2 w 16"/>
                      <a:gd name="T47" fmla="*/ 6 h 16"/>
                      <a:gd name="T48" fmla="*/ 0 w 16"/>
                      <a:gd name="T49" fmla="*/ 4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4"/>
                        </a:moveTo>
                        <a:lnTo>
                          <a:pt x="0" y="4"/>
                        </a:lnTo>
                        <a:lnTo>
                          <a:pt x="2" y="2"/>
                        </a:lnTo>
                        <a:lnTo>
                          <a:pt x="4" y="2"/>
                        </a:lnTo>
                        <a:lnTo>
                          <a:pt x="4" y="0"/>
                        </a:lnTo>
                        <a:lnTo>
                          <a:pt x="6" y="0"/>
                        </a:lnTo>
                        <a:lnTo>
                          <a:pt x="8" y="0"/>
                        </a:lnTo>
                        <a:lnTo>
                          <a:pt x="10" y="0"/>
                        </a:lnTo>
                        <a:lnTo>
                          <a:pt x="12" y="0"/>
                        </a:lnTo>
                        <a:lnTo>
                          <a:pt x="14" y="2"/>
                        </a:lnTo>
                        <a:lnTo>
                          <a:pt x="16" y="6"/>
                        </a:lnTo>
                        <a:lnTo>
                          <a:pt x="16" y="8"/>
                        </a:lnTo>
                        <a:lnTo>
                          <a:pt x="16" y="12"/>
                        </a:lnTo>
                        <a:lnTo>
                          <a:pt x="14" y="14"/>
                        </a:lnTo>
                        <a:lnTo>
                          <a:pt x="12" y="16"/>
                        </a:lnTo>
                        <a:lnTo>
                          <a:pt x="10" y="16"/>
                        </a:lnTo>
                        <a:lnTo>
                          <a:pt x="8" y="16"/>
                        </a:lnTo>
                        <a:lnTo>
                          <a:pt x="6" y="16"/>
                        </a:lnTo>
                        <a:lnTo>
                          <a:pt x="4" y="14"/>
                        </a:lnTo>
                        <a:lnTo>
                          <a:pt x="4" y="10"/>
                        </a:lnTo>
                        <a:lnTo>
                          <a:pt x="2" y="6"/>
                        </a:lnTo>
                        <a:lnTo>
                          <a:pt x="0" y="4"/>
                        </a:lnTo>
                        <a:close/>
                      </a:path>
                    </a:pathLst>
                  </a:custGeom>
                  <a:solidFill>
                    <a:srgbClr val="FFEA33"/>
                  </a:solidFill>
                  <a:ln w="9525">
                    <a:noFill/>
                    <a:round/>
                    <a:headEnd/>
                    <a:tailEnd/>
                  </a:ln>
                </p:spPr>
                <p:txBody>
                  <a:bodyPr/>
                  <a:lstStyle/>
                  <a:p>
                    <a:endParaRPr lang="es-AR"/>
                  </a:p>
                </p:txBody>
              </p:sp>
              <p:sp>
                <p:nvSpPr>
                  <p:cNvPr id="70860" name="Freeform 1325"/>
                  <p:cNvSpPr>
                    <a:spLocks/>
                  </p:cNvSpPr>
                  <p:nvPr/>
                </p:nvSpPr>
                <p:spPr bwMode="auto">
                  <a:xfrm>
                    <a:off x="4568" y="2200"/>
                    <a:ext cx="14" cy="14"/>
                  </a:xfrm>
                  <a:custGeom>
                    <a:avLst/>
                    <a:gdLst>
                      <a:gd name="T0" fmla="*/ 0 w 14"/>
                      <a:gd name="T1" fmla="*/ 2 h 14"/>
                      <a:gd name="T2" fmla="*/ 2 w 14"/>
                      <a:gd name="T3" fmla="*/ 0 h 14"/>
                      <a:gd name="T4" fmla="*/ 4 w 14"/>
                      <a:gd name="T5" fmla="*/ 0 h 14"/>
                      <a:gd name="T6" fmla="*/ 6 w 14"/>
                      <a:gd name="T7" fmla="*/ 0 h 14"/>
                      <a:gd name="T8" fmla="*/ 8 w 14"/>
                      <a:gd name="T9" fmla="*/ 0 h 14"/>
                      <a:gd name="T10" fmla="*/ 10 w 14"/>
                      <a:gd name="T11" fmla="*/ 2 h 14"/>
                      <a:gd name="T12" fmla="*/ 12 w 14"/>
                      <a:gd name="T13" fmla="*/ 4 h 14"/>
                      <a:gd name="T14" fmla="*/ 14 w 14"/>
                      <a:gd name="T15" fmla="*/ 6 h 14"/>
                      <a:gd name="T16" fmla="*/ 14 w 14"/>
                      <a:gd name="T17" fmla="*/ 10 h 14"/>
                      <a:gd name="T18" fmla="*/ 14 w 14"/>
                      <a:gd name="T19" fmla="*/ 10 h 14"/>
                      <a:gd name="T20" fmla="*/ 14 w 14"/>
                      <a:gd name="T21" fmla="*/ 12 h 14"/>
                      <a:gd name="T22" fmla="*/ 12 w 14"/>
                      <a:gd name="T23" fmla="*/ 12 h 14"/>
                      <a:gd name="T24" fmla="*/ 10 w 14"/>
                      <a:gd name="T25" fmla="*/ 12 h 14"/>
                      <a:gd name="T26" fmla="*/ 10 w 14"/>
                      <a:gd name="T27" fmla="*/ 14 h 14"/>
                      <a:gd name="T28" fmla="*/ 8 w 14"/>
                      <a:gd name="T29" fmla="*/ 14 h 14"/>
                      <a:gd name="T30" fmla="*/ 6 w 14"/>
                      <a:gd name="T31" fmla="*/ 14 h 14"/>
                      <a:gd name="T32" fmla="*/ 4 w 14"/>
                      <a:gd name="T33" fmla="*/ 14 h 14"/>
                      <a:gd name="T34" fmla="*/ 4 w 14"/>
                      <a:gd name="T35" fmla="*/ 12 h 14"/>
                      <a:gd name="T36" fmla="*/ 4 w 14"/>
                      <a:gd name="T37" fmla="*/ 6 h 14"/>
                      <a:gd name="T38" fmla="*/ 2 w 14"/>
                      <a:gd name="T39" fmla="*/ 4 h 14"/>
                      <a:gd name="T40" fmla="*/ 0 w 14"/>
                      <a:gd name="T41" fmla="*/ 2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0" y="2"/>
                        </a:moveTo>
                        <a:lnTo>
                          <a:pt x="2" y="0"/>
                        </a:lnTo>
                        <a:lnTo>
                          <a:pt x="4" y="0"/>
                        </a:lnTo>
                        <a:lnTo>
                          <a:pt x="6" y="0"/>
                        </a:lnTo>
                        <a:lnTo>
                          <a:pt x="8" y="0"/>
                        </a:lnTo>
                        <a:lnTo>
                          <a:pt x="10" y="2"/>
                        </a:lnTo>
                        <a:lnTo>
                          <a:pt x="12" y="4"/>
                        </a:lnTo>
                        <a:lnTo>
                          <a:pt x="14" y="6"/>
                        </a:lnTo>
                        <a:lnTo>
                          <a:pt x="14" y="10"/>
                        </a:lnTo>
                        <a:lnTo>
                          <a:pt x="14" y="12"/>
                        </a:lnTo>
                        <a:lnTo>
                          <a:pt x="12" y="12"/>
                        </a:lnTo>
                        <a:lnTo>
                          <a:pt x="10" y="12"/>
                        </a:lnTo>
                        <a:lnTo>
                          <a:pt x="10" y="14"/>
                        </a:lnTo>
                        <a:lnTo>
                          <a:pt x="8" y="14"/>
                        </a:lnTo>
                        <a:lnTo>
                          <a:pt x="6" y="14"/>
                        </a:lnTo>
                        <a:lnTo>
                          <a:pt x="4" y="14"/>
                        </a:lnTo>
                        <a:lnTo>
                          <a:pt x="4" y="12"/>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0861" name="Freeform 1326"/>
                  <p:cNvSpPr>
                    <a:spLocks/>
                  </p:cNvSpPr>
                  <p:nvPr/>
                </p:nvSpPr>
                <p:spPr bwMode="auto">
                  <a:xfrm>
                    <a:off x="4562" y="2184"/>
                    <a:ext cx="14" cy="14"/>
                  </a:xfrm>
                  <a:custGeom>
                    <a:avLst/>
                    <a:gdLst>
                      <a:gd name="T0" fmla="*/ 4 w 14"/>
                      <a:gd name="T1" fmla="*/ 14 h 14"/>
                      <a:gd name="T2" fmla="*/ 4 w 14"/>
                      <a:gd name="T3" fmla="*/ 12 h 14"/>
                      <a:gd name="T4" fmla="*/ 4 w 14"/>
                      <a:gd name="T5" fmla="*/ 8 h 14"/>
                      <a:gd name="T6" fmla="*/ 2 w 14"/>
                      <a:gd name="T7" fmla="*/ 4 h 14"/>
                      <a:gd name="T8" fmla="*/ 0 w 14"/>
                      <a:gd name="T9" fmla="*/ 2 h 14"/>
                      <a:gd name="T10" fmla="*/ 2 w 14"/>
                      <a:gd name="T11" fmla="*/ 2 h 14"/>
                      <a:gd name="T12" fmla="*/ 4 w 14"/>
                      <a:gd name="T13" fmla="*/ 0 h 14"/>
                      <a:gd name="T14" fmla="*/ 6 w 14"/>
                      <a:gd name="T15" fmla="*/ 0 h 14"/>
                      <a:gd name="T16" fmla="*/ 8 w 14"/>
                      <a:gd name="T17" fmla="*/ 0 h 14"/>
                      <a:gd name="T18" fmla="*/ 10 w 14"/>
                      <a:gd name="T19" fmla="*/ 0 h 14"/>
                      <a:gd name="T20" fmla="*/ 14 w 14"/>
                      <a:gd name="T21" fmla="*/ 4 h 14"/>
                      <a:gd name="T22" fmla="*/ 14 w 14"/>
                      <a:gd name="T23" fmla="*/ 8 h 14"/>
                      <a:gd name="T24" fmla="*/ 14 w 14"/>
                      <a:gd name="T25" fmla="*/ 10 h 14"/>
                      <a:gd name="T26" fmla="*/ 14 w 14"/>
                      <a:gd name="T27" fmla="*/ 12 h 14"/>
                      <a:gd name="T28" fmla="*/ 14 w 14"/>
                      <a:gd name="T29" fmla="*/ 12 h 14"/>
                      <a:gd name="T30" fmla="*/ 12 w 14"/>
                      <a:gd name="T31" fmla="*/ 12 h 14"/>
                      <a:gd name="T32" fmla="*/ 10 w 14"/>
                      <a:gd name="T33" fmla="*/ 12 h 14"/>
                      <a:gd name="T34" fmla="*/ 8 w 14"/>
                      <a:gd name="T35" fmla="*/ 12 h 14"/>
                      <a:gd name="T36" fmla="*/ 8 w 14"/>
                      <a:gd name="T37" fmla="*/ 14 h 14"/>
                      <a:gd name="T38" fmla="*/ 6 w 14"/>
                      <a:gd name="T39" fmla="*/ 14 h 14"/>
                      <a:gd name="T40" fmla="*/ 4 w 14"/>
                      <a:gd name="T41" fmla="*/ 14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4" y="14"/>
                        </a:moveTo>
                        <a:lnTo>
                          <a:pt x="4" y="12"/>
                        </a:lnTo>
                        <a:lnTo>
                          <a:pt x="4" y="8"/>
                        </a:lnTo>
                        <a:lnTo>
                          <a:pt x="2" y="4"/>
                        </a:lnTo>
                        <a:lnTo>
                          <a:pt x="0" y="2"/>
                        </a:lnTo>
                        <a:lnTo>
                          <a:pt x="2" y="2"/>
                        </a:lnTo>
                        <a:lnTo>
                          <a:pt x="4" y="0"/>
                        </a:lnTo>
                        <a:lnTo>
                          <a:pt x="6" y="0"/>
                        </a:lnTo>
                        <a:lnTo>
                          <a:pt x="8" y="0"/>
                        </a:lnTo>
                        <a:lnTo>
                          <a:pt x="10" y="0"/>
                        </a:lnTo>
                        <a:lnTo>
                          <a:pt x="14" y="4"/>
                        </a:lnTo>
                        <a:lnTo>
                          <a:pt x="14" y="8"/>
                        </a:lnTo>
                        <a:lnTo>
                          <a:pt x="14" y="10"/>
                        </a:lnTo>
                        <a:lnTo>
                          <a:pt x="14" y="12"/>
                        </a:lnTo>
                        <a:lnTo>
                          <a:pt x="12" y="12"/>
                        </a:lnTo>
                        <a:lnTo>
                          <a:pt x="10" y="12"/>
                        </a:lnTo>
                        <a:lnTo>
                          <a:pt x="8" y="12"/>
                        </a:lnTo>
                        <a:lnTo>
                          <a:pt x="8" y="14"/>
                        </a:lnTo>
                        <a:lnTo>
                          <a:pt x="6" y="14"/>
                        </a:lnTo>
                        <a:lnTo>
                          <a:pt x="4" y="14"/>
                        </a:lnTo>
                        <a:close/>
                      </a:path>
                    </a:pathLst>
                  </a:custGeom>
                  <a:solidFill>
                    <a:srgbClr val="FFEA33"/>
                  </a:solidFill>
                  <a:ln w="9525">
                    <a:noFill/>
                    <a:round/>
                    <a:headEnd/>
                    <a:tailEnd/>
                  </a:ln>
                </p:spPr>
                <p:txBody>
                  <a:bodyPr/>
                  <a:lstStyle/>
                  <a:p>
                    <a:endParaRPr lang="es-AR"/>
                  </a:p>
                </p:txBody>
              </p:sp>
              <p:sp>
                <p:nvSpPr>
                  <p:cNvPr id="70862" name="Freeform 1327"/>
                  <p:cNvSpPr>
                    <a:spLocks/>
                  </p:cNvSpPr>
                  <p:nvPr/>
                </p:nvSpPr>
                <p:spPr bwMode="auto">
                  <a:xfrm>
                    <a:off x="4548" y="2230"/>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0863" name="Freeform 1328"/>
                  <p:cNvSpPr>
                    <a:spLocks/>
                  </p:cNvSpPr>
                  <p:nvPr/>
                </p:nvSpPr>
                <p:spPr bwMode="auto">
                  <a:xfrm>
                    <a:off x="4508" y="2190"/>
                    <a:ext cx="42" cy="40"/>
                  </a:xfrm>
                  <a:custGeom>
                    <a:avLst/>
                    <a:gdLst>
                      <a:gd name="T0" fmla="*/ 0 w 42"/>
                      <a:gd name="T1" fmla="*/ 2 h 40"/>
                      <a:gd name="T2" fmla="*/ 2 w 42"/>
                      <a:gd name="T3" fmla="*/ 4 h 40"/>
                      <a:gd name="T4" fmla="*/ 8 w 42"/>
                      <a:gd name="T5" fmla="*/ 8 h 40"/>
                      <a:gd name="T6" fmla="*/ 16 w 42"/>
                      <a:gd name="T7" fmla="*/ 12 h 40"/>
                      <a:gd name="T8" fmla="*/ 22 w 42"/>
                      <a:gd name="T9" fmla="*/ 18 h 40"/>
                      <a:gd name="T10" fmla="*/ 28 w 42"/>
                      <a:gd name="T11" fmla="*/ 26 h 40"/>
                      <a:gd name="T12" fmla="*/ 34 w 42"/>
                      <a:gd name="T13" fmla="*/ 32 h 40"/>
                      <a:gd name="T14" fmla="*/ 38 w 42"/>
                      <a:gd name="T15" fmla="*/ 36 h 40"/>
                      <a:gd name="T16" fmla="*/ 40 w 42"/>
                      <a:gd name="T17" fmla="*/ 40 h 40"/>
                      <a:gd name="T18" fmla="*/ 42 w 42"/>
                      <a:gd name="T19" fmla="*/ 38 h 40"/>
                      <a:gd name="T20" fmla="*/ 40 w 42"/>
                      <a:gd name="T21" fmla="*/ 36 h 40"/>
                      <a:gd name="T22" fmla="*/ 36 w 42"/>
                      <a:gd name="T23" fmla="*/ 30 h 40"/>
                      <a:gd name="T24" fmla="*/ 30 w 42"/>
                      <a:gd name="T25" fmla="*/ 24 h 40"/>
                      <a:gd name="T26" fmla="*/ 24 w 42"/>
                      <a:gd name="T27" fmla="*/ 16 h 40"/>
                      <a:gd name="T28" fmla="*/ 16 w 42"/>
                      <a:gd name="T29" fmla="*/ 10 h 40"/>
                      <a:gd name="T30" fmla="*/ 10 w 42"/>
                      <a:gd name="T31" fmla="*/ 4 h 40"/>
                      <a:gd name="T32" fmla="*/ 4 w 42"/>
                      <a:gd name="T33" fmla="*/ 2 h 40"/>
                      <a:gd name="T34" fmla="*/ 0 w 42"/>
                      <a:gd name="T35" fmla="*/ 0 h 40"/>
                      <a:gd name="T36" fmla="*/ 0 w 42"/>
                      <a:gd name="T37" fmla="*/ 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40"/>
                      <a:gd name="T59" fmla="*/ 42 w 42"/>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40">
                        <a:moveTo>
                          <a:pt x="0" y="2"/>
                        </a:moveTo>
                        <a:lnTo>
                          <a:pt x="2" y="4"/>
                        </a:lnTo>
                        <a:lnTo>
                          <a:pt x="8" y="8"/>
                        </a:lnTo>
                        <a:lnTo>
                          <a:pt x="16" y="12"/>
                        </a:lnTo>
                        <a:lnTo>
                          <a:pt x="22" y="18"/>
                        </a:lnTo>
                        <a:lnTo>
                          <a:pt x="28" y="26"/>
                        </a:lnTo>
                        <a:lnTo>
                          <a:pt x="34" y="32"/>
                        </a:lnTo>
                        <a:lnTo>
                          <a:pt x="38" y="36"/>
                        </a:lnTo>
                        <a:lnTo>
                          <a:pt x="40" y="40"/>
                        </a:lnTo>
                        <a:lnTo>
                          <a:pt x="42" y="38"/>
                        </a:lnTo>
                        <a:lnTo>
                          <a:pt x="40" y="36"/>
                        </a:lnTo>
                        <a:lnTo>
                          <a:pt x="36" y="30"/>
                        </a:lnTo>
                        <a:lnTo>
                          <a:pt x="30" y="24"/>
                        </a:lnTo>
                        <a:lnTo>
                          <a:pt x="24" y="16"/>
                        </a:lnTo>
                        <a:lnTo>
                          <a:pt x="16" y="10"/>
                        </a:lnTo>
                        <a:lnTo>
                          <a:pt x="10" y="4"/>
                        </a:lnTo>
                        <a:lnTo>
                          <a:pt x="4" y="2"/>
                        </a:lnTo>
                        <a:lnTo>
                          <a:pt x="0" y="0"/>
                        </a:lnTo>
                        <a:lnTo>
                          <a:pt x="0" y="2"/>
                        </a:lnTo>
                        <a:close/>
                      </a:path>
                    </a:pathLst>
                  </a:custGeom>
                  <a:solidFill>
                    <a:srgbClr val="000000"/>
                  </a:solidFill>
                  <a:ln w="9525">
                    <a:noFill/>
                    <a:round/>
                    <a:headEnd/>
                    <a:tailEnd/>
                  </a:ln>
                </p:spPr>
                <p:txBody>
                  <a:bodyPr/>
                  <a:lstStyle/>
                  <a:p>
                    <a:endParaRPr lang="es-AR"/>
                  </a:p>
                </p:txBody>
              </p:sp>
              <p:sp>
                <p:nvSpPr>
                  <p:cNvPr id="70864" name="Freeform 1329"/>
                  <p:cNvSpPr>
                    <a:spLocks/>
                  </p:cNvSpPr>
                  <p:nvPr/>
                </p:nvSpPr>
                <p:spPr bwMode="auto">
                  <a:xfrm>
                    <a:off x="4506" y="2190"/>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0865" name="Freeform 1330"/>
                  <p:cNvSpPr>
                    <a:spLocks/>
                  </p:cNvSpPr>
                  <p:nvPr/>
                </p:nvSpPr>
                <p:spPr bwMode="auto">
                  <a:xfrm>
                    <a:off x="4496" y="221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0866" name="Freeform 1331"/>
                  <p:cNvSpPr>
                    <a:spLocks/>
                  </p:cNvSpPr>
                  <p:nvPr/>
                </p:nvSpPr>
                <p:spPr bwMode="auto">
                  <a:xfrm>
                    <a:off x="4496" y="2210"/>
                    <a:ext cx="24" cy="10"/>
                  </a:xfrm>
                  <a:custGeom>
                    <a:avLst/>
                    <a:gdLst>
                      <a:gd name="T0" fmla="*/ 24 w 24"/>
                      <a:gd name="T1" fmla="*/ 8 h 10"/>
                      <a:gd name="T2" fmla="*/ 20 w 24"/>
                      <a:gd name="T3" fmla="*/ 6 h 10"/>
                      <a:gd name="T4" fmla="*/ 18 w 24"/>
                      <a:gd name="T5" fmla="*/ 4 h 10"/>
                      <a:gd name="T6" fmla="*/ 14 w 24"/>
                      <a:gd name="T7" fmla="*/ 2 h 10"/>
                      <a:gd name="T8" fmla="*/ 10 w 24"/>
                      <a:gd name="T9" fmla="*/ 0 h 10"/>
                      <a:gd name="T10" fmla="*/ 6 w 24"/>
                      <a:gd name="T11" fmla="*/ 0 h 10"/>
                      <a:gd name="T12" fmla="*/ 4 w 24"/>
                      <a:gd name="T13" fmla="*/ 0 h 10"/>
                      <a:gd name="T14" fmla="*/ 2 w 24"/>
                      <a:gd name="T15" fmla="*/ 2 h 10"/>
                      <a:gd name="T16" fmla="*/ 0 w 24"/>
                      <a:gd name="T17" fmla="*/ 4 h 10"/>
                      <a:gd name="T18" fmla="*/ 2 w 24"/>
                      <a:gd name="T19" fmla="*/ 4 h 10"/>
                      <a:gd name="T20" fmla="*/ 2 w 24"/>
                      <a:gd name="T21" fmla="*/ 4 h 10"/>
                      <a:gd name="T22" fmla="*/ 4 w 24"/>
                      <a:gd name="T23" fmla="*/ 2 h 10"/>
                      <a:gd name="T24" fmla="*/ 6 w 24"/>
                      <a:gd name="T25" fmla="*/ 4 h 10"/>
                      <a:gd name="T26" fmla="*/ 10 w 24"/>
                      <a:gd name="T27" fmla="*/ 4 h 10"/>
                      <a:gd name="T28" fmla="*/ 12 w 24"/>
                      <a:gd name="T29" fmla="*/ 4 h 10"/>
                      <a:gd name="T30" fmla="*/ 16 w 24"/>
                      <a:gd name="T31" fmla="*/ 6 h 10"/>
                      <a:gd name="T32" fmla="*/ 20 w 24"/>
                      <a:gd name="T33" fmla="*/ 8 h 10"/>
                      <a:gd name="T34" fmla="*/ 22 w 24"/>
                      <a:gd name="T35" fmla="*/ 10 h 10"/>
                      <a:gd name="T36" fmla="*/ 24 w 24"/>
                      <a:gd name="T37" fmla="*/ 8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0"/>
                      <a:gd name="T59" fmla="*/ 24 w 2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0">
                        <a:moveTo>
                          <a:pt x="24" y="8"/>
                        </a:moveTo>
                        <a:lnTo>
                          <a:pt x="20" y="6"/>
                        </a:lnTo>
                        <a:lnTo>
                          <a:pt x="18" y="4"/>
                        </a:lnTo>
                        <a:lnTo>
                          <a:pt x="14" y="2"/>
                        </a:lnTo>
                        <a:lnTo>
                          <a:pt x="10" y="0"/>
                        </a:lnTo>
                        <a:lnTo>
                          <a:pt x="6" y="0"/>
                        </a:lnTo>
                        <a:lnTo>
                          <a:pt x="4" y="0"/>
                        </a:lnTo>
                        <a:lnTo>
                          <a:pt x="2" y="2"/>
                        </a:lnTo>
                        <a:lnTo>
                          <a:pt x="0" y="4"/>
                        </a:lnTo>
                        <a:lnTo>
                          <a:pt x="2" y="4"/>
                        </a:lnTo>
                        <a:lnTo>
                          <a:pt x="4" y="2"/>
                        </a:lnTo>
                        <a:lnTo>
                          <a:pt x="6" y="4"/>
                        </a:lnTo>
                        <a:lnTo>
                          <a:pt x="10" y="4"/>
                        </a:lnTo>
                        <a:lnTo>
                          <a:pt x="12" y="4"/>
                        </a:lnTo>
                        <a:lnTo>
                          <a:pt x="16" y="6"/>
                        </a:lnTo>
                        <a:lnTo>
                          <a:pt x="20" y="8"/>
                        </a:lnTo>
                        <a:lnTo>
                          <a:pt x="22" y="10"/>
                        </a:lnTo>
                        <a:lnTo>
                          <a:pt x="24" y="8"/>
                        </a:lnTo>
                        <a:close/>
                      </a:path>
                    </a:pathLst>
                  </a:custGeom>
                  <a:solidFill>
                    <a:srgbClr val="000000"/>
                  </a:solidFill>
                  <a:ln w="9525">
                    <a:noFill/>
                    <a:round/>
                    <a:headEnd/>
                    <a:tailEnd/>
                  </a:ln>
                </p:spPr>
                <p:txBody>
                  <a:bodyPr/>
                  <a:lstStyle/>
                  <a:p>
                    <a:endParaRPr lang="es-AR"/>
                  </a:p>
                </p:txBody>
              </p:sp>
              <p:sp>
                <p:nvSpPr>
                  <p:cNvPr id="70867" name="Freeform 1332"/>
                  <p:cNvSpPr>
                    <a:spLocks/>
                  </p:cNvSpPr>
                  <p:nvPr/>
                </p:nvSpPr>
                <p:spPr bwMode="auto">
                  <a:xfrm>
                    <a:off x="4518" y="2218"/>
                    <a:ext cx="2" cy="2"/>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0" y="2"/>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0868" name="Freeform 1333"/>
                  <p:cNvSpPr>
                    <a:spLocks/>
                  </p:cNvSpPr>
                  <p:nvPr/>
                </p:nvSpPr>
                <p:spPr bwMode="auto">
                  <a:xfrm>
                    <a:off x="4692" y="2400"/>
                    <a:ext cx="2" cy="2"/>
                  </a:xfrm>
                  <a:custGeom>
                    <a:avLst/>
                    <a:gdLst>
                      <a:gd name="T0" fmla="*/ 0 w 2"/>
                      <a:gd name="T1" fmla="*/ 0 h 2"/>
                      <a:gd name="T2" fmla="*/ 0 w 2"/>
                      <a:gd name="T3" fmla="*/ 2 h 2"/>
                      <a:gd name="T4" fmla="*/ 2 w 2"/>
                      <a:gd name="T5" fmla="*/ 2 h 2"/>
                      <a:gd name="T6" fmla="*/ 2 w 2"/>
                      <a:gd name="T7" fmla="*/ 0 h 2"/>
                      <a:gd name="T8" fmla="*/ 2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0869" name="Freeform 1334"/>
                  <p:cNvSpPr>
                    <a:spLocks/>
                  </p:cNvSpPr>
                  <p:nvPr/>
                </p:nvSpPr>
                <p:spPr bwMode="auto">
                  <a:xfrm>
                    <a:off x="4616" y="2296"/>
                    <a:ext cx="78" cy="104"/>
                  </a:xfrm>
                  <a:custGeom>
                    <a:avLst/>
                    <a:gdLst>
                      <a:gd name="T0" fmla="*/ 0 w 78"/>
                      <a:gd name="T1" fmla="*/ 2 h 104"/>
                      <a:gd name="T2" fmla="*/ 0 w 78"/>
                      <a:gd name="T3" fmla="*/ 2 h 104"/>
                      <a:gd name="T4" fmla="*/ 4 w 78"/>
                      <a:gd name="T5" fmla="*/ 6 h 104"/>
                      <a:gd name="T6" fmla="*/ 10 w 78"/>
                      <a:gd name="T7" fmla="*/ 12 h 104"/>
                      <a:gd name="T8" fmla="*/ 16 w 78"/>
                      <a:gd name="T9" fmla="*/ 18 h 104"/>
                      <a:gd name="T10" fmla="*/ 20 w 78"/>
                      <a:gd name="T11" fmla="*/ 24 h 104"/>
                      <a:gd name="T12" fmla="*/ 26 w 78"/>
                      <a:gd name="T13" fmla="*/ 32 h 104"/>
                      <a:gd name="T14" fmla="*/ 32 w 78"/>
                      <a:gd name="T15" fmla="*/ 38 h 104"/>
                      <a:gd name="T16" fmla="*/ 38 w 78"/>
                      <a:gd name="T17" fmla="*/ 46 h 104"/>
                      <a:gd name="T18" fmla="*/ 44 w 78"/>
                      <a:gd name="T19" fmla="*/ 54 h 104"/>
                      <a:gd name="T20" fmla="*/ 50 w 78"/>
                      <a:gd name="T21" fmla="*/ 60 h 104"/>
                      <a:gd name="T22" fmla="*/ 54 w 78"/>
                      <a:gd name="T23" fmla="*/ 68 h 104"/>
                      <a:gd name="T24" fmla="*/ 60 w 78"/>
                      <a:gd name="T25" fmla="*/ 76 h 104"/>
                      <a:gd name="T26" fmla="*/ 64 w 78"/>
                      <a:gd name="T27" fmla="*/ 82 h 104"/>
                      <a:gd name="T28" fmla="*/ 68 w 78"/>
                      <a:gd name="T29" fmla="*/ 88 h 104"/>
                      <a:gd name="T30" fmla="*/ 72 w 78"/>
                      <a:gd name="T31" fmla="*/ 94 h 104"/>
                      <a:gd name="T32" fmla="*/ 74 w 78"/>
                      <a:gd name="T33" fmla="*/ 100 h 104"/>
                      <a:gd name="T34" fmla="*/ 76 w 78"/>
                      <a:gd name="T35" fmla="*/ 104 h 104"/>
                      <a:gd name="T36" fmla="*/ 78 w 78"/>
                      <a:gd name="T37" fmla="*/ 104 h 104"/>
                      <a:gd name="T38" fmla="*/ 76 w 78"/>
                      <a:gd name="T39" fmla="*/ 100 h 104"/>
                      <a:gd name="T40" fmla="*/ 74 w 78"/>
                      <a:gd name="T41" fmla="*/ 94 h 104"/>
                      <a:gd name="T42" fmla="*/ 70 w 78"/>
                      <a:gd name="T43" fmla="*/ 88 h 104"/>
                      <a:gd name="T44" fmla="*/ 66 w 78"/>
                      <a:gd name="T45" fmla="*/ 82 h 104"/>
                      <a:gd name="T46" fmla="*/ 62 w 78"/>
                      <a:gd name="T47" fmla="*/ 74 h 104"/>
                      <a:gd name="T48" fmla="*/ 58 w 78"/>
                      <a:gd name="T49" fmla="*/ 66 h 104"/>
                      <a:gd name="T50" fmla="*/ 52 w 78"/>
                      <a:gd name="T51" fmla="*/ 60 h 104"/>
                      <a:gd name="T52" fmla="*/ 46 w 78"/>
                      <a:gd name="T53" fmla="*/ 52 h 104"/>
                      <a:gd name="T54" fmla="*/ 40 w 78"/>
                      <a:gd name="T55" fmla="*/ 44 h 104"/>
                      <a:gd name="T56" fmla="*/ 34 w 78"/>
                      <a:gd name="T57" fmla="*/ 36 h 104"/>
                      <a:gd name="T58" fmla="*/ 28 w 78"/>
                      <a:gd name="T59" fmla="*/ 30 h 104"/>
                      <a:gd name="T60" fmla="*/ 22 w 78"/>
                      <a:gd name="T61" fmla="*/ 22 h 104"/>
                      <a:gd name="T62" fmla="*/ 18 w 78"/>
                      <a:gd name="T63" fmla="*/ 16 h 104"/>
                      <a:gd name="T64" fmla="*/ 12 w 78"/>
                      <a:gd name="T65" fmla="*/ 10 h 104"/>
                      <a:gd name="T66" fmla="*/ 6 w 78"/>
                      <a:gd name="T67" fmla="*/ 4 h 104"/>
                      <a:gd name="T68" fmla="*/ 2 w 78"/>
                      <a:gd name="T69" fmla="*/ 0 h 104"/>
                      <a:gd name="T70" fmla="*/ 0 w 78"/>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
                      <a:gd name="T109" fmla="*/ 0 h 104"/>
                      <a:gd name="T110" fmla="*/ 78 w 78"/>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 h="104">
                        <a:moveTo>
                          <a:pt x="0" y="2"/>
                        </a:moveTo>
                        <a:lnTo>
                          <a:pt x="0" y="2"/>
                        </a:lnTo>
                        <a:lnTo>
                          <a:pt x="4" y="6"/>
                        </a:lnTo>
                        <a:lnTo>
                          <a:pt x="10" y="12"/>
                        </a:lnTo>
                        <a:lnTo>
                          <a:pt x="16" y="18"/>
                        </a:lnTo>
                        <a:lnTo>
                          <a:pt x="20" y="24"/>
                        </a:lnTo>
                        <a:lnTo>
                          <a:pt x="26" y="32"/>
                        </a:lnTo>
                        <a:lnTo>
                          <a:pt x="32" y="38"/>
                        </a:lnTo>
                        <a:lnTo>
                          <a:pt x="38" y="46"/>
                        </a:lnTo>
                        <a:lnTo>
                          <a:pt x="44" y="54"/>
                        </a:lnTo>
                        <a:lnTo>
                          <a:pt x="50" y="60"/>
                        </a:lnTo>
                        <a:lnTo>
                          <a:pt x="54" y="68"/>
                        </a:lnTo>
                        <a:lnTo>
                          <a:pt x="60" y="76"/>
                        </a:lnTo>
                        <a:lnTo>
                          <a:pt x="64" y="82"/>
                        </a:lnTo>
                        <a:lnTo>
                          <a:pt x="68" y="88"/>
                        </a:lnTo>
                        <a:lnTo>
                          <a:pt x="72" y="94"/>
                        </a:lnTo>
                        <a:lnTo>
                          <a:pt x="74" y="100"/>
                        </a:lnTo>
                        <a:lnTo>
                          <a:pt x="76" y="104"/>
                        </a:lnTo>
                        <a:lnTo>
                          <a:pt x="78" y="104"/>
                        </a:lnTo>
                        <a:lnTo>
                          <a:pt x="76" y="100"/>
                        </a:lnTo>
                        <a:lnTo>
                          <a:pt x="74" y="94"/>
                        </a:lnTo>
                        <a:lnTo>
                          <a:pt x="70" y="88"/>
                        </a:lnTo>
                        <a:lnTo>
                          <a:pt x="66" y="82"/>
                        </a:lnTo>
                        <a:lnTo>
                          <a:pt x="62" y="74"/>
                        </a:lnTo>
                        <a:lnTo>
                          <a:pt x="58" y="66"/>
                        </a:lnTo>
                        <a:lnTo>
                          <a:pt x="52" y="60"/>
                        </a:lnTo>
                        <a:lnTo>
                          <a:pt x="46" y="52"/>
                        </a:lnTo>
                        <a:lnTo>
                          <a:pt x="40" y="44"/>
                        </a:lnTo>
                        <a:lnTo>
                          <a:pt x="34" y="36"/>
                        </a:lnTo>
                        <a:lnTo>
                          <a:pt x="28" y="30"/>
                        </a:lnTo>
                        <a:lnTo>
                          <a:pt x="22" y="22"/>
                        </a:lnTo>
                        <a:lnTo>
                          <a:pt x="18" y="16"/>
                        </a:lnTo>
                        <a:lnTo>
                          <a:pt x="12" y="10"/>
                        </a:lnTo>
                        <a:lnTo>
                          <a:pt x="6" y="4"/>
                        </a:lnTo>
                        <a:lnTo>
                          <a:pt x="2" y="0"/>
                        </a:lnTo>
                        <a:lnTo>
                          <a:pt x="0" y="2"/>
                        </a:lnTo>
                        <a:close/>
                      </a:path>
                    </a:pathLst>
                  </a:custGeom>
                  <a:solidFill>
                    <a:srgbClr val="000000"/>
                  </a:solidFill>
                  <a:ln w="9525">
                    <a:noFill/>
                    <a:round/>
                    <a:headEnd/>
                    <a:tailEnd/>
                  </a:ln>
                </p:spPr>
                <p:txBody>
                  <a:bodyPr/>
                  <a:lstStyle/>
                  <a:p>
                    <a:endParaRPr lang="es-AR"/>
                  </a:p>
                </p:txBody>
              </p:sp>
              <p:sp>
                <p:nvSpPr>
                  <p:cNvPr id="70870" name="Freeform 1335"/>
                  <p:cNvSpPr>
                    <a:spLocks/>
                  </p:cNvSpPr>
                  <p:nvPr/>
                </p:nvSpPr>
                <p:spPr bwMode="auto">
                  <a:xfrm>
                    <a:off x="4556" y="2262"/>
                    <a:ext cx="60" cy="34"/>
                  </a:xfrm>
                  <a:custGeom>
                    <a:avLst/>
                    <a:gdLst>
                      <a:gd name="T0" fmla="*/ 0 w 60"/>
                      <a:gd name="T1" fmla="*/ 0 h 34"/>
                      <a:gd name="T2" fmla="*/ 0 w 60"/>
                      <a:gd name="T3" fmla="*/ 2 h 34"/>
                      <a:gd name="T4" fmla="*/ 4 w 60"/>
                      <a:gd name="T5" fmla="*/ 2 h 34"/>
                      <a:gd name="T6" fmla="*/ 8 w 60"/>
                      <a:gd name="T7" fmla="*/ 4 h 34"/>
                      <a:gd name="T8" fmla="*/ 12 w 60"/>
                      <a:gd name="T9" fmla="*/ 4 h 34"/>
                      <a:gd name="T10" fmla="*/ 14 w 60"/>
                      <a:gd name="T11" fmla="*/ 6 h 34"/>
                      <a:gd name="T12" fmla="*/ 18 w 60"/>
                      <a:gd name="T13" fmla="*/ 8 h 34"/>
                      <a:gd name="T14" fmla="*/ 22 w 60"/>
                      <a:gd name="T15" fmla="*/ 8 h 34"/>
                      <a:gd name="T16" fmla="*/ 24 w 60"/>
                      <a:gd name="T17" fmla="*/ 10 h 34"/>
                      <a:gd name="T18" fmla="*/ 28 w 60"/>
                      <a:gd name="T19" fmla="*/ 12 h 34"/>
                      <a:gd name="T20" fmla="*/ 32 w 60"/>
                      <a:gd name="T21" fmla="*/ 14 h 34"/>
                      <a:gd name="T22" fmla="*/ 36 w 60"/>
                      <a:gd name="T23" fmla="*/ 16 h 34"/>
                      <a:gd name="T24" fmla="*/ 40 w 60"/>
                      <a:gd name="T25" fmla="*/ 18 h 34"/>
                      <a:gd name="T26" fmla="*/ 42 w 60"/>
                      <a:gd name="T27" fmla="*/ 20 h 34"/>
                      <a:gd name="T28" fmla="*/ 46 w 60"/>
                      <a:gd name="T29" fmla="*/ 24 h 34"/>
                      <a:gd name="T30" fmla="*/ 50 w 60"/>
                      <a:gd name="T31" fmla="*/ 26 h 34"/>
                      <a:gd name="T32" fmla="*/ 54 w 60"/>
                      <a:gd name="T33" fmla="*/ 30 h 34"/>
                      <a:gd name="T34" fmla="*/ 60 w 60"/>
                      <a:gd name="T35" fmla="*/ 34 h 34"/>
                      <a:gd name="T36" fmla="*/ 60 w 60"/>
                      <a:gd name="T37" fmla="*/ 34 h 34"/>
                      <a:gd name="T38" fmla="*/ 56 w 60"/>
                      <a:gd name="T39" fmla="*/ 30 h 34"/>
                      <a:gd name="T40" fmla="*/ 52 w 60"/>
                      <a:gd name="T41" fmla="*/ 26 h 34"/>
                      <a:gd name="T42" fmla="*/ 48 w 60"/>
                      <a:gd name="T43" fmla="*/ 22 h 34"/>
                      <a:gd name="T44" fmla="*/ 44 w 60"/>
                      <a:gd name="T45" fmla="*/ 18 h 34"/>
                      <a:gd name="T46" fmla="*/ 40 w 60"/>
                      <a:gd name="T47" fmla="*/ 16 h 34"/>
                      <a:gd name="T48" fmla="*/ 36 w 60"/>
                      <a:gd name="T49" fmla="*/ 14 h 34"/>
                      <a:gd name="T50" fmla="*/ 32 w 60"/>
                      <a:gd name="T51" fmla="*/ 12 h 34"/>
                      <a:gd name="T52" fmla="*/ 30 w 60"/>
                      <a:gd name="T53" fmla="*/ 10 h 34"/>
                      <a:gd name="T54" fmla="*/ 26 w 60"/>
                      <a:gd name="T55" fmla="*/ 8 h 34"/>
                      <a:gd name="T56" fmla="*/ 22 w 60"/>
                      <a:gd name="T57" fmla="*/ 6 h 34"/>
                      <a:gd name="T58" fmla="*/ 18 w 60"/>
                      <a:gd name="T59" fmla="*/ 4 h 34"/>
                      <a:gd name="T60" fmla="*/ 16 w 60"/>
                      <a:gd name="T61" fmla="*/ 4 h 34"/>
                      <a:gd name="T62" fmla="*/ 12 w 60"/>
                      <a:gd name="T63" fmla="*/ 2 h 34"/>
                      <a:gd name="T64" fmla="*/ 8 w 60"/>
                      <a:gd name="T65" fmla="*/ 2 h 34"/>
                      <a:gd name="T66" fmla="*/ 4 w 60"/>
                      <a:gd name="T67" fmla="*/ 0 h 34"/>
                      <a:gd name="T68" fmla="*/ 2 w 60"/>
                      <a:gd name="T69" fmla="*/ 0 h 34"/>
                      <a:gd name="T70" fmla="*/ 2 w 60"/>
                      <a:gd name="T71" fmla="*/ 0 h 34"/>
                      <a:gd name="T72" fmla="*/ 2 w 60"/>
                      <a:gd name="T73" fmla="*/ 0 h 34"/>
                      <a:gd name="T74" fmla="*/ 0 w 60"/>
                      <a:gd name="T75" fmla="*/ 0 h 34"/>
                      <a:gd name="T76" fmla="*/ 0 w 60"/>
                      <a:gd name="T77" fmla="*/ 0 h 34"/>
                      <a:gd name="T78" fmla="*/ 0 w 60"/>
                      <a:gd name="T79" fmla="*/ 0 h 34"/>
                      <a:gd name="T80" fmla="*/ 0 w 60"/>
                      <a:gd name="T81" fmla="*/ 2 h 34"/>
                      <a:gd name="T82" fmla="*/ 0 w 60"/>
                      <a:gd name="T83" fmla="*/ 0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34"/>
                      <a:gd name="T128" fmla="*/ 60 w 60"/>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34">
                        <a:moveTo>
                          <a:pt x="0" y="0"/>
                        </a:moveTo>
                        <a:lnTo>
                          <a:pt x="0" y="2"/>
                        </a:lnTo>
                        <a:lnTo>
                          <a:pt x="4" y="2"/>
                        </a:lnTo>
                        <a:lnTo>
                          <a:pt x="8" y="4"/>
                        </a:lnTo>
                        <a:lnTo>
                          <a:pt x="12" y="4"/>
                        </a:lnTo>
                        <a:lnTo>
                          <a:pt x="14" y="6"/>
                        </a:lnTo>
                        <a:lnTo>
                          <a:pt x="18" y="8"/>
                        </a:lnTo>
                        <a:lnTo>
                          <a:pt x="22" y="8"/>
                        </a:lnTo>
                        <a:lnTo>
                          <a:pt x="24" y="10"/>
                        </a:lnTo>
                        <a:lnTo>
                          <a:pt x="28" y="12"/>
                        </a:lnTo>
                        <a:lnTo>
                          <a:pt x="32" y="14"/>
                        </a:lnTo>
                        <a:lnTo>
                          <a:pt x="36" y="16"/>
                        </a:lnTo>
                        <a:lnTo>
                          <a:pt x="40" y="18"/>
                        </a:lnTo>
                        <a:lnTo>
                          <a:pt x="42" y="20"/>
                        </a:lnTo>
                        <a:lnTo>
                          <a:pt x="46" y="24"/>
                        </a:lnTo>
                        <a:lnTo>
                          <a:pt x="50" y="26"/>
                        </a:lnTo>
                        <a:lnTo>
                          <a:pt x="54" y="30"/>
                        </a:lnTo>
                        <a:lnTo>
                          <a:pt x="60" y="34"/>
                        </a:lnTo>
                        <a:lnTo>
                          <a:pt x="56" y="30"/>
                        </a:lnTo>
                        <a:lnTo>
                          <a:pt x="52" y="26"/>
                        </a:lnTo>
                        <a:lnTo>
                          <a:pt x="48" y="22"/>
                        </a:lnTo>
                        <a:lnTo>
                          <a:pt x="44" y="18"/>
                        </a:lnTo>
                        <a:lnTo>
                          <a:pt x="40" y="16"/>
                        </a:lnTo>
                        <a:lnTo>
                          <a:pt x="36" y="14"/>
                        </a:lnTo>
                        <a:lnTo>
                          <a:pt x="32" y="12"/>
                        </a:lnTo>
                        <a:lnTo>
                          <a:pt x="30" y="10"/>
                        </a:lnTo>
                        <a:lnTo>
                          <a:pt x="26" y="8"/>
                        </a:lnTo>
                        <a:lnTo>
                          <a:pt x="22" y="6"/>
                        </a:lnTo>
                        <a:lnTo>
                          <a:pt x="18" y="4"/>
                        </a:lnTo>
                        <a:lnTo>
                          <a:pt x="16" y="4"/>
                        </a:lnTo>
                        <a:lnTo>
                          <a:pt x="12" y="2"/>
                        </a:lnTo>
                        <a:lnTo>
                          <a:pt x="8" y="2"/>
                        </a:lnTo>
                        <a:lnTo>
                          <a:pt x="4" y="0"/>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0871" name="Freeform 1336"/>
                  <p:cNvSpPr>
                    <a:spLocks/>
                  </p:cNvSpPr>
                  <p:nvPr/>
                </p:nvSpPr>
                <p:spPr bwMode="auto">
                  <a:xfrm>
                    <a:off x="4544" y="2260"/>
                    <a:ext cx="14" cy="2"/>
                  </a:xfrm>
                  <a:custGeom>
                    <a:avLst/>
                    <a:gdLst>
                      <a:gd name="T0" fmla="*/ 0 w 14"/>
                      <a:gd name="T1" fmla="*/ 0 h 2"/>
                      <a:gd name="T2" fmla="*/ 0 w 14"/>
                      <a:gd name="T3" fmla="*/ 0 h 2"/>
                      <a:gd name="T4" fmla="*/ 2 w 14"/>
                      <a:gd name="T5" fmla="*/ 2 h 2"/>
                      <a:gd name="T6" fmla="*/ 4 w 14"/>
                      <a:gd name="T7" fmla="*/ 2 h 2"/>
                      <a:gd name="T8" fmla="*/ 6 w 14"/>
                      <a:gd name="T9" fmla="*/ 2 h 2"/>
                      <a:gd name="T10" fmla="*/ 8 w 14"/>
                      <a:gd name="T11" fmla="*/ 2 h 2"/>
                      <a:gd name="T12" fmla="*/ 10 w 14"/>
                      <a:gd name="T13" fmla="*/ 2 h 2"/>
                      <a:gd name="T14" fmla="*/ 12 w 14"/>
                      <a:gd name="T15" fmla="*/ 2 h 2"/>
                      <a:gd name="T16" fmla="*/ 12 w 14"/>
                      <a:gd name="T17" fmla="*/ 2 h 2"/>
                      <a:gd name="T18" fmla="*/ 12 w 14"/>
                      <a:gd name="T19" fmla="*/ 2 h 2"/>
                      <a:gd name="T20" fmla="*/ 14 w 14"/>
                      <a:gd name="T21" fmla="*/ 2 h 2"/>
                      <a:gd name="T22" fmla="*/ 12 w 14"/>
                      <a:gd name="T23" fmla="*/ 0 h 2"/>
                      <a:gd name="T24" fmla="*/ 12 w 14"/>
                      <a:gd name="T25" fmla="*/ 0 h 2"/>
                      <a:gd name="T26" fmla="*/ 10 w 14"/>
                      <a:gd name="T27" fmla="*/ 0 h 2"/>
                      <a:gd name="T28" fmla="*/ 8 w 14"/>
                      <a:gd name="T29" fmla="*/ 0 h 2"/>
                      <a:gd name="T30" fmla="*/ 6 w 14"/>
                      <a:gd name="T31" fmla="*/ 0 h 2"/>
                      <a:gd name="T32" fmla="*/ 4 w 14"/>
                      <a:gd name="T33" fmla="*/ 0 h 2"/>
                      <a:gd name="T34" fmla="*/ 2 w 14"/>
                      <a:gd name="T35" fmla="*/ 0 h 2"/>
                      <a:gd name="T36" fmla="*/ 0 w 14"/>
                      <a:gd name="T37" fmla="*/ 0 h 2"/>
                      <a:gd name="T38" fmla="*/ 0 w 14"/>
                      <a:gd name="T39" fmla="*/ 0 h 2"/>
                      <a:gd name="T40" fmla="*/ 0 w 14"/>
                      <a:gd name="T41" fmla="*/ 0 h 2"/>
                      <a:gd name="T42" fmla="*/ 0 w 14"/>
                      <a:gd name="T43" fmla="*/ 0 h 2"/>
                      <a:gd name="T44" fmla="*/ 0 w 14"/>
                      <a:gd name="T45" fmla="*/ 0 h 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2"/>
                      <a:gd name="T71" fmla="*/ 14 w 14"/>
                      <a:gd name="T72" fmla="*/ 2 h 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2">
                        <a:moveTo>
                          <a:pt x="0" y="0"/>
                        </a:moveTo>
                        <a:lnTo>
                          <a:pt x="0" y="0"/>
                        </a:lnTo>
                        <a:lnTo>
                          <a:pt x="2" y="2"/>
                        </a:lnTo>
                        <a:lnTo>
                          <a:pt x="4" y="2"/>
                        </a:lnTo>
                        <a:lnTo>
                          <a:pt x="6" y="2"/>
                        </a:lnTo>
                        <a:lnTo>
                          <a:pt x="8" y="2"/>
                        </a:lnTo>
                        <a:lnTo>
                          <a:pt x="10" y="2"/>
                        </a:lnTo>
                        <a:lnTo>
                          <a:pt x="12" y="2"/>
                        </a:lnTo>
                        <a:lnTo>
                          <a:pt x="14" y="2"/>
                        </a:lnTo>
                        <a:lnTo>
                          <a:pt x="12" y="0"/>
                        </a:lnTo>
                        <a:lnTo>
                          <a:pt x="10" y="0"/>
                        </a:lnTo>
                        <a:lnTo>
                          <a:pt x="8" y="0"/>
                        </a:lnTo>
                        <a:lnTo>
                          <a:pt x="6" y="0"/>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0872" name="Freeform 1337"/>
                  <p:cNvSpPr>
                    <a:spLocks/>
                  </p:cNvSpPr>
                  <p:nvPr/>
                </p:nvSpPr>
                <p:spPr bwMode="auto">
                  <a:xfrm>
                    <a:off x="4528" y="2260"/>
                    <a:ext cx="16" cy="20"/>
                  </a:xfrm>
                  <a:custGeom>
                    <a:avLst/>
                    <a:gdLst>
                      <a:gd name="T0" fmla="*/ 2 w 16"/>
                      <a:gd name="T1" fmla="*/ 20 h 20"/>
                      <a:gd name="T2" fmla="*/ 4 w 16"/>
                      <a:gd name="T3" fmla="*/ 18 h 20"/>
                      <a:gd name="T4" fmla="*/ 4 w 16"/>
                      <a:gd name="T5" fmla="*/ 14 h 20"/>
                      <a:gd name="T6" fmla="*/ 6 w 16"/>
                      <a:gd name="T7" fmla="*/ 12 h 20"/>
                      <a:gd name="T8" fmla="*/ 6 w 16"/>
                      <a:gd name="T9" fmla="*/ 8 h 20"/>
                      <a:gd name="T10" fmla="*/ 8 w 16"/>
                      <a:gd name="T11" fmla="*/ 6 h 20"/>
                      <a:gd name="T12" fmla="*/ 10 w 16"/>
                      <a:gd name="T13" fmla="*/ 4 h 20"/>
                      <a:gd name="T14" fmla="*/ 12 w 16"/>
                      <a:gd name="T15" fmla="*/ 2 h 20"/>
                      <a:gd name="T16" fmla="*/ 16 w 16"/>
                      <a:gd name="T17" fmla="*/ 2 h 20"/>
                      <a:gd name="T18" fmla="*/ 16 w 16"/>
                      <a:gd name="T19" fmla="*/ 0 h 20"/>
                      <a:gd name="T20" fmla="*/ 12 w 16"/>
                      <a:gd name="T21" fmla="*/ 0 h 20"/>
                      <a:gd name="T22" fmla="*/ 8 w 16"/>
                      <a:gd name="T23" fmla="*/ 2 h 20"/>
                      <a:gd name="T24" fmla="*/ 6 w 16"/>
                      <a:gd name="T25" fmla="*/ 4 h 20"/>
                      <a:gd name="T26" fmla="*/ 4 w 16"/>
                      <a:gd name="T27" fmla="*/ 8 h 20"/>
                      <a:gd name="T28" fmla="*/ 4 w 16"/>
                      <a:gd name="T29" fmla="*/ 10 h 20"/>
                      <a:gd name="T30" fmla="*/ 2 w 16"/>
                      <a:gd name="T31" fmla="*/ 14 h 20"/>
                      <a:gd name="T32" fmla="*/ 0 w 16"/>
                      <a:gd name="T33" fmla="*/ 16 h 20"/>
                      <a:gd name="T34" fmla="*/ 0 w 16"/>
                      <a:gd name="T35" fmla="*/ 18 h 20"/>
                      <a:gd name="T36" fmla="*/ 2 w 16"/>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0"/>
                      <a:gd name="T59" fmla="*/ 16 w 1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0">
                        <a:moveTo>
                          <a:pt x="2" y="20"/>
                        </a:moveTo>
                        <a:lnTo>
                          <a:pt x="4" y="18"/>
                        </a:lnTo>
                        <a:lnTo>
                          <a:pt x="4" y="14"/>
                        </a:lnTo>
                        <a:lnTo>
                          <a:pt x="6" y="12"/>
                        </a:lnTo>
                        <a:lnTo>
                          <a:pt x="6" y="8"/>
                        </a:lnTo>
                        <a:lnTo>
                          <a:pt x="8" y="6"/>
                        </a:lnTo>
                        <a:lnTo>
                          <a:pt x="10" y="4"/>
                        </a:lnTo>
                        <a:lnTo>
                          <a:pt x="12" y="2"/>
                        </a:lnTo>
                        <a:lnTo>
                          <a:pt x="16" y="2"/>
                        </a:lnTo>
                        <a:lnTo>
                          <a:pt x="16" y="0"/>
                        </a:lnTo>
                        <a:lnTo>
                          <a:pt x="12" y="0"/>
                        </a:lnTo>
                        <a:lnTo>
                          <a:pt x="8" y="2"/>
                        </a:lnTo>
                        <a:lnTo>
                          <a:pt x="6" y="4"/>
                        </a:lnTo>
                        <a:lnTo>
                          <a:pt x="4" y="8"/>
                        </a:lnTo>
                        <a:lnTo>
                          <a:pt x="4" y="10"/>
                        </a:lnTo>
                        <a:lnTo>
                          <a:pt x="2" y="14"/>
                        </a:lnTo>
                        <a:lnTo>
                          <a:pt x="0" y="16"/>
                        </a:lnTo>
                        <a:lnTo>
                          <a:pt x="0" y="18"/>
                        </a:lnTo>
                        <a:lnTo>
                          <a:pt x="2" y="20"/>
                        </a:lnTo>
                        <a:close/>
                      </a:path>
                    </a:pathLst>
                  </a:custGeom>
                  <a:solidFill>
                    <a:srgbClr val="000000"/>
                  </a:solidFill>
                  <a:ln w="9525">
                    <a:noFill/>
                    <a:round/>
                    <a:headEnd/>
                    <a:tailEnd/>
                  </a:ln>
                </p:spPr>
                <p:txBody>
                  <a:bodyPr/>
                  <a:lstStyle/>
                  <a:p>
                    <a:endParaRPr lang="es-AR"/>
                  </a:p>
                </p:txBody>
              </p:sp>
              <p:sp>
                <p:nvSpPr>
                  <p:cNvPr id="70873" name="Freeform 1338"/>
                  <p:cNvSpPr>
                    <a:spLocks/>
                  </p:cNvSpPr>
                  <p:nvPr/>
                </p:nvSpPr>
                <p:spPr bwMode="auto">
                  <a:xfrm>
                    <a:off x="4528" y="2278"/>
                    <a:ext cx="2" cy="2"/>
                  </a:xfrm>
                  <a:custGeom>
                    <a:avLst/>
                    <a:gdLst>
                      <a:gd name="T0" fmla="*/ 0 w 2"/>
                      <a:gd name="T1" fmla="*/ 0 h 2"/>
                      <a:gd name="T2" fmla="*/ 0 w 2"/>
                      <a:gd name="T3" fmla="*/ 2 h 2"/>
                      <a:gd name="T4" fmla="*/ 0 w 2"/>
                      <a:gd name="T5" fmla="*/ 2 h 2"/>
                      <a:gd name="T6" fmla="*/ 2 w 2"/>
                      <a:gd name="T7" fmla="*/ 2 h 2"/>
                      <a:gd name="T8" fmla="*/ 2 w 2"/>
                      <a:gd name="T9" fmla="*/ 2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0874" name="Freeform 1339"/>
                  <p:cNvSpPr>
                    <a:spLocks/>
                  </p:cNvSpPr>
                  <p:nvPr/>
                </p:nvSpPr>
                <p:spPr bwMode="auto">
                  <a:xfrm>
                    <a:off x="4524" y="2260"/>
                    <a:ext cx="2" cy="1"/>
                  </a:xfrm>
                  <a:custGeom>
                    <a:avLst/>
                    <a:gdLst>
                      <a:gd name="T0" fmla="*/ 2 w 2"/>
                      <a:gd name="T1" fmla="*/ 0 h 1"/>
                      <a:gd name="T2" fmla="*/ 2 w 2"/>
                      <a:gd name="T3" fmla="*/ 0 h 1"/>
                      <a:gd name="T4" fmla="*/ 2 w 2"/>
                      <a:gd name="T5" fmla="*/ 0 h 1"/>
                      <a:gd name="T6" fmla="*/ 0 w 2"/>
                      <a:gd name="T7" fmla="*/ 0 h 1"/>
                      <a:gd name="T8" fmla="*/ 0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2" y="0"/>
                        </a:lnTo>
                        <a:close/>
                      </a:path>
                    </a:pathLst>
                  </a:custGeom>
                  <a:solidFill>
                    <a:srgbClr val="000000"/>
                  </a:solidFill>
                  <a:ln w="9525">
                    <a:noFill/>
                    <a:round/>
                    <a:headEnd/>
                    <a:tailEnd/>
                  </a:ln>
                </p:spPr>
                <p:txBody>
                  <a:bodyPr/>
                  <a:lstStyle/>
                  <a:p>
                    <a:endParaRPr lang="es-AR"/>
                  </a:p>
                </p:txBody>
              </p:sp>
              <p:sp>
                <p:nvSpPr>
                  <p:cNvPr id="70875" name="Freeform 1340"/>
                  <p:cNvSpPr>
                    <a:spLocks/>
                  </p:cNvSpPr>
                  <p:nvPr/>
                </p:nvSpPr>
                <p:spPr bwMode="auto">
                  <a:xfrm>
                    <a:off x="4506" y="2260"/>
                    <a:ext cx="18" cy="42"/>
                  </a:xfrm>
                  <a:custGeom>
                    <a:avLst/>
                    <a:gdLst>
                      <a:gd name="T0" fmla="*/ 2 w 18"/>
                      <a:gd name="T1" fmla="*/ 42 h 42"/>
                      <a:gd name="T2" fmla="*/ 2 w 18"/>
                      <a:gd name="T3" fmla="*/ 38 h 42"/>
                      <a:gd name="T4" fmla="*/ 4 w 18"/>
                      <a:gd name="T5" fmla="*/ 34 h 42"/>
                      <a:gd name="T6" fmla="*/ 6 w 18"/>
                      <a:gd name="T7" fmla="*/ 28 h 42"/>
                      <a:gd name="T8" fmla="*/ 8 w 18"/>
                      <a:gd name="T9" fmla="*/ 20 h 42"/>
                      <a:gd name="T10" fmla="*/ 12 w 18"/>
                      <a:gd name="T11" fmla="*/ 14 h 42"/>
                      <a:gd name="T12" fmla="*/ 14 w 18"/>
                      <a:gd name="T13" fmla="*/ 10 h 42"/>
                      <a:gd name="T14" fmla="*/ 16 w 18"/>
                      <a:gd name="T15" fmla="*/ 4 h 42"/>
                      <a:gd name="T16" fmla="*/ 18 w 18"/>
                      <a:gd name="T17" fmla="*/ 0 h 42"/>
                      <a:gd name="T18" fmla="*/ 18 w 18"/>
                      <a:gd name="T19" fmla="*/ 0 h 42"/>
                      <a:gd name="T20" fmla="*/ 14 w 18"/>
                      <a:gd name="T21" fmla="*/ 2 h 42"/>
                      <a:gd name="T22" fmla="*/ 12 w 18"/>
                      <a:gd name="T23" fmla="*/ 8 h 42"/>
                      <a:gd name="T24" fmla="*/ 8 w 18"/>
                      <a:gd name="T25" fmla="*/ 14 h 42"/>
                      <a:gd name="T26" fmla="*/ 6 w 18"/>
                      <a:gd name="T27" fmla="*/ 20 h 42"/>
                      <a:gd name="T28" fmla="*/ 4 w 18"/>
                      <a:gd name="T29" fmla="*/ 26 h 42"/>
                      <a:gd name="T30" fmla="*/ 2 w 18"/>
                      <a:gd name="T31" fmla="*/ 32 h 42"/>
                      <a:gd name="T32" fmla="*/ 0 w 18"/>
                      <a:gd name="T33" fmla="*/ 38 h 42"/>
                      <a:gd name="T34" fmla="*/ 0 w 18"/>
                      <a:gd name="T35" fmla="*/ 42 h 42"/>
                      <a:gd name="T36" fmla="*/ 2 w 18"/>
                      <a:gd name="T37" fmla="*/ 42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2"/>
                      <a:gd name="T59" fmla="*/ 18 w 18"/>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2">
                        <a:moveTo>
                          <a:pt x="2" y="42"/>
                        </a:moveTo>
                        <a:lnTo>
                          <a:pt x="2" y="38"/>
                        </a:lnTo>
                        <a:lnTo>
                          <a:pt x="4" y="34"/>
                        </a:lnTo>
                        <a:lnTo>
                          <a:pt x="6" y="28"/>
                        </a:lnTo>
                        <a:lnTo>
                          <a:pt x="8" y="20"/>
                        </a:lnTo>
                        <a:lnTo>
                          <a:pt x="12" y="14"/>
                        </a:lnTo>
                        <a:lnTo>
                          <a:pt x="14" y="10"/>
                        </a:lnTo>
                        <a:lnTo>
                          <a:pt x="16" y="4"/>
                        </a:lnTo>
                        <a:lnTo>
                          <a:pt x="18" y="0"/>
                        </a:lnTo>
                        <a:lnTo>
                          <a:pt x="14" y="2"/>
                        </a:lnTo>
                        <a:lnTo>
                          <a:pt x="12" y="8"/>
                        </a:lnTo>
                        <a:lnTo>
                          <a:pt x="8" y="14"/>
                        </a:lnTo>
                        <a:lnTo>
                          <a:pt x="6" y="20"/>
                        </a:lnTo>
                        <a:lnTo>
                          <a:pt x="4" y="26"/>
                        </a:lnTo>
                        <a:lnTo>
                          <a:pt x="2" y="32"/>
                        </a:lnTo>
                        <a:lnTo>
                          <a:pt x="0" y="38"/>
                        </a:lnTo>
                        <a:lnTo>
                          <a:pt x="0" y="42"/>
                        </a:lnTo>
                        <a:lnTo>
                          <a:pt x="2" y="42"/>
                        </a:lnTo>
                        <a:close/>
                      </a:path>
                    </a:pathLst>
                  </a:custGeom>
                  <a:solidFill>
                    <a:srgbClr val="000000"/>
                  </a:solidFill>
                  <a:ln w="9525">
                    <a:noFill/>
                    <a:round/>
                    <a:headEnd/>
                    <a:tailEnd/>
                  </a:ln>
                </p:spPr>
                <p:txBody>
                  <a:bodyPr/>
                  <a:lstStyle/>
                  <a:p>
                    <a:endParaRPr lang="es-AR"/>
                  </a:p>
                </p:txBody>
              </p:sp>
              <p:sp>
                <p:nvSpPr>
                  <p:cNvPr id="70876" name="Freeform 1341"/>
                  <p:cNvSpPr>
                    <a:spLocks/>
                  </p:cNvSpPr>
                  <p:nvPr/>
                </p:nvSpPr>
                <p:spPr bwMode="auto">
                  <a:xfrm>
                    <a:off x="4506" y="2304"/>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0877" name="Freeform 1342"/>
                  <p:cNvSpPr>
                    <a:spLocks/>
                  </p:cNvSpPr>
                  <p:nvPr/>
                </p:nvSpPr>
                <p:spPr bwMode="auto">
                  <a:xfrm>
                    <a:off x="4620" y="2302"/>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0878" name="Freeform 1343"/>
                  <p:cNvSpPr>
                    <a:spLocks/>
                  </p:cNvSpPr>
                  <p:nvPr/>
                </p:nvSpPr>
                <p:spPr bwMode="auto">
                  <a:xfrm>
                    <a:off x="4616" y="2254"/>
                    <a:ext cx="6" cy="46"/>
                  </a:xfrm>
                  <a:custGeom>
                    <a:avLst/>
                    <a:gdLst>
                      <a:gd name="T0" fmla="*/ 0 w 6"/>
                      <a:gd name="T1" fmla="*/ 0 h 46"/>
                      <a:gd name="T2" fmla="*/ 0 w 6"/>
                      <a:gd name="T3" fmla="*/ 0 h 46"/>
                      <a:gd name="T4" fmla="*/ 0 w 6"/>
                      <a:gd name="T5" fmla="*/ 8 h 46"/>
                      <a:gd name="T6" fmla="*/ 0 w 6"/>
                      <a:gd name="T7" fmla="*/ 20 h 46"/>
                      <a:gd name="T8" fmla="*/ 0 w 6"/>
                      <a:gd name="T9" fmla="*/ 36 h 46"/>
                      <a:gd name="T10" fmla="*/ 4 w 6"/>
                      <a:gd name="T11" fmla="*/ 46 h 46"/>
                      <a:gd name="T12" fmla="*/ 6 w 6"/>
                      <a:gd name="T13" fmla="*/ 46 h 46"/>
                      <a:gd name="T14" fmla="*/ 4 w 6"/>
                      <a:gd name="T15" fmla="*/ 36 h 46"/>
                      <a:gd name="T16" fmla="*/ 2 w 6"/>
                      <a:gd name="T17" fmla="*/ 20 h 46"/>
                      <a:gd name="T18" fmla="*/ 2 w 6"/>
                      <a:gd name="T19" fmla="*/ 8 h 46"/>
                      <a:gd name="T20" fmla="*/ 2 w 6"/>
                      <a:gd name="T21" fmla="*/ 0 h 46"/>
                      <a:gd name="T22" fmla="*/ 0 w 6"/>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6"/>
                      <a:gd name="T38" fmla="*/ 6 w 6"/>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6">
                        <a:moveTo>
                          <a:pt x="0" y="0"/>
                        </a:moveTo>
                        <a:lnTo>
                          <a:pt x="0" y="0"/>
                        </a:lnTo>
                        <a:lnTo>
                          <a:pt x="0" y="8"/>
                        </a:lnTo>
                        <a:lnTo>
                          <a:pt x="0" y="20"/>
                        </a:lnTo>
                        <a:lnTo>
                          <a:pt x="0" y="36"/>
                        </a:lnTo>
                        <a:lnTo>
                          <a:pt x="4" y="46"/>
                        </a:lnTo>
                        <a:lnTo>
                          <a:pt x="6" y="46"/>
                        </a:lnTo>
                        <a:lnTo>
                          <a:pt x="4" y="36"/>
                        </a:lnTo>
                        <a:lnTo>
                          <a:pt x="2" y="20"/>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0879" name="Freeform 1344"/>
                  <p:cNvSpPr>
                    <a:spLocks/>
                  </p:cNvSpPr>
                  <p:nvPr/>
                </p:nvSpPr>
                <p:spPr bwMode="auto">
                  <a:xfrm>
                    <a:off x="4614" y="2218"/>
                    <a:ext cx="4" cy="34"/>
                  </a:xfrm>
                  <a:custGeom>
                    <a:avLst/>
                    <a:gdLst>
                      <a:gd name="T0" fmla="*/ 0 w 4"/>
                      <a:gd name="T1" fmla="*/ 0 h 34"/>
                      <a:gd name="T2" fmla="*/ 0 w 4"/>
                      <a:gd name="T3" fmla="*/ 0 h 34"/>
                      <a:gd name="T4" fmla="*/ 0 w 4"/>
                      <a:gd name="T5" fmla="*/ 8 h 34"/>
                      <a:gd name="T6" fmla="*/ 0 w 4"/>
                      <a:gd name="T7" fmla="*/ 18 h 34"/>
                      <a:gd name="T8" fmla="*/ 0 w 4"/>
                      <a:gd name="T9" fmla="*/ 28 h 34"/>
                      <a:gd name="T10" fmla="*/ 0 w 4"/>
                      <a:gd name="T11" fmla="*/ 34 h 34"/>
                      <a:gd name="T12" fmla="*/ 4 w 4"/>
                      <a:gd name="T13" fmla="*/ 34 h 34"/>
                      <a:gd name="T14" fmla="*/ 4 w 4"/>
                      <a:gd name="T15" fmla="*/ 28 h 34"/>
                      <a:gd name="T16" fmla="*/ 4 w 4"/>
                      <a:gd name="T17" fmla="*/ 18 h 34"/>
                      <a:gd name="T18" fmla="*/ 2 w 4"/>
                      <a:gd name="T19" fmla="*/ 8 h 34"/>
                      <a:gd name="T20" fmla="*/ 2 w 4"/>
                      <a:gd name="T21" fmla="*/ 0 h 34"/>
                      <a:gd name="T22" fmla="*/ 0 w 4"/>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4"/>
                      <a:gd name="T38" fmla="*/ 4 w 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4">
                        <a:moveTo>
                          <a:pt x="0" y="0"/>
                        </a:moveTo>
                        <a:lnTo>
                          <a:pt x="0" y="0"/>
                        </a:lnTo>
                        <a:lnTo>
                          <a:pt x="0" y="8"/>
                        </a:lnTo>
                        <a:lnTo>
                          <a:pt x="0" y="18"/>
                        </a:lnTo>
                        <a:lnTo>
                          <a:pt x="0" y="28"/>
                        </a:lnTo>
                        <a:lnTo>
                          <a:pt x="0" y="34"/>
                        </a:lnTo>
                        <a:lnTo>
                          <a:pt x="4" y="34"/>
                        </a:lnTo>
                        <a:lnTo>
                          <a:pt x="4" y="28"/>
                        </a:lnTo>
                        <a:lnTo>
                          <a:pt x="4" y="18"/>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0880" name="Freeform 1345"/>
                  <p:cNvSpPr>
                    <a:spLocks/>
                  </p:cNvSpPr>
                  <p:nvPr/>
                </p:nvSpPr>
                <p:spPr bwMode="auto">
                  <a:xfrm>
                    <a:off x="4612" y="2156"/>
                    <a:ext cx="8" cy="62"/>
                  </a:xfrm>
                  <a:custGeom>
                    <a:avLst/>
                    <a:gdLst>
                      <a:gd name="T0" fmla="*/ 6 w 8"/>
                      <a:gd name="T1" fmla="*/ 0 h 62"/>
                      <a:gd name="T2" fmla="*/ 6 w 8"/>
                      <a:gd name="T3" fmla="*/ 0 h 62"/>
                      <a:gd name="T4" fmla="*/ 2 w 8"/>
                      <a:gd name="T5" fmla="*/ 14 h 62"/>
                      <a:gd name="T6" fmla="*/ 0 w 8"/>
                      <a:gd name="T7" fmla="*/ 32 h 62"/>
                      <a:gd name="T8" fmla="*/ 0 w 8"/>
                      <a:gd name="T9" fmla="*/ 50 h 62"/>
                      <a:gd name="T10" fmla="*/ 2 w 8"/>
                      <a:gd name="T11" fmla="*/ 62 h 62"/>
                      <a:gd name="T12" fmla="*/ 4 w 8"/>
                      <a:gd name="T13" fmla="*/ 62 h 62"/>
                      <a:gd name="T14" fmla="*/ 2 w 8"/>
                      <a:gd name="T15" fmla="*/ 50 h 62"/>
                      <a:gd name="T16" fmla="*/ 2 w 8"/>
                      <a:gd name="T17" fmla="*/ 32 h 62"/>
                      <a:gd name="T18" fmla="*/ 4 w 8"/>
                      <a:gd name="T19" fmla="*/ 14 h 62"/>
                      <a:gd name="T20" fmla="*/ 8 w 8"/>
                      <a:gd name="T21" fmla="*/ 2 h 62"/>
                      <a:gd name="T22" fmla="*/ 6 w 8"/>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2"/>
                      <a:gd name="T38" fmla="*/ 8 w 8"/>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2">
                        <a:moveTo>
                          <a:pt x="6" y="0"/>
                        </a:moveTo>
                        <a:lnTo>
                          <a:pt x="6" y="0"/>
                        </a:lnTo>
                        <a:lnTo>
                          <a:pt x="2" y="14"/>
                        </a:lnTo>
                        <a:lnTo>
                          <a:pt x="0" y="32"/>
                        </a:lnTo>
                        <a:lnTo>
                          <a:pt x="0" y="50"/>
                        </a:lnTo>
                        <a:lnTo>
                          <a:pt x="2" y="62"/>
                        </a:lnTo>
                        <a:lnTo>
                          <a:pt x="4" y="62"/>
                        </a:lnTo>
                        <a:lnTo>
                          <a:pt x="2" y="50"/>
                        </a:lnTo>
                        <a:lnTo>
                          <a:pt x="2" y="32"/>
                        </a:lnTo>
                        <a:lnTo>
                          <a:pt x="4" y="14"/>
                        </a:lnTo>
                        <a:lnTo>
                          <a:pt x="8" y="2"/>
                        </a:lnTo>
                        <a:lnTo>
                          <a:pt x="6" y="0"/>
                        </a:lnTo>
                        <a:close/>
                      </a:path>
                    </a:pathLst>
                  </a:custGeom>
                  <a:solidFill>
                    <a:srgbClr val="000000"/>
                  </a:solidFill>
                  <a:ln w="9525">
                    <a:noFill/>
                    <a:round/>
                    <a:headEnd/>
                    <a:tailEnd/>
                  </a:ln>
                </p:spPr>
                <p:txBody>
                  <a:bodyPr/>
                  <a:lstStyle/>
                  <a:p>
                    <a:endParaRPr lang="es-AR"/>
                  </a:p>
                </p:txBody>
              </p:sp>
              <p:sp>
                <p:nvSpPr>
                  <p:cNvPr id="70881" name="Freeform 1346"/>
                  <p:cNvSpPr>
                    <a:spLocks/>
                  </p:cNvSpPr>
                  <p:nvPr/>
                </p:nvSpPr>
                <p:spPr bwMode="auto">
                  <a:xfrm>
                    <a:off x="4620" y="2138"/>
                    <a:ext cx="24" cy="18"/>
                  </a:xfrm>
                  <a:custGeom>
                    <a:avLst/>
                    <a:gdLst>
                      <a:gd name="T0" fmla="*/ 24 w 24"/>
                      <a:gd name="T1" fmla="*/ 0 h 18"/>
                      <a:gd name="T2" fmla="*/ 24 w 24"/>
                      <a:gd name="T3" fmla="*/ 0 h 18"/>
                      <a:gd name="T4" fmla="*/ 22 w 24"/>
                      <a:gd name="T5" fmla="*/ 0 h 18"/>
                      <a:gd name="T6" fmla="*/ 18 w 24"/>
                      <a:gd name="T7" fmla="*/ 0 h 18"/>
                      <a:gd name="T8" fmla="*/ 14 w 24"/>
                      <a:gd name="T9" fmla="*/ 2 h 18"/>
                      <a:gd name="T10" fmla="*/ 12 w 24"/>
                      <a:gd name="T11" fmla="*/ 2 h 18"/>
                      <a:gd name="T12" fmla="*/ 8 w 24"/>
                      <a:gd name="T13" fmla="*/ 6 h 18"/>
                      <a:gd name="T14" fmla="*/ 6 w 24"/>
                      <a:gd name="T15" fmla="*/ 8 h 18"/>
                      <a:gd name="T16" fmla="*/ 2 w 24"/>
                      <a:gd name="T17" fmla="*/ 12 h 18"/>
                      <a:gd name="T18" fmla="*/ 0 w 24"/>
                      <a:gd name="T19" fmla="*/ 18 h 18"/>
                      <a:gd name="T20" fmla="*/ 2 w 24"/>
                      <a:gd name="T21" fmla="*/ 18 h 18"/>
                      <a:gd name="T22" fmla="*/ 4 w 24"/>
                      <a:gd name="T23" fmla="*/ 14 h 18"/>
                      <a:gd name="T24" fmla="*/ 8 w 24"/>
                      <a:gd name="T25" fmla="*/ 10 h 18"/>
                      <a:gd name="T26" fmla="*/ 10 w 24"/>
                      <a:gd name="T27" fmla="*/ 8 h 18"/>
                      <a:gd name="T28" fmla="*/ 12 w 24"/>
                      <a:gd name="T29" fmla="*/ 6 h 18"/>
                      <a:gd name="T30" fmla="*/ 16 w 24"/>
                      <a:gd name="T31" fmla="*/ 4 h 18"/>
                      <a:gd name="T32" fmla="*/ 18 w 24"/>
                      <a:gd name="T33" fmla="*/ 2 h 18"/>
                      <a:gd name="T34" fmla="*/ 22 w 24"/>
                      <a:gd name="T35" fmla="*/ 2 h 18"/>
                      <a:gd name="T36" fmla="*/ 24 w 24"/>
                      <a:gd name="T37" fmla="*/ 2 h 18"/>
                      <a:gd name="T38" fmla="*/ 24 w 24"/>
                      <a:gd name="T39" fmla="*/ 2 h 18"/>
                      <a:gd name="T40" fmla="*/ 24 w 24"/>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8"/>
                      <a:gd name="T65" fmla="*/ 24 w 2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8">
                        <a:moveTo>
                          <a:pt x="24" y="0"/>
                        </a:moveTo>
                        <a:lnTo>
                          <a:pt x="24" y="0"/>
                        </a:lnTo>
                        <a:lnTo>
                          <a:pt x="22" y="0"/>
                        </a:lnTo>
                        <a:lnTo>
                          <a:pt x="18" y="0"/>
                        </a:lnTo>
                        <a:lnTo>
                          <a:pt x="14" y="2"/>
                        </a:lnTo>
                        <a:lnTo>
                          <a:pt x="12" y="2"/>
                        </a:lnTo>
                        <a:lnTo>
                          <a:pt x="8" y="6"/>
                        </a:lnTo>
                        <a:lnTo>
                          <a:pt x="6" y="8"/>
                        </a:lnTo>
                        <a:lnTo>
                          <a:pt x="2" y="12"/>
                        </a:lnTo>
                        <a:lnTo>
                          <a:pt x="0" y="18"/>
                        </a:lnTo>
                        <a:lnTo>
                          <a:pt x="2" y="18"/>
                        </a:lnTo>
                        <a:lnTo>
                          <a:pt x="4" y="14"/>
                        </a:lnTo>
                        <a:lnTo>
                          <a:pt x="8" y="10"/>
                        </a:lnTo>
                        <a:lnTo>
                          <a:pt x="10" y="8"/>
                        </a:lnTo>
                        <a:lnTo>
                          <a:pt x="12" y="6"/>
                        </a:lnTo>
                        <a:lnTo>
                          <a:pt x="16" y="4"/>
                        </a:lnTo>
                        <a:lnTo>
                          <a:pt x="18" y="2"/>
                        </a:lnTo>
                        <a:lnTo>
                          <a:pt x="22" y="2"/>
                        </a:lnTo>
                        <a:lnTo>
                          <a:pt x="24" y="2"/>
                        </a:lnTo>
                        <a:lnTo>
                          <a:pt x="24" y="0"/>
                        </a:lnTo>
                        <a:close/>
                      </a:path>
                    </a:pathLst>
                  </a:custGeom>
                  <a:solidFill>
                    <a:srgbClr val="000000"/>
                  </a:solidFill>
                  <a:ln w="9525">
                    <a:noFill/>
                    <a:round/>
                    <a:headEnd/>
                    <a:tailEnd/>
                  </a:ln>
                </p:spPr>
                <p:txBody>
                  <a:bodyPr/>
                  <a:lstStyle/>
                  <a:p>
                    <a:endParaRPr lang="es-AR"/>
                  </a:p>
                </p:txBody>
              </p:sp>
              <p:sp>
                <p:nvSpPr>
                  <p:cNvPr id="70882" name="Freeform 1347"/>
                  <p:cNvSpPr>
                    <a:spLocks/>
                  </p:cNvSpPr>
                  <p:nvPr/>
                </p:nvSpPr>
                <p:spPr bwMode="auto">
                  <a:xfrm>
                    <a:off x="4646" y="2140"/>
                    <a:ext cx="14" cy="10"/>
                  </a:xfrm>
                  <a:custGeom>
                    <a:avLst/>
                    <a:gdLst>
                      <a:gd name="T0" fmla="*/ 14 w 14"/>
                      <a:gd name="T1" fmla="*/ 10 h 10"/>
                      <a:gd name="T2" fmla="*/ 14 w 14"/>
                      <a:gd name="T3" fmla="*/ 8 h 10"/>
                      <a:gd name="T4" fmla="*/ 14 w 14"/>
                      <a:gd name="T5" fmla="*/ 6 h 10"/>
                      <a:gd name="T6" fmla="*/ 12 w 14"/>
                      <a:gd name="T7" fmla="*/ 4 h 10"/>
                      <a:gd name="T8" fmla="*/ 10 w 14"/>
                      <a:gd name="T9" fmla="*/ 2 h 10"/>
                      <a:gd name="T10" fmla="*/ 8 w 14"/>
                      <a:gd name="T11" fmla="*/ 2 h 10"/>
                      <a:gd name="T12" fmla="*/ 6 w 14"/>
                      <a:gd name="T13" fmla="*/ 0 h 10"/>
                      <a:gd name="T14" fmla="*/ 2 w 14"/>
                      <a:gd name="T15" fmla="*/ 0 h 10"/>
                      <a:gd name="T16" fmla="*/ 0 w 14"/>
                      <a:gd name="T17" fmla="*/ 0 h 10"/>
                      <a:gd name="T18" fmla="*/ 0 w 14"/>
                      <a:gd name="T19" fmla="*/ 2 h 10"/>
                      <a:gd name="T20" fmla="*/ 2 w 14"/>
                      <a:gd name="T21" fmla="*/ 2 h 10"/>
                      <a:gd name="T22" fmla="*/ 6 w 14"/>
                      <a:gd name="T23" fmla="*/ 4 h 10"/>
                      <a:gd name="T24" fmla="*/ 8 w 14"/>
                      <a:gd name="T25" fmla="*/ 4 h 10"/>
                      <a:gd name="T26" fmla="*/ 10 w 14"/>
                      <a:gd name="T27" fmla="*/ 6 h 10"/>
                      <a:gd name="T28" fmla="*/ 10 w 14"/>
                      <a:gd name="T29" fmla="*/ 6 h 10"/>
                      <a:gd name="T30" fmla="*/ 12 w 14"/>
                      <a:gd name="T31" fmla="*/ 8 h 10"/>
                      <a:gd name="T32" fmla="*/ 12 w 14"/>
                      <a:gd name="T33" fmla="*/ 8 h 10"/>
                      <a:gd name="T34" fmla="*/ 12 w 14"/>
                      <a:gd name="T35" fmla="*/ 10 h 10"/>
                      <a:gd name="T36" fmla="*/ 14 w 14"/>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0"/>
                      <a:gd name="T59" fmla="*/ 14 w 1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0">
                        <a:moveTo>
                          <a:pt x="14" y="10"/>
                        </a:moveTo>
                        <a:lnTo>
                          <a:pt x="14" y="8"/>
                        </a:lnTo>
                        <a:lnTo>
                          <a:pt x="14" y="6"/>
                        </a:lnTo>
                        <a:lnTo>
                          <a:pt x="12" y="4"/>
                        </a:lnTo>
                        <a:lnTo>
                          <a:pt x="10" y="2"/>
                        </a:lnTo>
                        <a:lnTo>
                          <a:pt x="8" y="2"/>
                        </a:lnTo>
                        <a:lnTo>
                          <a:pt x="6" y="0"/>
                        </a:lnTo>
                        <a:lnTo>
                          <a:pt x="2" y="0"/>
                        </a:lnTo>
                        <a:lnTo>
                          <a:pt x="0" y="0"/>
                        </a:lnTo>
                        <a:lnTo>
                          <a:pt x="0" y="2"/>
                        </a:lnTo>
                        <a:lnTo>
                          <a:pt x="2" y="2"/>
                        </a:lnTo>
                        <a:lnTo>
                          <a:pt x="6" y="4"/>
                        </a:lnTo>
                        <a:lnTo>
                          <a:pt x="8" y="4"/>
                        </a:lnTo>
                        <a:lnTo>
                          <a:pt x="10" y="6"/>
                        </a:lnTo>
                        <a:lnTo>
                          <a:pt x="12" y="8"/>
                        </a:lnTo>
                        <a:lnTo>
                          <a:pt x="12" y="10"/>
                        </a:lnTo>
                        <a:lnTo>
                          <a:pt x="14" y="10"/>
                        </a:lnTo>
                        <a:close/>
                      </a:path>
                    </a:pathLst>
                  </a:custGeom>
                  <a:solidFill>
                    <a:srgbClr val="000000"/>
                  </a:solidFill>
                  <a:ln w="9525">
                    <a:noFill/>
                    <a:round/>
                    <a:headEnd/>
                    <a:tailEnd/>
                  </a:ln>
                </p:spPr>
                <p:txBody>
                  <a:bodyPr/>
                  <a:lstStyle/>
                  <a:p>
                    <a:endParaRPr lang="es-AR"/>
                  </a:p>
                </p:txBody>
              </p:sp>
              <p:sp>
                <p:nvSpPr>
                  <p:cNvPr id="70883" name="Freeform 1348"/>
                  <p:cNvSpPr>
                    <a:spLocks/>
                  </p:cNvSpPr>
                  <p:nvPr/>
                </p:nvSpPr>
                <p:spPr bwMode="auto">
                  <a:xfrm>
                    <a:off x="4660" y="215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0884" name="Freeform 1349"/>
                  <p:cNvSpPr>
                    <a:spLocks/>
                  </p:cNvSpPr>
                  <p:nvPr/>
                </p:nvSpPr>
                <p:spPr bwMode="auto">
                  <a:xfrm>
                    <a:off x="4662" y="2140"/>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0885" name="Freeform 1350"/>
                  <p:cNvSpPr>
                    <a:spLocks/>
                  </p:cNvSpPr>
                  <p:nvPr/>
                </p:nvSpPr>
                <p:spPr bwMode="auto">
                  <a:xfrm>
                    <a:off x="4624" y="2132"/>
                    <a:ext cx="38" cy="10"/>
                  </a:xfrm>
                  <a:custGeom>
                    <a:avLst/>
                    <a:gdLst>
                      <a:gd name="T0" fmla="*/ 2 w 38"/>
                      <a:gd name="T1" fmla="*/ 8 h 10"/>
                      <a:gd name="T2" fmla="*/ 2 w 38"/>
                      <a:gd name="T3" fmla="*/ 8 h 10"/>
                      <a:gd name="T4" fmla="*/ 4 w 38"/>
                      <a:gd name="T5" fmla="*/ 4 h 10"/>
                      <a:gd name="T6" fmla="*/ 8 w 38"/>
                      <a:gd name="T7" fmla="*/ 4 h 10"/>
                      <a:gd name="T8" fmla="*/ 12 w 38"/>
                      <a:gd name="T9" fmla="*/ 2 h 10"/>
                      <a:gd name="T10" fmla="*/ 18 w 38"/>
                      <a:gd name="T11" fmla="*/ 2 h 10"/>
                      <a:gd name="T12" fmla="*/ 24 w 38"/>
                      <a:gd name="T13" fmla="*/ 4 h 10"/>
                      <a:gd name="T14" fmla="*/ 30 w 38"/>
                      <a:gd name="T15" fmla="*/ 6 h 10"/>
                      <a:gd name="T16" fmla="*/ 34 w 38"/>
                      <a:gd name="T17" fmla="*/ 8 h 10"/>
                      <a:gd name="T18" fmla="*/ 38 w 38"/>
                      <a:gd name="T19" fmla="*/ 10 h 10"/>
                      <a:gd name="T20" fmla="*/ 38 w 38"/>
                      <a:gd name="T21" fmla="*/ 8 h 10"/>
                      <a:gd name="T22" fmla="*/ 36 w 38"/>
                      <a:gd name="T23" fmla="*/ 6 h 10"/>
                      <a:gd name="T24" fmla="*/ 30 w 38"/>
                      <a:gd name="T25" fmla="*/ 4 h 10"/>
                      <a:gd name="T26" fmla="*/ 24 w 38"/>
                      <a:gd name="T27" fmla="*/ 2 h 10"/>
                      <a:gd name="T28" fmla="*/ 18 w 38"/>
                      <a:gd name="T29" fmla="*/ 0 h 10"/>
                      <a:gd name="T30" fmla="*/ 12 w 38"/>
                      <a:gd name="T31" fmla="*/ 0 h 10"/>
                      <a:gd name="T32" fmla="*/ 6 w 38"/>
                      <a:gd name="T33" fmla="*/ 0 h 10"/>
                      <a:gd name="T34" fmla="*/ 2 w 38"/>
                      <a:gd name="T35" fmla="*/ 4 h 10"/>
                      <a:gd name="T36" fmla="*/ 0 w 38"/>
                      <a:gd name="T37" fmla="*/ 8 h 10"/>
                      <a:gd name="T38" fmla="*/ 0 w 38"/>
                      <a:gd name="T39" fmla="*/ 8 h 10"/>
                      <a:gd name="T40" fmla="*/ 2 w 38"/>
                      <a:gd name="T41" fmla="*/ 8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0"/>
                      <a:gd name="T65" fmla="*/ 38 w 3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0">
                        <a:moveTo>
                          <a:pt x="2" y="8"/>
                        </a:moveTo>
                        <a:lnTo>
                          <a:pt x="2" y="8"/>
                        </a:lnTo>
                        <a:lnTo>
                          <a:pt x="4" y="4"/>
                        </a:lnTo>
                        <a:lnTo>
                          <a:pt x="8" y="4"/>
                        </a:lnTo>
                        <a:lnTo>
                          <a:pt x="12" y="2"/>
                        </a:lnTo>
                        <a:lnTo>
                          <a:pt x="18" y="2"/>
                        </a:lnTo>
                        <a:lnTo>
                          <a:pt x="24" y="4"/>
                        </a:lnTo>
                        <a:lnTo>
                          <a:pt x="30" y="6"/>
                        </a:lnTo>
                        <a:lnTo>
                          <a:pt x="34" y="8"/>
                        </a:lnTo>
                        <a:lnTo>
                          <a:pt x="38" y="10"/>
                        </a:lnTo>
                        <a:lnTo>
                          <a:pt x="38" y="8"/>
                        </a:lnTo>
                        <a:lnTo>
                          <a:pt x="36" y="6"/>
                        </a:lnTo>
                        <a:lnTo>
                          <a:pt x="30" y="4"/>
                        </a:lnTo>
                        <a:lnTo>
                          <a:pt x="24" y="2"/>
                        </a:lnTo>
                        <a:lnTo>
                          <a:pt x="18" y="0"/>
                        </a:lnTo>
                        <a:lnTo>
                          <a:pt x="12" y="0"/>
                        </a:lnTo>
                        <a:lnTo>
                          <a:pt x="6" y="0"/>
                        </a:lnTo>
                        <a:lnTo>
                          <a:pt x="2" y="4"/>
                        </a:lnTo>
                        <a:lnTo>
                          <a:pt x="0" y="8"/>
                        </a:lnTo>
                        <a:lnTo>
                          <a:pt x="2" y="8"/>
                        </a:lnTo>
                        <a:close/>
                      </a:path>
                    </a:pathLst>
                  </a:custGeom>
                  <a:solidFill>
                    <a:srgbClr val="000000"/>
                  </a:solidFill>
                  <a:ln w="9525">
                    <a:noFill/>
                    <a:round/>
                    <a:headEnd/>
                    <a:tailEnd/>
                  </a:ln>
                </p:spPr>
                <p:txBody>
                  <a:bodyPr/>
                  <a:lstStyle/>
                  <a:p>
                    <a:endParaRPr lang="es-AR"/>
                  </a:p>
                </p:txBody>
              </p:sp>
              <p:sp>
                <p:nvSpPr>
                  <p:cNvPr id="70886" name="Freeform 1351"/>
                  <p:cNvSpPr>
                    <a:spLocks/>
                  </p:cNvSpPr>
                  <p:nvPr/>
                </p:nvSpPr>
                <p:spPr bwMode="auto">
                  <a:xfrm>
                    <a:off x="4610" y="2140"/>
                    <a:ext cx="16" cy="26"/>
                  </a:xfrm>
                  <a:custGeom>
                    <a:avLst/>
                    <a:gdLst>
                      <a:gd name="T0" fmla="*/ 2 w 16"/>
                      <a:gd name="T1" fmla="*/ 26 h 26"/>
                      <a:gd name="T2" fmla="*/ 2 w 16"/>
                      <a:gd name="T3" fmla="*/ 26 h 26"/>
                      <a:gd name="T4" fmla="*/ 4 w 16"/>
                      <a:gd name="T5" fmla="*/ 24 h 26"/>
                      <a:gd name="T6" fmla="*/ 4 w 16"/>
                      <a:gd name="T7" fmla="*/ 22 h 26"/>
                      <a:gd name="T8" fmla="*/ 6 w 16"/>
                      <a:gd name="T9" fmla="*/ 18 h 26"/>
                      <a:gd name="T10" fmla="*/ 8 w 16"/>
                      <a:gd name="T11" fmla="*/ 16 h 26"/>
                      <a:gd name="T12" fmla="*/ 10 w 16"/>
                      <a:gd name="T13" fmla="*/ 12 h 26"/>
                      <a:gd name="T14" fmla="*/ 12 w 16"/>
                      <a:gd name="T15" fmla="*/ 8 h 26"/>
                      <a:gd name="T16" fmla="*/ 14 w 16"/>
                      <a:gd name="T17" fmla="*/ 4 h 26"/>
                      <a:gd name="T18" fmla="*/ 16 w 16"/>
                      <a:gd name="T19" fmla="*/ 0 h 26"/>
                      <a:gd name="T20" fmla="*/ 14 w 16"/>
                      <a:gd name="T21" fmla="*/ 0 h 26"/>
                      <a:gd name="T22" fmla="*/ 12 w 16"/>
                      <a:gd name="T23" fmla="*/ 4 h 26"/>
                      <a:gd name="T24" fmla="*/ 10 w 16"/>
                      <a:gd name="T25" fmla="*/ 8 h 26"/>
                      <a:gd name="T26" fmla="*/ 8 w 16"/>
                      <a:gd name="T27" fmla="*/ 12 h 26"/>
                      <a:gd name="T28" fmla="*/ 6 w 16"/>
                      <a:gd name="T29" fmla="*/ 14 h 26"/>
                      <a:gd name="T30" fmla="*/ 4 w 16"/>
                      <a:gd name="T31" fmla="*/ 18 h 26"/>
                      <a:gd name="T32" fmla="*/ 2 w 16"/>
                      <a:gd name="T33" fmla="*/ 20 h 26"/>
                      <a:gd name="T34" fmla="*/ 2 w 16"/>
                      <a:gd name="T35" fmla="*/ 22 h 26"/>
                      <a:gd name="T36" fmla="*/ 0 w 16"/>
                      <a:gd name="T37" fmla="*/ 24 h 26"/>
                      <a:gd name="T38" fmla="*/ 2 w 16"/>
                      <a:gd name="T39" fmla="*/ 26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26"/>
                      <a:gd name="T62" fmla="*/ 16 w 16"/>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26">
                        <a:moveTo>
                          <a:pt x="2" y="26"/>
                        </a:moveTo>
                        <a:lnTo>
                          <a:pt x="2" y="26"/>
                        </a:lnTo>
                        <a:lnTo>
                          <a:pt x="4" y="24"/>
                        </a:lnTo>
                        <a:lnTo>
                          <a:pt x="4" y="22"/>
                        </a:lnTo>
                        <a:lnTo>
                          <a:pt x="6" y="18"/>
                        </a:lnTo>
                        <a:lnTo>
                          <a:pt x="8" y="16"/>
                        </a:lnTo>
                        <a:lnTo>
                          <a:pt x="10" y="12"/>
                        </a:lnTo>
                        <a:lnTo>
                          <a:pt x="12" y="8"/>
                        </a:lnTo>
                        <a:lnTo>
                          <a:pt x="14" y="4"/>
                        </a:lnTo>
                        <a:lnTo>
                          <a:pt x="16" y="0"/>
                        </a:lnTo>
                        <a:lnTo>
                          <a:pt x="14" y="0"/>
                        </a:lnTo>
                        <a:lnTo>
                          <a:pt x="12" y="4"/>
                        </a:lnTo>
                        <a:lnTo>
                          <a:pt x="10" y="8"/>
                        </a:lnTo>
                        <a:lnTo>
                          <a:pt x="8" y="12"/>
                        </a:lnTo>
                        <a:lnTo>
                          <a:pt x="6" y="14"/>
                        </a:lnTo>
                        <a:lnTo>
                          <a:pt x="4" y="18"/>
                        </a:lnTo>
                        <a:lnTo>
                          <a:pt x="2" y="20"/>
                        </a:lnTo>
                        <a:lnTo>
                          <a:pt x="2" y="22"/>
                        </a:lnTo>
                        <a:lnTo>
                          <a:pt x="0" y="24"/>
                        </a:lnTo>
                        <a:lnTo>
                          <a:pt x="2" y="26"/>
                        </a:lnTo>
                        <a:close/>
                      </a:path>
                    </a:pathLst>
                  </a:custGeom>
                  <a:solidFill>
                    <a:srgbClr val="000000"/>
                  </a:solidFill>
                  <a:ln w="9525">
                    <a:noFill/>
                    <a:round/>
                    <a:headEnd/>
                    <a:tailEnd/>
                  </a:ln>
                </p:spPr>
                <p:txBody>
                  <a:bodyPr/>
                  <a:lstStyle/>
                  <a:p>
                    <a:endParaRPr lang="es-AR"/>
                  </a:p>
                </p:txBody>
              </p:sp>
              <p:sp>
                <p:nvSpPr>
                  <p:cNvPr id="70887" name="Freeform 1352"/>
                  <p:cNvSpPr>
                    <a:spLocks/>
                  </p:cNvSpPr>
                  <p:nvPr/>
                </p:nvSpPr>
                <p:spPr bwMode="auto">
                  <a:xfrm>
                    <a:off x="4604" y="2166"/>
                    <a:ext cx="8" cy="50"/>
                  </a:xfrm>
                  <a:custGeom>
                    <a:avLst/>
                    <a:gdLst>
                      <a:gd name="T0" fmla="*/ 2 w 8"/>
                      <a:gd name="T1" fmla="*/ 50 h 50"/>
                      <a:gd name="T2" fmla="*/ 2 w 8"/>
                      <a:gd name="T3" fmla="*/ 36 h 50"/>
                      <a:gd name="T4" fmla="*/ 2 w 8"/>
                      <a:gd name="T5" fmla="*/ 20 h 50"/>
                      <a:gd name="T6" fmla="*/ 6 w 8"/>
                      <a:gd name="T7" fmla="*/ 8 h 50"/>
                      <a:gd name="T8" fmla="*/ 8 w 8"/>
                      <a:gd name="T9" fmla="*/ 0 h 50"/>
                      <a:gd name="T10" fmla="*/ 6 w 8"/>
                      <a:gd name="T11" fmla="*/ 0 h 50"/>
                      <a:gd name="T12" fmla="*/ 2 w 8"/>
                      <a:gd name="T13" fmla="*/ 8 h 50"/>
                      <a:gd name="T14" fmla="*/ 0 w 8"/>
                      <a:gd name="T15" fmla="*/ 20 h 50"/>
                      <a:gd name="T16" fmla="*/ 0 w 8"/>
                      <a:gd name="T17" fmla="*/ 36 h 50"/>
                      <a:gd name="T18" fmla="*/ 0 w 8"/>
                      <a:gd name="T19" fmla="*/ 50 h 50"/>
                      <a:gd name="T20" fmla="*/ 2 w 8"/>
                      <a:gd name="T21" fmla="*/ 5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50"/>
                      <a:gd name="T35" fmla="*/ 8 w 8"/>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50">
                        <a:moveTo>
                          <a:pt x="2" y="50"/>
                        </a:moveTo>
                        <a:lnTo>
                          <a:pt x="2" y="36"/>
                        </a:lnTo>
                        <a:lnTo>
                          <a:pt x="2" y="20"/>
                        </a:lnTo>
                        <a:lnTo>
                          <a:pt x="6" y="8"/>
                        </a:lnTo>
                        <a:lnTo>
                          <a:pt x="8" y="0"/>
                        </a:lnTo>
                        <a:lnTo>
                          <a:pt x="6" y="0"/>
                        </a:lnTo>
                        <a:lnTo>
                          <a:pt x="2" y="8"/>
                        </a:lnTo>
                        <a:lnTo>
                          <a:pt x="0" y="20"/>
                        </a:lnTo>
                        <a:lnTo>
                          <a:pt x="0" y="36"/>
                        </a:lnTo>
                        <a:lnTo>
                          <a:pt x="0" y="50"/>
                        </a:lnTo>
                        <a:lnTo>
                          <a:pt x="2" y="50"/>
                        </a:lnTo>
                        <a:close/>
                      </a:path>
                    </a:pathLst>
                  </a:custGeom>
                  <a:solidFill>
                    <a:srgbClr val="000000"/>
                  </a:solidFill>
                  <a:ln w="9525">
                    <a:noFill/>
                    <a:round/>
                    <a:headEnd/>
                    <a:tailEnd/>
                  </a:ln>
                </p:spPr>
                <p:txBody>
                  <a:bodyPr/>
                  <a:lstStyle/>
                  <a:p>
                    <a:endParaRPr lang="es-AR"/>
                  </a:p>
                </p:txBody>
              </p:sp>
              <p:sp>
                <p:nvSpPr>
                  <p:cNvPr id="70888" name="Freeform 1353"/>
                  <p:cNvSpPr>
                    <a:spLocks/>
                  </p:cNvSpPr>
                  <p:nvPr/>
                </p:nvSpPr>
                <p:spPr bwMode="auto">
                  <a:xfrm>
                    <a:off x="4606" y="2216"/>
                    <a:ext cx="1" cy="2"/>
                  </a:xfrm>
                  <a:custGeom>
                    <a:avLst/>
                    <a:gdLst>
                      <a:gd name="T0" fmla="*/ 0 w 1"/>
                      <a:gd name="T1" fmla="*/ 0 h 2"/>
                      <a:gd name="T2" fmla="*/ 0 w 1"/>
                      <a:gd name="T3" fmla="*/ 2 h 2"/>
                      <a:gd name="T4" fmla="*/ 0 w 1"/>
                      <a:gd name="T5" fmla="*/ 2 h 2"/>
                      <a:gd name="T6" fmla="*/ 0 w 1"/>
                      <a:gd name="T7" fmla="*/ 2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lnTo>
                          <a:pt x="0" y="0"/>
                        </a:lnTo>
                        <a:close/>
                      </a:path>
                    </a:pathLst>
                  </a:custGeom>
                  <a:solidFill>
                    <a:srgbClr val="000000"/>
                  </a:solidFill>
                  <a:ln w="9525">
                    <a:noFill/>
                    <a:round/>
                    <a:headEnd/>
                    <a:tailEnd/>
                  </a:ln>
                </p:spPr>
                <p:txBody>
                  <a:bodyPr/>
                  <a:lstStyle/>
                  <a:p>
                    <a:endParaRPr lang="es-AR"/>
                  </a:p>
                </p:txBody>
              </p:sp>
              <p:sp>
                <p:nvSpPr>
                  <p:cNvPr id="70889" name="Freeform 1354"/>
                  <p:cNvSpPr>
                    <a:spLocks/>
                  </p:cNvSpPr>
                  <p:nvPr/>
                </p:nvSpPr>
                <p:spPr bwMode="auto">
                  <a:xfrm>
                    <a:off x="4648" y="2334"/>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0890" name="Freeform 1355"/>
                  <p:cNvSpPr>
                    <a:spLocks/>
                  </p:cNvSpPr>
                  <p:nvPr/>
                </p:nvSpPr>
                <p:spPr bwMode="auto">
                  <a:xfrm>
                    <a:off x="4630" y="2278"/>
                    <a:ext cx="20" cy="56"/>
                  </a:xfrm>
                  <a:custGeom>
                    <a:avLst/>
                    <a:gdLst>
                      <a:gd name="T0" fmla="*/ 0 w 20"/>
                      <a:gd name="T1" fmla="*/ 2 h 56"/>
                      <a:gd name="T2" fmla="*/ 0 w 20"/>
                      <a:gd name="T3" fmla="*/ 2 h 56"/>
                      <a:gd name="T4" fmla="*/ 2 w 20"/>
                      <a:gd name="T5" fmla="*/ 6 h 56"/>
                      <a:gd name="T6" fmla="*/ 4 w 20"/>
                      <a:gd name="T7" fmla="*/ 12 h 56"/>
                      <a:gd name="T8" fmla="*/ 8 w 20"/>
                      <a:gd name="T9" fmla="*/ 18 h 56"/>
                      <a:gd name="T10" fmla="*/ 10 w 20"/>
                      <a:gd name="T11" fmla="*/ 28 h 56"/>
                      <a:gd name="T12" fmla="*/ 14 w 20"/>
                      <a:gd name="T13" fmla="*/ 36 h 56"/>
                      <a:gd name="T14" fmla="*/ 16 w 20"/>
                      <a:gd name="T15" fmla="*/ 44 h 56"/>
                      <a:gd name="T16" fmla="*/ 18 w 20"/>
                      <a:gd name="T17" fmla="*/ 50 h 56"/>
                      <a:gd name="T18" fmla="*/ 18 w 20"/>
                      <a:gd name="T19" fmla="*/ 56 h 56"/>
                      <a:gd name="T20" fmla="*/ 20 w 20"/>
                      <a:gd name="T21" fmla="*/ 56 h 56"/>
                      <a:gd name="T22" fmla="*/ 20 w 20"/>
                      <a:gd name="T23" fmla="*/ 50 h 56"/>
                      <a:gd name="T24" fmla="*/ 18 w 20"/>
                      <a:gd name="T25" fmla="*/ 44 h 56"/>
                      <a:gd name="T26" fmla="*/ 16 w 20"/>
                      <a:gd name="T27" fmla="*/ 36 h 56"/>
                      <a:gd name="T28" fmla="*/ 14 w 20"/>
                      <a:gd name="T29" fmla="*/ 26 h 56"/>
                      <a:gd name="T30" fmla="*/ 10 w 20"/>
                      <a:gd name="T31" fmla="*/ 18 h 56"/>
                      <a:gd name="T32" fmla="*/ 8 w 20"/>
                      <a:gd name="T33" fmla="*/ 10 h 56"/>
                      <a:gd name="T34" fmla="*/ 4 w 20"/>
                      <a:gd name="T35" fmla="*/ 4 h 56"/>
                      <a:gd name="T36" fmla="*/ 2 w 20"/>
                      <a:gd name="T37" fmla="*/ 0 h 56"/>
                      <a:gd name="T38" fmla="*/ 0 w 20"/>
                      <a:gd name="T39" fmla="*/ 2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56"/>
                      <a:gd name="T62" fmla="*/ 20 w 20"/>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56">
                        <a:moveTo>
                          <a:pt x="0" y="2"/>
                        </a:moveTo>
                        <a:lnTo>
                          <a:pt x="0" y="2"/>
                        </a:lnTo>
                        <a:lnTo>
                          <a:pt x="2" y="6"/>
                        </a:lnTo>
                        <a:lnTo>
                          <a:pt x="4" y="12"/>
                        </a:lnTo>
                        <a:lnTo>
                          <a:pt x="8" y="18"/>
                        </a:lnTo>
                        <a:lnTo>
                          <a:pt x="10" y="28"/>
                        </a:lnTo>
                        <a:lnTo>
                          <a:pt x="14" y="36"/>
                        </a:lnTo>
                        <a:lnTo>
                          <a:pt x="16" y="44"/>
                        </a:lnTo>
                        <a:lnTo>
                          <a:pt x="18" y="50"/>
                        </a:lnTo>
                        <a:lnTo>
                          <a:pt x="18" y="56"/>
                        </a:lnTo>
                        <a:lnTo>
                          <a:pt x="20" y="56"/>
                        </a:lnTo>
                        <a:lnTo>
                          <a:pt x="20" y="50"/>
                        </a:lnTo>
                        <a:lnTo>
                          <a:pt x="18" y="44"/>
                        </a:lnTo>
                        <a:lnTo>
                          <a:pt x="16" y="36"/>
                        </a:lnTo>
                        <a:lnTo>
                          <a:pt x="14" y="26"/>
                        </a:lnTo>
                        <a:lnTo>
                          <a:pt x="10" y="18"/>
                        </a:lnTo>
                        <a:lnTo>
                          <a:pt x="8" y="10"/>
                        </a:lnTo>
                        <a:lnTo>
                          <a:pt x="4" y="4"/>
                        </a:lnTo>
                        <a:lnTo>
                          <a:pt x="2" y="0"/>
                        </a:lnTo>
                        <a:lnTo>
                          <a:pt x="0" y="2"/>
                        </a:lnTo>
                        <a:close/>
                      </a:path>
                    </a:pathLst>
                  </a:custGeom>
                  <a:solidFill>
                    <a:srgbClr val="000000"/>
                  </a:solidFill>
                  <a:ln w="9525">
                    <a:noFill/>
                    <a:round/>
                    <a:headEnd/>
                    <a:tailEnd/>
                  </a:ln>
                </p:spPr>
                <p:txBody>
                  <a:bodyPr/>
                  <a:lstStyle/>
                  <a:p>
                    <a:endParaRPr lang="es-AR"/>
                  </a:p>
                </p:txBody>
              </p:sp>
              <p:sp>
                <p:nvSpPr>
                  <p:cNvPr id="70891" name="Freeform 1356"/>
                  <p:cNvSpPr>
                    <a:spLocks/>
                  </p:cNvSpPr>
                  <p:nvPr/>
                </p:nvSpPr>
                <p:spPr bwMode="auto">
                  <a:xfrm>
                    <a:off x="4620" y="2246"/>
                    <a:ext cx="12" cy="32"/>
                  </a:xfrm>
                  <a:custGeom>
                    <a:avLst/>
                    <a:gdLst>
                      <a:gd name="T0" fmla="*/ 0 w 12"/>
                      <a:gd name="T1" fmla="*/ 0 h 32"/>
                      <a:gd name="T2" fmla="*/ 0 w 12"/>
                      <a:gd name="T3" fmla="*/ 0 h 32"/>
                      <a:gd name="T4" fmla="*/ 0 w 12"/>
                      <a:gd name="T5" fmla="*/ 4 h 32"/>
                      <a:gd name="T6" fmla="*/ 2 w 12"/>
                      <a:gd name="T7" fmla="*/ 8 h 32"/>
                      <a:gd name="T8" fmla="*/ 2 w 12"/>
                      <a:gd name="T9" fmla="*/ 12 h 32"/>
                      <a:gd name="T10" fmla="*/ 4 w 12"/>
                      <a:gd name="T11" fmla="*/ 16 h 32"/>
                      <a:gd name="T12" fmla="*/ 4 w 12"/>
                      <a:gd name="T13" fmla="*/ 20 h 32"/>
                      <a:gd name="T14" fmla="*/ 6 w 12"/>
                      <a:gd name="T15" fmla="*/ 26 h 32"/>
                      <a:gd name="T16" fmla="*/ 8 w 12"/>
                      <a:gd name="T17" fmla="*/ 30 h 32"/>
                      <a:gd name="T18" fmla="*/ 10 w 12"/>
                      <a:gd name="T19" fmla="*/ 32 h 32"/>
                      <a:gd name="T20" fmla="*/ 12 w 12"/>
                      <a:gd name="T21" fmla="*/ 32 h 32"/>
                      <a:gd name="T22" fmla="*/ 10 w 12"/>
                      <a:gd name="T23" fmla="*/ 28 h 32"/>
                      <a:gd name="T24" fmla="*/ 10 w 12"/>
                      <a:gd name="T25" fmla="*/ 24 h 32"/>
                      <a:gd name="T26" fmla="*/ 8 w 12"/>
                      <a:gd name="T27" fmla="*/ 20 h 32"/>
                      <a:gd name="T28" fmla="*/ 6 w 12"/>
                      <a:gd name="T29" fmla="*/ 16 h 32"/>
                      <a:gd name="T30" fmla="*/ 4 w 12"/>
                      <a:gd name="T31" fmla="*/ 12 h 32"/>
                      <a:gd name="T32" fmla="*/ 4 w 12"/>
                      <a:gd name="T33" fmla="*/ 8 h 32"/>
                      <a:gd name="T34" fmla="*/ 2 w 12"/>
                      <a:gd name="T35" fmla="*/ 4 h 32"/>
                      <a:gd name="T36" fmla="*/ 2 w 12"/>
                      <a:gd name="T37" fmla="*/ 0 h 32"/>
                      <a:gd name="T38" fmla="*/ 0 w 1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32"/>
                      <a:gd name="T62" fmla="*/ 12 w 1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32">
                        <a:moveTo>
                          <a:pt x="0" y="0"/>
                        </a:moveTo>
                        <a:lnTo>
                          <a:pt x="0" y="0"/>
                        </a:lnTo>
                        <a:lnTo>
                          <a:pt x="0" y="4"/>
                        </a:lnTo>
                        <a:lnTo>
                          <a:pt x="2" y="8"/>
                        </a:lnTo>
                        <a:lnTo>
                          <a:pt x="2" y="12"/>
                        </a:lnTo>
                        <a:lnTo>
                          <a:pt x="4" y="16"/>
                        </a:lnTo>
                        <a:lnTo>
                          <a:pt x="4" y="20"/>
                        </a:lnTo>
                        <a:lnTo>
                          <a:pt x="6" y="26"/>
                        </a:lnTo>
                        <a:lnTo>
                          <a:pt x="8" y="30"/>
                        </a:lnTo>
                        <a:lnTo>
                          <a:pt x="10" y="32"/>
                        </a:lnTo>
                        <a:lnTo>
                          <a:pt x="12" y="32"/>
                        </a:lnTo>
                        <a:lnTo>
                          <a:pt x="10" y="28"/>
                        </a:lnTo>
                        <a:lnTo>
                          <a:pt x="10" y="24"/>
                        </a:lnTo>
                        <a:lnTo>
                          <a:pt x="8" y="20"/>
                        </a:lnTo>
                        <a:lnTo>
                          <a:pt x="6" y="16"/>
                        </a:lnTo>
                        <a:lnTo>
                          <a:pt x="4" y="12"/>
                        </a:lnTo>
                        <a:lnTo>
                          <a:pt x="4"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0892" name="Freeform 1357"/>
                  <p:cNvSpPr>
                    <a:spLocks/>
                  </p:cNvSpPr>
                  <p:nvPr/>
                </p:nvSpPr>
                <p:spPr bwMode="auto">
                  <a:xfrm>
                    <a:off x="4620" y="2212"/>
                    <a:ext cx="2" cy="34"/>
                  </a:xfrm>
                  <a:custGeom>
                    <a:avLst/>
                    <a:gdLst>
                      <a:gd name="T0" fmla="*/ 0 w 2"/>
                      <a:gd name="T1" fmla="*/ 0 h 34"/>
                      <a:gd name="T2" fmla="*/ 0 w 2"/>
                      <a:gd name="T3" fmla="*/ 6 h 34"/>
                      <a:gd name="T4" fmla="*/ 0 w 2"/>
                      <a:gd name="T5" fmla="*/ 16 h 34"/>
                      <a:gd name="T6" fmla="*/ 0 w 2"/>
                      <a:gd name="T7" fmla="*/ 26 h 34"/>
                      <a:gd name="T8" fmla="*/ 0 w 2"/>
                      <a:gd name="T9" fmla="*/ 34 h 34"/>
                      <a:gd name="T10" fmla="*/ 2 w 2"/>
                      <a:gd name="T11" fmla="*/ 34 h 34"/>
                      <a:gd name="T12" fmla="*/ 2 w 2"/>
                      <a:gd name="T13" fmla="*/ 26 h 34"/>
                      <a:gd name="T14" fmla="*/ 2 w 2"/>
                      <a:gd name="T15" fmla="*/ 16 h 34"/>
                      <a:gd name="T16" fmla="*/ 2 w 2"/>
                      <a:gd name="T17" fmla="*/ 6 h 34"/>
                      <a:gd name="T18" fmla="*/ 2 w 2"/>
                      <a:gd name="T19" fmla="*/ 0 h 34"/>
                      <a:gd name="T20" fmla="*/ 0 w 2"/>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4"/>
                      <a:gd name="T35" fmla="*/ 2 w 2"/>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4">
                        <a:moveTo>
                          <a:pt x="0" y="0"/>
                        </a:moveTo>
                        <a:lnTo>
                          <a:pt x="0" y="6"/>
                        </a:lnTo>
                        <a:lnTo>
                          <a:pt x="0" y="16"/>
                        </a:lnTo>
                        <a:lnTo>
                          <a:pt x="0" y="26"/>
                        </a:lnTo>
                        <a:lnTo>
                          <a:pt x="0" y="34"/>
                        </a:lnTo>
                        <a:lnTo>
                          <a:pt x="2" y="34"/>
                        </a:lnTo>
                        <a:lnTo>
                          <a:pt x="2" y="26"/>
                        </a:lnTo>
                        <a:lnTo>
                          <a:pt x="2" y="16"/>
                        </a:lnTo>
                        <a:lnTo>
                          <a:pt x="2" y="6"/>
                        </a:lnTo>
                        <a:lnTo>
                          <a:pt x="2" y="0"/>
                        </a:lnTo>
                        <a:lnTo>
                          <a:pt x="0" y="0"/>
                        </a:lnTo>
                        <a:close/>
                      </a:path>
                    </a:pathLst>
                  </a:custGeom>
                  <a:solidFill>
                    <a:srgbClr val="000000"/>
                  </a:solidFill>
                  <a:ln w="9525">
                    <a:noFill/>
                    <a:round/>
                    <a:headEnd/>
                    <a:tailEnd/>
                  </a:ln>
                </p:spPr>
                <p:txBody>
                  <a:bodyPr/>
                  <a:lstStyle/>
                  <a:p>
                    <a:endParaRPr lang="es-AR"/>
                  </a:p>
                </p:txBody>
              </p:sp>
              <p:sp>
                <p:nvSpPr>
                  <p:cNvPr id="70893" name="Freeform 1358"/>
                  <p:cNvSpPr>
                    <a:spLocks/>
                  </p:cNvSpPr>
                  <p:nvPr/>
                </p:nvSpPr>
                <p:spPr bwMode="auto">
                  <a:xfrm>
                    <a:off x="4620" y="2210"/>
                    <a:ext cx="2" cy="2"/>
                  </a:xfrm>
                  <a:custGeom>
                    <a:avLst/>
                    <a:gdLst>
                      <a:gd name="T0" fmla="*/ 2 w 2"/>
                      <a:gd name="T1" fmla="*/ 2 h 2"/>
                      <a:gd name="T2" fmla="*/ 2 w 2"/>
                      <a:gd name="T3" fmla="*/ 0 h 2"/>
                      <a:gd name="T4" fmla="*/ 2 w 2"/>
                      <a:gd name="T5" fmla="*/ 0 h 2"/>
                      <a:gd name="T6" fmla="*/ 0 w 2"/>
                      <a:gd name="T7" fmla="*/ 0 h 2"/>
                      <a:gd name="T8" fmla="*/ 0 w 2"/>
                      <a:gd name="T9" fmla="*/ 2 h 2"/>
                      <a:gd name="T10" fmla="*/ 2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0894" name="Freeform 1359"/>
                  <p:cNvSpPr>
                    <a:spLocks/>
                  </p:cNvSpPr>
                  <p:nvPr/>
                </p:nvSpPr>
                <p:spPr bwMode="auto">
                  <a:xfrm>
                    <a:off x="4690" y="24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0895" name="Freeform 1360"/>
                  <p:cNvSpPr>
                    <a:spLocks/>
                  </p:cNvSpPr>
                  <p:nvPr/>
                </p:nvSpPr>
                <p:spPr bwMode="auto">
                  <a:xfrm>
                    <a:off x="4642" y="2354"/>
                    <a:ext cx="48" cy="62"/>
                  </a:xfrm>
                  <a:custGeom>
                    <a:avLst/>
                    <a:gdLst>
                      <a:gd name="T0" fmla="*/ 0 w 48"/>
                      <a:gd name="T1" fmla="*/ 0 h 62"/>
                      <a:gd name="T2" fmla="*/ 0 w 48"/>
                      <a:gd name="T3" fmla="*/ 0 h 62"/>
                      <a:gd name="T4" fmla="*/ 2 w 48"/>
                      <a:gd name="T5" fmla="*/ 6 h 62"/>
                      <a:gd name="T6" fmla="*/ 6 w 48"/>
                      <a:gd name="T7" fmla="*/ 14 h 62"/>
                      <a:gd name="T8" fmla="*/ 12 w 48"/>
                      <a:gd name="T9" fmla="*/ 22 h 62"/>
                      <a:gd name="T10" fmla="*/ 18 w 48"/>
                      <a:gd name="T11" fmla="*/ 32 h 62"/>
                      <a:gd name="T12" fmla="*/ 24 w 48"/>
                      <a:gd name="T13" fmla="*/ 40 h 62"/>
                      <a:gd name="T14" fmla="*/ 32 w 48"/>
                      <a:gd name="T15" fmla="*/ 48 h 62"/>
                      <a:gd name="T16" fmla="*/ 40 w 48"/>
                      <a:gd name="T17" fmla="*/ 56 h 62"/>
                      <a:gd name="T18" fmla="*/ 46 w 48"/>
                      <a:gd name="T19" fmla="*/ 62 h 62"/>
                      <a:gd name="T20" fmla="*/ 48 w 48"/>
                      <a:gd name="T21" fmla="*/ 60 h 62"/>
                      <a:gd name="T22" fmla="*/ 42 w 48"/>
                      <a:gd name="T23" fmla="*/ 54 h 62"/>
                      <a:gd name="T24" fmla="*/ 34 w 48"/>
                      <a:gd name="T25" fmla="*/ 46 h 62"/>
                      <a:gd name="T26" fmla="*/ 26 w 48"/>
                      <a:gd name="T27" fmla="*/ 38 h 62"/>
                      <a:gd name="T28" fmla="*/ 20 w 48"/>
                      <a:gd name="T29" fmla="*/ 30 h 62"/>
                      <a:gd name="T30" fmla="*/ 14 w 48"/>
                      <a:gd name="T31" fmla="*/ 22 h 62"/>
                      <a:gd name="T32" fmla="*/ 8 w 48"/>
                      <a:gd name="T33" fmla="*/ 14 h 62"/>
                      <a:gd name="T34" fmla="*/ 4 w 48"/>
                      <a:gd name="T35" fmla="*/ 6 h 62"/>
                      <a:gd name="T36" fmla="*/ 2 w 48"/>
                      <a:gd name="T37" fmla="*/ 0 h 62"/>
                      <a:gd name="T38" fmla="*/ 0 w 48"/>
                      <a:gd name="T39" fmla="*/ 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2"/>
                      <a:gd name="T62" fmla="*/ 48 w 48"/>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2">
                        <a:moveTo>
                          <a:pt x="0" y="0"/>
                        </a:moveTo>
                        <a:lnTo>
                          <a:pt x="0" y="0"/>
                        </a:lnTo>
                        <a:lnTo>
                          <a:pt x="2" y="6"/>
                        </a:lnTo>
                        <a:lnTo>
                          <a:pt x="6" y="14"/>
                        </a:lnTo>
                        <a:lnTo>
                          <a:pt x="12" y="22"/>
                        </a:lnTo>
                        <a:lnTo>
                          <a:pt x="18" y="32"/>
                        </a:lnTo>
                        <a:lnTo>
                          <a:pt x="24" y="40"/>
                        </a:lnTo>
                        <a:lnTo>
                          <a:pt x="32" y="48"/>
                        </a:lnTo>
                        <a:lnTo>
                          <a:pt x="40" y="56"/>
                        </a:lnTo>
                        <a:lnTo>
                          <a:pt x="46" y="62"/>
                        </a:lnTo>
                        <a:lnTo>
                          <a:pt x="48" y="60"/>
                        </a:lnTo>
                        <a:lnTo>
                          <a:pt x="42" y="54"/>
                        </a:lnTo>
                        <a:lnTo>
                          <a:pt x="34" y="46"/>
                        </a:lnTo>
                        <a:lnTo>
                          <a:pt x="26" y="38"/>
                        </a:lnTo>
                        <a:lnTo>
                          <a:pt x="20" y="30"/>
                        </a:lnTo>
                        <a:lnTo>
                          <a:pt x="14" y="22"/>
                        </a:lnTo>
                        <a:lnTo>
                          <a:pt x="8" y="14"/>
                        </a:lnTo>
                        <a:lnTo>
                          <a:pt x="4" y="6"/>
                        </a:lnTo>
                        <a:lnTo>
                          <a:pt x="2" y="0"/>
                        </a:lnTo>
                        <a:lnTo>
                          <a:pt x="0" y="0"/>
                        </a:lnTo>
                        <a:close/>
                      </a:path>
                    </a:pathLst>
                  </a:custGeom>
                  <a:solidFill>
                    <a:srgbClr val="000000"/>
                  </a:solidFill>
                  <a:ln w="9525">
                    <a:noFill/>
                    <a:round/>
                    <a:headEnd/>
                    <a:tailEnd/>
                  </a:ln>
                </p:spPr>
                <p:txBody>
                  <a:bodyPr/>
                  <a:lstStyle/>
                  <a:p>
                    <a:endParaRPr lang="es-AR"/>
                  </a:p>
                </p:txBody>
              </p:sp>
              <p:sp>
                <p:nvSpPr>
                  <p:cNvPr id="70896" name="Freeform 1361"/>
                  <p:cNvSpPr>
                    <a:spLocks/>
                  </p:cNvSpPr>
                  <p:nvPr/>
                </p:nvSpPr>
                <p:spPr bwMode="auto">
                  <a:xfrm>
                    <a:off x="4554" y="2270"/>
                    <a:ext cx="90" cy="84"/>
                  </a:xfrm>
                  <a:custGeom>
                    <a:avLst/>
                    <a:gdLst>
                      <a:gd name="T0" fmla="*/ 0 w 90"/>
                      <a:gd name="T1" fmla="*/ 2 h 84"/>
                      <a:gd name="T2" fmla="*/ 4 w 90"/>
                      <a:gd name="T3" fmla="*/ 2 h 84"/>
                      <a:gd name="T4" fmla="*/ 10 w 90"/>
                      <a:gd name="T5" fmla="*/ 6 h 84"/>
                      <a:gd name="T6" fmla="*/ 16 w 90"/>
                      <a:gd name="T7" fmla="*/ 8 h 84"/>
                      <a:gd name="T8" fmla="*/ 22 w 90"/>
                      <a:gd name="T9" fmla="*/ 12 h 84"/>
                      <a:gd name="T10" fmla="*/ 30 w 90"/>
                      <a:gd name="T11" fmla="*/ 16 h 84"/>
                      <a:gd name="T12" fmla="*/ 36 w 90"/>
                      <a:gd name="T13" fmla="*/ 22 h 84"/>
                      <a:gd name="T14" fmla="*/ 44 w 90"/>
                      <a:gd name="T15" fmla="*/ 28 h 84"/>
                      <a:gd name="T16" fmla="*/ 50 w 90"/>
                      <a:gd name="T17" fmla="*/ 34 h 84"/>
                      <a:gd name="T18" fmla="*/ 56 w 90"/>
                      <a:gd name="T19" fmla="*/ 40 h 84"/>
                      <a:gd name="T20" fmla="*/ 62 w 90"/>
                      <a:gd name="T21" fmla="*/ 46 h 84"/>
                      <a:gd name="T22" fmla="*/ 68 w 90"/>
                      <a:gd name="T23" fmla="*/ 52 h 84"/>
                      <a:gd name="T24" fmla="*/ 74 w 90"/>
                      <a:gd name="T25" fmla="*/ 60 h 84"/>
                      <a:gd name="T26" fmla="*/ 78 w 90"/>
                      <a:gd name="T27" fmla="*/ 66 h 84"/>
                      <a:gd name="T28" fmla="*/ 82 w 90"/>
                      <a:gd name="T29" fmla="*/ 72 h 84"/>
                      <a:gd name="T30" fmla="*/ 86 w 90"/>
                      <a:gd name="T31" fmla="*/ 78 h 84"/>
                      <a:gd name="T32" fmla="*/ 88 w 90"/>
                      <a:gd name="T33" fmla="*/ 84 h 84"/>
                      <a:gd name="T34" fmla="*/ 90 w 90"/>
                      <a:gd name="T35" fmla="*/ 84 h 84"/>
                      <a:gd name="T36" fmla="*/ 88 w 90"/>
                      <a:gd name="T37" fmla="*/ 78 h 84"/>
                      <a:gd name="T38" fmla="*/ 84 w 90"/>
                      <a:gd name="T39" fmla="*/ 72 h 84"/>
                      <a:gd name="T40" fmla="*/ 80 w 90"/>
                      <a:gd name="T41" fmla="*/ 64 h 84"/>
                      <a:gd name="T42" fmla="*/ 76 w 90"/>
                      <a:gd name="T43" fmla="*/ 58 h 84"/>
                      <a:gd name="T44" fmla="*/ 70 w 90"/>
                      <a:gd name="T45" fmla="*/ 50 h 84"/>
                      <a:gd name="T46" fmla="*/ 64 w 90"/>
                      <a:gd name="T47" fmla="*/ 44 h 84"/>
                      <a:gd name="T48" fmla="*/ 58 w 90"/>
                      <a:gd name="T49" fmla="*/ 38 h 84"/>
                      <a:gd name="T50" fmla="*/ 52 w 90"/>
                      <a:gd name="T51" fmla="*/ 32 h 84"/>
                      <a:gd name="T52" fmla="*/ 44 w 90"/>
                      <a:gd name="T53" fmla="*/ 26 h 84"/>
                      <a:gd name="T54" fmla="*/ 38 w 90"/>
                      <a:gd name="T55" fmla="*/ 20 h 84"/>
                      <a:gd name="T56" fmla="*/ 32 w 90"/>
                      <a:gd name="T57" fmla="*/ 14 h 84"/>
                      <a:gd name="T58" fmla="*/ 24 w 90"/>
                      <a:gd name="T59" fmla="*/ 10 h 84"/>
                      <a:gd name="T60" fmla="*/ 18 w 90"/>
                      <a:gd name="T61" fmla="*/ 6 h 84"/>
                      <a:gd name="T62" fmla="*/ 12 w 90"/>
                      <a:gd name="T63" fmla="*/ 2 h 84"/>
                      <a:gd name="T64" fmla="*/ 4 w 90"/>
                      <a:gd name="T65" fmla="*/ 0 h 84"/>
                      <a:gd name="T66" fmla="*/ 0 w 90"/>
                      <a:gd name="T67" fmla="*/ 0 h 84"/>
                      <a:gd name="T68" fmla="*/ 0 w 90"/>
                      <a:gd name="T69" fmla="*/ 2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84"/>
                      <a:gd name="T107" fmla="*/ 90 w 90"/>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84">
                        <a:moveTo>
                          <a:pt x="0" y="2"/>
                        </a:moveTo>
                        <a:lnTo>
                          <a:pt x="4" y="2"/>
                        </a:lnTo>
                        <a:lnTo>
                          <a:pt x="10" y="6"/>
                        </a:lnTo>
                        <a:lnTo>
                          <a:pt x="16" y="8"/>
                        </a:lnTo>
                        <a:lnTo>
                          <a:pt x="22" y="12"/>
                        </a:lnTo>
                        <a:lnTo>
                          <a:pt x="30" y="16"/>
                        </a:lnTo>
                        <a:lnTo>
                          <a:pt x="36" y="22"/>
                        </a:lnTo>
                        <a:lnTo>
                          <a:pt x="44" y="28"/>
                        </a:lnTo>
                        <a:lnTo>
                          <a:pt x="50" y="34"/>
                        </a:lnTo>
                        <a:lnTo>
                          <a:pt x="56" y="40"/>
                        </a:lnTo>
                        <a:lnTo>
                          <a:pt x="62" y="46"/>
                        </a:lnTo>
                        <a:lnTo>
                          <a:pt x="68" y="52"/>
                        </a:lnTo>
                        <a:lnTo>
                          <a:pt x="74" y="60"/>
                        </a:lnTo>
                        <a:lnTo>
                          <a:pt x="78" y="66"/>
                        </a:lnTo>
                        <a:lnTo>
                          <a:pt x="82" y="72"/>
                        </a:lnTo>
                        <a:lnTo>
                          <a:pt x="86" y="78"/>
                        </a:lnTo>
                        <a:lnTo>
                          <a:pt x="88" y="84"/>
                        </a:lnTo>
                        <a:lnTo>
                          <a:pt x="90" y="84"/>
                        </a:lnTo>
                        <a:lnTo>
                          <a:pt x="88" y="78"/>
                        </a:lnTo>
                        <a:lnTo>
                          <a:pt x="84" y="72"/>
                        </a:lnTo>
                        <a:lnTo>
                          <a:pt x="80" y="64"/>
                        </a:lnTo>
                        <a:lnTo>
                          <a:pt x="76" y="58"/>
                        </a:lnTo>
                        <a:lnTo>
                          <a:pt x="70" y="50"/>
                        </a:lnTo>
                        <a:lnTo>
                          <a:pt x="64" y="44"/>
                        </a:lnTo>
                        <a:lnTo>
                          <a:pt x="58" y="38"/>
                        </a:lnTo>
                        <a:lnTo>
                          <a:pt x="52" y="32"/>
                        </a:lnTo>
                        <a:lnTo>
                          <a:pt x="44" y="26"/>
                        </a:lnTo>
                        <a:lnTo>
                          <a:pt x="38" y="20"/>
                        </a:lnTo>
                        <a:lnTo>
                          <a:pt x="32" y="14"/>
                        </a:lnTo>
                        <a:lnTo>
                          <a:pt x="24" y="10"/>
                        </a:lnTo>
                        <a:lnTo>
                          <a:pt x="18" y="6"/>
                        </a:lnTo>
                        <a:lnTo>
                          <a:pt x="12"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0897" name="Freeform 1362"/>
                  <p:cNvSpPr>
                    <a:spLocks/>
                  </p:cNvSpPr>
                  <p:nvPr/>
                </p:nvSpPr>
                <p:spPr bwMode="auto">
                  <a:xfrm>
                    <a:off x="4552" y="227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0898" name="Freeform 1363"/>
                  <p:cNvSpPr>
                    <a:spLocks/>
                  </p:cNvSpPr>
                  <p:nvPr/>
                </p:nvSpPr>
                <p:spPr bwMode="auto">
                  <a:xfrm>
                    <a:off x="4686" y="2424"/>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0899" name="Freeform 1364"/>
                  <p:cNvSpPr>
                    <a:spLocks/>
                  </p:cNvSpPr>
                  <p:nvPr/>
                </p:nvSpPr>
                <p:spPr bwMode="auto">
                  <a:xfrm>
                    <a:off x="4628" y="2360"/>
                    <a:ext cx="56" cy="66"/>
                  </a:xfrm>
                  <a:custGeom>
                    <a:avLst/>
                    <a:gdLst>
                      <a:gd name="T0" fmla="*/ 0 w 56"/>
                      <a:gd name="T1" fmla="*/ 0 h 66"/>
                      <a:gd name="T2" fmla="*/ 0 w 56"/>
                      <a:gd name="T3" fmla="*/ 0 h 66"/>
                      <a:gd name="T4" fmla="*/ 2 w 56"/>
                      <a:gd name="T5" fmla="*/ 6 h 66"/>
                      <a:gd name="T6" fmla="*/ 6 w 56"/>
                      <a:gd name="T7" fmla="*/ 12 h 66"/>
                      <a:gd name="T8" fmla="*/ 8 w 56"/>
                      <a:gd name="T9" fmla="*/ 16 h 66"/>
                      <a:gd name="T10" fmla="*/ 10 w 56"/>
                      <a:gd name="T11" fmla="*/ 22 h 66"/>
                      <a:gd name="T12" fmla="*/ 14 w 56"/>
                      <a:gd name="T13" fmla="*/ 28 h 66"/>
                      <a:gd name="T14" fmla="*/ 18 w 56"/>
                      <a:gd name="T15" fmla="*/ 34 h 66"/>
                      <a:gd name="T16" fmla="*/ 20 w 56"/>
                      <a:gd name="T17" fmla="*/ 38 h 66"/>
                      <a:gd name="T18" fmla="*/ 24 w 56"/>
                      <a:gd name="T19" fmla="*/ 42 h 66"/>
                      <a:gd name="T20" fmla="*/ 28 w 56"/>
                      <a:gd name="T21" fmla="*/ 48 h 66"/>
                      <a:gd name="T22" fmla="*/ 32 w 56"/>
                      <a:gd name="T23" fmla="*/ 52 h 66"/>
                      <a:gd name="T24" fmla="*/ 36 w 56"/>
                      <a:gd name="T25" fmla="*/ 56 h 66"/>
                      <a:gd name="T26" fmla="*/ 40 w 56"/>
                      <a:gd name="T27" fmla="*/ 58 h 66"/>
                      <a:gd name="T28" fmla="*/ 44 w 56"/>
                      <a:gd name="T29" fmla="*/ 62 h 66"/>
                      <a:gd name="T30" fmla="*/ 48 w 56"/>
                      <a:gd name="T31" fmla="*/ 64 h 66"/>
                      <a:gd name="T32" fmla="*/ 52 w 56"/>
                      <a:gd name="T33" fmla="*/ 66 h 66"/>
                      <a:gd name="T34" fmla="*/ 56 w 56"/>
                      <a:gd name="T35" fmla="*/ 66 h 66"/>
                      <a:gd name="T36" fmla="*/ 56 w 56"/>
                      <a:gd name="T37" fmla="*/ 64 h 66"/>
                      <a:gd name="T38" fmla="*/ 54 w 56"/>
                      <a:gd name="T39" fmla="*/ 64 h 66"/>
                      <a:gd name="T40" fmla="*/ 50 w 56"/>
                      <a:gd name="T41" fmla="*/ 62 h 66"/>
                      <a:gd name="T42" fmla="*/ 46 w 56"/>
                      <a:gd name="T43" fmla="*/ 60 h 66"/>
                      <a:gd name="T44" fmla="*/ 42 w 56"/>
                      <a:gd name="T45" fmla="*/ 58 h 66"/>
                      <a:gd name="T46" fmla="*/ 38 w 56"/>
                      <a:gd name="T47" fmla="*/ 54 h 66"/>
                      <a:gd name="T48" fmla="*/ 34 w 56"/>
                      <a:gd name="T49" fmla="*/ 50 h 66"/>
                      <a:gd name="T50" fmla="*/ 30 w 56"/>
                      <a:gd name="T51" fmla="*/ 46 h 66"/>
                      <a:gd name="T52" fmla="*/ 26 w 56"/>
                      <a:gd name="T53" fmla="*/ 42 h 66"/>
                      <a:gd name="T54" fmla="*/ 24 w 56"/>
                      <a:gd name="T55" fmla="*/ 36 h 66"/>
                      <a:gd name="T56" fmla="*/ 20 w 56"/>
                      <a:gd name="T57" fmla="*/ 32 h 66"/>
                      <a:gd name="T58" fmla="*/ 16 w 56"/>
                      <a:gd name="T59" fmla="*/ 26 h 66"/>
                      <a:gd name="T60" fmla="*/ 14 w 56"/>
                      <a:gd name="T61" fmla="*/ 22 h 66"/>
                      <a:gd name="T62" fmla="*/ 10 w 56"/>
                      <a:gd name="T63" fmla="*/ 16 h 66"/>
                      <a:gd name="T64" fmla="*/ 8 w 56"/>
                      <a:gd name="T65" fmla="*/ 10 h 66"/>
                      <a:gd name="T66" fmla="*/ 6 w 56"/>
                      <a:gd name="T67" fmla="*/ 4 h 66"/>
                      <a:gd name="T68" fmla="*/ 2 w 56"/>
                      <a:gd name="T69" fmla="*/ 0 h 66"/>
                      <a:gd name="T70" fmla="*/ 0 w 56"/>
                      <a:gd name="T71" fmla="*/ 0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66"/>
                      <a:gd name="T110" fmla="*/ 56 w 56"/>
                      <a:gd name="T111" fmla="*/ 66 h 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66">
                        <a:moveTo>
                          <a:pt x="0" y="0"/>
                        </a:moveTo>
                        <a:lnTo>
                          <a:pt x="0" y="0"/>
                        </a:lnTo>
                        <a:lnTo>
                          <a:pt x="2" y="6"/>
                        </a:lnTo>
                        <a:lnTo>
                          <a:pt x="6" y="12"/>
                        </a:lnTo>
                        <a:lnTo>
                          <a:pt x="8" y="16"/>
                        </a:lnTo>
                        <a:lnTo>
                          <a:pt x="10" y="22"/>
                        </a:lnTo>
                        <a:lnTo>
                          <a:pt x="14" y="28"/>
                        </a:lnTo>
                        <a:lnTo>
                          <a:pt x="18" y="34"/>
                        </a:lnTo>
                        <a:lnTo>
                          <a:pt x="20" y="38"/>
                        </a:lnTo>
                        <a:lnTo>
                          <a:pt x="24" y="42"/>
                        </a:lnTo>
                        <a:lnTo>
                          <a:pt x="28" y="48"/>
                        </a:lnTo>
                        <a:lnTo>
                          <a:pt x="32" y="52"/>
                        </a:lnTo>
                        <a:lnTo>
                          <a:pt x="36" y="56"/>
                        </a:lnTo>
                        <a:lnTo>
                          <a:pt x="40" y="58"/>
                        </a:lnTo>
                        <a:lnTo>
                          <a:pt x="44" y="62"/>
                        </a:lnTo>
                        <a:lnTo>
                          <a:pt x="48" y="64"/>
                        </a:lnTo>
                        <a:lnTo>
                          <a:pt x="52" y="66"/>
                        </a:lnTo>
                        <a:lnTo>
                          <a:pt x="56" y="66"/>
                        </a:lnTo>
                        <a:lnTo>
                          <a:pt x="56" y="64"/>
                        </a:lnTo>
                        <a:lnTo>
                          <a:pt x="54" y="64"/>
                        </a:lnTo>
                        <a:lnTo>
                          <a:pt x="50" y="62"/>
                        </a:lnTo>
                        <a:lnTo>
                          <a:pt x="46" y="60"/>
                        </a:lnTo>
                        <a:lnTo>
                          <a:pt x="42" y="58"/>
                        </a:lnTo>
                        <a:lnTo>
                          <a:pt x="38" y="54"/>
                        </a:lnTo>
                        <a:lnTo>
                          <a:pt x="34" y="50"/>
                        </a:lnTo>
                        <a:lnTo>
                          <a:pt x="30" y="46"/>
                        </a:lnTo>
                        <a:lnTo>
                          <a:pt x="26" y="42"/>
                        </a:lnTo>
                        <a:lnTo>
                          <a:pt x="24" y="36"/>
                        </a:lnTo>
                        <a:lnTo>
                          <a:pt x="20" y="32"/>
                        </a:lnTo>
                        <a:lnTo>
                          <a:pt x="16" y="26"/>
                        </a:lnTo>
                        <a:lnTo>
                          <a:pt x="14" y="22"/>
                        </a:lnTo>
                        <a:lnTo>
                          <a:pt x="10" y="16"/>
                        </a:lnTo>
                        <a:lnTo>
                          <a:pt x="8" y="10"/>
                        </a:lnTo>
                        <a:lnTo>
                          <a:pt x="6" y="4"/>
                        </a:lnTo>
                        <a:lnTo>
                          <a:pt x="2" y="0"/>
                        </a:lnTo>
                        <a:lnTo>
                          <a:pt x="0" y="0"/>
                        </a:lnTo>
                        <a:close/>
                      </a:path>
                    </a:pathLst>
                  </a:custGeom>
                  <a:solidFill>
                    <a:srgbClr val="000000"/>
                  </a:solidFill>
                  <a:ln w="9525">
                    <a:noFill/>
                    <a:round/>
                    <a:headEnd/>
                    <a:tailEnd/>
                  </a:ln>
                </p:spPr>
                <p:txBody>
                  <a:bodyPr/>
                  <a:lstStyle/>
                  <a:p>
                    <a:endParaRPr lang="es-AR"/>
                  </a:p>
                </p:txBody>
              </p:sp>
              <p:sp>
                <p:nvSpPr>
                  <p:cNvPr id="70900" name="Freeform 1365"/>
                  <p:cNvSpPr>
                    <a:spLocks/>
                  </p:cNvSpPr>
                  <p:nvPr/>
                </p:nvSpPr>
                <p:spPr bwMode="auto">
                  <a:xfrm>
                    <a:off x="4570" y="2284"/>
                    <a:ext cx="60" cy="74"/>
                  </a:xfrm>
                  <a:custGeom>
                    <a:avLst/>
                    <a:gdLst>
                      <a:gd name="T0" fmla="*/ 0 w 60"/>
                      <a:gd name="T1" fmla="*/ 2 h 74"/>
                      <a:gd name="T2" fmla="*/ 2 w 60"/>
                      <a:gd name="T3" fmla="*/ 2 h 74"/>
                      <a:gd name="T4" fmla="*/ 4 w 60"/>
                      <a:gd name="T5" fmla="*/ 4 h 74"/>
                      <a:gd name="T6" fmla="*/ 8 w 60"/>
                      <a:gd name="T7" fmla="*/ 6 h 74"/>
                      <a:gd name="T8" fmla="*/ 12 w 60"/>
                      <a:gd name="T9" fmla="*/ 10 h 74"/>
                      <a:gd name="T10" fmla="*/ 16 w 60"/>
                      <a:gd name="T11" fmla="*/ 14 h 74"/>
                      <a:gd name="T12" fmla="*/ 20 w 60"/>
                      <a:gd name="T13" fmla="*/ 18 h 74"/>
                      <a:gd name="T14" fmla="*/ 24 w 60"/>
                      <a:gd name="T15" fmla="*/ 24 h 74"/>
                      <a:gd name="T16" fmla="*/ 30 w 60"/>
                      <a:gd name="T17" fmla="*/ 28 h 74"/>
                      <a:gd name="T18" fmla="*/ 34 w 60"/>
                      <a:gd name="T19" fmla="*/ 34 h 74"/>
                      <a:gd name="T20" fmla="*/ 38 w 60"/>
                      <a:gd name="T21" fmla="*/ 40 h 74"/>
                      <a:gd name="T22" fmla="*/ 42 w 60"/>
                      <a:gd name="T23" fmla="*/ 46 h 74"/>
                      <a:gd name="T24" fmla="*/ 46 w 60"/>
                      <a:gd name="T25" fmla="*/ 52 h 74"/>
                      <a:gd name="T26" fmla="*/ 50 w 60"/>
                      <a:gd name="T27" fmla="*/ 58 h 74"/>
                      <a:gd name="T28" fmla="*/ 52 w 60"/>
                      <a:gd name="T29" fmla="*/ 64 h 74"/>
                      <a:gd name="T30" fmla="*/ 56 w 60"/>
                      <a:gd name="T31" fmla="*/ 70 h 74"/>
                      <a:gd name="T32" fmla="*/ 58 w 60"/>
                      <a:gd name="T33" fmla="*/ 74 h 74"/>
                      <a:gd name="T34" fmla="*/ 60 w 60"/>
                      <a:gd name="T35" fmla="*/ 74 h 74"/>
                      <a:gd name="T36" fmla="*/ 58 w 60"/>
                      <a:gd name="T37" fmla="*/ 68 h 74"/>
                      <a:gd name="T38" fmla="*/ 56 w 60"/>
                      <a:gd name="T39" fmla="*/ 62 h 74"/>
                      <a:gd name="T40" fmla="*/ 52 w 60"/>
                      <a:gd name="T41" fmla="*/ 56 h 74"/>
                      <a:gd name="T42" fmla="*/ 48 w 60"/>
                      <a:gd name="T43" fmla="*/ 50 h 74"/>
                      <a:gd name="T44" fmla="*/ 44 w 60"/>
                      <a:gd name="T45" fmla="*/ 44 h 74"/>
                      <a:gd name="T46" fmla="*/ 40 w 60"/>
                      <a:gd name="T47" fmla="*/ 38 h 74"/>
                      <a:gd name="T48" fmla="*/ 36 w 60"/>
                      <a:gd name="T49" fmla="*/ 32 h 74"/>
                      <a:gd name="T50" fmla="*/ 32 w 60"/>
                      <a:gd name="T51" fmla="*/ 26 h 74"/>
                      <a:gd name="T52" fmla="*/ 26 w 60"/>
                      <a:gd name="T53" fmla="*/ 22 h 74"/>
                      <a:gd name="T54" fmla="*/ 22 w 60"/>
                      <a:gd name="T55" fmla="*/ 16 h 74"/>
                      <a:gd name="T56" fmla="*/ 18 w 60"/>
                      <a:gd name="T57" fmla="*/ 12 h 74"/>
                      <a:gd name="T58" fmla="*/ 14 w 60"/>
                      <a:gd name="T59" fmla="*/ 8 h 74"/>
                      <a:gd name="T60" fmla="*/ 10 w 60"/>
                      <a:gd name="T61" fmla="*/ 4 h 74"/>
                      <a:gd name="T62" fmla="*/ 6 w 60"/>
                      <a:gd name="T63" fmla="*/ 2 h 74"/>
                      <a:gd name="T64" fmla="*/ 4 w 60"/>
                      <a:gd name="T65" fmla="*/ 0 h 74"/>
                      <a:gd name="T66" fmla="*/ 0 w 60"/>
                      <a:gd name="T67" fmla="*/ 0 h 74"/>
                      <a:gd name="T68" fmla="*/ 0 w 60"/>
                      <a:gd name="T69" fmla="*/ 2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0"/>
                      <a:gd name="T106" fmla="*/ 0 h 74"/>
                      <a:gd name="T107" fmla="*/ 60 w 60"/>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0" h="74">
                        <a:moveTo>
                          <a:pt x="0" y="2"/>
                        </a:moveTo>
                        <a:lnTo>
                          <a:pt x="2" y="2"/>
                        </a:lnTo>
                        <a:lnTo>
                          <a:pt x="4" y="4"/>
                        </a:lnTo>
                        <a:lnTo>
                          <a:pt x="8" y="6"/>
                        </a:lnTo>
                        <a:lnTo>
                          <a:pt x="12" y="10"/>
                        </a:lnTo>
                        <a:lnTo>
                          <a:pt x="16" y="14"/>
                        </a:lnTo>
                        <a:lnTo>
                          <a:pt x="20" y="18"/>
                        </a:lnTo>
                        <a:lnTo>
                          <a:pt x="24" y="24"/>
                        </a:lnTo>
                        <a:lnTo>
                          <a:pt x="30" y="28"/>
                        </a:lnTo>
                        <a:lnTo>
                          <a:pt x="34" y="34"/>
                        </a:lnTo>
                        <a:lnTo>
                          <a:pt x="38" y="40"/>
                        </a:lnTo>
                        <a:lnTo>
                          <a:pt x="42" y="46"/>
                        </a:lnTo>
                        <a:lnTo>
                          <a:pt x="46" y="52"/>
                        </a:lnTo>
                        <a:lnTo>
                          <a:pt x="50" y="58"/>
                        </a:lnTo>
                        <a:lnTo>
                          <a:pt x="52" y="64"/>
                        </a:lnTo>
                        <a:lnTo>
                          <a:pt x="56" y="70"/>
                        </a:lnTo>
                        <a:lnTo>
                          <a:pt x="58" y="74"/>
                        </a:lnTo>
                        <a:lnTo>
                          <a:pt x="60" y="74"/>
                        </a:lnTo>
                        <a:lnTo>
                          <a:pt x="58" y="68"/>
                        </a:lnTo>
                        <a:lnTo>
                          <a:pt x="56" y="62"/>
                        </a:lnTo>
                        <a:lnTo>
                          <a:pt x="52" y="56"/>
                        </a:lnTo>
                        <a:lnTo>
                          <a:pt x="48" y="50"/>
                        </a:lnTo>
                        <a:lnTo>
                          <a:pt x="44" y="44"/>
                        </a:lnTo>
                        <a:lnTo>
                          <a:pt x="40" y="38"/>
                        </a:lnTo>
                        <a:lnTo>
                          <a:pt x="36" y="32"/>
                        </a:lnTo>
                        <a:lnTo>
                          <a:pt x="32" y="26"/>
                        </a:lnTo>
                        <a:lnTo>
                          <a:pt x="26" y="22"/>
                        </a:lnTo>
                        <a:lnTo>
                          <a:pt x="22" y="16"/>
                        </a:lnTo>
                        <a:lnTo>
                          <a:pt x="18" y="12"/>
                        </a:lnTo>
                        <a:lnTo>
                          <a:pt x="14" y="8"/>
                        </a:lnTo>
                        <a:lnTo>
                          <a:pt x="10" y="4"/>
                        </a:lnTo>
                        <a:lnTo>
                          <a:pt x="6"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0901" name="Freeform 1366"/>
                  <p:cNvSpPr>
                    <a:spLocks/>
                  </p:cNvSpPr>
                  <p:nvPr/>
                </p:nvSpPr>
                <p:spPr bwMode="auto">
                  <a:xfrm>
                    <a:off x="4568" y="2284"/>
                    <a:ext cx="2" cy="1"/>
                  </a:xfrm>
                  <a:custGeom>
                    <a:avLst/>
                    <a:gdLst>
                      <a:gd name="T0" fmla="*/ 2 w 2"/>
                      <a:gd name="T1" fmla="*/ 0 h 1"/>
                      <a:gd name="T2" fmla="*/ 0 w 2"/>
                      <a:gd name="T3" fmla="*/ 0 h 1"/>
                      <a:gd name="T4" fmla="*/ 0 w 2"/>
                      <a:gd name="T5" fmla="*/ 0 h 1"/>
                      <a:gd name="T6" fmla="*/ 0 w 2"/>
                      <a:gd name="T7" fmla="*/ 0 h 1"/>
                      <a:gd name="T8" fmla="*/ 2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0" y="0"/>
                        </a:lnTo>
                        <a:lnTo>
                          <a:pt x="2" y="0"/>
                        </a:lnTo>
                        <a:close/>
                      </a:path>
                    </a:pathLst>
                  </a:custGeom>
                  <a:solidFill>
                    <a:srgbClr val="000000"/>
                  </a:solidFill>
                  <a:ln w="9525">
                    <a:noFill/>
                    <a:round/>
                    <a:headEnd/>
                    <a:tailEnd/>
                  </a:ln>
                </p:spPr>
                <p:txBody>
                  <a:bodyPr/>
                  <a:lstStyle/>
                  <a:p>
                    <a:endParaRPr lang="es-AR"/>
                  </a:p>
                </p:txBody>
              </p:sp>
              <p:sp>
                <p:nvSpPr>
                  <p:cNvPr id="70902" name="Freeform 1367"/>
                  <p:cNvSpPr>
                    <a:spLocks/>
                  </p:cNvSpPr>
                  <p:nvPr/>
                </p:nvSpPr>
                <p:spPr bwMode="auto">
                  <a:xfrm>
                    <a:off x="4674" y="24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0903" name="Freeform 1368"/>
                  <p:cNvSpPr>
                    <a:spLocks/>
                  </p:cNvSpPr>
                  <p:nvPr/>
                </p:nvSpPr>
                <p:spPr bwMode="auto">
                  <a:xfrm>
                    <a:off x="4636" y="2396"/>
                    <a:ext cx="38" cy="38"/>
                  </a:xfrm>
                  <a:custGeom>
                    <a:avLst/>
                    <a:gdLst>
                      <a:gd name="T0" fmla="*/ 0 w 38"/>
                      <a:gd name="T1" fmla="*/ 0 h 38"/>
                      <a:gd name="T2" fmla="*/ 0 w 38"/>
                      <a:gd name="T3" fmla="*/ 0 h 38"/>
                      <a:gd name="T4" fmla="*/ 0 w 38"/>
                      <a:gd name="T5" fmla="*/ 4 h 38"/>
                      <a:gd name="T6" fmla="*/ 4 w 38"/>
                      <a:gd name="T7" fmla="*/ 10 h 38"/>
                      <a:gd name="T8" fmla="*/ 8 w 38"/>
                      <a:gd name="T9" fmla="*/ 16 h 38"/>
                      <a:gd name="T10" fmla="*/ 12 w 38"/>
                      <a:gd name="T11" fmla="*/ 22 h 38"/>
                      <a:gd name="T12" fmla="*/ 18 w 38"/>
                      <a:gd name="T13" fmla="*/ 28 h 38"/>
                      <a:gd name="T14" fmla="*/ 24 w 38"/>
                      <a:gd name="T15" fmla="*/ 32 h 38"/>
                      <a:gd name="T16" fmla="*/ 30 w 38"/>
                      <a:gd name="T17" fmla="*/ 36 h 38"/>
                      <a:gd name="T18" fmla="*/ 38 w 38"/>
                      <a:gd name="T19" fmla="*/ 38 h 38"/>
                      <a:gd name="T20" fmla="*/ 38 w 38"/>
                      <a:gd name="T21" fmla="*/ 36 h 38"/>
                      <a:gd name="T22" fmla="*/ 32 w 38"/>
                      <a:gd name="T23" fmla="*/ 34 h 38"/>
                      <a:gd name="T24" fmla="*/ 24 w 38"/>
                      <a:gd name="T25" fmla="*/ 30 h 38"/>
                      <a:gd name="T26" fmla="*/ 18 w 38"/>
                      <a:gd name="T27" fmla="*/ 26 h 38"/>
                      <a:gd name="T28" fmla="*/ 14 w 38"/>
                      <a:gd name="T29" fmla="*/ 20 h 38"/>
                      <a:gd name="T30" fmla="*/ 10 w 38"/>
                      <a:gd name="T31" fmla="*/ 16 h 38"/>
                      <a:gd name="T32" fmla="*/ 6 w 38"/>
                      <a:gd name="T33" fmla="*/ 10 h 38"/>
                      <a:gd name="T34" fmla="*/ 4 w 38"/>
                      <a:gd name="T35" fmla="*/ 4 h 38"/>
                      <a:gd name="T36" fmla="*/ 2 w 38"/>
                      <a:gd name="T37" fmla="*/ 0 h 38"/>
                      <a:gd name="T38" fmla="*/ 0 w 38"/>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38"/>
                      <a:gd name="T62" fmla="*/ 38 w 38"/>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38">
                        <a:moveTo>
                          <a:pt x="0" y="0"/>
                        </a:moveTo>
                        <a:lnTo>
                          <a:pt x="0" y="0"/>
                        </a:lnTo>
                        <a:lnTo>
                          <a:pt x="0" y="4"/>
                        </a:lnTo>
                        <a:lnTo>
                          <a:pt x="4" y="10"/>
                        </a:lnTo>
                        <a:lnTo>
                          <a:pt x="8" y="16"/>
                        </a:lnTo>
                        <a:lnTo>
                          <a:pt x="12" y="22"/>
                        </a:lnTo>
                        <a:lnTo>
                          <a:pt x="18" y="28"/>
                        </a:lnTo>
                        <a:lnTo>
                          <a:pt x="24" y="32"/>
                        </a:lnTo>
                        <a:lnTo>
                          <a:pt x="30" y="36"/>
                        </a:lnTo>
                        <a:lnTo>
                          <a:pt x="38" y="38"/>
                        </a:lnTo>
                        <a:lnTo>
                          <a:pt x="38" y="36"/>
                        </a:lnTo>
                        <a:lnTo>
                          <a:pt x="32" y="34"/>
                        </a:lnTo>
                        <a:lnTo>
                          <a:pt x="24" y="30"/>
                        </a:lnTo>
                        <a:lnTo>
                          <a:pt x="18" y="26"/>
                        </a:lnTo>
                        <a:lnTo>
                          <a:pt x="14" y="20"/>
                        </a:lnTo>
                        <a:lnTo>
                          <a:pt x="10" y="16"/>
                        </a:lnTo>
                        <a:lnTo>
                          <a:pt x="6" y="10"/>
                        </a:lnTo>
                        <a:lnTo>
                          <a:pt x="4" y="4"/>
                        </a:lnTo>
                        <a:lnTo>
                          <a:pt x="2" y="0"/>
                        </a:lnTo>
                        <a:lnTo>
                          <a:pt x="0" y="0"/>
                        </a:lnTo>
                        <a:close/>
                      </a:path>
                    </a:pathLst>
                  </a:custGeom>
                  <a:solidFill>
                    <a:srgbClr val="000000"/>
                  </a:solidFill>
                  <a:ln w="9525">
                    <a:noFill/>
                    <a:round/>
                    <a:headEnd/>
                    <a:tailEnd/>
                  </a:ln>
                </p:spPr>
                <p:txBody>
                  <a:bodyPr/>
                  <a:lstStyle/>
                  <a:p>
                    <a:endParaRPr lang="es-AR"/>
                  </a:p>
                </p:txBody>
              </p:sp>
              <p:sp>
                <p:nvSpPr>
                  <p:cNvPr id="70904" name="Freeform 1369"/>
                  <p:cNvSpPr>
                    <a:spLocks/>
                  </p:cNvSpPr>
                  <p:nvPr/>
                </p:nvSpPr>
                <p:spPr bwMode="auto">
                  <a:xfrm>
                    <a:off x="4616" y="2356"/>
                    <a:ext cx="20" cy="38"/>
                  </a:xfrm>
                  <a:custGeom>
                    <a:avLst/>
                    <a:gdLst>
                      <a:gd name="T0" fmla="*/ 0 w 20"/>
                      <a:gd name="T1" fmla="*/ 2 h 38"/>
                      <a:gd name="T2" fmla="*/ 2 w 20"/>
                      <a:gd name="T3" fmla="*/ 4 h 38"/>
                      <a:gd name="T4" fmla="*/ 4 w 20"/>
                      <a:gd name="T5" fmla="*/ 8 h 38"/>
                      <a:gd name="T6" fmla="*/ 6 w 20"/>
                      <a:gd name="T7" fmla="*/ 12 h 38"/>
                      <a:gd name="T8" fmla="*/ 10 w 20"/>
                      <a:gd name="T9" fmla="*/ 18 h 38"/>
                      <a:gd name="T10" fmla="*/ 12 w 20"/>
                      <a:gd name="T11" fmla="*/ 24 h 38"/>
                      <a:gd name="T12" fmla="*/ 14 w 20"/>
                      <a:gd name="T13" fmla="*/ 30 h 38"/>
                      <a:gd name="T14" fmla="*/ 18 w 20"/>
                      <a:gd name="T15" fmla="*/ 34 h 38"/>
                      <a:gd name="T16" fmla="*/ 18 w 20"/>
                      <a:gd name="T17" fmla="*/ 38 h 38"/>
                      <a:gd name="T18" fmla="*/ 20 w 20"/>
                      <a:gd name="T19" fmla="*/ 38 h 38"/>
                      <a:gd name="T20" fmla="*/ 20 w 20"/>
                      <a:gd name="T21" fmla="*/ 34 h 38"/>
                      <a:gd name="T22" fmla="*/ 18 w 20"/>
                      <a:gd name="T23" fmla="*/ 28 h 38"/>
                      <a:gd name="T24" fmla="*/ 14 w 20"/>
                      <a:gd name="T25" fmla="*/ 22 h 38"/>
                      <a:gd name="T26" fmla="*/ 12 w 20"/>
                      <a:gd name="T27" fmla="*/ 16 h 38"/>
                      <a:gd name="T28" fmla="*/ 8 w 20"/>
                      <a:gd name="T29" fmla="*/ 10 h 38"/>
                      <a:gd name="T30" fmla="*/ 6 w 20"/>
                      <a:gd name="T31" fmla="*/ 6 h 38"/>
                      <a:gd name="T32" fmla="*/ 4 w 20"/>
                      <a:gd name="T33" fmla="*/ 2 h 38"/>
                      <a:gd name="T34" fmla="*/ 2 w 20"/>
                      <a:gd name="T35" fmla="*/ 0 h 38"/>
                      <a:gd name="T36" fmla="*/ 0 w 20"/>
                      <a:gd name="T37" fmla="*/ 2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2"/>
                        </a:moveTo>
                        <a:lnTo>
                          <a:pt x="2" y="4"/>
                        </a:lnTo>
                        <a:lnTo>
                          <a:pt x="4" y="8"/>
                        </a:lnTo>
                        <a:lnTo>
                          <a:pt x="6" y="12"/>
                        </a:lnTo>
                        <a:lnTo>
                          <a:pt x="10" y="18"/>
                        </a:lnTo>
                        <a:lnTo>
                          <a:pt x="12" y="24"/>
                        </a:lnTo>
                        <a:lnTo>
                          <a:pt x="14" y="30"/>
                        </a:lnTo>
                        <a:lnTo>
                          <a:pt x="18" y="34"/>
                        </a:lnTo>
                        <a:lnTo>
                          <a:pt x="18" y="38"/>
                        </a:lnTo>
                        <a:lnTo>
                          <a:pt x="20" y="38"/>
                        </a:lnTo>
                        <a:lnTo>
                          <a:pt x="20" y="34"/>
                        </a:lnTo>
                        <a:lnTo>
                          <a:pt x="18" y="28"/>
                        </a:lnTo>
                        <a:lnTo>
                          <a:pt x="14" y="22"/>
                        </a:lnTo>
                        <a:lnTo>
                          <a:pt x="12" y="16"/>
                        </a:lnTo>
                        <a:lnTo>
                          <a:pt x="8" y="10"/>
                        </a:lnTo>
                        <a:lnTo>
                          <a:pt x="6" y="6"/>
                        </a:lnTo>
                        <a:lnTo>
                          <a:pt x="4" y="2"/>
                        </a:lnTo>
                        <a:lnTo>
                          <a:pt x="2" y="0"/>
                        </a:lnTo>
                        <a:lnTo>
                          <a:pt x="0" y="2"/>
                        </a:lnTo>
                        <a:close/>
                      </a:path>
                    </a:pathLst>
                  </a:custGeom>
                  <a:solidFill>
                    <a:srgbClr val="000000"/>
                  </a:solidFill>
                  <a:ln w="9525">
                    <a:noFill/>
                    <a:round/>
                    <a:headEnd/>
                    <a:tailEnd/>
                  </a:ln>
                </p:spPr>
                <p:txBody>
                  <a:bodyPr/>
                  <a:lstStyle/>
                  <a:p>
                    <a:endParaRPr lang="es-AR"/>
                  </a:p>
                </p:txBody>
              </p:sp>
              <p:sp>
                <p:nvSpPr>
                  <p:cNvPr id="70905" name="Freeform 1370"/>
                  <p:cNvSpPr>
                    <a:spLocks/>
                  </p:cNvSpPr>
                  <p:nvPr/>
                </p:nvSpPr>
                <p:spPr bwMode="auto">
                  <a:xfrm>
                    <a:off x="4616" y="2356"/>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grpSp>
            <p:sp>
              <p:nvSpPr>
                <p:cNvPr id="70765" name="Freeform 1372"/>
                <p:cNvSpPr>
                  <a:spLocks/>
                </p:cNvSpPr>
                <p:nvPr/>
              </p:nvSpPr>
              <p:spPr bwMode="auto">
                <a:xfrm>
                  <a:off x="4700" y="3304"/>
                  <a:ext cx="266" cy="448"/>
                </a:xfrm>
                <a:custGeom>
                  <a:avLst/>
                  <a:gdLst>
                    <a:gd name="T0" fmla="*/ 0 w 266"/>
                    <a:gd name="T1" fmla="*/ 0 h 448"/>
                    <a:gd name="T2" fmla="*/ 12 w 266"/>
                    <a:gd name="T3" fmla="*/ 22 h 448"/>
                    <a:gd name="T4" fmla="*/ 22 w 266"/>
                    <a:gd name="T5" fmla="*/ 42 h 448"/>
                    <a:gd name="T6" fmla="*/ 48 w 266"/>
                    <a:gd name="T7" fmla="*/ 78 h 448"/>
                    <a:gd name="T8" fmla="*/ 64 w 266"/>
                    <a:gd name="T9" fmla="*/ 92 h 448"/>
                    <a:gd name="T10" fmla="*/ 82 w 266"/>
                    <a:gd name="T11" fmla="*/ 104 h 448"/>
                    <a:gd name="T12" fmla="*/ 102 w 266"/>
                    <a:gd name="T13" fmla="*/ 114 h 448"/>
                    <a:gd name="T14" fmla="*/ 126 w 266"/>
                    <a:gd name="T15" fmla="*/ 124 h 448"/>
                    <a:gd name="T16" fmla="*/ 138 w 266"/>
                    <a:gd name="T17" fmla="*/ 134 h 448"/>
                    <a:gd name="T18" fmla="*/ 152 w 266"/>
                    <a:gd name="T19" fmla="*/ 142 h 448"/>
                    <a:gd name="T20" fmla="*/ 164 w 266"/>
                    <a:gd name="T21" fmla="*/ 154 h 448"/>
                    <a:gd name="T22" fmla="*/ 168 w 266"/>
                    <a:gd name="T23" fmla="*/ 160 h 448"/>
                    <a:gd name="T24" fmla="*/ 170 w 266"/>
                    <a:gd name="T25" fmla="*/ 166 h 448"/>
                    <a:gd name="T26" fmla="*/ 172 w 266"/>
                    <a:gd name="T27" fmla="*/ 186 h 448"/>
                    <a:gd name="T28" fmla="*/ 172 w 266"/>
                    <a:gd name="T29" fmla="*/ 206 h 448"/>
                    <a:gd name="T30" fmla="*/ 174 w 266"/>
                    <a:gd name="T31" fmla="*/ 224 h 448"/>
                    <a:gd name="T32" fmla="*/ 176 w 266"/>
                    <a:gd name="T33" fmla="*/ 232 h 448"/>
                    <a:gd name="T34" fmla="*/ 180 w 266"/>
                    <a:gd name="T35" fmla="*/ 240 h 448"/>
                    <a:gd name="T36" fmla="*/ 186 w 266"/>
                    <a:gd name="T37" fmla="*/ 248 h 448"/>
                    <a:gd name="T38" fmla="*/ 196 w 266"/>
                    <a:gd name="T39" fmla="*/ 256 h 448"/>
                    <a:gd name="T40" fmla="*/ 218 w 266"/>
                    <a:gd name="T41" fmla="*/ 268 h 448"/>
                    <a:gd name="T42" fmla="*/ 228 w 266"/>
                    <a:gd name="T43" fmla="*/ 274 h 448"/>
                    <a:gd name="T44" fmla="*/ 236 w 266"/>
                    <a:gd name="T45" fmla="*/ 278 h 448"/>
                    <a:gd name="T46" fmla="*/ 242 w 266"/>
                    <a:gd name="T47" fmla="*/ 282 h 448"/>
                    <a:gd name="T48" fmla="*/ 244 w 266"/>
                    <a:gd name="T49" fmla="*/ 282 h 448"/>
                    <a:gd name="T50" fmla="*/ 248 w 266"/>
                    <a:gd name="T51" fmla="*/ 294 h 448"/>
                    <a:gd name="T52" fmla="*/ 250 w 266"/>
                    <a:gd name="T53" fmla="*/ 302 h 448"/>
                    <a:gd name="T54" fmla="*/ 252 w 266"/>
                    <a:gd name="T55" fmla="*/ 308 h 448"/>
                    <a:gd name="T56" fmla="*/ 254 w 266"/>
                    <a:gd name="T57" fmla="*/ 310 h 448"/>
                    <a:gd name="T58" fmla="*/ 254 w 266"/>
                    <a:gd name="T59" fmla="*/ 312 h 448"/>
                    <a:gd name="T60" fmla="*/ 250 w 266"/>
                    <a:gd name="T61" fmla="*/ 314 h 448"/>
                    <a:gd name="T62" fmla="*/ 248 w 266"/>
                    <a:gd name="T63" fmla="*/ 316 h 448"/>
                    <a:gd name="T64" fmla="*/ 248 w 266"/>
                    <a:gd name="T65" fmla="*/ 320 h 448"/>
                    <a:gd name="T66" fmla="*/ 246 w 266"/>
                    <a:gd name="T67" fmla="*/ 326 h 448"/>
                    <a:gd name="T68" fmla="*/ 246 w 266"/>
                    <a:gd name="T69" fmla="*/ 336 h 448"/>
                    <a:gd name="T70" fmla="*/ 244 w 266"/>
                    <a:gd name="T71" fmla="*/ 350 h 448"/>
                    <a:gd name="T72" fmla="*/ 244 w 266"/>
                    <a:gd name="T73" fmla="*/ 366 h 448"/>
                    <a:gd name="T74" fmla="*/ 246 w 266"/>
                    <a:gd name="T75" fmla="*/ 376 h 448"/>
                    <a:gd name="T76" fmla="*/ 248 w 266"/>
                    <a:gd name="T77" fmla="*/ 386 h 448"/>
                    <a:gd name="T78" fmla="*/ 256 w 266"/>
                    <a:gd name="T79" fmla="*/ 408 h 448"/>
                    <a:gd name="T80" fmla="*/ 262 w 266"/>
                    <a:gd name="T81" fmla="*/ 428 h 448"/>
                    <a:gd name="T82" fmla="*/ 266 w 266"/>
                    <a:gd name="T83" fmla="*/ 438 h 448"/>
                    <a:gd name="T84" fmla="*/ 266 w 266"/>
                    <a:gd name="T85" fmla="*/ 448 h 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6"/>
                    <a:gd name="T130" fmla="*/ 0 h 448"/>
                    <a:gd name="T131" fmla="*/ 266 w 266"/>
                    <a:gd name="T132" fmla="*/ 448 h 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6" h="448">
                      <a:moveTo>
                        <a:pt x="0" y="0"/>
                      </a:moveTo>
                      <a:lnTo>
                        <a:pt x="12" y="22"/>
                      </a:lnTo>
                      <a:lnTo>
                        <a:pt x="22" y="42"/>
                      </a:lnTo>
                      <a:lnTo>
                        <a:pt x="48" y="78"/>
                      </a:lnTo>
                      <a:lnTo>
                        <a:pt x="64" y="92"/>
                      </a:lnTo>
                      <a:lnTo>
                        <a:pt x="82" y="104"/>
                      </a:lnTo>
                      <a:lnTo>
                        <a:pt x="102" y="114"/>
                      </a:lnTo>
                      <a:lnTo>
                        <a:pt x="126" y="124"/>
                      </a:lnTo>
                      <a:lnTo>
                        <a:pt x="138" y="134"/>
                      </a:lnTo>
                      <a:lnTo>
                        <a:pt x="152" y="142"/>
                      </a:lnTo>
                      <a:lnTo>
                        <a:pt x="164" y="154"/>
                      </a:lnTo>
                      <a:lnTo>
                        <a:pt x="168" y="160"/>
                      </a:lnTo>
                      <a:lnTo>
                        <a:pt x="170" y="166"/>
                      </a:lnTo>
                      <a:lnTo>
                        <a:pt x="172" y="186"/>
                      </a:lnTo>
                      <a:lnTo>
                        <a:pt x="172" y="206"/>
                      </a:lnTo>
                      <a:lnTo>
                        <a:pt x="174" y="224"/>
                      </a:lnTo>
                      <a:lnTo>
                        <a:pt x="176" y="232"/>
                      </a:lnTo>
                      <a:lnTo>
                        <a:pt x="180" y="240"/>
                      </a:lnTo>
                      <a:lnTo>
                        <a:pt x="186" y="248"/>
                      </a:lnTo>
                      <a:lnTo>
                        <a:pt x="196" y="256"/>
                      </a:lnTo>
                      <a:lnTo>
                        <a:pt x="218" y="268"/>
                      </a:lnTo>
                      <a:lnTo>
                        <a:pt x="228" y="274"/>
                      </a:lnTo>
                      <a:lnTo>
                        <a:pt x="236" y="278"/>
                      </a:lnTo>
                      <a:lnTo>
                        <a:pt x="242" y="282"/>
                      </a:lnTo>
                      <a:lnTo>
                        <a:pt x="244" y="282"/>
                      </a:lnTo>
                      <a:lnTo>
                        <a:pt x="248" y="294"/>
                      </a:lnTo>
                      <a:lnTo>
                        <a:pt x="250" y="302"/>
                      </a:lnTo>
                      <a:lnTo>
                        <a:pt x="252" y="308"/>
                      </a:lnTo>
                      <a:lnTo>
                        <a:pt x="254" y="310"/>
                      </a:lnTo>
                      <a:lnTo>
                        <a:pt x="254" y="312"/>
                      </a:lnTo>
                      <a:lnTo>
                        <a:pt x="250" y="314"/>
                      </a:lnTo>
                      <a:lnTo>
                        <a:pt x="248" y="316"/>
                      </a:lnTo>
                      <a:lnTo>
                        <a:pt x="248" y="320"/>
                      </a:lnTo>
                      <a:lnTo>
                        <a:pt x="246" y="326"/>
                      </a:lnTo>
                      <a:lnTo>
                        <a:pt x="246" y="336"/>
                      </a:lnTo>
                      <a:lnTo>
                        <a:pt x="244" y="350"/>
                      </a:lnTo>
                      <a:lnTo>
                        <a:pt x="244" y="366"/>
                      </a:lnTo>
                      <a:lnTo>
                        <a:pt x="246" y="376"/>
                      </a:lnTo>
                      <a:lnTo>
                        <a:pt x="248" y="386"/>
                      </a:lnTo>
                      <a:lnTo>
                        <a:pt x="256" y="408"/>
                      </a:lnTo>
                      <a:lnTo>
                        <a:pt x="262" y="428"/>
                      </a:lnTo>
                      <a:lnTo>
                        <a:pt x="266" y="438"/>
                      </a:lnTo>
                      <a:lnTo>
                        <a:pt x="266" y="448"/>
                      </a:lnTo>
                    </a:path>
                  </a:pathLst>
                </a:custGeom>
                <a:noFill/>
                <a:ln w="9525">
                  <a:solidFill>
                    <a:srgbClr val="000000"/>
                  </a:solidFill>
                  <a:round/>
                  <a:headEnd/>
                  <a:tailEnd/>
                </a:ln>
              </p:spPr>
              <p:txBody>
                <a:bodyPr/>
                <a:lstStyle/>
                <a:p>
                  <a:endParaRPr lang="es-AR"/>
                </a:p>
              </p:txBody>
            </p:sp>
            <p:sp>
              <p:nvSpPr>
                <p:cNvPr id="70766" name="Freeform 1373"/>
                <p:cNvSpPr>
                  <a:spLocks/>
                </p:cNvSpPr>
                <p:nvPr/>
              </p:nvSpPr>
              <p:spPr bwMode="auto">
                <a:xfrm>
                  <a:off x="4450" y="3284"/>
                  <a:ext cx="206" cy="146"/>
                </a:xfrm>
                <a:custGeom>
                  <a:avLst/>
                  <a:gdLst>
                    <a:gd name="T0" fmla="*/ 206 w 206"/>
                    <a:gd name="T1" fmla="*/ 12 h 146"/>
                    <a:gd name="T2" fmla="*/ 184 w 206"/>
                    <a:gd name="T3" fmla="*/ 6 h 146"/>
                    <a:gd name="T4" fmla="*/ 164 w 206"/>
                    <a:gd name="T5" fmla="*/ 2 h 146"/>
                    <a:gd name="T6" fmla="*/ 128 w 206"/>
                    <a:gd name="T7" fmla="*/ 0 h 146"/>
                    <a:gd name="T8" fmla="*/ 100 w 206"/>
                    <a:gd name="T9" fmla="*/ 4 h 146"/>
                    <a:gd name="T10" fmla="*/ 76 w 206"/>
                    <a:gd name="T11" fmla="*/ 18 h 146"/>
                    <a:gd name="T12" fmla="*/ 56 w 206"/>
                    <a:gd name="T13" fmla="*/ 38 h 146"/>
                    <a:gd name="T14" fmla="*/ 36 w 206"/>
                    <a:gd name="T15" fmla="*/ 66 h 146"/>
                    <a:gd name="T16" fmla="*/ 18 w 206"/>
                    <a:gd name="T17" fmla="*/ 102 h 146"/>
                    <a:gd name="T18" fmla="*/ 0 w 206"/>
                    <a:gd name="T19" fmla="*/ 146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70767" name="Freeform 1374"/>
                <p:cNvSpPr>
                  <a:spLocks/>
                </p:cNvSpPr>
                <p:nvPr/>
              </p:nvSpPr>
              <p:spPr bwMode="auto">
                <a:xfrm>
                  <a:off x="4710" y="3304"/>
                  <a:ext cx="136" cy="92"/>
                </a:xfrm>
                <a:custGeom>
                  <a:avLst/>
                  <a:gdLst>
                    <a:gd name="T0" fmla="*/ 0 w 136"/>
                    <a:gd name="T1" fmla="*/ 0 h 92"/>
                    <a:gd name="T2" fmla="*/ 22 w 136"/>
                    <a:gd name="T3" fmla="*/ 4 h 92"/>
                    <a:gd name="T4" fmla="*/ 38 w 136"/>
                    <a:gd name="T5" fmla="*/ 8 h 92"/>
                    <a:gd name="T6" fmla="*/ 50 w 136"/>
                    <a:gd name="T7" fmla="*/ 12 h 92"/>
                    <a:gd name="T8" fmla="*/ 60 w 136"/>
                    <a:gd name="T9" fmla="*/ 18 h 92"/>
                    <a:gd name="T10" fmla="*/ 68 w 136"/>
                    <a:gd name="T11" fmla="*/ 24 h 92"/>
                    <a:gd name="T12" fmla="*/ 78 w 136"/>
                    <a:gd name="T13" fmla="*/ 32 h 92"/>
                    <a:gd name="T14" fmla="*/ 90 w 136"/>
                    <a:gd name="T15" fmla="*/ 40 h 92"/>
                    <a:gd name="T16" fmla="*/ 106 w 136"/>
                    <a:gd name="T17" fmla="*/ 52 h 92"/>
                    <a:gd name="T18" fmla="*/ 114 w 136"/>
                    <a:gd name="T19" fmla="*/ 62 h 92"/>
                    <a:gd name="T20" fmla="*/ 118 w 136"/>
                    <a:gd name="T21" fmla="*/ 70 h 92"/>
                    <a:gd name="T22" fmla="*/ 122 w 136"/>
                    <a:gd name="T23" fmla="*/ 74 h 92"/>
                    <a:gd name="T24" fmla="*/ 124 w 136"/>
                    <a:gd name="T25" fmla="*/ 78 h 92"/>
                    <a:gd name="T26" fmla="*/ 128 w 136"/>
                    <a:gd name="T27" fmla="*/ 84 h 92"/>
                    <a:gd name="T28" fmla="*/ 130 w 136"/>
                    <a:gd name="T29" fmla="*/ 86 h 92"/>
                    <a:gd name="T30" fmla="*/ 136 w 136"/>
                    <a:gd name="T31" fmla="*/ 92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92"/>
                    <a:gd name="T50" fmla="*/ 136 w 136"/>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92">
                      <a:moveTo>
                        <a:pt x="0" y="0"/>
                      </a:moveTo>
                      <a:lnTo>
                        <a:pt x="22" y="4"/>
                      </a:lnTo>
                      <a:lnTo>
                        <a:pt x="38" y="8"/>
                      </a:lnTo>
                      <a:lnTo>
                        <a:pt x="50" y="12"/>
                      </a:lnTo>
                      <a:lnTo>
                        <a:pt x="60" y="18"/>
                      </a:lnTo>
                      <a:lnTo>
                        <a:pt x="68" y="24"/>
                      </a:lnTo>
                      <a:lnTo>
                        <a:pt x="78" y="32"/>
                      </a:lnTo>
                      <a:lnTo>
                        <a:pt x="90" y="40"/>
                      </a:lnTo>
                      <a:lnTo>
                        <a:pt x="106" y="52"/>
                      </a:lnTo>
                      <a:lnTo>
                        <a:pt x="114" y="62"/>
                      </a:lnTo>
                      <a:lnTo>
                        <a:pt x="118" y="70"/>
                      </a:lnTo>
                      <a:lnTo>
                        <a:pt x="122" y="74"/>
                      </a:lnTo>
                      <a:lnTo>
                        <a:pt x="124" y="78"/>
                      </a:lnTo>
                      <a:lnTo>
                        <a:pt x="128" y="84"/>
                      </a:lnTo>
                      <a:lnTo>
                        <a:pt x="130" y="86"/>
                      </a:lnTo>
                      <a:lnTo>
                        <a:pt x="136" y="92"/>
                      </a:lnTo>
                    </a:path>
                  </a:pathLst>
                </a:custGeom>
                <a:noFill/>
                <a:ln w="9525">
                  <a:solidFill>
                    <a:srgbClr val="000000"/>
                  </a:solidFill>
                  <a:round/>
                  <a:headEnd/>
                  <a:tailEnd/>
                </a:ln>
              </p:spPr>
              <p:txBody>
                <a:bodyPr/>
                <a:lstStyle/>
                <a:p>
                  <a:endParaRPr lang="es-AR"/>
                </a:p>
              </p:txBody>
            </p:sp>
            <p:sp>
              <p:nvSpPr>
                <p:cNvPr id="70768" name="Freeform 1375"/>
                <p:cNvSpPr>
                  <a:spLocks/>
                </p:cNvSpPr>
                <p:nvPr/>
              </p:nvSpPr>
              <p:spPr bwMode="auto">
                <a:xfrm>
                  <a:off x="4542" y="3324"/>
                  <a:ext cx="124" cy="242"/>
                </a:xfrm>
                <a:custGeom>
                  <a:avLst/>
                  <a:gdLst>
                    <a:gd name="T0" fmla="*/ 124 w 124"/>
                    <a:gd name="T1" fmla="*/ 0 h 242"/>
                    <a:gd name="T2" fmla="*/ 110 w 124"/>
                    <a:gd name="T3" fmla="*/ 6 h 242"/>
                    <a:gd name="T4" fmla="*/ 96 w 124"/>
                    <a:gd name="T5" fmla="*/ 14 h 242"/>
                    <a:gd name="T6" fmla="*/ 82 w 124"/>
                    <a:gd name="T7" fmla="*/ 20 h 242"/>
                    <a:gd name="T8" fmla="*/ 70 w 124"/>
                    <a:gd name="T9" fmla="*/ 32 h 242"/>
                    <a:gd name="T10" fmla="*/ 56 w 124"/>
                    <a:gd name="T11" fmla="*/ 56 h 242"/>
                    <a:gd name="T12" fmla="*/ 46 w 124"/>
                    <a:gd name="T13" fmla="*/ 82 h 242"/>
                    <a:gd name="T14" fmla="*/ 38 w 124"/>
                    <a:gd name="T15" fmla="*/ 108 h 242"/>
                    <a:gd name="T16" fmla="*/ 32 w 124"/>
                    <a:gd name="T17" fmla="*/ 136 h 242"/>
                    <a:gd name="T18" fmla="*/ 20 w 124"/>
                    <a:gd name="T19" fmla="*/ 192 h 242"/>
                    <a:gd name="T20" fmla="*/ 12 w 124"/>
                    <a:gd name="T21" fmla="*/ 218 h 242"/>
                    <a:gd name="T22" fmla="*/ 0 w 124"/>
                    <a:gd name="T23" fmla="*/ 242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70769" name="Freeform 1376"/>
                <p:cNvSpPr>
                  <a:spLocks/>
                </p:cNvSpPr>
                <p:nvPr/>
              </p:nvSpPr>
              <p:spPr bwMode="auto">
                <a:xfrm>
                  <a:off x="4742" y="3324"/>
                  <a:ext cx="54" cy="136"/>
                </a:xfrm>
                <a:custGeom>
                  <a:avLst/>
                  <a:gdLst>
                    <a:gd name="T0" fmla="*/ 0 w 54"/>
                    <a:gd name="T1" fmla="*/ 0 h 136"/>
                    <a:gd name="T2" fmla="*/ 22 w 54"/>
                    <a:gd name="T3" fmla="*/ 16 h 136"/>
                    <a:gd name="T4" fmla="*/ 36 w 54"/>
                    <a:gd name="T5" fmla="*/ 30 h 136"/>
                    <a:gd name="T6" fmla="*/ 46 w 54"/>
                    <a:gd name="T7" fmla="*/ 42 h 136"/>
                    <a:gd name="T8" fmla="*/ 50 w 54"/>
                    <a:gd name="T9" fmla="*/ 54 h 136"/>
                    <a:gd name="T10" fmla="*/ 54 w 54"/>
                    <a:gd name="T11" fmla="*/ 68 h 136"/>
                    <a:gd name="T12" fmla="*/ 54 w 54"/>
                    <a:gd name="T13" fmla="*/ 84 h 136"/>
                    <a:gd name="T14" fmla="*/ 52 w 54"/>
                    <a:gd name="T15" fmla="*/ 108 h 136"/>
                    <a:gd name="T16" fmla="*/ 52 w 54"/>
                    <a:gd name="T17" fmla="*/ 120 h 136"/>
                    <a:gd name="T18" fmla="*/ 52 w 54"/>
                    <a:gd name="T19" fmla="*/ 136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36"/>
                    <a:gd name="T32" fmla="*/ 54 w 54"/>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36">
                      <a:moveTo>
                        <a:pt x="0" y="0"/>
                      </a:moveTo>
                      <a:lnTo>
                        <a:pt x="22" y="16"/>
                      </a:lnTo>
                      <a:lnTo>
                        <a:pt x="36" y="30"/>
                      </a:lnTo>
                      <a:lnTo>
                        <a:pt x="46" y="42"/>
                      </a:lnTo>
                      <a:lnTo>
                        <a:pt x="50" y="54"/>
                      </a:lnTo>
                      <a:lnTo>
                        <a:pt x="54" y="68"/>
                      </a:lnTo>
                      <a:lnTo>
                        <a:pt x="54" y="84"/>
                      </a:lnTo>
                      <a:lnTo>
                        <a:pt x="52" y="108"/>
                      </a:lnTo>
                      <a:lnTo>
                        <a:pt x="52" y="120"/>
                      </a:lnTo>
                      <a:lnTo>
                        <a:pt x="52" y="136"/>
                      </a:lnTo>
                    </a:path>
                  </a:pathLst>
                </a:custGeom>
                <a:noFill/>
                <a:ln w="9525">
                  <a:solidFill>
                    <a:srgbClr val="000000"/>
                  </a:solidFill>
                  <a:round/>
                  <a:headEnd/>
                  <a:tailEnd/>
                </a:ln>
              </p:spPr>
              <p:txBody>
                <a:bodyPr/>
                <a:lstStyle/>
                <a:p>
                  <a:endParaRPr lang="es-AR"/>
                </a:p>
              </p:txBody>
            </p:sp>
            <p:sp>
              <p:nvSpPr>
                <p:cNvPr id="70770" name="Freeform 1377"/>
                <p:cNvSpPr>
                  <a:spLocks/>
                </p:cNvSpPr>
                <p:nvPr/>
              </p:nvSpPr>
              <p:spPr bwMode="auto">
                <a:xfrm>
                  <a:off x="4688" y="3336"/>
                  <a:ext cx="26" cy="198"/>
                </a:xfrm>
                <a:custGeom>
                  <a:avLst/>
                  <a:gdLst>
                    <a:gd name="T0" fmla="*/ 0 w 26"/>
                    <a:gd name="T1" fmla="*/ 0 h 198"/>
                    <a:gd name="T2" fmla="*/ 10 w 26"/>
                    <a:gd name="T3" fmla="*/ 30 h 198"/>
                    <a:gd name="T4" fmla="*/ 22 w 26"/>
                    <a:gd name="T5" fmla="*/ 62 h 198"/>
                    <a:gd name="T6" fmla="*/ 26 w 26"/>
                    <a:gd name="T7" fmla="*/ 80 h 198"/>
                    <a:gd name="T8" fmla="*/ 26 w 26"/>
                    <a:gd name="T9" fmla="*/ 102 h 198"/>
                    <a:gd name="T10" fmla="*/ 24 w 26"/>
                    <a:gd name="T11" fmla="*/ 124 h 198"/>
                    <a:gd name="T12" fmla="*/ 22 w 26"/>
                    <a:gd name="T13" fmla="*/ 146 h 198"/>
                    <a:gd name="T14" fmla="*/ 18 w 26"/>
                    <a:gd name="T15" fmla="*/ 166 h 198"/>
                    <a:gd name="T16" fmla="*/ 14 w 26"/>
                    <a:gd name="T17" fmla="*/ 182 h 198"/>
                    <a:gd name="T18" fmla="*/ 12 w 26"/>
                    <a:gd name="T19" fmla="*/ 194 h 198"/>
                    <a:gd name="T20" fmla="*/ 10 w 26"/>
                    <a:gd name="T21" fmla="*/ 196 h 198"/>
                    <a:gd name="T22" fmla="*/ 10 w 26"/>
                    <a:gd name="T23" fmla="*/ 198 h 1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98"/>
                    <a:gd name="T38" fmla="*/ 26 w 26"/>
                    <a:gd name="T39" fmla="*/ 198 h 1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98">
                      <a:moveTo>
                        <a:pt x="0" y="0"/>
                      </a:moveTo>
                      <a:lnTo>
                        <a:pt x="10" y="30"/>
                      </a:lnTo>
                      <a:lnTo>
                        <a:pt x="22" y="62"/>
                      </a:lnTo>
                      <a:lnTo>
                        <a:pt x="26" y="80"/>
                      </a:lnTo>
                      <a:lnTo>
                        <a:pt x="26" y="102"/>
                      </a:lnTo>
                      <a:lnTo>
                        <a:pt x="24" y="124"/>
                      </a:lnTo>
                      <a:lnTo>
                        <a:pt x="22" y="146"/>
                      </a:lnTo>
                      <a:lnTo>
                        <a:pt x="18" y="166"/>
                      </a:lnTo>
                      <a:lnTo>
                        <a:pt x="14" y="182"/>
                      </a:lnTo>
                      <a:lnTo>
                        <a:pt x="12" y="194"/>
                      </a:lnTo>
                      <a:lnTo>
                        <a:pt x="10" y="196"/>
                      </a:lnTo>
                      <a:lnTo>
                        <a:pt x="10" y="198"/>
                      </a:lnTo>
                    </a:path>
                  </a:pathLst>
                </a:custGeom>
                <a:noFill/>
                <a:ln w="9525">
                  <a:solidFill>
                    <a:srgbClr val="000000"/>
                  </a:solidFill>
                  <a:round/>
                  <a:headEnd/>
                  <a:tailEnd/>
                </a:ln>
              </p:spPr>
              <p:txBody>
                <a:bodyPr/>
                <a:lstStyle/>
                <a:p>
                  <a:endParaRPr lang="es-AR"/>
                </a:p>
              </p:txBody>
            </p:sp>
            <p:sp>
              <p:nvSpPr>
                <p:cNvPr id="70771" name="Freeform 1378"/>
                <p:cNvSpPr>
                  <a:spLocks/>
                </p:cNvSpPr>
                <p:nvPr/>
              </p:nvSpPr>
              <p:spPr bwMode="auto">
                <a:xfrm>
                  <a:off x="4496" y="3304"/>
                  <a:ext cx="160" cy="216"/>
                </a:xfrm>
                <a:custGeom>
                  <a:avLst/>
                  <a:gdLst>
                    <a:gd name="T0" fmla="*/ 160 w 160"/>
                    <a:gd name="T1" fmla="*/ 0 h 216"/>
                    <a:gd name="T2" fmla="*/ 144 w 160"/>
                    <a:gd name="T3" fmla="*/ 2 h 216"/>
                    <a:gd name="T4" fmla="*/ 128 w 160"/>
                    <a:gd name="T5" fmla="*/ 4 h 216"/>
                    <a:gd name="T6" fmla="*/ 114 w 160"/>
                    <a:gd name="T7" fmla="*/ 6 h 216"/>
                    <a:gd name="T8" fmla="*/ 98 w 160"/>
                    <a:gd name="T9" fmla="*/ 10 h 216"/>
                    <a:gd name="T10" fmla="*/ 84 w 160"/>
                    <a:gd name="T11" fmla="*/ 16 h 216"/>
                    <a:gd name="T12" fmla="*/ 72 w 160"/>
                    <a:gd name="T13" fmla="*/ 24 h 216"/>
                    <a:gd name="T14" fmla="*/ 62 w 160"/>
                    <a:gd name="T15" fmla="*/ 36 h 216"/>
                    <a:gd name="T16" fmla="*/ 52 w 160"/>
                    <a:gd name="T17" fmla="*/ 54 h 216"/>
                    <a:gd name="T18" fmla="*/ 50 w 160"/>
                    <a:gd name="T19" fmla="*/ 60 h 216"/>
                    <a:gd name="T20" fmla="*/ 48 w 160"/>
                    <a:gd name="T21" fmla="*/ 66 h 216"/>
                    <a:gd name="T22" fmla="*/ 48 w 160"/>
                    <a:gd name="T23" fmla="*/ 76 h 216"/>
                    <a:gd name="T24" fmla="*/ 46 w 160"/>
                    <a:gd name="T25" fmla="*/ 88 h 216"/>
                    <a:gd name="T26" fmla="*/ 40 w 160"/>
                    <a:gd name="T27" fmla="*/ 114 h 216"/>
                    <a:gd name="T28" fmla="*/ 36 w 160"/>
                    <a:gd name="T29" fmla="*/ 142 h 216"/>
                    <a:gd name="T30" fmla="*/ 28 w 160"/>
                    <a:gd name="T31" fmla="*/ 170 h 216"/>
                    <a:gd name="T32" fmla="*/ 20 w 160"/>
                    <a:gd name="T33" fmla="*/ 194 h 216"/>
                    <a:gd name="T34" fmla="*/ 16 w 160"/>
                    <a:gd name="T35" fmla="*/ 202 h 216"/>
                    <a:gd name="T36" fmla="*/ 12 w 160"/>
                    <a:gd name="T37" fmla="*/ 210 h 216"/>
                    <a:gd name="T38" fmla="*/ 6 w 160"/>
                    <a:gd name="T39" fmla="*/ 214 h 216"/>
                    <a:gd name="T40" fmla="*/ 0 w 160"/>
                    <a:gd name="T41" fmla="*/ 216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216"/>
                    <a:gd name="T65" fmla="*/ 160 w 160"/>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216">
                      <a:moveTo>
                        <a:pt x="160" y="0"/>
                      </a:moveTo>
                      <a:lnTo>
                        <a:pt x="144" y="2"/>
                      </a:lnTo>
                      <a:lnTo>
                        <a:pt x="128" y="4"/>
                      </a:lnTo>
                      <a:lnTo>
                        <a:pt x="114" y="6"/>
                      </a:lnTo>
                      <a:lnTo>
                        <a:pt x="98" y="10"/>
                      </a:lnTo>
                      <a:lnTo>
                        <a:pt x="84" y="16"/>
                      </a:lnTo>
                      <a:lnTo>
                        <a:pt x="72" y="24"/>
                      </a:lnTo>
                      <a:lnTo>
                        <a:pt x="62" y="36"/>
                      </a:lnTo>
                      <a:lnTo>
                        <a:pt x="52" y="54"/>
                      </a:lnTo>
                      <a:lnTo>
                        <a:pt x="50" y="60"/>
                      </a:lnTo>
                      <a:lnTo>
                        <a:pt x="48" y="66"/>
                      </a:lnTo>
                      <a:lnTo>
                        <a:pt x="48" y="76"/>
                      </a:lnTo>
                      <a:lnTo>
                        <a:pt x="46" y="88"/>
                      </a:lnTo>
                      <a:lnTo>
                        <a:pt x="40" y="114"/>
                      </a:lnTo>
                      <a:lnTo>
                        <a:pt x="36" y="142"/>
                      </a:lnTo>
                      <a:lnTo>
                        <a:pt x="28" y="170"/>
                      </a:lnTo>
                      <a:lnTo>
                        <a:pt x="20" y="194"/>
                      </a:lnTo>
                      <a:lnTo>
                        <a:pt x="16" y="202"/>
                      </a:lnTo>
                      <a:lnTo>
                        <a:pt x="12" y="210"/>
                      </a:lnTo>
                      <a:lnTo>
                        <a:pt x="6" y="214"/>
                      </a:lnTo>
                      <a:lnTo>
                        <a:pt x="0" y="216"/>
                      </a:lnTo>
                    </a:path>
                  </a:pathLst>
                </a:custGeom>
                <a:noFill/>
                <a:ln w="9525">
                  <a:solidFill>
                    <a:srgbClr val="000000"/>
                  </a:solidFill>
                  <a:round/>
                  <a:headEnd/>
                  <a:tailEnd/>
                </a:ln>
              </p:spPr>
              <p:txBody>
                <a:bodyPr/>
                <a:lstStyle/>
                <a:p>
                  <a:endParaRPr lang="es-AR"/>
                </a:p>
              </p:txBody>
            </p:sp>
            <p:sp>
              <p:nvSpPr>
                <p:cNvPr id="70772" name="Freeform 1379"/>
                <p:cNvSpPr>
                  <a:spLocks/>
                </p:cNvSpPr>
                <p:nvPr/>
              </p:nvSpPr>
              <p:spPr bwMode="auto">
                <a:xfrm>
                  <a:off x="4710" y="3304"/>
                  <a:ext cx="222" cy="146"/>
                </a:xfrm>
                <a:custGeom>
                  <a:avLst/>
                  <a:gdLst>
                    <a:gd name="T0" fmla="*/ 0 w 222"/>
                    <a:gd name="T1" fmla="*/ 0 h 146"/>
                    <a:gd name="T2" fmla="*/ 22 w 222"/>
                    <a:gd name="T3" fmla="*/ 4 h 146"/>
                    <a:gd name="T4" fmla="*/ 38 w 222"/>
                    <a:gd name="T5" fmla="*/ 8 h 146"/>
                    <a:gd name="T6" fmla="*/ 48 w 222"/>
                    <a:gd name="T7" fmla="*/ 12 h 146"/>
                    <a:gd name="T8" fmla="*/ 58 w 222"/>
                    <a:gd name="T9" fmla="*/ 18 h 146"/>
                    <a:gd name="T10" fmla="*/ 68 w 222"/>
                    <a:gd name="T11" fmla="*/ 24 h 146"/>
                    <a:gd name="T12" fmla="*/ 76 w 222"/>
                    <a:gd name="T13" fmla="*/ 32 h 146"/>
                    <a:gd name="T14" fmla="*/ 90 w 222"/>
                    <a:gd name="T15" fmla="*/ 40 h 146"/>
                    <a:gd name="T16" fmla="*/ 106 w 222"/>
                    <a:gd name="T17" fmla="*/ 52 h 146"/>
                    <a:gd name="T18" fmla="*/ 114 w 222"/>
                    <a:gd name="T19" fmla="*/ 68 h 146"/>
                    <a:gd name="T20" fmla="*/ 120 w 222"/>
                    <a:gd name="T21" fmla="*/ 76 h 146"/>
                    <a:gd name="T22" fmla="*/ 126 w 222"/>
                    <a:gd name="T23" fmla="*/ 82 h 146"/>
                    <a:gd name="T24" fmla="*/ 134 w 222"/>
                    <a:gd name="T25" fmla="*/ 86 h 146"/>
                    <a:gd name="T26" fmla="*/ 142 w 222"/>
                    <a:gd name="T27" fmla="*/ 88 h 146"/>
                    <a:gd name="T28" fmla="*/ 150 w 222"/>
                    <a:gd name="T29" fmla="*/ 90 h 146"/>
                    <a:gd name="T30" fmla="*/ 158 w 222"/>
                    <a:gd name="T31" fmla="*/ 94 h 146"/>
                    <a:gd name="T32" fmla="*/ 178 w 222"/>
                    <a:gd name="T33" fmla="*/ 104 h 146"/>
                    <a:gd name="T34" fmla="*/ 194 w 222"/>
                    <a:gd name="T35" fmla="*/ 118 h 146"/>
                    <a:gd name="T36" fmla="*/ 222 w 222"/>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146"/>
                    <a:gd name="T59" fmla="*/ 222 w 222"/>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146">
                      <a:moveTo>
                        <a:pt x="0" y="0"/>
                      </a:moveTo>
                      <a:lnTo>
                        <a:pt x="22" y="4"/>
                      </a:lnTo>
                      <a:lnTo>
                        <a:pt x="38" y="8"/>
                      </a:lnTo>
                      <a:lnTo>
                        <a:pt x="48" y="12"/>
                      </a:lnTo>
                      <a:lnTo>
                        <a:pt x="58" y="18"/>
                      </a:lnTo>
                      <a:lnTo>
                        <a:pt x="68" y="24"/>
                      </a:lnTo>
                      <a:lnTo>
                        <a:pt x="76" y="32"/>
                      </a:lnTo>
                      <a:lnTo>
                        <a:pt x="90" y="40"/>
                      </a:lnTo>
                      <a:lnTo>
                        <a:pt x="106" y="52"/>
                      </a:lnTo>
                      <a:lnTo>
                        <a:pt x="114" y="68"/>
                      </a:lnTo>
                      <a:lnTo>
                        <a:pt x="120" y="76"/>
                      </a:lnTo>
                      <a:lnTo>
                        <a:pt x="126" y="82"/>
                      </a:lnTo>
                      <a:lnTo>
                        <a:pt x="134" y="86"/>
                      </a:lnTo>
                      <a:lnTo>
                        <a:pt x="142" y="88"/>
                      </a:lnTo>
                      <a:lnTo>
                        <a:pt x="150" y="90"/>
                      </a:lnTo>
                      <a:lnTo>
                        <a:pt x="158" y="94"/>
                      </a:lnTo>
                      <a:lnTo>
                        <a:pt x="178" y="104"/>
                      </a:lnTo>
                      <a:lnTo>
                        <a:pt x="194" y="118"/>
                      </a:lnTo>
                      <a:lnTo>
                        <a:pt x="222" y="146"/>
                      </a:lnTo>
                    </a:path>
                  </a:pathLst>
                </a:custGeom>
                <a:noFill/>
                <a:ln w="9525">
                  <a:solidFill>
                    <a:srgbClr val="000000"/>
                  </a:solidFill>
                  <a:round/>
                  <a:headEnd/>
                  <a:tailEnd/>
                </a:ln>
              </p:spPr>
              <p:txBody>
                <a:bodyPr/>
                <a:lstStyle/>
                <a:p>
                  <a:endParaRPr lang="es-AR"/>
                </a:p>
              </p:txBody>
            </p:sp>
            <p:sp>
              <p:nvSpPr>
                <p:cNvPr id="70773" name="Freeform 1380"/>
                <p:cNvSpPr>
                  <a:spLocks/>
                </p:cNvSpPr>
                <p:nvPr/>
              </p:nvSpPr>
              <p:spPr bwMode="auto">
                <a:xfrm>
                  <a:off x="4710" y="3356"/>
                  <a:ext cx="78" cy="146"/>
                </a:xfrm>
                <a:custGeom>
                  <a:avLst/>
                  <a:gdLst>
                    <a:gd name="T0" fmla="*/ 0 w 78"/>
                    <a:gd name="T1" fmla="*/ 0 h 146"/>
                    <a:gd name="T2" fmla="*/ 16 w 78"/>
                    <a:gd name="T3" fmla="*/ 8 h 146"/>
                    <a:gd name="T4" fmla="*/ 24 w 78"/>
                    <a:gd name="T5" fmla="*/ 14 h 146"/>
                    <a:gd name="T6" fmla="*/ 30 w 78"/>
                    <a:gd name="T7" fmla="*/ 20 h 146"/>
                    <a:gd name="T8" fmla="*/ 32 w 78"/>
                    <a:gd name="T9" fmla="*/ 24 h 146"/>
                    <a:gd name="T10" fmla="*/ 36 w 78"/>
                    <a:gd name="T11" fmla="*/ 34 h 146"/>
                    <a:gd name="T12" fmla="*/ 40 w 78"/>
                    <a:gd name="T13" fmla="*/ 48 h 146"/>
                    <a:gd name="T14" fmla="*/ 46 w 78"/>
                    <a:gd name="T15" fmla="*/ 62 h 146"/>
                    <a:gd name="T16" fmla="*/ 52 w 78"/>
                    <a:gd name="T17" fmla="*/ 78 h 146"/>
                    <a:gd name="T18" fmla="*/ 56 w 78"/>
                    <a:gd name="T19" fmla="*/ 94 h 146"/>
                    <a:gd name="T20" fmla="*/ 60 w 78"/>
                    <a:gd name="T21" fmla="*/ 106 h 146"/>
                    <a:gd name="T22" fmla="*/ 64 w 78"/>
                    <a:gd name="T23" fmla="*/ 114 h 146"/>
                    <a:gd name="T24" fmla="*/ 70 w 78"/>
                    <a:gd name="T25" fmla="*/ 124 h 146"/>
                    <a:gd name="T26" fmla="*/ 76 w 78"/>
                    <a:gd name="T27" fmla="*/ 134 h 146"/>
                    <a:gd name="T28" fmla="*/ 78 w 78"/>
                    <a:gd name="T29" fmla="*/ 142 h 146"/>
                    <a:gd name="T30" fmla="*/ 78 w 78"/>
                    <a:gd name="T31" fmla="*/ 146 h 146"/>
                    <a:gd name="T32" fmla="*/ 74 w 78"/>
                    <a:gd name="T33" fmla="*/ 146 h 146"/>
                    <a:gd name="T34" fmla="*/ 70 w 78"/>
                    <a:gd name="T35" fmla="*/ 146 h 146"/>
                    <a:gd name="T36" fmla="*/ 64 w 78"/>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46"/>
                    <a:gd name="T59" fmla="*/ 78 w 78"/>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46">
                      <a:moveTo>
                        <a:pt x="0" y="0"/>
                      </a:moveTo>
                      <a:lnTo>
                        <a:pt x="16" y="8"/>
                      </a:lnTo>
                      <a:lnTo>
                        <a:pt x="24" y="14"/>
                      </a:lnTo>
                      <a:lnTo>
                        <a:pt x="30" y="20"/>
                      </a:lnTo>
                      <a:lnTo>
                        <a:pt x="32" y="24"/>
                      </a:lnTo>
                      <a:lnTo>
                        <a:pt x="36" y="34"/>
                      </a:lnTo>
                      <a:lnTo>
                        <a:pt x="40" y="48"/>
                      </a:lnTo>
                      <a:lnTo>
                        <a:pt x="46" y="62"/>
                      </a:lnTo>
                      <a:lnTo>
                        <a:pt x="52" y="78"/>
                      </a:lnTo>
                      <a:lnTo>
                        <a:pt x="56" y="94"/>
                      </a:lnTo>
                      <a:lnTo>
                        <a:pt x="60" y="106"/>
                      </a:lnTo>
                      <a:lnTo>
                        <a:pt x="64" y="114"/>
                      </a:lnTo>
                      <a:lnTo>
                        <a:pt x="70" y="124"/>
                      </a:lnTo>
                      <a:lnTo>
                        <a:pt x="76" y="134"/>
                      </a:lnTo>
                      <a:lnTo>
                        <a:pt x="78" y="142"/>
                      </a:lnTo>
                      <a:lnTo>
                        <a:pt x="78" y="146"/>
                      </a:lnTo>
                      <a:lnTo>
                        <a:pt x="74" y="146"/>
                      </a:lnTo>
                      <a:lnTo>
                        <a:pt x="70" y="146"/>
                      </a:lnTo>
                      <a:lnTo>
                        <a:pt x="64" y="146"/>
                      </a:lnTo>
                    </a:path>
                  </a:pathLst>
                </a:custGeom>
                <a:noFill/>
                <a:ln w="9525">
                  <a:solidFill>
                    <a:srgbClr val="000000"/>
                  </a:solidFill>
                  <a:round/>
                  <a:headEnd/>
                  <a:tailEnd/>
                </a:ln>
              </p:spPr>
              <p:txBody>
                <a:bodyPr/>
                <a:lstStyle/>
                <a:p>
                  <a:endParaRPr lang="es-AR"/>
                </a:p>
              </p:txBody>
            </p:sp>
            <p:sp>
              <p:nvSpPr>
                <p:cNvPr id="70774" name="Freeform 1381"/>
                <p:cNvSpPr>
                  <a:spLocks/>
                </p:cNvSpPr>
                <p:nvPr/>
              </p:nvSpPr>
              <p:spPr bwMode="auto">
                <a:xfrm>
                  <a:off x="4646" y="3366"/>
                  <a:ext cx="50" cy="344"/>
                </a:xfrm>
                <a:custGeom>
                  <a:avLst/>
                  <a:gdLst>
                    <a:gd name="T0" fmla="*/ 42 w 50"/>
                    <a:gd name="T1" fmla="*/ 0 h 344"/>
                    <a:gd name="T2" fmla="*/ 48 w 50"/>
                    <a:gd name="T3" fmla="*/ 28 h 344"/>
                    <a:gd name="T4" fmla="*/ 50 w 50"/>
                    <a:gd name="T5" fmla="*/ 58 h 344"/>
                    <a:gd name="T6" fmla="*/ 48 w 50"/>
                    <a:gd name="T7" fmla="*/ 86 h 344"/>
                    <a:gd name="T8" fmla="*/ 42 w 50"/>
                    <a:gd name="T9" fmla="*/ 116 h 344"/>
                    <a:gd name="T10" fmla="*/ 34 w 50"/>
                    <a:gd name="T11" fmla="*/ 144 h 344"/>
                    <a:gd name="T12" fmla="*/ 26 w 50"/>
                    <a:gd name="T13" fmla="*/ 174 h 344"/>
                    <a:gd name="T14" fmla="*/ 18 w 50"/>
                    <a:gd name="T15" fmla="*/ 202 h 344"/>
                    <a:gd name="T16" fmla="*/ 10 w 50"/>
                    <a:gd name="T17" fmla="*/ 230 h 344"/>
                    <a:gd name="T18" fmla="*/ 12 w 50"/>
                    <a:gd name="T19" fmla="*/ 248 h 344"/>
                    <a:gd name="T20" fmla="*/ 14 w 50"/>
                    <a:gd name="T21" fmla="*/ 262 h 344"/>
                    <a:gd name="T22" fmla="*/ 18 w 50"/>
                    <a:gd name="T23" fmla="*/ 274 h 344"/>
                    <a:gd name="T24" fmla="*/ 20 w 50"/>
                    <a:gd name="T25" fmla="*/ 284 h 344"/>
                    <a:gd name="T26" fmla="*/ 24 w 50"/>
                    <a:gd name="T27" fmla="*/ 300 h 344"/>
                    <a:gd name="T28" fmla="*/ 26 w 50"/>
                    <a:gd name="T29" fmla="*/ 308 h 344"/>
                    <a:gd name="T30" fmla="*/ 26 w 50"/>
                    <a:gd name="T31" fmla="*/ 316 h 344"/>
                    <a:gd name="T32" fmla="*/ 22 w 50"/>
                    <a:gd name="T33" fmla="*/ 322 h 344"/>
                    <a:gd name="T34" fmla="*/ 14 w 50"/>
                    <a:gd name="T35" fmla="*/ 330 h 344"/>
                    <a:gd name="T36" fmla="*/ 0 w 50"/>
                    <a:gd name="T37" fmla="*/ 344 h 3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344"/>
                    <a:gd name="T59" fmla="*/ 50 w 50"/>
                    <a:gd name="T60" fmla="*/ 344 h 3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344">
                      <a:moveTo>
                        <a:pt x="42" y="0"/>
                      </a:moveTo>
                      <a:lnTo>
                        <a:pt x="48" y="28"/>
                      </a:lnTo>
                      <a:lnTo>
                        <a:pt x="50" y="58"/>
                      </a:lnTo>
                      <a:lnTo>
                        <a:pt x="48" y="86"/>
                      </a:lnTo>
                      <a:lnTo>
                        <a:pt x="42" y="116"/>
                      </a:lnTo>
                      <a:lnTo>
                        <a:pt x="34" y="144"/>
                      </a:lnTo>
                      <a:lnTo>
                        <a:pt x="26" y="174"/>
                      </a:lnTo>
                      <a:lnTo>
                        <a:pt x="18" y="202"/>
                      </a:lnTo>
                      <a:lnTo>
                        <a:pt x="10" y="230"/>
                      </a:lnTo>
                      <a:lnTo>
                        <a:pt x="12" y="248"/>
                      </a:lnTo>
                      <a:lnTo>
                        <a:pt x="14" y="262"/>
                      </a:lnTo>
                      <a:lnTo>
                        <a:pt x="18" y="274"/>
                      </a:lnTo>
                      <a:lnTo>
                        <a:pt x="20" y="284"/>
                      </a:lnTo>
                      <a:lnTo>
                        <a:pt x="24" y="300"/>
                      </a:lnTo>
                      <a:lnTo>
                        <a:pt x="26" y="308"/>
                      </a:lnTo>
                      <a:lnTo>
                        <a:pt x="26" y="316"/>
                      </a:lnTo>
                      <a:lnTo>
                        <a:pt x="22" y="322"/>
                      </a:lnTo>
                      <a:lnTo>
                        <a:pt x="14" y="330"/>
                      </a:lnTo>
                      <a:lnTo>
                        <a:pt x="0" y="344"/>
                      </a:lnTo>
                    </a:path>
                  </a:pathLst>
                </a:custGeom>
                <a:noFill/>
                <a:ln w="9525">
                  <a:solidFill>
                    <a:srgbClr val="000000"/>
                  </a:solidFill>
                  <a:round/>
                  <a:headEnd/>
                  <a:tailEnd/>
                </a:ln>
              </p:spPr>
              <p:txBody>
                <a:bodyPr/>
                <a:lstStyle/>
                <a:p>
                  <a:endParaRPr lang="es-AR"/>
                </a:p>
              </p:txBody>
            </p:sp>
          </p:grpSp>
        </p:grpSp>
      </p:grpSp>
      <p:grpSp>
        <p:nvGrpSpPr>
          <p:cNvPr id="70676" name="Group 378"/>
          <p:cNvGrpSpPr>
            <a:grpSpLocks/>
          </p:cNvGrpSpPr>
          <p:nvPr/>
        </p:nvGrpSpPr>
        <p:grpSpPr bwMode="auto">
          <a:xfrm>
            <a:off x="5624513" y="3363913"/>
            <a:ext cx="1843087" cy="1366837"/>
            <a:chOff x="1057" y="1649"/>
            <a:chExt cx="891" cy="494"/>
          </a:xfrm>
        </p:grpSpPr>
        <p:grpSp>
          <p:nvGrpSpPr>
            <p:cNvPr id="70686" name="Group 379"/>
            <p:cNvGrpSpPr>
              <a:grpSpLocks/>
            </p:cNvGrpSpPr>
            <p:nvPr/>
          </p:nvGrpSpPr>
          <p:grpSpPr bwMode="auto">
            <a:xfrm>
              <a:off x="1057" y="1649"/>
              <a:ext cx="780" cy="494"/>
              <a:chOff x="1057" y="1649"/>
              <a:chExt cx="780" cy="494"/>
            </a:xfrm>
          </p:grpSpPr>
          <p:grpSp>
            <p:nvGrpSpPr>
              <p:cNvPr id="70709" name="Group 380"/>
              <p:cNvGrpSpPr>
                <a:grpSpLocks/>
              </p:cNvGrpSpPr>
              <p:nvPr/>
            </p:nvGrpSpPr>
            <p:grpSpPr bwMode="auto">
              <a:xfrm>
                <a:off x="1057" y="1649"/>
                <a:ext cx="484" cy="494"/>
                <a:chOff x="1057" y="1649"/>
                <a:chExt cx="484" cy="494"/>
              </a:xfrm>
            </p:grpSpPr>
            <p:sp>
              <p:nvSpPr>
                <p:cNvPr id="70724" name="Freeform 381"/>
                <p:cNvSpPr>
                  <a:spLocks/>
                </p:cNvSpPr>
                <p:nvPr/>
              </p:nvSpPr>
              <p:spPr bwMode="auto">
                <a:xfrm>
                  <a:off x="1057" y="1797"/>
                  <a:ext cx="115" cy="346"/>
                </a:xfrm>
                <a:custGeom>
                  <a:avLst/>
                  <a:gdLst>
                    <a:gd name="T0" fmla="*/ 1 w 230"/>
                    <a:gd name="T1" fmla="*/ 1 h 692"/>
                    <a:gd name="T2" fmla="*/ 1 w 230"/>
                    <a:gd name="T3" fmla="*/ 1 h 692"/>
                    <a:gd name="T4" fmla="*/ 1 w 230"/>
                    <a:gd name="T5" fmla="*/ 1 h 692"/>
                    <a:gd name="T6" fmla="*/ 1 w 230"/>
                    <a:gd name="T7" fmla="*/ 1 h 692"/>
                    <a:gd name="T8" fmla="*/ 1 w 230"/>
                    <a:gd name="T9" fmla="*/ 1 h 692"/>
                    <a:gd name="T10" fmla="*/ 1 w 230"/>
                    <a:gd name="T11" fmla="*/ 1 h 692"/>
                    <a:gd name="T12" fmla="*/ 1 w 230"/>
                    <a:gd name="T13" fmla="*/ 1 h 692"/>
                    <a:gd name="T14" fmla="*/ 1 w 230"/>
                    <a:gd name="T15" fmla="*/ 1 h 692"/>
                    <a:gd name="T16" fmla="*/ 1 w 230"/>
                    <a:gd name="T17" fmla="*/ 1 h 692"/>
                    <a:gd name="T18" fmla="*/ 1 w 230"/>
                    <a:gd name="T19" fmla="*/ 1 h 692"/>
                    <a:gd name="T20" fmla="*/ 1 w 230"/>
                    <a:gd name="T21" fmla="*/ 1 h 692"/>
                    <a:gd name="T22" fmla="*/ 0 w 230"/>
                    <a:gd name="T23" fmla="*/ 1 h 692"/>
                    <a:gd name="T24" fmla="*/ 0 w 230"/>
                    <a:gd name="T25" fmla="*/ 1 h 692"/>
                    <a:gd name="T26" fmla="*/ 1 w 230"/>
                    <a:gd name="T27" fmla="*/ 1 h 692"/>
                    <a:gd name="T28" fmla="*/ 1 w 230"/>
                    <a:gd name="T29" fmla="*/ 0 h 692"/>
                    <a:gd name="T30" fmla="*/ 1 w 230"/>
                    <a:gd name="T31" fmla="*/ 1 h 692"/>
                    <a:gd name="T32" fmla="*/ 1 w 230"/>
                    <a:gd name="T33" fmla="*/ 1 h 692"/>
                    <a:gd name="T34" fmla="*/ 1 w 230"/>
                    <a:gd name="T35" fmla="*/ 1 h 692"/>
                    <a:gd name="T36" fmla="*/ 1 w 230"/>
                    <a:gd name="T37" fmla="*/ 1 h 692"/>
                    <a:gd name="T38" fmla="*/ 1 w 230"/>
                    <a:gd name="T39" fmla="*/ 1 h 692"/>
                    <a:gd name="T40" fmla="*/ 1 w 230"/>
                    <a:gd name="T41" fmla="*/ 1 h 692"/>
                    <a:gd name="T42" fmla="*/ 1 w 230"/>
                    <a:gd name="T43" fmla="*/ 1 h 692"/>
                    <a:gd name="T44" fmla="*/ 1 w 230"/>
                    <a:gd name="T45" fmla="*/ 1 h 692"/>
                    <a:gd name="T46" fmla="*/ 1 w 230"/>
                    <a:gd name="T47" fmla="*/ 1 h 692"/>
                    <a:gd name="T48" fmla="*/ 1 w 230"/>
                    <a:gd name="T49" fmla="*/ 1 h 692"/>
                    <a:gd name="T50" fmla="*/ 1 w 230"/>
                    <a:gd name="T51" fmla="*/ 1 h 692"/>
                    <a:gd name="T52" fmla="*/ 1 w 230"/>
                    <a:gd name="T53" fmla="*/ 1 h 692"/>
                    <a:gd name="T54" fmla="*/ 1 w 230"/>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2"/>
                    <a:gd name="T86" fmla="*/ 230 w 230"/>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2">
                      <a:moveTo>
                        <a:pt x="158" y="692"/>
                      </a:moveTo>
                      <a:lnTo>
                        <a:pt x="160" y="622"/>
                      </a:lnTo>
                      <a:lnTo>
                        <a:pt x="160" y="568"/>
                      </a:lnTo>
                      <a:lnTo>
                        <a:pt x="160" y="514"/>
                      </a:lnTo>
                      <a:lnTo>
                        <a:pt x="160" y="462"/>
                      </a:lnTo>
                      <a:lnTo>
                        <a:pt x="160" y="408"/>
                      </a:lnTo>
                      <a:lnTo>
                        <a:pt x="141" y="356"/>
                      </a:lnTo>
                      <a:lnTo>
                        <a:pt x="141" y="319"/>
                      </a:lnTo>
                      <a:lnTo>
                        <a:pt x="106" y="266"/>
                      </a:lnTo>
                      <a:lnTo>
                        <a:pt x="70" y="212"/>
                      </a:lnTo>
                      <a:lnTo>
                        <a:pt x="18" y="177"/>
                      </a:lnTo>
                      <a:lnTo>
                        <a:pt x="0" y="123"/>
                      </a:lnTo>
                      <a:lnTo>
                        <a:pt x="0" y="71"/>
                      </a:lnTo>
                      <a:lnTo>
                        <a:pt x="18" y="17"/>
                      </a:lnTo>
                      <a:lnTo>
                        <a:pt x="70" y="0"/>
                      </a:lnTo>
                      <a:lnTo>
                        <a:pt x="106" y="52"/>
                      </a:lnTo>
                      <a:lnTo>
                        <a:pt x="106" y="106"/>
                      </a:lnTo>
                      <a:lnTo>
                        <a:pt x="124" y="160"/>
                      </a:lnTo>
                      <a:lnTo>
                        <a:pt x="160" y="212"/>
                      </a:lnTo>
                      <a:lnTo>
                        <a:pt x="178" y="266"/>
                      </a:lnTo>
                      <a:lnTo>
                        <a:pt x="195" y="319"/>
                      </a:lnTo>
                      <a:lnTo>
                        <a:pt x="213" y="356"/>
                      </a:lnTo>
                      <a:lnTo>
                        <a:pt x="230" y="408"/>
                      </a:lnTo>
                      <a:lnTo>
                        <a:pt x="230" y="462"/>
                      </a:lnTo>
                      <a:lnTo>
                        <a:pt x="230"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725" name="Freeform 382"/>
                <p:cNvSpPr>
                  <a:spLocks/>
                </p:cNvSpPr>
                <p:nvPr/>
              </p:nvSpPr>
              <p:spPr bwMode="auto">
                <a:xfrm>
                  <a:off x="1131"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6" y="266"/>
                      </a:lnTo>
                      <a:lnTo>
                        <a:pt x="71" y="212"/>
                      </a:lnTo>
                      <a:lnTo>
                        <a:pt x="19" y="177"/>
                      </a:lnTo>
                      <a:lnTo>
                        <a:pt x="0" y="123"/>
                      </a:lnTo>
                      <a:lnTo>
                        <a:pt x="0" y="71"/>
                      </a:lnTo>
                      <a:lnTo>
                        <a:pt x="19" y="17"/>
                      </a:lnTo>
                      <a:lnTo>
                        <a:pt x="71" y="0"/>
                      </a:lnTo>
                      <a:lnTo>
                        <a:pt x="106" y="52"/>
                      </a:lnTo>
                      <a:lnTo>
                        <a:pt x="106" y="106"/>
                      </a:lnTo>
                      <a:lnTo>
                        <a:pt x="125" y="160"/>
                      </a:lnTo>
                      <a:lnTo>
                        <a:pt x="160" y="212"/>
                      </a:lnTo>
                      <a:lnTo>
                        <a:pt x="179" y="266"/>
                      </a:lnTo>
                      <a:lnTo>
                        <a:pt x="196" y="319"/>
                      </a:lnTo>
                      <a:lnTo>
                        <a:pt x="214" y="356"/>
                      </a:lnTo>
                      <a:lnTo>
                        <a:pt x="231" y="408"/>
                      </a:lnTo>
                      <a:lnTo>
                        <a:pt x="231" y="462"/>
                      </a:lnTo>
                      <a:lnTo>
                        <a:pt x="231" y="514"/>
                      </a:lnTo>
                      <a:lnTo>
                        <a:pt x="196"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0726" name="Freeform 383"/>
                <p:cNvSpPr>
                  <a:spLocks/>
                </p:cNvSpPr>
                <p:nvPr/>
              </p:nvSpPr>
              <p:spPr bwMode="auto">
                <a:xfrm>
                  <a:off x="1204" y="1760"/>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1" y="356"/>
                      </a:lnTo>
                      <a:lnTo>
                        <a:pt x="141" y="319"/>
                      </a:lnTo>
                      <a:lnTo>
                        <a:pt x="106" y="266"/>
                      </a:lnTo>
                      <a:lnTo>
                        <a:pt x="71" y="213"/>
                      </a:lnTo>
                      <a:lnTo>
                        <a:pt x="18" y="177"/>
                      </a:lnTo>
                      <a:lnTo>
                        <a:pt x="0" y="123"/>
                      </a:lnTo>
                      <a:lnTo>
                        <a:pt x="0" y="71"/>
                      </a:lnTo>
                      <a:lnTo>
                        <a:pt x="18" y="17"/>
                      </a:lnTo>
                      <a:lnTo>
                        <a:pt x="71" y="0"/>
                      </a:lnTo>
                      <a:lnTo>
                        <a:pt x="106" y="53"/>
                      </a:lnTo>
                      <a:lnTo>
                        <a:pt x="106" y="106"/>
                      </a:lnTo>
                      <a:lnTo>
                        <a:pt x="125" y="160"/>
                      </a:lnTo>
                      <a:lnTo>
                        <a:pt x="160" y="213"/>
                      </a:lnTo>
                      <a:lnTo>
                        <a:pt x="178" y="266"/>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0727" name="Freeform 384"/>
                <p:cNvSpPr>
                  <a:spLocks/>
                </p:cNvSpPr>
                <p:nvPr/>
              </p:nvSpPr>
              <p:spPr bwMode="auto">
                <a:xfrm>
                  <a:off x="1426" y="1649"/>
                  <a:ext cx="115" cy="347"/>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1"/>
                      </a:lnTo>
                      <a:lnTo>
                        <a:pt x="160" y="567"/>
                      </a:lnTo>
                      <a:lnTo>
                        <a:pt x="160" y="514"/>
                      </a:lnTo>
                      <a:lnTo>
                        <a:pt x="160" y="461"/>
                      </a:lnTo>
                      <a:lnTo>
                        <a:pt x="160" y="407"/>
                      </a:lnTo>
                      <a:lnTo>
                        <a:pt x="142" y="355"/>
                      </a:lnTo>
                      <a:lnTo>
                        <a:pt x="142" y="318"/>
                      </a:lnTo>
                      <a:lnTo>
                        <a:pt x="106" y="266"/>
                      </a:lnTo>
                      <a:lnTo>
                        <a:pt x="71" y="212"/>
                      </a:lnTo>
                      <a:lnTo>
                        <a:pt x="18" y="177"/>
                      </a:lnTo>
                      <a:lnTo>
                        <a:pt x="0" y="123"/>
                      </a:lnTo>
                      <a:lnTo>
                        <a:pt x="0" y="70"/>
                      </a:lnTo>
                      <a:lnTo>
                        <a:pt x="18" y="17"/>
                      </a:lnTo>
                      <a:lnTo>
                        <a:pt x="71" y="0"/>
                      </a:lnTo>
                      <a:lnTo>
                        <a:pt x="106" y="52"/>
                      </a:lnTo>
                      <a:lnTo>
                        <a:pt x="106" y="106"/>
                      </a:lnTo>
                      <a:lnTo>
                        <a:pt x="125" y="160"/>
                      </a:lnTo>
                      <a:lnTo>
                        <a:pt x="160" y="212"/>
                      </a:lnTo>
                      <a:lnTo>
                        <a:pt x="178" y="266"/>
                      </a:lnTo>
                      <a:lnTo>
                        <a:pt x="195" y="318"/>
                      </a:lnTo>
                      <a:lnTo>
                        <a:pt x="214" y="355"/>
                      </a:lnTo>
                      <a:lnTo>
                        <a:pt x="231" y="407"/>
                      </a:lnTo>
                      <a:lnTo>
                        <a:pt x="231" y="461"/>
                      </a:lnTo>
                      <a:lnTo>
                        <a:pt x="231" y="514"/>
                      </a:lnTo>
                      <a:lnTo>
                        <a:pt x="195" y="567"/>
                      </a:lnTo>
                      <a:lnTo>
                        <a:pt x="178" y="621"/>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728" name="Freeform 385"/>
                <p:cNvSpPr>
                  <a:spLocks/>
                </p:cNvSpPr>
                <p:nvPr/>
              </p:nvSpPr>
              <p:spPr bwMode="auto">
                <a:xfrm>
                  <a:off x="1278" y="1723"/>
                  <a:ext cx="116"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7"/>
                      </a:lnTo>
                      <a:lnTo>
                        <a:pt x="70" y="213"/>
                      </a:lnTo>
                      <a:lnTo>
                        <a:pt x="18" y="177"/>
                      </a:lnTo>
                      <a:lnTo>
                        <a:pt x="0" y="123"/>
                      </a:lnTo>
                      <a:lnTo>
                        <a:pt x="0" y="71"/>
                      </a:lnTo>
                      <a:lnTo>
                        <a:pt x="18" y="17"/>
                      </a:lnTo>
                      <a:lnTo>
                        <a:pt x="70" y="0"/>
                      </a:lnTo>
                      <a:lnTo>
                        <a:pt x="106" y="53"/>
                      </a:lnTo>
                      <a:lnTo>
                        <a:pt x="106" y="107"/>
                      </a:lnTo>
                      <a:lnTo>
                        <a:pt x="124" y="160"/>
                      </a:lnTo>
                      <a:lnTo>
                        <a:pt x="160" y="213"/>
                      </a:lnTo>
                      <a:lnTo>
                        <a:pt x="178" y="267"/>
                      </a:lnTo>
                      <a:lnTo>
                        <a:pt x="195" y="319"/>
                      </a:lnTo>
                      <a:lnTo>
                        <a:pt x="213"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0729" name="Freeform 386"/>
                <p:cNvSpPr>
                  <a:spLocks/>
                </p:cNvSpPr>
                <p:nvPr/>
              </p:nvSpPr>
              <p:spPr bwMode="auto">
                <a:xfrm>
                  <a:off x="1352" y="1686"/>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7"/>
                      </a:lnTo>
                      <a:lnTo>
                        <a:pt x="71" y="213"/>
                      </a:lnTo>
                      <a:lnTo>
                        <a:pt x="19" y="177"/>
                      </a:lnTo>
                      <a:lnTo>
                        <a:pt x="0" y="124"/>
                      </a:lnTo>
                      <a:lnTo>
                        <a:pt x="0" y="71"/>
                      </a:lnTo>
                      <a:lnTo>
                        <a:pt x="19" y="17"/>
                      </a:lnTo>
                      <a:lnTo>
                        <a:pt x="71" y="0"/>
                      </a:lnTo>
                      <a:lnTo>
                        <a:pt x="106" y="53"/>
                      </a:lnTo>
                      <a:lnTo>
                        <a:pt x="106" y="107"/>
                      </a:lnTo>
                      <a:lnTo>
                        <a:pt x="125" y="161"/>
                      </a:lnTo>
                      <a:lnTo>
                        <a:pt x="160" y="213"/>
                      </a:lnTo>
                      <a:lnTo>
                        <a:pt x="179" y="267"/>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grpSp>
          <p:grpSp>
            <p:nvGrpSpPr>
              <p:cNvPr id="70710" name="Group 387"/>
              <p:cNvGrpSpPr>
                <a:grpSpLocks/>
              </p:cNvGrpSpPr>
              <p:nvPr/>
            </p:nvGrpSpPr>
            <p:grpSpPr bwMode="auto">
              <a:xfrm>
                <a:off x="1204" y="1649"/>
                <a:ext cx="485" cy="494"/>
                <a:chOff x="1204" y="1649"/>
                <a:chExt cx="485" cy="494"/>
              </a:xfrm>
            </p:grpSpPr>
            <p:sp>
              <p:nvSpPr>
                <p:cNvPr id="70718" name="Freeform 388"/>
                <p:cNvSpPr>
                  <a:spLocks/>
                </p:cNvSpPr>
                <p:nvPr/>
              </p:nvSpPr>
              <p:spPr bwMode="auto">
                <a:xfrm>
                  <a:off x="1204" y="1797"/>
                  <a:ext cx="116" cy="346"/>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2"/>
                      </a:lnTo>
                      <a:lnTo>
                        <a:pt x="160" y="568"/>
                      </a:lnTo>
                      <a:lnTo>
                        <a:pt x="160" y="514"/>
                      </a:lnTo>
                      <a:lnTo>
                        <a:pt x="160" y="462"/>
                      </a:lnTo>
                      <a:lnTo>
                        <a:pt x="160" y="408"/>
                      </a:lnTo>
                      <a:lnTo>
                        <a:pt x="141" y="356"/>
                      </a:lnTo>
                      <a:lnTo>
                        <a:pt x="141" y="319"/>
                      </a:lnTo>
                      <a:lnTo>
                        <a:pt x="106" y="266"/>
                      </a:lnTo>
                      <a:lnTo>
                        <a:pt x="71" y="212"/>
                      </a:lnTo>
                      <a:lnTo>
                        <a:pt x="18" y="177"/>
                      </a:lnTo>
                      <a:lnTo>
                        <a:pt x="0" y="123"/>
                      </a:lnTo>
                      <a:lnTo>
                        <a:pt x="0" y="71"/>
                      </a:lnTo>
                      <a:lnTo>
                        <a:pt x="18" y="17"/>
                      </a:lnTo>
                      <a:lnTo>
                        <a:pt x="71" y="0"/>
                      </a:lnTo>
                      <a:lnTo>
                        <a:pt x="106" y="52"/>
                      </a:lnTo>
                      <a:lnTo>
                        <a:pt x="106" y="106"/>
                      </a:lnTo>
                      <a:lnTo>
                        <a:pt x="125" y="160"/>
                      </a:lnTo>
                      <a:lnTo>
                        <a:pt x="160" y="212"/>
                      </a:lnTo>
                      <a:lnTo>
                        <a:pt x="178" y="266"/>
                      </a:lnTo>
                      <a:lnTo>
                        <a:pt x="195" y="319"/>
                      </a:lnTo>
                      <a:lnTo>
                        <a:pt x="214" y="356"/>
                      </a:lnTo>
                      <a:lnTo>
                        <a:pt x="231" y="408"/>
                      </a:lnTo>
                      <a:lnTo>
                        <a:pt x="231" y="462"/>
                      </a:lnTo>
                      <a:lnTo>
                        <a:pt x="231"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719" name="Freeform 389"/>
                <p:cNvSpPr>
                  <a:spLocks/>
                </p:cNvSpPr>
                <p:nvPr/>
              </p:nvSpPr>
              <p:spPr bwMode="auto">
                <a:xfrm>
                  <a:off x="1278" y="1797"/>
                  <a:ext cx="116" cy="346"/>
                </a:xfrm>
                <a:custGeom>
                  <a:avLst/>
                  <a:gdLst>
                    <a:gd name="T0" fmla="*/ 1 w 230"/>
                    <a:gd name="T1" fmla="*/ 1 h 692"/>
                    <a:gd name="T2" fmla="*/ 1 w 230"/>
                    <a:gd name="T3" fmla="*/ 1 h 692"/>
                    <a:gd name="T4" fmla="*/ 1 w 230"/>
                    <a:gd name="T5" fmla="*/ 1 h 692"/>
                    <a:gd name="T6" fmla="*/ 1 w 230"/>
                    <a:gd name="T7" fmla="*/ 1 h 692"/>
                    <a:gd name="T8" fmla="*/ 1 w 230"/>
                    <a:gd name="T9" fmla="*/ 1 h 692"/>
                    <a:gd name="T10" fmla="*/ 1 w 230"/>
                    <a:gd name="T11" fmla="*/ 1 h 692"/>
                    <a:gd name="T12" fmla="*/ 1 w 230"/>
                    <a:gd name="T13" fmla="*/ 1 h 692"/>
                    <a:gd name="T14" fmla="*/ 1 w 230"/>
                    <a:gd name="T15" fmla="*/ 1 h 692"/>
                    <a:gd name="T16" fmla="*/ 1 w 230"/>
                    <a:gd name="T17" fmla="*/ 1 h 692"/>
                    <a:gd name="T18" fmla="*/ 1 w 230"/>
                    <a:gd name="T19" fmla="*/ 1 h 692"/>
                    <a:gd name="T20" fmla="*/ 1 w 230"/>
                    <a:gd name="T21" fmla="*/ 1 h 692"/>
                    <a:gd name="T22" fmla="*/ 0 w 230"/>
                    <a:gd name="T23" fmla="*/ 1 h 692"/>
                    <a:gd name="T24" fmla="*/ 0 w 230"/>
                    <a:gd name="T25" fmla="*/ 1 h 692"/>
                    <a:gd name="T26" fmla="*/ 1 w 230"/>
                    <a:gd name="T27" fmla="*/ 1 h 692"/>
                    <a:gd name="T28" fmla="*/ 1 w 230"/>
                    <a:gd name="T29" fmla="*/ 0 h 692"/>
                    <a:gd name="T30" fmla="*/ 1 w 230"/>
                    <a:gd name="T31" fmla="*/ 1 h 692"/>
                    <a:gd name="T32" fmla="*/ 1 w 230"/>
                    <a:gd name="T33" fmla="*/ 1 h 692"/>
                    <a:gd name="T34" fmla="*/ 1 w 230"/>
                    <a:gd name="T35" fmla="*/ 1 h 692"/>
                    <a:gd name="T36" fmla="*/ 1 w 230"/>
                    <a:gd name="T37" fmla="*/ 1 h 692"/>
                    <a:gd name="T38" fmla="*/ 1 w 230"/>
                    <a:gd name="T39" fmla="*/ 1 h 692"/>
                    <a:gd name="T40" fmla="*/ 1 w 230"/>
                    <a:gd name="T41" fmla="*/ 1 h 692"/>
                    <a:gd name="T42" fmla="*/ 1 w 230"/>
                    <a:gd name="T43" fmla="*/ 1 h 692"/>
                    <a:gd name="T44" fmla="*/ 1 w 230"/>
                    <a:gd name="T45" fmla="*/ 1 h 692"/>
                    <a:gd name="T46" fmla="*/ 1 w 230"/>
                    <a:gd name="T47" fmla="*/ 1 h 692"/>
                    <a:gd name="T48" fmla="*/ 1 w 230"/>
                    <a:gd name="T49" fmla="*/ 1 h 692"/>
                    <a:gd name="T50" fmla="*/ 1 w 230"/>
                    <a:gd name="T51" fmla="*/ 1 h 692"/>
                    <a:gd name="T52" fmla="*/ 1 w 230"/>
                    <a:gd name="T53" fmla="*/ 1 h 692"/>
                    <a:gd name="T54" fmla="*/ 1 w 230"/>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2"/>
                    <a:gd name="T86" fmla="*/ 230 w 230"/>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2">
                      <a:moveTo>
                        <a:pt x="158" y="692"/>
                      </a:moveTo>
                      <a:lnTo>
                        <a:pt x="160" y="622"/>
                      </a:lnTo>
                      <a:lnTo>
                        <a:pt x="160" y="568"/>
                      </a:lnTo>
                      <a:lnTo>
                        <a:pt x="160" y="514"/>
                      </a:lnTo>
                      <a:lnTo>
                        <a:pt x="160" y="462"/>
                      </a:lnTo>
                      <a:lnTo>
                        <a:pt x="160" y="408"/>
                      </a:lnTo>
                      <a:lnTo>
                        <a:pt x="141" y="356"/>
                      </a:lnTo>
                      <a:lnTo>
                        <a:pt x="141" y="319"/>
                      </a:lnTo>
                      <a:lnTo>
                        <a:pt x="106" y="266"/>
                      </a:lnTo>
                      <a:lnTo>
                        <a:pt x="70" y="212"/>
                      </a:lnTo>
                      <a:lnTo>
                        <a:pt x="18" y="177"/>
                      </a:lnTo>
                      <a:lnTo>
                        <a:pt x="0" y="123"/>
                      </a:lnTo>
                      <a:lnTo>
                        <a:pt x="0" y="71"/>
                      </a:lnTo>
                      <a:lnTo>
                        <a:pt x="18" y="17"/>
                      </a:lnTo>
                      <a:lnTo>
                        <a:pt x="70" y="0"/>
                      </a:lnTo>
                      <a:lnTo>
                        <a:pt x="106" y="52"/>
                      </a:lnTo>
                      <a:lnTo>
                        <a:pt x="106" y="106"/>
                      </a:lnTo>
                      <a:lnTo>
                        <a:pt x="124" y="160"/>
                      </a:lnTo>
                      <a:lnTo>
                        <a:pt x="160" y="212"/>
                      </a:lnTo>
                      <a:lnTo>
                        <a:pt x="178" y="266"/>
                      </a:lnTo>
                      <a:lnTo>
                        <a:pt x="195" y="319"/>
                      </a:lnTo>
                      <a:lnTo>
                        <a:pt x="213" y="356"/>
                      </a:lnTo>
                      <a:lnTo>
                        <a:pt x="230" y="408"/>
                      </a:lnTo>
                      <a:lnTo>
                        <a:pt x="230" y="462"/>
                      </a:lnTo>
                      <a:lnTo>
                        <a:pt x="230"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720" name="Freeform 390"/>
                <p:cNvSpPr>
                  <a:spLocks/>
                </p:cNvSpPr>
                <p:nvPr/>
              </p:nvSpPr>
              <p:spPr bwMode="auto">
                <a:xfrm>
                  <a:off x="1352" y="1760"/>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6"/>
                      </a:lnTo>
                      <a:lnTo>
                        <a:pt x="71" y="213"/>
                      </a:lnTo>
                      <a:lnTo>
                        <a:pt x="19" y="177"/>
                      </a:lnTo>
                      <a:lnTo>
                        <a:pt x="0" y="123"/>
                      </a:lnTo>
                      <a:lnTo>
                        <a:pt x="0" y="71"/>
                      </a:lnTo>
                      <a:lnTo>
                        <a:pt x="19" y="17"/>
                      </a:lnTo>
                      <a:lnTo>
                        <a:pt x="71" y="0"/>
                      </a:lnTo>
                      <a:lnTo>
                        <a:pt x="106" y="53"/>
                      </a:lnTo>
                      <a:lnTo>
                        <a:pt x="106" y="106"/>
                      </a:lnTo>
                      <a:lnTo>
                        <a:pt x="125" y="160"/>
                      </a:lnTo>
                      <a:lnTo>
                        <a:pt x="160" y="213"/>
                      </a:lnTo>
                      <a:lnTo>
                        <a:pt x="179" y="266"/>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0721" name="Freeform 391"/>
                <p:cNvSpPr>
                  <a:spLocks/>
                </p:cNvSpPr>
                <p:nvPr/>
              </p:nvSpPr>
              <p:spPr bwMode="auto">
                <a:xfrm>
                  <a:off x="1574" y="1649"/>
                  <a:ext cx="115" cy="347"/>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1"/>
                      </a:lnTo>
                      <a:lnTo>
                        <a:pt x="160" y="567"/>
                      </a:lnTo>
                      <a:lnTo>
                        <a:pt x="160" y="514"/>
                      </a:lnTo>
                      <a:lnTo>
                        <a:pt x="160" y="461"/>
                      </a:lnTo>
                      <a:lnTo>
                        <a:pt x="160" y="407"/>
                      </a:lnTo>
                      <a:lnTo>
                        <a:pt x="142" y="355"/>
                      </a:lnTo>
                      <a:lnTo>
                        <a:pt x="142" y="318"/>
                      </a:lnTo>
                      <a:lnTo>
                        <a:pt x="107" y="266"/>
                      </a:lnTo>
                      <a:lnTo>
                        <a:pt x="71" y="212"/>
                      </a:lnTo>
                      <a:lnTo>
                        <a:pt x="19" y="177"/>
                      </a:lnTo>
                      <a:lnTo>
                        <a:pt x="0" y="123"/>
                      </a:lnTo>
                      <a:lnTo>
                        <a:pt x="0" y="70"/>
                      </a:lnTo>
                      <a:lnTo>
                        <a:pt x="19" y="17"/>
                      </a:lnTo>
                      <a:lnTo>
                        <a:pt x="71" y="0"/>
                      </a:lnTo>
                      <a:lnTo>
                        <a:pt x="107" y="52"/>
                      </a:lnTo>
                      <a:lnTo>
                        <a:pt x="107" y="106"/>
                      </a:lnTo>
                      <a:lnTo>
                        <a:pt x="125" y="160"/>
                      </a:lnTo>
                      <a:lnTo>
                        <a:pt x="160" y="212"/>
                      </a:lnTo>
                      <a:lnTo>
                        <a:pt x="179" y="266"/>
                      </a:lnTo>
                      <a:lnTo>
                        <a:pt x="196" y="318"/>
                      </a:lnTo>
                      <a:lnTo>
                        <a:pt x="214" y="355"/>
                      </a:lnTo>
                      <a:lnTo>
                        <a:pt x="231" y="407"/>
                      </a:lnTo>
                      <a:lnTo>
                        <a:pt x="231" y="461"/>
                      </a:lnTo>
                      <a:lnTo>
                        <a:pt x="231" y="514"/>
                      </a:lnTo>
                      <a:lnTo>
                        <a:pt x="196" y="567"/>
                      </a:lnTo>
                      <a:lnTo>
                        <a:pt x="179" y="621"/>
                      </a:lnTo>
                      <a:lnTo>
                        <a:pt x="159" y="692"/>
                      </a:lnTo>
                      <a:close/>
                    </a:path>
                  </a:pathLst>
                </a:custGeom>
                <a:solidFill>
                  <a:srgbClr val="00CC99"/>
                </a:solidFill>
                <a:ln w="9525">
                  <a:solidFill>
                    <a:srgbClr val="000000"/>
                  </a:solidFill>
                  <a:round/>
                  <a:headEnd/>
                  <a:tailEnd/>
                </a:ln>
              </p:spPr>
              <p:txBody>
                <a:bodyPr/>
                <a:lstStyle/>
                <a:p>
                  <a:endParaRPr lang="es-AR"/>
                </a:p>
              </p:txBody>
            </p:sp>
            <p:sp>
              <p:nvSpPr>
                <p:cNvPr id="70722" name="Freeform 392"/>
                <p:cNvSpPr>
                  <a:spLocks/>
                </p:cNvSpPr>
                <p:nvPr/>
              </p:nvSpPr>
              <p:spPr bwMode="auto">
                <a:xfrm>
                  <a:off x="1426" y="1723"/>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2" y="356"/>
                      </a:lnTo>
                      <a:lnTo>
                        <a:pt x="142" y="319"/>
                      </a:lnTo>
                      <a:lnTo>
                        <a:pt x="106" y="267"/>
                      </a:lnTo>
                      <a:lnTo>
                        <a:pt x="71" y="213"/>
                      </a:lnTo>
                      <a:lnTo>
                        <a:pt x="18" y="177"/>
                      </a:lnTo>
                      <a:lnTo>
                        <a:pt x="0" y="123"/>
                      </a:lnTo>
                      <a:lnTo>
                        <a:pt x="0" y="71"/>
                      </a:lnTo>
                      <a:lnTo>
                        <a:pt x="18" y="17"/>
                      </a:lnTo>
                      <a:lnTo>
                        <a:pt x="71" y="0"/>
                      </a:lnTo>
                      <a:lnTo>
                        <a:pt x="106" y="53"/>
                      </a:lnTo>
                      <a:lnTo>
                        <a:pt x="106" y="107"/>
                      </a:lnTo>
                      <a:lnTo>
                        <a:pt x="125" y="160"/>
                      </a:lnTo>
                      <a:lnTo>
                        <a:pt x="160" y="213"/>
                      </a:lnTo>
                      <a:lnTo>
                        <a:pt x="178" y="267"/>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0723" name="Freeform 393"/>
                <p:cNvSpPr>
                  <a:spLocks/>
                </p:cNvSpPr>
                <p:nvPr/>
              </p:nvSpPr>
              <p:spPr bwMode="auto">
                <a:xfrm>
                  <a:off x="1500" y="1686"/>
                  <a:ext cx="115"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7"/>
                      </a:lnTo>
                      <a:lnTo>
                        <a:pt x="70" y="213"/>
                      </a:lnTo>
                      <a:lnTo>
                        <a:pt x="18" y="177"/>
                      </a:lnTo>
                      <a:lnTo>
                        <a:pt x="0" y="124"/>
                      </a:lnTo>
                      <a:lnTo>
                        <a:pt x="0" y="71"/>
                      </a:lnTo>
                      <a:lnTo>
                        <a:pt x="18" y="17"/>
                      </a:lnTo>
                      <a:lnTo>
                        <a:pt x="70" y="0"/>
                      </a:lnTo>
                      <a:lnTo>
                        <a:pt x="106" y="53"/>
                      </a:lnTo>
                      <a:lnTo>
                        <a:pt x="106" y="107"/>
                      </a:lnTo>
                      <a:lnTo>
                        <a:pt x="124" y="161"/>
                      </a:lnTo>
                      <a:lnTo>
                        <a:pt x="160" y="213"/>
                      </a:lnTo>
                      <a:lnTo>
                        <a:pt x="178" y="267"/>
                      </a:lnTo>
                      <a:lnTo>
                        <a:pt x="195" y="319"/>
                      </a:lnTo>
                      <a:lnTo>
                        <a:pt x="214"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grpSp>
          <p:grpSp>
            <p:nvGrpSpPr>
              <p:cNvPr id="70711" name="Group 394"/>
              <p:cNvGrpSpPr>
                <a:grpSpLocks/>
              </p:cNvGrpSpPr>
              <p:nvPr/>
            </p:nvGrpSpPr>
            <p:grpSpPr bwMode="auto">
              <a:xfrm>
                <a:off x="1352" y="1649"/>
                <a:ext cx="485" cy="494"/>
                <a:chOff x="1352" y="1649"/>
                <a:chExt cx="485" cy="494"/>
              </a:xfrm>
            </p:grpSpPr>
            <p:sp>
              <p:nvSpPr>
                <p:cNvPr id="70712" name="Freeform 395"/>
                <p:cNvSpPr>
                  <a:spLocks/>
                </p:cNvSpPr>
                <p:nvPr/>
              </p:nvSpPr>
              <p:spPr bwMode="auto">
                <a:xfrm>
                  <a:off x="1352" y="1797"/>
                  <a:ext cx="116" cy="346"/>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6" y="266"/>
                      </a:lnTo>
                      <a:lnTo>
                        <a:pt x="71" y="212"/>
                      </a:lnTo>
                      <a:lnTo>
                        <a:pt x="19" y="177"/>
                      </a:lnTo>
                      <a:lnTo>
                        <a:pt x="0" y="123"/>
                      </a:lnTo>
                      <a:lnTo>
                        <a:pt x="0" y="71"/>
                      </a:lnTo>
                      <a:lnTo>
                        <a:pt x="19" y="17"/>
                      </a:lnTo>
                      <a:lnTo>
                        <a:pt x="71" y="0"/>
                      </a:lnTo>
                      <a:lnTo>
                        <a:pt x="106" y="52"/>
                      </a:lnTo>
                      <a:lnTo>
                        <a:pt x="106" y="106"/>
                      </a:lnTo>
                      <a:lnTo>
                        <a:pt x="125" y="160"/>
                      </a:lnTo>
                      <a:lnTo>
                        <a:pt x="160" y="212"/>
                      </a:lnTo>
                      <a:lnTo>
                        <a:pt x="179" y="266"/>
                      </a:lnTo>
                      <a:lnTo>
                        <a:pt x="196" y="319"/>
                      </a:lnTo>
                      <a:lnTo>
                        <a:pt x="214" y="356"/>
                      </a:lnTo>
                      <a:lnTo>
                        <a:pt x="231" y="408"/>
                      </a:lnTo>
                      <a:lnTo>
                        <a:pt x="231" y="462"/>
                      </a:lnTo>
                      <a:lnTo>
                        <a:pt x="231" y="514"/>
                      </a:lnTo>
                      <a:lnTo>
                        <a:pt x="196"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0713" name="Freeform 396"/>
                <p:cNvSpPr>
                  <a:spLocks/>
                </p:cNvSpPr>
                <p:nvPr/>
              </p:nvSpPr>
              <p:spPr bwMode="auto">
                <a:xfrm>
                  <a:off x="1426"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2"/>
                      </a:lnTo>
                      <a:lnTo>
                        <a:pt x="160" y="568"/>
                      </a:lnTo>
                      <a:lnTo>
                        <a:pt x="160" y="514"/>
                      </a:lnTo>
                      <a:lnTo>
                        <a:pt x="160" y="462"/>
                      </a:lnTo>
                      <a:lnTo>
                        <a:pt x="160" y="408"/>
                      </a:lnTo>
                      <a:lnTo>
                        <a:pt x="142" y="356"/>
                      </a:lnTo>
                      <a:lnTo>
                        <a:pt x="142" y="319"/>
                      </a:lnTo>
                      <a:lnTo>
                        <a:pt x="106" y="266"/>
                      </a:lnTo>
                      <a:lnTo>
                        <a:pt x="71" y="212"/>
                      </a:lnTo>
                      <a:lnTo>
                        <a:pt x="18" y="177"/>
                      </a:lnTo>
                      <a:lnTo>
                        <a:pt x="0" y="123"/>
                      </a:lnTo>
                      <a:lnTo>
                        <a:pt x="0" y="71"/>
                      </a:lnTo>
                      <a:lnTo>
                        <a:pt x="18" y="17"/>
                      </a:lnTo>
                      <a:lnTo>
                        <a:pt x="71" y="0"/>
                      </a:lnTo>
                      <a:lnTo>
                        <a:pt x="106" y="52"/>
                      </a:lnTo>
                      <a:lnTo>
                        <a:pt x="106" y="106"/>
                      </a:lnTo>
                      <a:lnTo>
                        <a:pt x="125" y="160"/>
                      </a:lnTo>
                      <a:lnTo>
                        <a:pt x="160" y="212"/>
                      </a:lnTo>
                      <a:lnTo>
                        <a:pt x="178" y="266"/>
                      </a:lnTo>
                      <a:lnTo>
                        <a:pt x="195" y="319"/>
                      </a:lnTo>
                      <a:lnTo>
                        <a:pt x="214" y="356"/>
                      </a:lnTo>
                      <a:lnTo>
                        <a:pt x="231" y="408"/>
                      </a:lnTo>
                      <a:lnTo>
                        <a:pt x="231" y="462"/>
                      </a:lnTo>
                      <a:lnTo>
                        <a:pt x="231"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714" name="Freeform 397"/>
                <p:cNvSpPr>
                  <a:spLocks/>
                </p:cNvSpPr>
                <p:nvPr/>
              </p:nvSpPr>
              <p:spPr bwMode="auto">
                <a:xfrm>
                  <a:off x="1500" y="1760"/>
                  <a:ext cx="115"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6"/>
                      </a:lnTo>
                      <a:lnTo>
                        <a:pt x="70" y="213"/>
                      </a:lnTo>
                      <a:lnTo>
                        <a:pt x="18" y="177"/>
                      </a:lnTo>
                      <a:lnTo>
                        <a:pt x="0" y="123"/>
                      </a:lnTo>
                      <a:lnTo>
                        <a:pt x="0" y="71"/>
                      </a:lnTo>
                      <a:lnTo>
                        <a:pt x="18" y="17"/>
                      </a:lnTo>
                      <a:lnTo>
                        <a:pt x="70" y="0"/>
                      </a:lnTo>
                      <a:lnTo>
                        <a:pt x="106" y="53"/>
                      </a:lnTo>
                      <a:lnTo>
                        <a:pt x="106" y="106"/>
                      </a:lnTo>
                      <a:lnTo>
                        <a:pt x="124" y="160"/>
                      </a:lnTo>
                      <a:lnTo>
                        <a:pt x="160" y="213"/>
                      </a:lnTo>
                      <a:lnTo>
                        <a:pt x="178" y="266"/>
                      </a:lnTo>
                      <a:lnTo>
                        <a:pt x="195" y="319"/>
                      </a:lnTo>
                      <a:lnTo>
                        <a:pt x="214"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0715" name="Freeform 398"/>
                <p:cNvSpPr>
                  <a:spLocks/>
                </p:cNvSpPr>
                <p:nvPr/>
              </p:nvSpPr>
              <p:spPr bwMode="auto">
                <a:xfrm>
                  <a:off x="1721" y="1649"/>
                  <a:ext cx="116" cy="347"/>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1"/>
                      </a:lnTo>
                      <a:lnTo>
                        <a:pt x="160" y="567"/>
                      </a:lnTo>
                      <a:lnTo>
                        <a:pt x="160" y="514"/>
                      </a:lnTo>
                      <a:lnTo>
                        <a:pt x="160" y="461"/>
                      </a:lnTo>
                      <a:lnTo>
                        <a:pt x="160" y="407"/>
                      </a:lnTo>
                      <a:lnTo>
                        <a:pt x="141" y="355"/>
                      </a:lnTo>
                      <a:lnTo>
                        <a:pt x="141" y="318"/>
                      </a:lnTo>
                      <a:lnTo>
                        <a:pt x="106" y="266"/>
                      </a:lnTo>
                      <a:lnTo>
                        <a:pt x="71" y="212"/>
                      </a:lnTo>
                      <a:lnTo>
                        <a:pt x="18" y="177"/>
                      </a:lnTo>
                      <a:lnTo>
                        <a:pt x="0" y="123"/>
                      </a:lnTo>
                      <a:lnTo>
                        <a:pt x="0" y="70"/>
                      </a:lnTo>
                      <a:lnTo>
                        <a:pt x="18" y="17"/>
                      </a:lnTo>
                      <a:lnTo>
                        <a:pt x="71" y="0"/>
                      </a:lnTo>
                      <a:lnTo>
                        <a:pt x="106" y="52"/>
                      </a:lnTo>
                      <a:lnTo>
                        <a:pt x="106" y="106"/>
                      </a:lnTo>
                      <a:lnTo>
                        <a:pt x="124" y="160"/>
                      </a:lnTo>
                      <a:lnTo>
                        <a:pt x="160" y="212"/>
                      </a:lnTo>
                      <a:lnTo>
                        <a:pt x="178" y="266"/>
                      </a:lnTo>
                      <a:lnTo>
                        <a:pt x="195" y="318"/>
                      </a:lnTo>
                      <a:lnTo>
                        <a:pt x="214" y="355"/>
                      </a:lnTo>
                      <a:lnTo>
                        <a:pt x="231" y="407"/>
                      </a:lnTo>
                      <a:lnTo>
                        <a:pt x="231" y="461"/>
                      </a:lnTo>
                      <a:lnTo>
                        <a:pt x="231" y="514"/>
                      </a:lnTo>
                      <a:lnTo>
                        <a:pt x="195" y="567"/>
                      </a:lnTo>
                      <a:lnTo>
                        <a:pt x="178" y="621"/>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716" name="Freeform 399"/>
                <p:cNvSpPr>
                  <a:spLocks/>
                </p:cNvSpPr>
                <p:nvPr/>
              </p:nvSpPr>
              <p:spPr bwMode="auto">
                <a:xfrm>
                  <a:off x="1574" y="1723"/>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7" y="267"/>
                      </a:lnTo>
                      <a:lnTo>
                        <a:pt x="71" y="213"/>
                      </a:lnTo>
                      <a:lnTo>
                        <a:pt x="19" y="177"/>
                      </a:lnTo>
                      <a:lnTo>
                        <a:pt x="0" y="123"/>
                      </a:lnTo>
                      <a:lnTo>
                        <a:pt x="0" y="71"/>
                      </a:lnTo>
                      <a:lnTo>
                        <a:pt x="19" y="17"/>
                      </a:lnTo>
                      <a:lnTo>
                        <a:pt x="71" y="0"/>
                      </a:lnTo>
                      <a:lnTo>
                        <a:pt x="107" y="53"/>
                      </a:lnTo>
                      <a:lnTo>
                        <a:pt x="107" y="107"/>
                      </a:lnTo>
                      <a:lnTo>
                        <a:pt x="125" y="160"/>
                      </a:lnTo>
                      <a:lnTo>
                        <a:pt x="160" y="213"/>
                      </a:lnTo>
                      <a:lnTo>
                        <a:pt x="179" y="267"/>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0717" name="Freeform 400"/>
                <p:cNvSpPr>
                  <a:spLocks/>
                </p:cNvSpPr>
                <p:nvPr/>
              </p:nvSpPr>
              <p:spPr bwMode="auto">
                <a:xfrm>
                  <a:off x="1648" y="1686"/>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7"/>
                      </a:lnTo>
                      <a:lnTo>
                        <a:pt x="71" y="213"/>
                      </a:lnTo>
                      <a:lnTo>
                        <a:pt x="19" y="177"/>
                      </a:lnTo>
                      <a:lnTo>
                        <a:pt x="0" y="124"/>
                      </a:lnTo>
                      <a:lnTo>
                        <a:pt x="0" y="71"/>
                      </a:lnTo>
                      <a:lnTo>
                        <a:pt x="19" y="17"/>
                      </a:lnTo>
                      <a:lnTo>
                        <a:pt x="71" y="0"/>
                      </a:lnTo>
                      <a:lnTo>
                        <a:pt x="106" y="53"/>
                      </a:lnTo>
                      <a:lnTo>
                        <a:pt x="106" y="107"/>
                      </a:lnTo>
                      <a:lnTo>
                        <a:pt x="125" y="161"/>
                      </a:lnTo>
                      <a:lnTo>
                        <a:pt x="160" y="213"/>
                      </a:lnTo>
                      <a:lnTo>
                        <a:pt x="179" y="267"/>
                      </a:lnTo>
                      <a:lnTo>
                        <a:pt x="195" y="319"/>
                      </a:lnTo>
                      <a:lnTo>
                        <a:pt x="214" y="356"/>
                      </a:lnTo>
                      <a:lnTo>
                        <a:pt x="231" y="408"/>
                      </a:lnTo>
                      <a:lnTo>
                        <a:pt x="231" y="462"/>
                      </a:lnTo>
                      <a:lnTo>
                        <a:pt x="231" y="514"/>
                      </a:lnTo>
                      <a:lnTo>
                        <a:pt x="195"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grpSp>
        </p:grpSp>
        <p:grpSp>
          <p:nvGrpSpPr>
            <p:cNvPr id="70687" name="Group 401"/>
            <p:cNvGrpSpPr>
              <a:grpSpLocks/>
            </p:cNvGrpSpPr>
            <p:nvPr/>
          </p:nvGrpSpPr>
          <p:grpSpPr bwMode="auto">
            <a:xfrm>
              <a:off x="1168" y="1649"/>
              <a:ext cx="780" cy="494"/>
              <a:chOff x="1168" y="1649"/>
              <a:chExt cx="780" cy="494"/>
            </a:xfrm>
          </p:grpSpPr>
          <p:grpSp>
            <p:nvGrpSpPr>
              <p:cNvPr id="70688" name="Group 402"/>
              <p:cNvGrpSpPr>
                <a:grpSpLocks/>
              </p:cNvGrpSpPr>
              <p:nvPr/>
            </p:nvGrpSpPr>
            <p:grpSpPr bwMode="auto">
              <a:xfrm>
                <a:off x="1168" y="1649"/>
                <a:ext cx="484" cy="494"/>
                <a:chOff x="1168" y="1649"/>
                <a:chExt cx="484" cy="494"/>
              </a:xfrm>
            </p:grpSpPr>
            <p:sp>
              <p:nvSpPr>
                <p:cNvPr id="70703" name="Freeform 403"/>
                <p:cNvSpPr>
                  <a:spLocks/>
                </p:cNvSpPr>
                <p:nvPr/>
              </p:nvSpPr>
              <p:spPr bwMode="auto">
                <a:xfrm>
                  <a:off x="1168"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6" y="266"/>
                      </a:lnTo>
                      <a:lnTo>
                        <a:pt x="71" y="212"/>
                      </a:lnTo>
                      <a:lnTo>
                        <a:pt x="19" y="177"/>
                      </a:lnTo>
                      <a:lnTo>
                        <a:pt x="0" y="123"/>
                      </a:lnTo>
                      <a:lnTo>
                        <a:pt x="0" y="71"/>
                      </a:lnTo>
                      <a:lnTo>
                        <a:pt x="19" y="17"/>
                      </a:lnTo>
                      <a:lnTo>
                        <a:pt x="71" y="0"/>
                      </a:lnTo>
                      <a:lnTo>
                        <a:pt x="106" y="52"/>
                      </a:lnTo>
                      <a:lnTo>
                        <a:pt x="106" y="106"/>
                      </a:lnTo>
                      <a:lnTo>
                        <a:pt x="125" y="160"/>
                      </a:lnTo>
                      <a:lnTo>
                        <a:pt x="160" y="212"/>
                      </a:lnTo>
                      <a:lnTo>
                        <a:pt x="179" y="266"/>
                      </a:lnTo>
                      <a:lnTo>
                        <a:pt x="195" y="319"/>
                      </a:lnTo>
                      <a:lnTo>
                        <a:pt x="214" y="356"/>
                      </a:lnTo>
                      <a:lnTo>
                        <a:pt x="231" y="408"/>
                      </a:lnTo>
                      <a:lnTo>
                        <a:pt x="231" y="462"/>
                      </a:lnTo>
                      <a:lnTo>
                        <a:pt x="231" y="514"/>
                      </a:lnTo>
                      <a:lnTo>
                        <a:pt x="195"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0704" name="Freeform 404"/>
                <p:cNvSpPr>
                  <a:spLocks/>
                </p:cNvSpPr>
                <p:nvPr/>
              </p:nvSpPr>
              <p:spPr bwMode="auto">
                <a:xfrm>
                  <a:off x="1241" y="1797"/>
                  <a:ext cx="116" cy="346"/>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2"/>
                      </a:lnTo>
                      <a:lnTo>
                        <a:pt x="160" y="568"/>
                      </a:lnTo>
                      <a:lnTo>
                        <a:pt x="160" y="514"/>
                      </a:lnTo>
                      <a:lnTo>
                        <a:pt x="160" y="462"/>
                      </a:lnTo>
                      <a:lnTo>
                        <a:pt x="160" y="408"/>
                      </a:lnTo>
                      <a:lnTo>
                        <a:pt x="141" y="356"/>
                      </a:lnTo>
                      <a:lnTo>
                        <a:pt x="141" y="319"/>
                      </a:lnTo>
                      <a:lnTo>
                        <a:pt x="106" y="266"/>
                      </a:lnTo>
                      <a:lnTo>
                        <a:pt x="71" y="212"/>
                      </a:lnTo>
                      <a:lnTo>
                        <a:pt x="18" y="177"/>
                      </a:lnTo>
                      <a:lnTo>
                        <a:pt x="0" y="123"/>
                      </a:lnTo>
                      <a:lnTo>
                        <a:pt x="0" y="71"/>
                      </a:lnTo>
                      <a:lnTo>
                        <a:pt x="18" y="17"/>
                      </a:lnTo>
                      <a:lnTo>
                        <a:pt x="71" y="0"/>
                      </a:lnTo>
                      <a:lnTo>
                        <a:pt x="106" y="52"/>
                      </a:lnTo>
                      <a:lnTo>
                        <a:pt x="106" y="106"/>
                      </a:lnTo>
                      <a:lnTo>
                        <a:pt x="124" y="160"/>
                      </a:lnTo>
                      <a:lnTo>
                        <a:pt x="160" y="212"/>
                      </a:lnTo>
                      <a:lnTo>
                        <a:pt x="178" y="266"/>
                      </a:lnTo>
                      <a:lnTo>
                        <a:pt x="195" y="319"/>
                      </a:lnTo>
                      <a:lnTo>
                        <a:pt x="214" y="356"/>
                      </a:lnTo>
                      <a:lnTo>
                        <a:pt x="231" y="408"/>
                      </a:lnTo>
                      <a:lnTo>
                        <a:pt x="231" y="462"/>
                      </a:lnTo>
                      <a:lnTo>
                        <a:pt x="231"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705" name="Freeform 405"/>
                <p:cNvSpPr>
                  <a:spLocks/>
                </p:cNvSpPr>
                <p:nvPr/>
              </p:nvSpPr>
              <p:spPr bwMode="auto">
                <a:xfrm>
                  <a:off x="1315" y="1760"/>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7" y="266"/>
                      </a:lnTo>
                      <a:lnTo>
                        <a:pt x="71" y="213"/>
                      </a:lnTo>
                      <a:lnTo>
                        <a:pt x="19" y="177"/>
                      </a:lnTo>
                      <a:lnTo>
                        <a:pt x="0" y="123"/>
                      </a:lnTo>
                      <a:lnTo>
                        <a:pt x="0" y="71"/>
                      </a:lnTo>
                      <a:lnTo>
                        <a:pt x="19" y="17"/>
                      </a:lnTo>
                      <a:lnTo>
                        <a:pt x="71" y="0"/>
                      </a:lnTo>
                      <a:lnTo>
                        <a:pt x="107" y="53"/>
                      </a:lnTo>
                      <a:lnTo>
                        <a:pt x="107" y="106"/>
                      </a:lnTo>
                      <a:lnTo>
                        <a:pt x="125" y="160"/>
                      </a:lnTo>
                      <a:lnTo>
                        <a:pt x="160" y="213"/>
                      </a:lnTo>
                      <a:lnTo>
                        <a:pt x="179" y="266"/>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0706" name="Freeform 406"/>
                <p:cNvSpPr>
                  <a:spLocks/>
                </p:cNvSpPr>
                <p:nvPr/>
              </p:nvSpPr>
              <p:spPr bwMode="auto">
                <a:xfrm>
                  <a:off x="1537" y="1649"/>
                  <a:ext cx="115" cy="347"/>
                </a:xfrm>
                <a:custGeom>
                  <a:avLst/>
                  <a:gdLst>
                    <a:gd name="T0" fmla="*/ 1 w 230"/>
                    <a:gd name="T1" fmla="*/ 1 h 692"/>
                    <a:gd name="T2" fmla="*/ 1 w 230"/>
                    <a:gd name="T3" fmla="*/ 1 h 692"/>
                    <a:gd name="T4" fmla="*/ 1 w 230"/>
                    <a:gd name="T5" fmla="*/ 1 h 692"/>
                    <a:gd name="T6" fmla="*/ 1 w 230"/>
                    <a:gd name="T7" fmla="*/ 1 h 692"/>
                    <a:gd name="T8" fmla="*/ 1 w 230"/>
                    <a:gd name="T9" fmla="*/ 1 h 692"/>
                    <a:gd name="T10" fmla="*/ 1 w 230"/>
                    <a:gd name="T11" fmla="*/ 1 h 692"/>
                    <a:gd name="T12" fmla="*/ 1 w 230"/>
                    <a:gd name="T13" fmla="*/ 1 h 692"/>
                    <a:gd name="T14" fmla="*/ 1 w 230"/>
                    <a:gd name="T15" fmla="*/ 1 h 692"/>
                    <a:gd name="T16" fmla="*/ 1 w 230"/>
                    <a:gd name="T17" fmla="*/ 1 h 692"/>
                    <a:gd name="T18" fmla="*/ 1 w 230"/>
                    <a:gd name="T19" fmla="*/ 1 h 692"/>
                    <a:gd name="T20" fmla="*/ 1 w 230"/>
                    <a:gd name="T21" fmla="*/ 1 h 692"/>
                    <a:gd name="T22" fmla="*/ 0 w 230"/>
                    <a:gd name="T23" fmla="*/ 1 h 692"/>
                    <a:gd name="T24" fmla="*/ 0 w 230"/>
                    <a:gd name="T25" fmla="*/ 1 h 692"/>
                    <a:gd name="T26" fmla="*/ 1 w 230"/>
                    <a:gd name="T27" fmla="*/ 1 h 692"/>
                    <a:gd name="T28" fmla="*/ 1 w 230"/>
                    <a:gd name="T29" fmla="*/ 0 h 692"/>
                    <a:gd name="T30" fmla="*/ 1 w 230"/>
                    <a:gd name="T31" fmla="*/ 1 h 692"/>
                    <a:gd name="T32" fmla="*/ 1 w 230"/>
                    <a:gd name="T33" fmla="*/ 1 h 692"/>
                    <a:gd name="T34" fmla="*/ 1 w 230"/>
                    <a:gd name="T35" fmla="*/ 1 h 692"/>
                    <a:gd name="T36" fmla="*/ 1 w 230"/>
                    <a:gd name="T37" fmla="*/ 1 h 692"/>
                    <a:gd name="T38" fmla="*/ 1 w 230"/>
                    <a:gd name="T39" fmla="*/ 1 h 692"/>
                    <a:gd name="T40" fmla="*/ 1 w 230"/>
                    <a:gd name="T41" fmla="*/ 1 h 692"/>
                    <a:gd name="T42" fmla="*/ 1 w 230"/>
                    <a:gd name="T43" fmla="*/ 1 h 692"/>
                    <a:gd name="T44" fmla="*/ 1 w 230"/>
                    <a:gd name="T45" fmla="*/ 1 h 692"/>
                    <a:gd name="T46" fmla="*/ 1 w 230"/>
                    <a:gd name="T47" fmla="*/ 1 h 692"/>
                    <a:gd name="T48" fmla="*/ 1 w 230"/>
                    <a:gd name="T49" fmla="*/ 1 h 692"/>
                    <a:gd name="T50" fmla="*/ 1 w 230"/>
                    <a:gd name="T51" fmla="*/ 1 h 692"/>
                    <a:gd name="T52" fmla="*/ 1 w 230"/>
                    <a:gd name="T53" fmla="*/ 1 h 692"/>
                    <a:gd name="T54" fmla="*/ 1 w 230"/>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2"/>
                    <a:gd name="T86" fmla="*/ 230 w 230"/>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2">
                      <a:moveTo>
                        <a:pt x="158" y="692"/>
                      </a:moveTo>
                      <a:lnTo>
                        <a:pt x="160" y="621"/>
                      </a:lnTo>
                      <a:lnTo>
                        <a:pt x="160" y="567"/>
                      </a:lnTo>
                      <a:lnTo>
                        <a:pt x="160" y="514"/>
                      </a:lnTo>
                      <a:lnTo>
                        <a:pt x="160" y="461"/>
                      </a:lnTo>
                      <a:lnTo>
                        <a:pt x="160" y="407"/>
                      </a:lnTo>
                      <a:lnTo>
                        <a:pt x="141" y="355"/>
                      </a:lnTo>
                      <a:lnTo>
                        <a:pt x="141" y="318"/>
                      </a:lnTo>
                      <a:lnTo>
                        <a:pt x="106" y="266"/>
                      </a:lnTo>
                      <a:lnTo>
                        <a:pt x="70" y="212"/>
                      </a:lnTo>
                      <a:lnTo>
                        <a:pt x="18" y="177"/>
                      </a:lnTo>
                      <a:lnTo>
                        <a:pt x="0" y="123"/>
                      </a:lnTo>
                      <a:lnTo>
                        <a:pt x="0" y="70"/>
                      </a:lnTo>
                      <a:lnTo>
                        <a:pt x="18" y="17"/>
                      </a:lnTo>
                      <a:lnTo>
                        <a:pt x="70" y="0"/>
                      </a:lnTo>
                      <a:lnTo>
                        <a:pt x="106" y="52"/>
                      </a:lnTo>
                      <a:lnTo>
                        <a:pt x="106" y="106"/>
                      </a:lnTo>
                      <a:lnTo>
                        <a:pt x="124" y="160"/>
                      </a:lnTo>
                      <a:lnTo>
                        <a:pt x="160" y="212"/>
                      </a:lnTo>
                      <a:lnTo>
                        <a:pt x="178" y="266"/>
                      </a:lnTo>
                      <a:lnTo>
                        <a:pt x="195" y="318"/>
                      </a:lnTo>
                      <a:lnTo>
                        <a:pt x="213" y="355"/>
                      </a:lnTo>
                      <a:lnTo>
                        <a:pt x="230" y="407"/>
                      </a:lnTo>
                      <a:lnTo>
                        <a:pt x="230" y="461"/>
                      </a:lnTo>
                      <a:lnTo>
                        <a:pt x="230" y="514"/>
                      </a:lnTo>
                      <a:lnTo>
                        <a:pt x="195" y="567"/>
                      </a:lnTo>
                      <a:lnTo>
                        <a:pt x="178" y="621"/>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707" name="Freeform 407"/>
                <p:cNvSpPr>
                  <a:spLocks/>
                </p:cNvSpPr>
                <p:nvPr/>
              </p:nvSpPr>
              <p:spPr bwMode="auto">
                <a:xfrm>
                  <a:off x="1389" y="1723"/>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7"/>
                      </a:lnTo>
                      <a:lnTo>
                        <a:pt x="71" y="213"/>
                      </a:lnTo>
                      <a:lnTo>
                        <a:pt x="19" y="177"/>
                      </a:lnTo>
                      <a:lnTo>
                        <a:pt x="0" y="123"/>
                      </a:lnTo>
                      <a:lnTo>
                        <a:pt x="0" y="71"/>
                      </a:lnTo>
                      <a:lnTo>
                        <a:pt x="19" y="17"/>
                      </a:lnTo>
                      <a:lnTo>
                        <a:pt x="71" y="0"/>
                      </a:lnTo>
                      <a:lnTo>
                        <a:pt x="106" y="53"/>
                      </a:lnTo>
                      <a:lnTo>
                        <a:pt x="106" y="107"/>
                      </a:lnTo>
                      <a:lnTo>
                        <a:pt x="125" y="160"/>
                      </a:lnTo>
                      <a:lnTo>
                        <a:pt x="160" y="213"/>
                      </a:lnTo>
                      <a:lnTo>
                        <a:pt x="179" y="267"/>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0708" name="Freeform 408"/>
                <p:cNvSpPr>
                  <a:spLocks/>
                </p:cNvSpPr>
                <p:nvPr/>
              </p:nvSpPr>
              <p:spPr bwMode="auto">
                <a:xfrm>
                  <a:off x="1463" y="1686"/>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1" y="356"/>
                      </a:lnTo>
                      <a:lnTo>
                        <a:pt x="141" y="319"/>
                      </a:lnTo>
                      <a:lnTo>
                        <a:pt x="106" y="267"/>
                      </a:lnTo>
                      <a:lnTo>
                        <a:pt x="71" y="213"/>
                      </a:lnTo>
                      <a:lnTo>
                        <a:pt x="18" y="177"/>
                      </a:lnTo>
                      <a:lnTo>
                        <a:pt x="0" y="124"/>
                      </a:lnTo>
                      <a:lnTo>
                        <a:pt x="0" y="71"/>
                      </a:lnTo>
                      <a:lnTo>
                        <a:pt x="18" y="17"/>
                      </a:lnTo>
                      <a:lnTo>
                        <a:pt x="71" y="0"/>
                      </a:lnTo>
                      <a:lnTo>
                        <a:pt x="106" y="53"/>
                      </a:lnTo>
                      <a:lnTo>
                        <a:pt x="106" y="107"/>
                      </a:lnTo>
                      <a:lnTo>
                        <a:pt x="124" y="161"/>
                      </a:lnTo>
                      <a:lnTo>
                        <a:pt x="160" y="213"/>
                      </a:lnTo>
                      <a:lnTo>
                        <a:pt x="178" y="267"/>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grpSp>
          <p:grpSp>
            <p:nvGrpSpPr>
              <p:cNvPr id="70689" name="Group 409"/>
              <p:cNvGrpSpPr>
                <a:grpSpLocks/>
              </p:cNvGrpSpPr>
              <p:nvPr/>
            </p:nvGrpSpPr>
            <p:grpSpPr bwMode="auto">
              <a:xfrm>
                <a:off x="1315" y="1649"/>
                <a:ext cx="485" cy="494"/>
                <a:chOff x="1315" y="1649"/>
                <a:chExt cx="485" cy="494"/>
              </a:xfrm>
            </p:grpSpPr>
            <p:sp>
              <p:nvSpPr>
                <p:cNvPr id="70697" name="Freeform 410"/>
                <p:cNvSpPr>
                  <a:spLocks/>
                </p:cNvSpPr>
                <p:nvPr/>
              </p:nvSpPr>
              <p:spPr bwMode="auto">
                <a:xfrm>
                  <a:off x="1315" y="1797"/>
                  <a:ext cx="116" cy="346"/>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7" y="266"/>
                      </a:lnTo>
                      <a:lnTo>
                        <a:pt x="71" y="212"/>
                      </a:lnTo>
                      <a:lnTo>
                        <a:pt x="19" y="177"/>
                      </a:lnTo>
                      <a:lnTo>
                        <a:pt x="0" y="123"/>
                      </a:lnTo>
                      <a:lnTo>
                        <a:pt x="0" y="71"/>
                      </a:lnTo>
                      <a:lnTo>
                        <a:pt x="19" y="17"/>
                      </a:lnTo>
                      <a:lnTo>
                        <a:pt x="71" y="0"/>
                      </a:lnTo>
                      <a:lnTo>
                        <a:pt x="107" y="52"/>
                      </a:lnTo>
                      <a:lnTo>
                        <a:pt x="107" y="106"/>
                      </a:lnTo>
                      <a:lnTo>
                        <a:pt x="125" y="160"/>
                      </a:lnTo>
                      <a:lnTo>
                        <a:pt x="160" y="212"/>
                      </a:lnTo>
                      <a:lnTo>
                        <a:pt x="179" y="266"/>
                      </a:lnTo>
                      <a:lnTo>
                        <a:pt x="196" y="319"/>
                      </a:lnTo>
                      <a:lnTo>
                        <a:pt x="214" y="356"/>
                      </a:lnTo>
                      <a:lnTo>
                        <a:pt x="231" y="408"/>
                      </a:lnTo>
                      <a:lnTo>
                        <a:pt x="231" y="462"/>
                      </a:lnTo>
                      <a:lnTo>
                        <a:pt x="231" y="514"/>
                      </a:lnTo>
                      <a:lnTo>
                        <a:pt x="196"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0698" name="Freeform 411"/>
                <p:cNvSpPr>
                  <a:spLocks/>
                </p:cNvSpPr>
                <p:nvPr/>
              </p:nvSpPr>
              <p:spPr bwMode="auto">
                <a:xfrm>
                  <a:off x="1389"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6" y="266"/>
                      </a:lnTo>
                      <a:lnTo>
                        <a:pt x="71" y="212"/>
                      </a:lnTo>
                      <a:lnTo>
                        <a:pt x="19" y="177"/>
                      </a:lnTo>
                      <a:lnTo>
                        <a:pt x="0" y="123"/>
                      </a:lnTo>
                      <a:lnTo>
                        <a:pt x="0" y="71"/>
                      </a:lnTo>
                      <a:lnTo>
                        <a:pt x="19" y="17"/>
                      </a:lnTo>
                      <a:lnTo>
                        <a:pt x="71" y="0"/>
                      </a:lnTo>
                      <a:lnTo>
                        <a:pt x="106" y="52"/>
                      </a:lnTo>
                      <a:lnTo>
                        <a:pt x="106" y="106"/>
                      </a:lnTo>
                      <a:lnTo>
                        <a:pt x="125" y="160"/>
                      </a:lnTo>
                      <a:lnTo>
                        <a:pt x="160" y="212"/>
                      </a:lnTo>
                      <a:lnTo>
                        <a:pt x="179" y="266"/>
                      </a:lnTo>
                      <a:lnTo>
                        <a:pt x="196" y="319"/>
                      </a:lnTo>
                      <a:lnTo>
                        <a:pt x="214" y="356"/>
                      </a:lnTo>
                      <a:lnTo>
                        <a:pt x="231" y="408"/>
                      </a:lnTo>
                      <a:lnTo>
                        <a:pt x="231" y="462"/>
                      </a:lnTo>
                      <a:lnTo>
                        <a:pt x="231" y="514"/>
                      </a:lnTo>
                      <a:lnTo>
                        <a:pt x="196"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0699" name="Freeform 412"/>
                <p:cNvSpPr>
                  <a:spLocks/>
                </p:cNvSpPr>
                <p:nvPr/>
              </p:nvSpPr>
              <p:spPr bwMode="auto">
                <a:xfrm>
                  <a:off x="1463" y="1760"/>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1" y="356"/>
                      </a:lnTo>
                      <a:lnTo>
                        <a:pt x="141" y="319"/>
                      </a:lnTo>
                      <a:lnTo>
                        <a:pt x="106" y="266"/>
                      </a:lnTo>
                      <a:lnTo>
                        <a:pt x="71" y="213"/>
                      </a:lnTo>
                      <a:lnTo>
                        <a:pt x="18" y="177"/>
                      </a:lnTo>
                      <a:lnTo>
                        <a:pt x="0" y="123"/>
                      </a:lnTo>
                      <a:lnTo>
                        <a:pt x="0" y="71"/>
                      </a:lnTo>
                      <a:lnTo>
                        <a:pt x="18" y="17"/>
                      </a:lnTo>
                      <a:lnTo>
                        <a:pt x="71" y="0"/>
                      </a:lnTo>
                      <a:lnTo>
                        <a:pt x="106" y="53"/>
                      </a:lnTo>
                      <a:lnTo>
                        <a:pt x="106" y="106"/>
                      </a:lnTo>
                      <a:lnTo>
                        <a:pt x="124" y="160"/>
                      </a:lnTo>
                      <a:lnTo>
                        <a:pt x="160" y="213"/>
                      </a:lnTo>
                      <a:lnTo>
                        <a:pt x="178" y="266"/>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0700" name="Freeform 413"/>
                <p:cNvSpPr>
                  <a:spLocks/>
                </p:cNvSpPr>
                <p:nvPr/>
              </p:nvSpPr>
              <p:spPr bwMode="auto">
                <a:xfrm>
                  <a:off x="1684" y="1649"/>
                  <a:ext cx="116" cy="347"/>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1"/>
                      </a:lnTo>
                      <a:lnTo>
                        <a:pt x="160" y="567"/>
                      </a:lnTo>
                      <a:lnTo>
                        <a:pt x="160" y="514"/>
                      </a:lnTo>
                      <a:lnTo>
                        <a:pt x="160" y="461"/>
                      </a:lnTo>
                      <a:lnTo>
                        <a:pt x="160" y="407"/>
                      </a:lnTo>
                      <a:lnTo>
                        <a:pt x="141" y="355"/>
                      </a:lnTo>
                      <a:lnTo>
                        <a:pt x="141" y="318"/>
                      </a:lnTo>
                      <a:lnTo>
                        <a:pt x="106" y="266"/>
                      </a:lnTo>
                      <a:lnTo>
                        <a:pt x="71" y="212"/>
                      </a:lnTo>
                      <a:lnTo>
                        <a:pt x="18" y="177"/>
                      </a:lnTo>
                      <a:lnTo>
                        <a:pt x="0" y="123"/>
                      </a:lnTo>
                      <a:lnTo>
                        <a:pt x="0" y="70"/>
                      </a:lnTo>
                      <a:lnTo>
                        <a:pt x="18" y="17"/>
                      </a:lnTo>
                      <a:lnTo>
                        <a:pt x="71" y="0"/>
                      </a:lnTo>
                      <a:lnTo>
                        <a:pt x="106" y="52"/>
                      </a:lnTo>
                      <a:lnTo>
                        <a:pt x="106" y="106"/>
                      </a:lnTo>
                      <a:lnTo>
                        <a:pt x="125" y="160"/>
                      </a:lnTo>
                      <a:lnTo>
                        <a:pt x="160" y="212"/>
                      </a:lnTo>
                      <a:lnTo>
                        <a:pt x="178" y="266"/>
                      </a:lnTo>
                      <a:lnTo>
                        <a:pt x="195" y="318"/>
                      </a:lnTo>
                      <a:lnTo>
                        <a:pt x="214" y="355"/>
                      </a:lnTo>
                      <a:lnTo>
                        <a:pt x="231" y="407"/>
                      </a:lnTo>
                      <a:lnTo>
                        <a:pt x="231" y="461"/>
                      </a:lnTo>
                      <a:lnTo>
                        <a:pt x="231" y="514"/>
                      </a:lnTo>
                      <a:lnTo>
                        <a:pt x="195" y="567"/>
                      </a:lnTo>
                      <a:lnTo>
                        <a:pt x="178" y="621"/>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701" name="Freeform 414"/>
                <p:cNvSpPr>
                  <a:spLocks/>
                </p:cNvSpPr>
                <p:nvPr/>
              </p:nvSpPr>
              <p:spPr bwMode="auto">
                <a:xfrm>
                  <a:off x="1537" y="1723"/>
                  <a:ext cx="115"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7"/>
                      </a:lnTo>
                      <a:lnTo>
                        <a:pt x="70" y="213"/>
                      </a:lnTo>
                      <a:lnTo>
                        <a:pt x="18" y="177"/>
                      </a:lnTo>
                      <a:lnTo>
                        <a:pt x="0" y="123"/>
                      </a:lnTo>
                      <a:lnTo>
                        <a:pt x="0" y="71"/>
                      </a:lnTo>
                      <a:lnTo>
                        <a:pt x="18" y="17"/>
                      </a:lnTo>
                      <a:lnTo>
                        <a:pt x="70" y="0"/>
                      </a:lnTo>
                      <a:lnTo>
                        <a:pt x="106" y="53"/>
                      </a:lnTo>
                      <a:lnTo>
                        <a:pt x="106" y="107"/>
                      </a:lnTo>
                      <a:lnTo>
                        <a:pt x="124" y="160"/>
                      </a:lnTo>
                      <a:lnTo>
                        <a:pt x="160" y="213"/>
                      </a:lnTo>
                      <a:lnTo>
                        <a:pt x="178" y="267"/>
                      </a:lnTo>
                      <a:lnTo>
                        <a:pt x="195" y="319"/>
                      </a:lnTo>
                      <a:lnTo>
                        <a:pt x="213"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0702" name="Freeform 415"/>
                <p:cNvSpPr>
                  <a:spLocks/>
                </p:cNvSpPr>
                <p:nvPr/>
              </p:nvSpPr>
              <p:spPr bwMode="auto">
                <a:xfrm>
                  <a:off x="1611" y="1686"/>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7"/>
                      </a:lnTo>
                      <a:lnTo>
                        <a:pt x="71" y="213"/>
                      </a:lnTo>
                      <a:lnTo>
                        <a:pt x="19" y="177"/>
                      </a:lnTo>
                      <a:lnTo>
                        <a:pt x="0" y="124"/>
                      </a:lnTo>
                      <a:lnTo>
                        <a:pt x="0" y="71"/>
                      </a:lnTo>
                      <a:lnTo>
                        <a:pt x="19" y="17"/>
                      </a:lnTo>
                      <a:lnTo>
                        <a:pt x="71" y="0"/>
                      </a:lnTo>
                      <a:lnTo>
                        <a:pt x="106" y="53"/>
                      </a:lnTo>
                      <a:lnTo>
                        <a:pt x="106" y="107"/>
                      </a:lnTo>
                      <a:lnTo>
                        <a:pt x="125" y="161"/>
                      </a:lnTo>
                      <a:lnTo>
                        <a:pt x="160" y="213"/>
                      </a:lnTo>
                      <a:lnTo>
                        <a:pt x="179" y="267"/>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grpSp>
          <p:grpSp>
            <p:nvGrpSpPr>
              <p:cNvPr id="70690" name="Group 416"/>
              <p:cNvGrpSpPr>
                <a:grpSpLocks/>
              </p:cNvGrpSpPr>
              <p:nvPr/>
            </p:nvGrpSpPr>
            <p:grpSpPr bwMode="auto">
              <a:xfrm>
                <a:off x="1463" y="1649"/>
                <a:ext cx="485" cy="494"/>
                <a:chOff x="1463" y="1649"/>
                <a:chExt cx="485" cy="494"/>
              </a:xfrm>
            </p:grpSpPr>
            <p:sp>
              <p:nvSpPr>
                <p:cNvPr id="70691" name="Freeform 417"/>
                <p:cNvSpPr>
                  <a:spLocks/>
                </p:cNvSpPr>
                <p:nvPr/>
              </p:nvSpPr>
              <p:spPr bwMode="auto">
                <a:xfrm>
                  <a:off x="1463"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2"/>
                      </a:lnTo>
                      <a:lnTo>
                        <a:pt x="160" y="568"/>
                      </a:lnTo>
                      <a:lnTo>
                        <a:pt x="160" y="514"/>
                      </a:lnTo>
                      <a:lnTo>
                        <a:pt x="160" y="462"/>
                      </a:lnTo>
                      <a:lnTo>
                        <a:pt x="160" y="408"/>
                      </a:lnTo>
                      <a:lnTo>
                        <a:pt x="141" y="356"/>
                      </a:lnTo>
                      <a:lnTo>
                        <a:pt x="141" y="319"/>
                      </a:lnTo>
                      <a:lnTo>
                        <a:pt x="106" y="266"/>
                      </a:lnTo>
                      <a:lnTo>
                        <a:pt x="71" y="212"/>
                      </a:lnTo>
                      <a:lnTo>
                        <a:pt x="18" y="177"/>
                      </a:lnTo>
                      <a:lnTo>
                        <a:pt x="0" y="123"/>
                      </a:lnTo>
                      <a:lnTo>
                        <a:pt x="0" y="71"/>
                      </a:lnTo>
                      <a:lnTo>
                        <a:pt x="18" y="17"/>
                      </a:lnTo>
                      <a:lnTo>
                        <a:pt x="71" y="0"/>
                      </a:lnTo>
                      <a:lnTo>
                        <a:pt x="106" y="52"/>
                      </a:lnTo>
                      <a:lnTo>
                        <a:pt x="106" y="106"/>
                      </a:lnTo>
                      <a:lnTo>
                        <a:pt x="124" y="160"/>
                      </a:lnTo>
                      <a:lnTo>
                        <a:pt x="160" y="212"/>
                      </a:lnTo>
                      <a:lnTo>
                        <a:pt x="178" y="266"/>
                      </a:lnTo>
                      <a:lnTo>
                        <a:pt x="195" y="319"/>
                      </a:lnTo>
                      <a:lnTo>
                        <a:pt x="214" y="356"/>
                      </a:lnTo>
                      <a:lnTo>
                        <a:pt x="231" y="408"/>
                      </a:lnTo>
                      <a:lnTo>
                        <a:pt x="231" y="462"/>
                      </a:lnTo>
                      <a:lnTo>
                        <a:pt x="231"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692" name="Freeform 418"/>
                <p:cNvSpPr>
                  <a:spLocks/>
                </p:cNvSpPr>
                <p:nvPr/>
              </p:nvSpPr>
              <p:spPr bwMode="auto">
                <a:xfrm>
                  <a:off x="1537" y="1797"/>
                  <a:ext cx="115" cy="346"/>
                </a:xfrm>
                <a:custGeom>
                  <a:avLst/>
                  <a:gdLst>
                    <a:gd name="T0" fmla="*/ 1 w 230"/>
                    <a:gd name="T1" fmla="*/ 1 h 692"/>
                    <a:gd name="T2" fmla="*/ 1 w 230"/>
                    <a:gd name="T3" fmla="*/ 1 h 692"/>
                    <a:gd name="T4" fmla="*/ 1 w 230"/>
                    <a:gd name="T5" fmla="*/ 1 h 692"/>
                    <a:gd name="T6" fmla="*/ 1 w 230"/>
                    <a:gd name="T7" fmla="*/ 1 h 692"/>
                    <a:gd name="T8" fmla="*/ 1 w 230"/>
                    <a:gd name="T9" fmla="*/ 1 h 692"/>
                    <a:gd name="T10" fmla="*/ 1 w 230"/>
                    <a:gd name="T11" fmla="*/ 1 h 692"/>
                    <a:gd name="T12" fmla="*/ 1 w 230"/>
                    <a:gd name="T13" fmla="*/ 1 h 692"/>
                    <a:gd name="T14" fmla="*/ 1 w 230"/>
                    <a:gd name="T15" fmla="*/ 1 h 692"/>
                    <a:gd name="T16" fmla="*/ 1 w 230"/>
                    <a:gd name="T17" fmla="*/ 1 h 692"/>
                    <a:gd name="T18" fmla="*/ 1 w 230"/>
                    <a:gd name="T19" fmla="*/ 1 h 692"/>
                    <a:gd name="T20" fmla="*/ 1 w 230"/>
                    <a:gd name="T21" fmla="*/ 1 h 692"/>
                    <a:gd name="T22" fmla="*/ 0 w 230"/>
                    <a:gd name="T23" fmla="*/ 1 h 692"/>
                    <a:gd name="T24" fmla="*/ 0 w 230"/>
                    <a:gd name="T25" fmla="*/ 1 h 692"/>
                    <a:gd name="T26" fmla="*/ 1 w 230"/>
                    <a:gd name="T27" fmla="*/ 1 h 692"/>
                    <a:gd name="T28" fmla="*/ 1 w 230"/>
                    <a:gd name="T29" fmla="*/ 0 h 692"/>
                    <a:gd name="T30" fmla="*/ 1 w 230"/>
                    <a:gd name="T31" fmla="*/ 1 h 692"/>
                    <a:gd name="T32" fmla="*/ 1 w 230"/>
                    <a:gd name="T33" fmla="*/ 1 h 692"/>
                    <a:gd name="T34" fmla="*/ 1 w 230"/>
                    <a:gd name="T35" fmla="*/ 1 h 692"/>
                    <a:gd name="T36" fmla="*/ 1 w 230"/>
                    <a:gd name="T37" fmla="*/ 1 h 692"/>
                    <a:gd name="T38" fmla="*/ 1 w 230"/>
                    <a:gd name="T39" fmla="*/ 1 h 692"/>
                    <a:gd name="T40" fmla="*/ 1 w 230"/>
                    <a:gd name="T41" fmla="*/ 1 h 692"/>
                    <a:gd name="T42" fmla="*/ 1 w 230"/>
                    <a:gd name="T43" fmla="*/ 1 h 692"/>
                    <a:gd name="T44" fmla="*/ 1 w 230"/>
                    <a:gd name="T45" fmla="*/ 1 h 692"/>
                    <a:gd name="T46" fmla="*/ 1 w 230"/>
                    <a:gd name="T47" fmla="*/ 1 h 692"/>
                    <a:gd name="T48" fmla="*/ 1 w 230"/>
                    <a:gd name="T49" fmla="*/ 1 h 692"/>
                    <a:gd name="T50" fmla="*/ 1 w 230"/>
                    <a:gd name="T51" fmla="*/ 1 h 692"/>
                    <a:gd name="T52" fmla="*/ 1 w 230"/>
                    <a:gd name="T53" fmla="*/ 1 h 692"/>
                    <a:gd name="T54" fmla="*/ 1 w 230"/>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2"/>
                    <a:gd name="T86" fmla="*/ 230 w 230"/>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2">
                      <a:moveTo>
                        <a:pt x="158" y="692"/>
                      </a:moveTo>
                      <a:lnTo>
                        <a:pt x="160" y="622"/>
                      </a:lnTo>
                      <a:lnTo>
                        <a:pt x="160" y="568"/>
                      </a:lnTo>
                      <a:lnTo>
                        <a:pt x="160" y="514"/>
                      </a:lnTo>
                      <a:lnTo>
                        <a:pt x="160" y="462"/>
                      </a:lnTo>
                      <a:lnTo>
                        <a:pt x="160" y="408"/>
                      </a:lnTo>
                      <a:lnTo>
                        <a:pt x="141" y="356"/>
                      </a:lnTo>
                      <a:lnTo>
                        <a:pt x="141" y="319"/>
                      </a:lnTo>
                      <a:lnTo>
                        <a:pt x="106" y="266"/>
                      </a:lnTo>
                      <a:lnTo>
                        <a:pt x="70" y="212"/>
                      </a:lnTo>
                      <a:lnTo>
                        <a:pt x="18" y="177"/>
                      </a:lnTo>
                      <a:lnTo>
                        <a:pt x="0" y="123"/>
                      </a:lnTo>
                      <a:lnTo>
                        <a:pt x="0" y="71"/>
                      </a:lnTo>
                      <a:lnTo>
                        <a:pt x="18" y="17"/>
                      </a:lnTo>
                      <a:lnTo>
                        <a:pt x="70" y="0"/>
                      </a:lnTo>
                      <a:lnTo>
                        <a:pt x="106" y="52"/>
                      </a:lnTo>
                      <a:lnTo>
                        <a:pt x="106" y="106"/>
                      </a:lnTo>
                      <a:lnTo>
                        <a:pt x="124" y="160"/>
                      </a:lnTo>
                      <a:lnTo>
                        <a:pt x="160" y="212"/>
                      </a:lnTo>
                      <a:lnTo>
                        <a:pt x="178" y="266"/>
                      </a:lnTo>
                      <a:lnTo>
                        <a:pt x="195" y="319"/>
                      </a:lnTo>
                      <a:lnTo>
                        <a:pt x="213" y="356"/>
                      </a:lnTo>
                      <a:lnTo>
                        <a:pt x="230" y="408"/>
                      </a:lnTo>
                      <a:lnTo>
                        <a:pt x="230" y="462"/>
                      </a:lnTo>
                      <a:lnTo>
                        <a:pt x="230"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0693" name="Freeform 419"/>
                <p:cNvSpPr>
                  <a:spLocks/>
                </p:cNvSpPr>
                <p:nvPr/>
              </p:nvSpPr>
              <p:spPr bwMode="auto">
                <a:xfrm>
                  <a:off x="1611" y="1760"/>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6"/>
                      </a:lnTo>
                      <a:lnTo>
                        <a:pt x="71" y="213"/>
                      </a:lnTo>
                      <a:lnTo>
                        <a:pt x="19" y="177"/>
                      </a:lnTo>
                      <a:lnTo>
                        <a:pt x="0" y="123"/>
                      </a:lnTo>
                      <a:lnTo>
                        <a:pt x="0" y="71"/>
                      </a:lnTo>
                      <a:lnTo>
                        <a:pt x="19" y="17"/>
                      </a:lnTo>
                      <a:lnTo>
                        <a:pt x="71" y="0"/>
                      </a:lnTo>
                      <a:lnTo>
                        <a:pt x="106" y="53"/>
                      </a:lnTo>
                      <a:lnTo>
                        <a:pt x="106" y="106"/>
                      </a:lnTo>
                      <a:lnTo>
                        <a:pt x="125" y="160"/>
                      </a:lnTo>
                      <a:lnTo>
                        <a:pt x="160" y="213"/>
                      </a:lnTo>
                      <a:lnTo>
                        <a:pt x="179" y="266"/>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0694" name="Freeform 420"/>
                <p:cNvSpPr>
                  <a:spLocks/>
                </p:cNvSpPr>
                <p:nvPr/>
              </p:nvSpPr>
              <p:spPr bwMode="auto">
                <a:xfrm>
                  <a:off x="1832" y="1649"/>
                  <a:ext cx="116" cy="347"/>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1"/>
                      </a:lnTo>
                      <a:lnTo>
                        <a:pt x="160" y="567"/>
                      </a:lnTo>
                      <a:lnTo>
                        <a:pt x="160" y="514"/>
                      </a:lnTo>
                      <a:lnTo>
                        <a:pt x="160" y="461"/>
                      </a:lnTo>
                      <a:lnTo>
                        <a:pt x="160" y="407"/>
                      </a:lnTo>
                      <a:lnTo>
                        <a:pt x="142" y="355"/>
                      </a:lnTo>
                      <a:lnTo>
                        <a:pt x="142" y="318"/>
                      </a:lnTo>
                      <a:lnTo>
                        <a:pt x="106" y="266"/>
                      </a:lnTo>
                      <a:lnTo>
                        <a:pt x="71" y="212"/>
                      </a:lnTo>
                      <a:lnTo>
                        <a:pt x="19" y="177"/>
                      </a:lnTo>
                      <a:lnTo>
                        <a:pt x="0" y="123"/>
                      </a:lnTo>
                      <a:lnTo>
                        <a:pt x="0" y="70"/>
                      </a:lnTo>
                      <a:lnTo>
                        <a:pt x="19" y="17"/>
                      </a:lnTo>
                      <a:lnTo>
                        <a:pt x="71" y="0"/>
                      </a:lnTo>
                      <a:lnTo>
                        <a:pt x="106" y="52"/>
                      </a:lnTo>
                      <a:lnTo>
                        <a:pt x="106" y="106"/>
                      </a:lnTo>
                      <a:lnTo>
                        <a:pt x="125" y="160"/>
                      </a:lnTo>
                      <a:lnTo>
                        <a:pt x="160" y="212"/>
                      </a:lnTo>
                      <a:lnTo>
                        <a:pt x="179" y="266"/>
                      </a:lnTo>
                      <a:lnTo>
                        <a:pt x="196" y="318"/>
                      </a:lnTo>
                      <a:lnTo>
                        <a:pt x="214" y="355"/>
                      </a:lnTo>
                      <a:lnTo>
                        <a:pt x="231" y="407"/>
                      </a:lnTo>
                      <a:lnTo>
                        <a:pt x="231" y="461"/>
                      </a:lnTo>
                      <a:lnTo>
                        <a:pt x="231" y="514"/>
                      </a:lnTo>
                      <a:lnTo>
                        <a:pt x="196" y="567"/>
                      </a:lnTo>
                      <a:lnTo>
                        <a:pt x="179" y="621"/>
                      </a:lnTo>
                      <a:lnTo>
                        <a:pt x="159" y="692"/>
                      </a:lnTo>
                      <a:close/>
                    </a:path>
                  </a:pathLst>
                </a:custGeom>
                <a:solidFill>
                  <a:srgbClr val="00CC99"/>
                </a:solidFill>
                <a:ln w="9525">
                  <a:solidFill>
                    <a:srgbClr val="000000"/>
                  </a:solidFill>
                  <a:round/>
                  <a:headEnd/>
                  <a:tailEnd/>
                </a:ln>
              </p:spPr>
              <p:txBody>
                <a:bodyPr/>
                <a:lstStyle/>
                <a:p>
                  <a:endParaRPr lang="es-AR"/>
                </a:p>
              </p:txBody>
            </p:sp>
            <p:sp>
              <p:nvSpPr>
                <p:cNvPr id="70695" name="Freeform 421"/>
                <p:cNvSpPr>
                  <a:spLocks/>
                </p:cNvSpPr>
                <p:nvPr/>
              </p:nvSpPr>
              <p:spPr bwMode="auto">
                <a:xfrm>
                  <a:off x="1684" y="1723"/>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1" y="356"/>
                      </a:lnTo>
                      <a:lnTo>
                        <a:pt x="141" y="319"/>
                      </a:lnTo>
                      <a:lnTo>
                        <a:pt x="106" y="267"/>
                      </a:lnTo>
                      <a:lnTo>
                        <a:pt x="71" y="213"/>
                      </a:lnTo>
                      <a:lnTo>
                        <a:pt x="18" y="177"/>
                      </a:lnTo>
                      <a:lnTo>
                        <a:pt x="0" y="123"/>
                      </a:lnTo>
                      <a:lnTo>
                        <a:pt x="0" y="71"/>
                      </a:lnTo>
                      <a:lnTo>
                        <a:pt x="18" y="17"/>
                      </a:lnTo>
                      <a:lnTo>
                        <a:pt x="71" y="0"/>
                      </a:lnTo>
                      <a:lnTo>
                        <a:pt x="106" y="53"/>
                      </a:lnTo>
                      <a:lnTo>
                        <a:pt x="106" y="107"/>
                      </a:lnTo>
                      <a:lnTo>
                        <a:pt x="125" y="160"/>
                      </a:lnTo>
                      <a:lnTo>
                        <a:pt x="160" y="213"/>
                      </a:lnTo>
                      <a:lnTo>
                        <a:pt x="178" y="267"/>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0696" name="Freeform 422"/>
                <p:cNvSpPr>
                  <a:spLocks/>
                </p:cNvSpPr>
                <p:nvPr/>
              </p:nvSpPr>
              <p:spPr bwMode="auto">
                <a:xfrm>
                  <a:off x="1758" y="1686"/>
                  <a:ext cx="116"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7"/>
                      </a:lnTo>
                      <a:lnTo>
                        <a:pt x="70" y="213"/>
                      </a:lnTo>
                      <a:lnTo>
                        <a:pt x="18" y="177"/>
                      </a:lnTo>
                      <a:lnTo>
                        <a:pt x="0" y="124"/>
                      </a:lnTo>
                      <a:lnTo>
                        <a:pt x="0" y="71"/>
                      </a:lnTo>
                      <a:lnTo>
                        <a:pt x="18" y="17"/>
                      </a:lnTo>
                      <a:lnTo>
                        <a:pt x="70" y="0"/>
                      </a:lnTo>
                      <a:lnTo>
                        <a:pt x="106" y="53"/>
                      </a:lnTo>
                      <a:lnTo>
                        <a:pt x="106" y="107"/>
                      </a:lnTo>
                      <a:lnTo>
                        <a:pt x="124" y="161"/>
                      </a:lnTo>
                      <a:lnTo>
                        <a:pt x="160" y="213"/>
                      </a:lnTo>
                      <a:lnTo>
                        <a:pt x="178" y="267"/>
                      </a:lnTo>
                      <a:lnTo>
                        <a:pt x="195" y="319"/>
                      </a:lnTo>
                      <a:lnTo>
                        <a:pt x="213"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grpSp>
        </p:grpSp>
      </p:grpSp>
      <p:sp>
        <p:nvSpPr>
          <p:cNvPr id="70677" name="Line 862"/>
          <p:cNvSpPr>
            <a:spLocks noChangeShapeType="1"/>
          </p:cNvSpPr>
          <p:nvPr/>
        </p:nvSpPr>
        <p:spPr bwMode="auto">
          <a:xfrm>
            <a:off x="2033588" y="3490913"/>
            <a:ext cx="1587" cy="1279525"/>
          </a:xfrm>
          <a:prstGeom prst="line">
            <a:avLst/>
          </a:prstGeom>
          <a:noFill/>
          <a:ln w="6350">
            <a:solidFill>
              <a:srgbClr val="006000"/>
            </a:solidFill>
            <a:round/>
            <a:headEnd/>
            <a:tailEnd/>
          </a:ln>
        </p:spPr>
        <p:txBody>
          <a:bodyPr/>
          <a:lstStyle/>
          <a:p>
            <a:endParaRPr lang="es-AR"/>
          </a:p>
        </p:txBody>
      </p:sp>
      <p:sp>
        <p:nvSpPr>
          <p:cNvPr id="70678" name="Freeform 880"/>
          <p:cNvSpPr>
            <a:spLocks/>
          </p:cNvSpPr>
          <p:nvPr/>
        </p:nvSpPr>
        <p:spPr bwMode="auto">
          <a:xfrm>
            <a:off x="1871663" y="3783013"/>
            <a:ext cx="161925" cy="180975"/>
          </a:xfrm>
          <a:custGeom>
            <a:avLst/>
            <a:gdLst>
              <a:gd name="T0" fmla="*/ 0 w 102"/>
              <a:gd name="T1" fmla="*/ 0 h 114"/>
              <a:gd name="T2" fmla="*/ 127000 w 102"/>
              <a:gd name="T3" fmla="*/ 104775 h 114"/>
              <a:gd name="T4" fmla="*/ 136525 w 102"/>
              <a:gd name="T5" fmla="*/ 120650 h 114"/>
              <a:gd name="T6" fmla="*/ 142875 w 102"/>
              <a:gd name="T7" fmla="*/ 130175 h 114"/>
              <a:gd name="T8" fmla="*/ 146050 w 102"/>
              <a:gd name="T9" fmla="*/ 136525 h 114"/>
              <a:gd name="T10" fmla="*/ 149225 w 102"/>
              <a:gd name="T11" fmla="*/ 146050 h 114"/>
              <a:gd name="T12" fmla="*/ 152400 w 102"/>
              <a:gd name="T13" fmla="*/ 158750 h 114"/>
              <a:gd name="T14" fmla="*/ 158750 w 102"/>
              <a:gd name="T15" fmla="*/ 171450 h 114"/>
              <a:gd name="T16" fmla="*/ 161925 w 102"/>
              <a:gd name="T17" fmla="*/ 18097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sp>
        <p:nvSpPr>
          <p:cNvPr id="70679" name="Line 862"/>
          <p:cNvSpPr>
            <a:spLocks noChangeShapeType="1"/>
          </p:cNvSpPr>
          <p:nvPr/>
        </p:nvSpPr>
        <p:spPr bwMode="auto">
          <a:xfrm>
            <a:off x="2281238" y="3424238"/>
            <a:ext cx="1587" cy="1279525"/>
          </a:xfrm>
          <a:prstGeom prst="line">
            <a:avLst/>
          </a:prstGeom>
          <a:noFill/>
          <a:ln w="6350">
            <a:solidFill>
              <a:srgbClr val="006000"/>
            </a:solidFill>
            <a:round/>
            <a:headEnd/>
            <a:tailEnd/>
          </a:ln>
        </p:spPr>
        <p:txBody>
          <a:bodyPr/>
          <a:lstStyle/>
          <a:p>
            <a:endParaRPr lang="es-AR"/>
          </a:p>
        </p:txBody>
      </p:sp>
      <p:sp>
        <p:nvSpPr>
          <p:cNvPr id="70680" name="Freeform 874"/>
          <p:cNvSpPr>
            <a:spLocks/>
          </p:cNvSpPr>
          <p:nvPr/>
        </p:nvSpPr>
        <p:spPr bwMode="auto">
          <a:xfrm>
            <a:off x="2074863" y="4202113"/>
            <a:ext cx="98425" cy="149225"/>
          </a:xfrm>
          <a:custGeom>
            <a:avLst/>
            <a:gdLst>
              <a:gd name="T0" fmla="*/ 0 w 62"/>
              <a:gd name="T1" fmla="*/ 19050 h 94"/>
              <a:gd name="T2" fmla="*/ 19050 w 62"/>
              <a:gd name="T3" fmla="*/ 15875 h 94"/>
              <a:gd name="T4" fmla="*/ 28575 w 62"/>
              <a:gd name="T5" fmla="*/ 15875 h 94"/>
              <a:gd name="T6" fmla="*/ 41275 w 62"/>
              <a:gd name="T7" fmla="*/ 9525 h 94"/>
              <a:gd name="T8" fmla="*/ 50800 w 62"/>
              <a:gd name="T9" fmla="*/ 3175 h 94"/>
              <a:gd name="T10" fmla="*/ 60325 w 62"/>
              <a:gd name="T11" fmla="*/ 0 h 94"/>
              <a:gd name="T12" fmla="*/ 66675 w 62"/>
              <a:gd name="T13" fmla="*/ 0 h 94"/>
              <a:gd name="T14" fmla="*/ 73025 w 62"/>
              <a:gd name="T15" fmla="*/ 0 h 94"/>
              <a:gd name="T16" fmla="*/ 79375 w 62"/>
              <a:gd name="T17" fmla="*/ 3175 h 94"/>
              <a:gd name="T18" fmla="*/ 85725 w 62"/>
              <a:gd name="T19" fmla="*/ 6350 h 94"/>
              <a:gd name="T20" fmla="*/ 88900 w 62"/>
              <a:gd name="T21" fmla="*/ 12700 h 94"/>
              <a:gd name="T22" fmla="*/ 92075 w 62"/>
              <a:gd name="T23" fmla="*/ 19050 h 94"/>
              <a:gd name="T24" fmla="*/ 92075 w 62"/>
              <a:gd name="T25" fmla="*/ 22225 h 94"/>
              <a:gd name="T26" fmla="*/ 95250 w 62"/>
              <a:gd name="T27" fmla="*/ 31750 h 94"/>
              <a:gd name="T28" fmla="*/ 98425 w 62"/>
              <a:gd name="T29" fmla="*/ 38100 h 94"/>
              <a:gd name="T30" fmla="*/ 98425 w 62"/>
              <a:gd name="T31" fmla="*/ 47625 h 94"/>
              <a:gd name="T32" fmla="*/ 98425 w 62"/>
              <a:gd name="T33" fmla="*/ 63500 h 94"/>
              <a:gd name="T34" fmla="*/ 98425 w 62"/>
              <a:gd name="T35" fmla="*/ 76200 h 94"/>
              <a:gd name="T36" fmla="*/ 88900 w 62"/>
              <a:gd name="T37" fmla="*/ 117475 h 94"/>
              <a:gd name="T38" fmla="*/ 82550 w 62"/>
              <a:gd name="T39" fmla="*/ 127000 h 94"/>
              <a:gd name="T40" fmla="*/ 79375 w 62"/>
              <a:gd name="T41" fmla="*/ 133350 h 94"/>
              <a:gd name="T42" fmla="*/ 76200 w 62"/>
              <a:gd name="T43" fmla="*/ 139700 h 94"/>
              <a:gd name="T44" fmla="*/ 69850 w 62"/>
              <a:gd name="T45" fmla="*/ 142875 h 94"/>
              <a:gd name="T46" fmla="*/ 66675 w 62"/>
              <a:gd name="T47" fmla="*/ 149225 h 94"/>
              <a:gd name="T48" fmla="*/ 60325 w 62"/>
              <a:gd name="T49" fmla="*/ 149225 h 94"/>
              <a:gd name="T50" fmla="*/ 57150 w 62"/>
              <a:gd name="T51" fmla="*/ 149225 h 94"/>
              <a:gd name="T52" fmla="*/ 53975 w 62"/>
              <a:gd name="T53" fmla="*/ 149225 h 94"/>
              <a:gd name="T54" fmla="*/ 47625 w 62"/>
              <a:gd name="T55" fmla="*/ 149225 h 94"/>
              <a:gd name="T56" fmla="*/ 44450 w 62"/>
              <a:gd name="T57" fmla="*/ 142875 h 94"/>
              <a:gd name="T58" fmla="*/ 41275 w 62"/>
              <a:gd name="T59" fmla="*/ 136525 h 94"/>
              <a:gd name="T60" fmla="*/ 38100 w 62"/>
              <a:gd name="T61" fmla="*/ 130175 h 94"/>
              <a:gd name="T62" fmla="*/ 34925 w 62"/>
              <a:gd name="T63" fmla="*/ 120650 h 94"/>
              <a:gd name="T64" fmla="*/ 28575 w 62"/>
              <a:gd name="T65" fmla="*/ 104775 h 94"/>
              <a:gd name="T66" fmla="*/ 25400 w 62"/>
              <a:gd name="T67" fmla="*/ 92075 h 94"/>
              <a:gd name="T68" fmla="*/ 22225 w 62"/>
              <a:gd name="T69" fmla="*/ 73025 h 94"/>
              <a:gd name="T70" fmla="*/ 15875 w 62"/>
              <a:gd name="T71" fmla="*/ 57150 h 94"/>
              <a:gd name="T72" fmla="*/ 0 w 62"/>
              <a:gd name="T73" fmla="*/ 1905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0681" name="Freeform 907"/>
          <p:cNvSpPr>
            <a:spLocks/>
          </p:cNvSpPr>
          <p:nvPr/>
        </p:nvSpPr>
        <p:spPr bwMode="auto">
          <a:xfrm>
            <a:off x="2281238" y="3716338"/>
            <a:ext cx="161925" cy="180975"/>
          </a:xfrm>
          <a:custGeom>
            <a:avLst/>
            <a:gdLst>
              <a:gd name="T0" fmla="*/ 161925 w 102"/>
              <a:gd name="T1" fmla="*/ 0 h 114"/>
              <a:gd name="T2" fmla="*/ 34925 w 102"/>
              <a:gd name="T3" fmla="*/ 104775 h 114"/>
              <a:gd name="T4" fmla="*/ 25400 w 102"/>
              <a:gd name="T5" fmla="*/ 120650 h 114"/>
              <a:gd name="T6" fmla="*/ 19050 w 102"/>
              <a:gd name="T7" fmla="*/ 130175 h 114"/>
              <a:gd name="T8" fmla="*/ 15875 w 102"/>
              <a:gd name="T9" fmla="*/ 136525 h 114"/>
              <a:gd name="T10" fmla="*/ 12700 w 102"/>
              <a:gd name="T11" fmla="*/ 146050 h 114"/>
              <a:gd name="T12" fmla="*/ 6350 w 102"/>
              <a:gd name="T13" fmla="*/ 158750 h 114"/>
              <a:gd name="T14" fmla="*/ 3175 w 102"/>
              <a:gd name="T15" fmla="*/ 171450 h 114"/>
              <a:gd name="T16" fmla="*/ 0 w 102"/>
              <a:gd name="T17" fmla="*/ 180975 h 114"/>
              <a:gd name="T18" fmla="*/ 161925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0682" name="Line 922"/>
          <p:cNvSpPr>
            <a:spLocks noChangeShapeType="1"/>
          </p:cNvSpPr>
          <p:nvPr/>
        </p:nvSpPr>
        <p:spPr bwMode="auto">
          <a:xfrm>
            <a:off x="2700338" y="3424238"/>
            <a:ext cx="1587" cy="1279525"/>
          </a:xfrm>
          <a:prstGeom prst="line">
            <a:avLst/>
          </a:prstGeom>
          <a:noFill/>
          <a:ln w="6350">
            <a:solidFill>
              <a:srgbClr val="006000"/>
            </a:solidFill>
            <a:round/>
            <a:headEnd/>
            <a:tailEnd/>
          </a:ln>
        </p:spPr>
        <p:txBody>
          <a:bodyPr/>
          <a:lstStyle/>
          <a:p>
            <a:endParaRPr lang="es-AR"/>
          </a:p>
        </p:txBody>
      </p:sp>
      <p:sp>
        <p:nvSpPr>
          <p:cNvPr id="70683" name="Freeform 928"/>
          <p:cNvSpPr>
            <a:spLocks/>
          </p:cNvSpPr>
          <p:nvPr/>
        </p:nvSpPr>
        <p:spPr bwMode="auto">
          <a:xfrm>
            <a:off x="2382838" y="4243388"/>
            <a:ext cx="165100" cy="222250"/>
          </a:xfrm>
          <a:custGeom>
            <a:avLst/>
            <a:gdLst>
              <a:gd name="T0" fmla="*/ 0 w 104"/>
              <a:gd name="T1" fmla="*/ 196850 h 140"/>
              <a:gd name="T2" fmla="*/ 31750 w 104"/>
              <a:gd name="T3" fmla="*/ 196850 h 140"/>
              <a:gd name="T4" fmla="*/ 50800 w 104"/>
              <a:gd name="T5" fmla="*/ 200025 h 140"/>
              <a:gd name="T6" fmla="*/ 66675 w 104"/>
              <a:gd name="T7" fmla="*/ 209550 h 140"/>
              <a:gd name="T8" fmla="*/ 85725 w 104"/>
              <a:gd name="T9" fmla="*/ 215900 h 140"/>
              <a:gd name="T10" fmla="*/ 101600 w 104"/>
              <a:gd name="T11" fmla="*/ 222250 h 140"/>
              <a:gd name="T12" fmla="*/ 114300 w 104"/>
              <a:gd name="T13" fmla="*/ 222250 h 140"/>
              <a:gd name="T14" fmla="*/ 123825 w 104"/>
              <a:gd name="T15" fmla="*/ 222250 h 140"/>
              <a:gd name="T16" fmla="*/ 133350 w 104"/>
              <a:gd name="T17" fmla="*/ 219075 h 140"/>
              <a:gd name="T18" fmla="*/ 142875 w 104"/>
              <a:gd name="T19" fmla="*/ 212725 h 140"/>
              <a:gd name="T20" fmla="*/ 146050 w 104"/>
              <a:gd name="T21" fmla="*/ 206375 h 140"/>
              <a:gd name="T22" fmla="*/ 152400 w 104"/>
              <a:gd name="T23" fmla="*/ 196850 h 140"/>
              <a:gd name="T24" fmla="*/ 155575 w 104"/>
              <a:gd name="T25" fmla="*/ 187325 h 140"/>
              <a:gd name="T26" fmla="*/ 161925 w 104"/>
              <a:gd name="T27" fmla="*/ 177800 h 140"/>
              <a:gd name="T28" fmla="*/ 161925 w 104"/>
              <a:gd name="T29" fmla="*/ 168275 h 140"/>
              <a:gd name="T30" fmla="*/ 165100 w 104"/>
              <a:gd name="T31" fmla="*/ 152400 h 140"/>
              <a:gd name="T32" fmla="*/ 165100 w 104"/>
              <a:gd name="T33" fmla="*/ 130175 h 140"/>
              <a:gd name="T34" fmla="*/ 161925 w 104"/>
              <a:gd name="T35" fmla="*/ 107950 h 140"/>
              <a:gd name="T36" fmla="*/ 146050 w 104"/>
              <a:gd name="T37" fmla="*/ 47625 h 140"/>
              <a:gd name="T38" fmla="*/ 139700 w 104"/>
              <a:gd name="T39" fmla="*/ 34925 h 140"/>
              <a:gd name="T40" fmla="*/ 133350 w 104"/>
              <a:gd name="T41" fmla="*/ 25400 h 140"/>
              <a:gd name="T42" fmla="*/ 127000 w 104"/>
              <a:gd name="T43" fmla="*/ 15875 h 140"/>
              <a:gd name="T44" fmla="*/ 120650 w 104"/>
              <a:gd name="T45" fmla="*/ 9525 h 140"/>
              <a:gd name="T46" fmla="*/ 111125 w 104"/>
              <a:gd name="T47" fmla="*/ 3175 h 140"/>
              <a:gd name="T48" fmla="*/ 104775 w 104"/>
              <a:gd name="T49" fmla="*/ 3175 h 140"/>
              <a:gd name="T50" fmla="*/ 95250 w 104"/>
              <a:gd name="T51" fmla="*/ 0 h 140"/>
              <a:gd name="T52" fmla="*/ 88900 w 104"/>
              <a:gd name="T53" fmla="*/ 0 h 140"/>
              <a:gd name="T54" fmla="*/ 82550 w 104"/>
              <a:gd name="T55" fmla="*/ 3175 h 140"/>
              <a:gd name="T56" fmla="*/ 73025 w 104"/>
              <a:gd name="T57" fmla="*/ 9525 h 140"/>
              <a:gd name="T58" fmla="*/ 66675 w 104"/>
              <a:gd name="T59" fmla="*/ 19050 h 140"/>
              <a:gd name="T60" fmla="*/ 63500 w 104"/>
              <a:gd name="T61" fmla="*/ 31750 h 140"/>
              <a:gd name="T62" fmla="*/ 57150 w 104"/>
              <a:gd name="T63" fmla="*/ 44450 h 140"/>
              <a:gd name="T64" fmla="*/ 50800 w 104"/>
              <a:gd name="T65" fmla="*/ 66675 h 140"/>
              <a:gd name="T66" fmla="*/ 44450 w 104"/>
              <a:gd name="T67" fmla="*/ 88900 h 140"/>
              <a:gd name="T68" fmla="*/ 34925 w 104"/>
              <a:gd name="T69" fmla="*/ 117475 h 140"/>
              <a:gd name="T70" fmla="*/ 25400 w 104"/>
              <a:gd name="T71" fmla="*/ 139700 h 140"/>
              <a:gd name="T72" fmla="*/ 0 w 104"/>
              <a:gd name="T73" fmla="*/ 196850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0684" name="Freeform 931"/>
          <p:cNvSpPr>
            <a:spLocks/>
          </p:cNvSpPr>
          <p:nvPr/>
        </p:nvSpPr>
        <p:spPr bwMode="auto">
          <a:xfrm>
            <a:off x="2516188" y="4303713"/>
            <a:ext cx="107950" cy="241300"/>
          </a:xfrm>
          <a:custGeom>
            <a:avLst/>
            <a:gdLst>
              <a:gd name="T0" fmla="*/ 69850 w 68"/>
              <a:gd name="T1" fmla="*/ 0 h 152"/>
              <a:gd name="T2" fmla="*/ 95250 w 68"/>
              <a:gd name="T3" fmla="*/ 31750 h 152"/>
              <a:gd name="T4" fmla="*/ 101600 w 68"/>
              <a:gd name="T5" fmla="*/ 47625 h 152"/>
              <a:gd name="T6" fmla="*/ 104775 w 68"/>
              <a:gd name="T7" fmla="*/ 63500 h 152"/>
              <a:gd name="T8" fmla="*/ 107950 w 68"/>
              <a:gd name="T9" fmla="*/ 76200 h 152"/>
              <a:gd name="T10" fmla="*/ 107950 w 68"/>
              <a:gd name="T11" fmla="*/ 92075 h 152"/>
              <a:gd name="T12" fmla="*/ 107950 w 68"/>
              <a:gd name="T13" fmla="*/ 111125 h 152"/>
              <a:gd name="T14" fmla="*/ 107950 w 68"/>
              <a:gd name="T15" fmla="*/ 127000 h 152"/>
              <a:gd name="T16" fmla="*/ 104775 w 68"/>
              <a:gd name="T17" fmla="*/ 139700 h 152"/>
              <a:gd name="T18" fmla="*/ 98425 w 68"/>
              <a:gd name="T19" fmla="*/ 152400 h 152"/>
              <a:gd name="T20" fmla="*/ 95250 w 68"/>
              <a:gd name="T21" fmla="*/ 158750 h 152"/>
              <a:gd name="T22" fmla="*/ 88900 w 68"/>
              <a:gd name="T23" fmla="*/ 165100 h 152"/>
              <a:gd name="T24" fmla="*/ 82550 w 68"/>
              <a:gd name="T25" fmla="*/ 171450 h 152"/>
              <a:gd name="T26" fmla="*/ 69850 w 68"/>
              <a:gd name="T27" fmla="*/ 180975 h 152"/>
              <a:gd name="T28" fmla="*/ 50800 w 68"/>
              <a:gd name="T29" fmla="*/ 190500 h 152"/>
              <a:gd name="T30" fmla="*/ 41275 w 68"/>
              <a:gd name="T31" fmla="*/ 196850 h 152"/>
              <a:gd name="T32" fmla="*/ 31750 w 68"/>
              <a:gd name="T33" fmla="*/ 206375 h 152"/>
              <a:gd name="T34" fmla="*/ 0 w 68"/>
              <a:gd name="T35" fmla="*/ 241300 h 152"/>
              <a:gd name="T36" fmla="*/ 3175 w 68"/>
              <a:gd name="T37" fmla="*/ 184150 h 152"/>
              <a:gd name="T38" fmla="*/ 3175 w 68"/>
              <a:gd name="T39" fmla="*/ 155575 h 152"/>
              <a:gd name="T40" fmla="*/ 3175 w 68"/>
              <a:gd name="T41" fmla="*/ 133350 h 152"/>
              <a:gd name="T42" fmla="*/ 0 w 68"/>
              <a:gd name="T43" fmla="*/ 111125 h 152"/>
              <a:gd name="T44" fmla="*/ 0 w 68"/>
              <a:gd name="T45" fmla="*/ 95250 h 152"/>
              <a:gd name="T46" fmla="*/ 0 w 68"/>
              <a:gd name="T47" fmla="*/ 73025 h 152"/>
              <a:gd name="T48" fmla="*/ 0 w 68"/>
              <a:gd name="T49" fmla="*/ 60325 h 152"/>
              <a:gd name="T50" fmla="*/ 0 w 68"/>
              <a:gd name="T51" fmla="*/ 44450 h 152"/>
              <a:gd name="T52" fmla="*/ 3175 w 68"/>
              <a:gd name="T53" fmla="*/ 28575 h 152"/>
              <a:gd name="T54" fmla="*/ 6350 w 68"/>
              <a:gd name="T55" fmla="*/ 19050 h 152"/>
              <a:gd name="T56" fmla="*/ 12700 w 68"/>
              <a:gd name="T57" fmla="*/ 6350 h 152"/>
              <a:gd name="T58" fmla="*/ 69850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0685" name="Freeform 937"/>
          <p:cNvSpPr>
            <a:spLocks/>
          </p:cNvSpPr>
          <p:nvPr/>
        </p:nvSpPr>
        <p:spPr bwMode="auto">
          <a:xfrm>
            <a:off x="2538413" y="3690938"/>
            <a:ext cx="130175" cy="203200"/>
          </a:xfrm>
          <a:custGeom>
            <a:avLst/>
            <a:gdLst>
              <a:gd name="T0" fmla="*/ 0 w 82"/>
              <a:gd name="T1" fmla="*/ 25400 h 128"/>
              <a:gd name="T2" fmla="*/ 25400 w 82"/>
              <a:gd name="T3" fmla="*/ 22225 h 128"/>
              <a:gd name="T4" fmla="*/ 38100 w 82"/>
              <a:gd name="T5" fmla="*/ 19050 h 128"/>
              <a:gd name="T6" fmla="*/ 53975 w 82"/>
              <a:gd name="T7" fmla="*/ 12700 h 128"/>
              <a:gd name="T8" fmla="*/ 69850 w 82"/>
              <a:gd name="T9" fmla="*/ 6350 h 128"/>
              <a:gd name="T10" fmla="*/ 82550 w 82"/>
              <a:gd name="T11" fmla="*/ 0 h 128"/>
              <a:gd name="T12" fmla="*/ 88900 w 82"/>
              <a:gd name="T13" fmla="*/ 0 h 128"/>
              <a:gd name="T14" fmla="*/ 98425 w 82"/>
              <a:gd name="T15" fmla="*/ 0 h 128"/>
              <a:gd name="T16" fmla="*/ 104775 w 82"/>
              <a:gd name="T17" fmla="*/ 3175 h 128"/>
              <a:gd name="T18" fmla="*/ 114300 w 82"/>
              <a:gd name="T19" fmla="*/ 9525 h 128"/>
              <a:gd name="T20" fmla="*/ 117475 w 82"/>
              <a:gd name="T21" fmla="*/ 15875 h 128"/>
              <a:gd name="T22" fmla="*/ 120650 w 82"/>
              <a:gd name="T23" fmla="*/ 25400 h 128"/>
              <a:gd name="T24" fmla="*/ 123825 w 82"/>
              <a:gd name="T25" fmla="*/ 31750 h 128"/>
              <a:gd name="T26" fmla="*/ 127000 w 82"/>
              <a:gd name="T27" fmla="*/ 41275 h 128"/>
              <a:gd name="T28" fmla="*/ 130175 w 82"/>
              <a:gd name="T29" fmla="*/ 50800 h 128"/>
              <a:gd name="T30" fmla="*/ 130175 w 82"/>
              <a:gd name="T31" fmla="*/ 63500 h 128"/>
              <a:gd name="T32" fmla="*/ 130175 w 82"/>
              <a:gd name="T33" fmla="*/ 85725 h 128"/>
              <a:gd name="T34" fmla="*/ 130175 w 82"/>
              <a:gd name="T35" fmla="*/ 104775 h 128"/>
              <a:gd name="T36" fmla="*/ 117475 w 82"/>
              <a:gd name="T37" fmla="*/ 158750 h 128"/>
              <a:gd name="T38" fmla="*/ 111125 w 82"/>
              <a:gd name="T39" fmla="*/ 171450 h 128"/>
              <a:gd name="T40" fmla="*/ 104775 w 82"/>
              <a:gd name="T41" fmla="*/ 180975 h 128"/>
              <a:gd name="T42" fmla="*/ 101600 w 82"/>
              <a:gd name="T43" fmla="*/ 190500 h 128"/>
              <a:gd name="T44" fmla="*/ 95250 w 82"/>
              <a:gd name="T45" fmla="*/ 193675 h 128"/>
              <a:gd name="T46" fmla="*/ 88900 w 82"/>
              <a:gd name="T47" fmla="*/ 200025 h 128"/>
              <a:gd name="T48" fmla="*/ 82550 w 82"/>
              <a:gd name="T49" fmla="*/ 203200 h 128"/>
              <a:gd name="T50" fmla="*/ 76200 w 82"/>
              <a:gd name="T51" fmla="*/ 203200 h 128"/>
              <a:gd name="T52" fmla="*/ 69850 w 82"/>
              <a:gd name="T53" fmla="*/ 203200 h 128"/>
              <a:gd name="T54" fmla="*/ 63500 w 82"/>
              <a:gd name="T55" fmla="*/ 200025 h 128"/>
              <a:gd name="T56" fmla="*/ 57150 w 82"/>
              <a:gd name="T57" fmla="*/ 193675 h 128"/>
              <a:gd name="T58" fmla="*/ 53975 w 82"/>
              <a:gd name="T59" fmla="*/ 187325 h 128"/>
              <a:gd name="T60" fmla="*/ 47625 w 82"/>
              <a:gd name="T61" fmla="*/ 177800 h 128"/>
              <a:gd name="T62" fmla="*/ 44450 w 82"/>
              <a:gd name="T63" fmla="*/ 165100 h 128"/>
              <a:gd name="T64" fmla="*/ 38100 w 82"/>
              <a:gd name="T65" fmla="*/ 142875 h 128"/>
              <a:gd name="T66" fmla="*/ 34925 w 82"/>
              <a:gd name="T67" fmla="*/ 123825 h 128"/>
              <a:gd name="T68" fmla="*/ 25400 w 82"/>
              <a:gd name="T69" fmla="*/ 98425 h 128"/>
              <a:gd name="T70" fmla="*/ 19050 w 82"/>
              <a:gd name="T71" fmla="*/ 76200 h 128"/>
              <a:gd name="T72" fmla="*/ 0 w 82"/>
              <a:gd name="T73" fmla="*/ 25400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checkerboard(across)">
                                      <p:cBhvr>
                                        <p:cTn id="7" dur="500"/>
                                        <p:tgtEl>
                                          <p:spTgt spid="70658"/>
                                        </p:tgtEl>
                                      </p:cBhvr>
                                    </p:animEffect>
                                  </p:childTnLst>
                                </p:cTn>
                              </p:par>
                              <p:par>
                                <p:cTn id="8" presetID="5" presetClass="entr" presetSubtype="10" fill="hold" nodeType="withEffect">
                                  <p:stCondLst>
                                    <p:cond delay="0"/>
                                  </p:stCondLst>
                                  <p:childTnLst>
                                    <p:set>
                                      <p:cBhvr>
                                        <p:cTn id="9" dur="1" fill="hold">
                                          <p:stCondLst>
                                            <p:cond delay="0"/>
                                          </p:stCondLst>
                                        </p:cTn>
                                        <p:tgtEl>
                                          <p:spTgt spid="734"/>
                                        </p:tgtEl>
                                        <p:attrNameLst>
                                          <p:attrName>style.visibility</p:attrName>
                                        </p:attrNameLst>
                                      </p:cBhvr>
                                      <p:to>
                                        <p:strVal val="visible"/>
                                      </p:to>
                                    </p:set>
                                    <p:animEffect transition="in" filter="checkerboard(across)">
                                      <p:cBhvr>
                                        <p:cTn id="10" dur="500"/>
                                        <p:tgtEl>
                                          <p:spTgt spid="734"/>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3 Imagen" descr="Puertos Privados.jpeg"/>
          <p:cNvPicPr>
            <a:picLocks noChangeAspect="1"/>
          </p:cNvPicPr>
          <p:nvPr/>
        </p:nvPicPr>
        <p:blipFill>
          <a:blip r:embed="rId3" cstate="print"/>
          <a:srcRect l="36562" t="15250" r="2145" b="16667"/>
          <a:stretch>
            <a:fillRect/>
          </a:stretch>
        </p:blipFill>
        <p:spPr bwMode="auto">
          <a:xfrm>
            <a:off x="63500" y="379413"/>
            <a:ext cx="4476750" cy="6257925"/>
          </a:xfrm>
          <a:prstGeom prst="rect">
            <a:avLst/>
          </a:prstGeom>
          <a:noFill/>
          <a:ln w="9525">
            <a:noFill/>
            <a:miter lim="800000"/>
            <a:headEnd/>
            <a:tailEnd/>
          </a:ln>
        </p:spPr>
      </p:pic>
      <p:sp>
        <p:nvSpPr>
          <p:cNvPr id="31" name="TextBox 30"/>
          <p:cNvSpPr txBox="1"/>
          <p:nvPr/>
        </p:nvSpPr>
        <p:spPr>
          <a:xfrm>
            <a:off x="2916238" y="250825"/>
            <a:ext cx="6384925" cy="1200150"/>
          </a:xfrm>
          <a:prstGeom prst="rect">
            <a:avLst/>
          </a:prstGeom>
          <a:noFill/>
        </p:spPr>
        <p:txBody>
          <a:bodyPr>
            <a:spAutoFit/>
          </a:bodyPr>
          <a:lstStyle/>
          <a:p>
            <a:pPr>
              <a:defRPr/>
            </a:pPr>
            <a:r>
              <a:rPr lang="es-PY" sz="2400" b="1" dirty="0">
                <a:solidFill>
                  <a:schemeClr val="tx2">
                    <a:lumMod val="75000"/>
                  </a:schemeClr>
                </a:solidFill>
                <a:latin typeface="Arial" pitchFamily="34" charset="0"/>
              </a:rPr>
              <a:t>Los principales suelos de las regiones productoras de granos, son derivados del basalto.... </a:t>
            </a:r>
          </a:p>
        </p:txBody>
      </p:sp>
      <p:pic>
        <p:nvPicPr>
          <p:cNvPr id="32" name="Picture 4" descr="C:\Meus documentos\JULIANE\PALESTRA GILBERTO EFEITOS\dirceu buraco.jpg"/>
          <p:cNvPicPr>
            <a:picLocks noChangeAspect="1" noChangeArrowheads="1"/>
          </p:cNvPicPr>
          <p:nvPr/>
        </p:nvPicPr>
        <p:blipFill>
          <a:blip r:embed="rId4" cstate="print">
            <a:lum bright="-20000" contrast="14000"/>
          </a:blip>
          <a:srcRect/>
          <a:stretch>
            <a:fillRect/>
          </a:stretch>
        </p:blipFill>
        <p:spPr bwMode="auto">
          <a:xfrm>
            <a:off x="4918075" y="1246188"/>
            <a:ext cx="3611563" cy="2947987"/>
          </a:xfrm>
          <a:prstGeom prst="rect">
            <a:avLst/>
          </a:prstGeom>
          <a:noFill/>
          <a:ln w="9525">
            <a:noFill/>
            <a:miter lim="800000"/>
            <a:headEnd/>
            <a:tailEnd/>
          </a:ln>
        </p:spPr>
      </p:pic>
      <p:sp>
        <p:nvSpPr>
          <p:cNvPr id="36" name="TextBox 35"/>
          <p:cNvSpPr txBox="1"/>
          <p:nvPr/>
        </p:nvSpPr>
        <p:spPr>
          <a:xfrm>
            <a:off x="4683125" y="4260850"/>
            <a:ext cx="4319588" cy="3140075"/>
          </a:xfrm>
          <a:prstGeom prst="rect">
            <a:avLst/>
          </a:prstGeom>
          <a:noFill/>
        </p:spPr>
        <p:txBody>
          <a:bodyPr>
            <a:spAutoFit/>
          </a:bodyPr>
          <a:lstStyle/>
          <a:p>
            <a:pPr>
              <a:defRPr/>
            </a:pPr>
            <a:r>
              <a:rPr lang="es-PY" b="1" dirty="0">
                <a:solidFill>
                  <a:srgbClr val="C00000"/>
                </a:solidFill>
                <a:effectLst>
                  <a:outerShdw blurRad="38100" dist="38100" dir="2700000" algn="tl">
                    <a:srgbClr val="000000">
                      <a:alpha val="43137"/>
                    </a:srgbClr>
                  </a:outerShdw>
                </a:effectLst>
                <a:latin typeface="Arial" pitchFamily="34" charset="0"/>
              </a:rPr>
              <a:t>Bien desarrollados;</a:t>
            </a:r>
          </a:p>
          <a:p>
            <a:pPr>
              <a:defRPr/>
            </a:pPr>
            <a:r>
              <a:rPr lang="es-PY" b="1" dirty="0">
                <a:solidFill>
                  <a:srgbClr val="C00000"/>
                </a:solidFill>
                <a:effectLst>
                  <a:outerShdw blurRad="38100" dist="38100" dir="2700000" algn="tl">
                    <a:srgbClr val="000000">
                      <a:alpha val="43137"/>
                    </a:srgbClr>
                  </a:outerShdw>
                </a:effectLst>
                <a:latin typeface="Arial" pitchFamily="34" charset="0"/>
              </a:rPr>
              <a:t>profundos; </a:t>
            </a:r>
          </a:p>
          <a:p>
            <a:pPr>
              <a:defRPr/>
            </a:pPr>
            <a:r>
              <a:rPr lang="es-PY" b="1" dirty="0">
                <a:solidFill>
                  <a:srgbClr val="C00000"/>
                </a:solidFill>
                <a:effectLst>
                  <a:outerShdw blurRad="38100" dist="38100" dir="2700000" algn="tl">
                    <a:srgbClr val="000000">
                      <a:alpha val="43137"/>
                    </a:srgbClr>
                  </a:outerShdw>
                </a:effectLst>
                <a:latin typeface="Arial" pitchFamily="34" charset="0"/>
              </a:rPr>
              <a:t>bien drenados;</a:t>
            </a:r>
          </a:p>
          <a:p>
            <a:pPr>
              <a:defRPr/>
            </a:pPr>
            <a:r>
              <a:rPr lang="es-PY" b="1" dirty="0">
                <a:solidFill>
                  <a:srgbClr val="C00000"/>
                </a:solidFill>
                <a:effectLst>
                  <a:outerShdw blurRad="38100" dist="38100" dir="2700000" algn="tl">
                    <a:srgbClr val="000000">
                      <a:alpha val="43137"/>
                    </a:srgbClr>
                  </a:outerShdw>
                </a:effectLst>
                <a:latin typeface="Arial" pitchFamily="34" charset="0"/>
              </a:rPr>
              <a:t>de coloración rojiza,</a:t>
            </a:r>
          </a:p>
          <a:p>
            <a:pPr>
              <a:defRPr/>
            </a:pPr>
            <a:r>
              <a:rPr lang="es-PY" b="1" dirty="0">
                <a:solidFill>
                  <a:srgbClr val="C00000"/>
                </a:solidFill>
                <a:effectLst>
                  <a:outerShdw blurRad="38100" dist="38100" dir="2700000" algn="tl">
                    <a:srgbClr val="000000">
                      <a:alpha val="43137"/>
                    </a:srgbClr>
                  </a:outerShdw>
                </a:effectLst>
                <a:latin typeface="Arial" pitchFamily="34" charset="0"/>
              </a:rPr>
              <a:t>ricos en óxidos de Fe y Al;</a:t>
            </a:r>
          </a:p>
          <a:p>
            <a:pPr>
              <a:defRPr/>
            </a:pPr>
            <a:r>
              <a:rPr lang="es-PY" b="1" dirty="0">
                <a:solidFill>
                  <a:srgbClr val="C00000"/>
                </a:solidFill>
                <a:effectLst>
                  <a:outerShdw blurRad="38100" dist="38100" dir="2700000" algn="tl">
                    <a:srgbClr val="000000">
                      <a:alpha val="43137"/>
                    </a:srgbClr>
                  </a:outerShdw>
                </a:effectLst>
                <a:latin typeface="Arial" pitchFamily="34" charset="0"/>
              </a:rPr>
              <a:t>bien provistos de bases intercambiables, como el K, Ca, Mg; pero, ácidos y </a:t>
            </a:r>
            <a:r>
              <a:rPr lang="es-PY" sz="2000" b="1" dirty="0">
                <a:solidFill>
                  <a:srgbClr val="C00000"/>
                </a:solidFill>
                <a:effectLst>
                  <a:outerShdw blurRad="38100" dist="38100" dir="2700000" algn="tl">
                    <a:srgbClr val="000000">
                      <a:alpha val="43137"/>
                    </a:srgbClr>
                  </a:outerShdw>
                </a:effectLst>
                <a:latin typeface="Arial" pitchFamily="34" charset="0"/>
              </a:rPr>
              <a:t>pobres en P</a:t>
            </a:r>
            <a:r>
              <a:rPr lang="es-PY" b="1" dirty="0">
                <a:solidFill>
                  <a:srgbClr val="C00000"/>
                </a:solidFill>
                <a:effectLst>
                  <a:outerShdw blurRad="38100" dist="38100" dir="2700000" algn="tl">
                    <a:srgbClr val="000000">
                      <a:alpha val="43137"/>
                    </a:srgbClr>
                  </a:outerShdw>
                </a:effectLst>
                <a:latin typeface="Arial" pitchFamily="34" charset="0"/>
              </a:rPr>
              <a:t>;</a:t>
            </a:r>
          </a:p>
          <a:p>
            <a:pPr>
              <a:defRPr/>
            </a:pPr>
            <a:endParaRPr lang="es-PY" b="1" dirty="0">
              <a:solidFill>
                <a:srgbClr val="C00000"/>
              </a:solidFill>
              <a:effectLst>
                <a:outerShdw blurRad="38100" dist="38100" dir="2700000" algn="tl">
                  <a:srgbClr val="000000">
                    <a:alpha val="43137"/>
                  </a:srgbClr>
                </a:outerShdw>
              </a:effectLst>
              <a:latin typeface="Arial" pitchFamily="34" charset="0"/>
            </a:endParaRPr>
          </a:p>
          <a:p>
            <a:pPr>
              <a:defRPr/>
            </a:pPr>
            <a:endParaRPr lang="es-PY" b="1" dirty="0">
              <a:solidFill>
                <a:srgbClr val="C00000"/>
              </a:solidFill>
              <a:effectLst>
                <a:outerShdw blurRad="38100" dist="38100" dir="2700000" algn="tl">
                  <a:srgbClr val="000000">
                    <a:alpha val="43137"/>
                  </a:srgbClr>
                </a:outerShdw>
              </a:effectLst>
              <a:latin typeface="Arial" pitchFamily="34" charset="0"/>
            </a:endParaRPr>
          </a:p>
          <a:p>
            <a:pPr>
              <a:defRPr/>
            </a:pPr>
            <a:endParaRPr lang="en-US" b="1" dirty="0">
              <a:solidFill>
                <a:srgbClr val="C00000"/>
              </a:solidFill>
              <a:effectLst>
                <a:outerShdw blurRad="38100" dist="38100" dir="2700000" algn="tl">
                  <a:srgbClr val="000000">
                    <a:alpha val="43137"/>
                  </a:srgbClr>
                </a:outerShdw>
              </a:effectLst>
              <a:latin typeface="Arial" pitchFamily="34" charset="0"/>
            </a:endParaRPr>
          </a:p>
        </p:txBody>
      </p:sp>
      <p:grpSp>
        <p:nvGrpSpPr>
          <p:cNvPr id="2" name="Group 14"/>
          <p:cNvGrpSpPr>
            <a:grpSpLocks/>
          </p:cNvGrpSpPr>
          <p:nvPr/>
        </p:nvGrpSpPr>
        <p:grpSpPr bwMode="auto">
          <a:xfrm>
            <a:off x="1947863" y="1900238"/>
            <a:ext cx="2244725" cy="4351337"/>
            <a:chOff x="1947950" y="1900843"/>
            <a:chExt cx="2244536" cy="4350328"/>
          </a:xfrm>
        </p:grpSpPr>
        <p:sp>
          <p:nvSpPr>
            <p:cNvPr id="34" name="Freeform 33"/>
            <p:cNvSpPr/>
            <p:nvPr/>
          </p:nvSpPr>
          <p:spPr bwMode="auto">
            <a:xfrm>
              <a:off x="2184467" y="2505540"/>
              <a:ext cx="2008019" cy="3731348"/>
            </a:xfrm>
            <a:custGeom>
              <a:avLst/>
              <a:gdLst>
                <a:gd name="connsiteX0" fmla="*/ 1592317 w 2031124"/>
                <a:gd name="connsiteY0" fmla="*/ 49924 h 3731172"/>
                <a:gd name="connsiteX1" fmla="*/ 1686910 w 2031124"/>
                <a:gd name="connsiteY1" fmla="*/ 49924 h 3731172"/>
                <a:gd name="connsiteX2" fmla="*/ 2017986 w 2031124"/>
                <a:gd name="connsiteY2" fmla="*/ 270641 h 3731172"/>
                <a:gd name="connsiteX3" fmla="*/ 1608083 w 2031124"/>
                <a:gd name="connsiteY3" fmla="*/ 1673772 h 3731172"/>
                <a:gd name="connsiteX4" fmla="*/ 1497724 w 2031124"/>
                <a:gd name="connsiteY4" fmla="*/ 2588172 h 3731172"/>
                <a:gd name="connsiteX5" fmla="*/ 1103586 w 2031124"/>
                <a:gd name="connsiteY5" fmla="*/ 3061138 h 3731172"/>
                <a:gd name="connsiteX6" fmla="*/ 804041 w 2031124"/>
                <a:gd name="connsiteY6" fmla="*/ 3203027 h 3731172"/>
                <a:gd name="connsiteX7" fmla="*/ 693683 w 2031124"/>
                <a:gd name="connsiteY7" fmla="*/ 3360682 h 3731172"/>
                <a:gd name="connsiteX8" fmla="*/ 551793 w 2031124"/>
                <a:gd name="connsiteY8" fmla="*/ 3549869 h 3731172"/>
                <a:gd name="connsiteX9" fmla="*/ 268014 w 2031124"/>
                <a:gd name="connsiteY9" fmla="*/ 3486807 h 3731172"/>
                <a:gd name="connsiteX10" fmla="*/ 189186 w 2031124"/>
                <a:gd name="connsiteY10" fmla="*/ 3486807 h 3731172"/>
                <a:gd name="connsiteX11" fmla="*/ 47296 w 2031124"/>
                <a:gd name="connsiteY11" fmla="*/ 3691758 h 3731172"/>
                <a:gd name="connsiteX12" fmla="*/ 0 w 2031124"/>
                <a:gd name="connsiteY12" fmla="*/ 3723289 h 3731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31124" h="3731172">
                  <a:moveTo>
                    <a:pt x="1592317" y="49924"/>
                  </a:moveTo>
                  <a:cubicBezTo>
                    <a:pt x="1604141" y="31531"/>
                    <a:pt x="1615965" y="13138"/>
                    <a:pt x="1686910" y="49924"/>
                  </a:cubicBezTo>
                  <a:cubicBezTo>
                    <a:pt x="1757855" y="86710"/>
                    <a:pt x="2031124" y="0"/>
                    <a:pt x="2017986" y="270641"/>
                  </a:cubicBezTo>
                  <a:cubicBezTo>
                    <a:pt x="2004848" y="541282"/>
                    <a:pt x="1694793" y="1287517"/>
                    <a:pt x="1608083" y="1673772"/>
                  </a:cubicBezTo>
                  <a:cubicBezTo>
                    <a:pt x="1521373" y="2060027"/>
                    <a:pt x="1581807" y="2356944"/>
                    <a:pt x="1497724" y="2588172"/>
                  </a:cubicBezTo>
                  <a:cubicBezTo>
                    <a:pt x="1413641" y="2819400"/>
                    <a:pt x="1219200" y="2958662"/>
                    <a:pt x="1103586" y="3061138"/>
                  </a:cubicBezTo>
                  <a:cubicBezTo>
                    <a:pt x="987972" y="3163614"/>
                    <a:pt x="872358" y="3153103"/>
                    <a:pt x="804041" y="3203027"/>
                  </a:cubicBezTo>
                  <a:cubicBezTo>
                    <a:pt x="735724" y="3252951"/>
                    <a:pt x="735724" y="3302875"/>
                    <a:pt x="693683" y="3360682"/>
                  </a:cubicBezTo>
                  <a:cubicBezTo>
                    <a:pt x="651642" y="3418489"/>
                    <a:pt x="622738" y="3528848"/>
                    <a:pt x="551793" y="3549869"/>
                  </a:cubicBezTo>
                  <a:cubicBezTo>
                    <a:pt x="480848" y="3570890"/>
                    <a:pt x="328448" y="3497317"/>
                    <a:pt x="268014" y="3486807"/>
                  </a:cubicBezTo>
                  <a:cubicBezTo>
                    <a:pt x="207580" y="3476297"/>
                    <a:pt x="225972" y="3452649"/>
                    <a:pt x="189186" y="3486807"/>
                  </a:cubicBezTo>
                  <a:cubicBezTo>
                    <a:pt x="152400" y="3520965"/>
                    <a:pt x="78827" y="3652344"/>
                    <a:pt x="47296" y="3691758"/>
                  </a:cubicBezTo>
                  <a:cubicBezTo>
                    <a:pt x="15765" y="3731172"/>
                    <a:pt x="7882" y="3727230"/>
                    <a:pt x="0" y="3723289"/>
                  </a:cubicBezTo>
                </a:path>
              </a:pathLst>
            </a:custGeom>
            <a:ln w="57150">
              <a:solidFill>
                <a:srgbClr val="C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 name="Freeform 9"/>
            <p:cNvSpPr/>
            <p:nvPr/>
          </p:nvSpPr>
          <p:spPr>
            <a:xfrm>
              <a:off x="2452732" y="1900843"/>
              <a:ext cx="1371485" cy="3202832"/>
            </a:xfrm>
            <a:custGeom>
              <a:avLst/>
              <a:gdLst>
                <a:gd name="connsiteX0" fmla="*/ 1371601 w 1371601"/>
                <a:gd name="connsiteY0" fmla="*/ 642852 h 3203172"/>
                <a:gd name="connsiteX1" fmla="*/ 1022466 w 1371601"/>
                <a:gd name="connsiteY1" fmla="*/ 809106 h 3203172"/>
                <a:gd name="connsiteX2" fmla="*/ 806335 w 1371601"/>
                <a:gd name="connsiteY2" fmla="*/ 809106 h 3203172"/>
                <a:gd name="connsiteX3" fmla="*/ 640081 w 1371601"/>
                <a:gd name="connsiteY3" fmla="*/ 775855 h 3203172"/>
                <a:gd name="connsiteX4" fmla="*/ 590204 w 1371601"/>
                <a:gd name="connsiteY4" fmla="*/ 676102 h 3203172"/>
                <a:gd name="connsiteX5" fmla="*/ 590204 w 1371601"/>
                <a:gd name="connsiteY5" fmla="*/ 559724 h 3203172"/>
                <a:gd name="connsiteX6" fmla="*/ 523702 w 1371601"/>
                <a:gd name="connsiteY6" fmla="*/ 476597 h 3203172"/>
                <a:gd name="connsiteX7" fmla="*/ 523702 w 1371601"/>
                <a:gd name="connsiteY7" fmla="*/ 343593 h 3203172"/>
                <a:gd name="connsiteX8" fmla="*/ 523702 w 1371601"/>
                <a:gd name="connsiteY8" fmla="*/ 193964 h 3203172"/>
                <a:gd name="connsiteX9" fmla="*/ 523702 w 1371601"/>
                <a:gd name="connsiteY9" fmla="*/ 11084 h 3203172"/>
                <a:gd name="connsiteX10" fmla="*/ 473826 w 1371601"/>
                <a:gd name="connsiteY10" fmla="*/ 127462 h 3203172"/>
                <a:gd name="connsiteX11" fmla="*/ 374073 w 1371601"/>
                <a:gd name="connsiteY11" fmla="*/ 210590 h 3203172"/>
                <a:gd name="connsiteX12" fmla="*/ 307571 w 1371601"/>
                <a:gd name="connsiteY12" fmla="*/ 277092 h 3203172"/>
                <a:gd name="connsiteX13" fmla="*/ 274321 w 1371601"/>
                <a:gd name="connsiteY13" fmla="*/ 376844 h 3203172"/>
                <a:gd name="connsiteX14" fmla="*/ 290946 w 1371601"/>
                <a:gd name="connsiteY14" fmla="*/ 443346 h 3203172"/>
                <a:gd name="connsiteX15" fmla="*/ 290946 w 1371601"/>
                <a:gd name="connsiteY15" fmla="*/ 626226 h 3203172"/>
                <a:gd name="connsiteX16" fmla="*/ 224444 w 1371601"/>
                <a:gd name="connsiteY16" fmla="*/ 626226 h 3203172"/>
                <a:gd name="connsiteX17" fmla="*/ 108066 w 1371601"/>
                <a:gd name="connsiteY17" fmla="*/ 676102 h 3203172"/>
                <a:gd name="connsiteX18" fmla="*/ 124691 w 1371601"/>
                <a:gd name="connsiteY18" fmla="*/ 775855 h 3203172"/>
                <a:gd name="connsiteX19" fmla="*/ 24939 w 1371601"/>
                <a:gd name="connsiteY19" fmla="*/ 925484 h 3203172"/>
                <a:gd name="connsiteX20" fmla="*/ 8313 w 1371601"/>
                <a:gd name="connsiteY20" fmla="*/ 1041862 h 3203172"/>
                <a:gd name="connsiteX21" fmla="*/ 74815 w 1371601"/>
                <a:gd name="connsiteY21" fmla="*/ 1257993 h 3203172"/>
                <a:gd name="connsiteX22" fmla="*/ 157942 w 1371601"/>
                <a:gd name="connsiteY22" fmla="*/ 1457499 h 3203172"/>
                <a:gd name="connsiteX23" fmla="*/ 324197 w 1371601"/>
                <a:gd name="connsiteY23" fmla="*/ 1474124 h 3203172"/>
                <a:gd name="connsiteX24" fmla="*/ 440575 w 1371601"/>
                <a:gd name="connsiteY24" fmla="*/ 1474124 h 3203172"/>
                <a:gd name="connsiteX25" fmla="*/ 773084 w 1371601"/>
                <a:gd name="connsiteY25" fmla="*/ 1357746 h 3203172"/>
                <a:gd name="connsiteX26" fmla="*/ 806335 w 1371601"/>
                <a:gd name="connsiteY26" fmla="*/ 1607128 h 3203172"/>
                <a:gd name="connsiteX27" fmla="*/ 806335 w 1371601"/>
                <a:gd name="connsiteY27" fmla="*/ 1374372 h 3203172"/>
                <a:gd name="connsiteX28" fmla="*/ 773084 w 1371601"/>
                <a:gd name="connsiteY28" fmla="*/ 1424248 h 3203172"/>
                <a:gd name="connsiteX29" fmla="*/ 773084 w 1371601"/>
                <a:gd name="connsiteY29" fmla="*/ 1557252 h 3203172"/>
                <a:gd name="connsiteX30" fmla="*/ 723208 w 1371601"/>
                <a:gd name="connsiteY30" fmla="*/ 1657004 h 3203172"/>
                <a:gd name="connsiteX31" fmla="*/ 739833 w 1371601"/>
                <a:gd name="connsiteY31" fmla="*/ 1756757 h 3203172"/>
                <a:gd name="connsiteX32" fmla="*/ 806335 w 1371601"/>
                <a:gd name="connsiteY32" fmla="*/ 1806633 h 3203172"/>
                <a:gd name="connsiteX33" fmla="*/ 839586 w 1371601"/>
                <a:gd name="connsiteY33" fmla="*/ 1889761 h 3203172"/>
                <a:gd name="connsiteX34" fmla="*/ 922713 w 1371601"/>
                <a:gd name="connsiteY34" fmla="*/ 1956262 h 3203172"/>
                <a:gd name="connsiteX35" fmla="*/ 922713 w 1371601"/>
                <a:gd name="connsiteY35" fmla="*/ 2056015 h 3203172"/>
                <a:gd name="connsiteX36" fmla="*/ 773084 w 1371601"/>
                <a:gd name="connsiteY36" fmla="*/ 2089266 h 3203172"/>
                <a:gd name="connsiteX37" fmla="*/ 656706 w 1371601"/>
                <a:gd name="connsiteY37" fmla="*/ 2272146 h 3203172"/>
                <a:gd name="connsiteX38" fmla="*/ 606830 w 1371601"/>
                <a:gd name="connsiteY38" fmla="*/ 2388524 h 3203172"/>
                <a:gd name="connsiteX39" fmla="*/ 573579 w 1371601"/>
                <a:gd name="connsiteY39" fmla="*/ 2521528 h 3203172"/>
                <a:gd name="connsiteX40" fmla="*/ 540328 w 1371601"/>
                <a:gd name="connsiteY40" fmla="*/ 2704408 h 3203172"/>
                <a:gd name="connsiteX41" fmla="*/ 573579 w 1371601"/>
                <a:gd name="connsiteY41" fmla="*/ 2754284 h 3203172"/>
                <a:gd name="connsiteX42" fmla="*/ 673331 w 1371601"/>
                <a:gd name="connsiteY42" fmla="*/ 2754284 h 3203172"/>
                <a:gd name="connsiteX43" fmla="*/ 739833 w 1371601"/>
                <a:gd name="connsiteY43" fmla="*/ 2804161 h 3203172"/>
                <a:gd name="connsiteX44" fmla="*/ 739833 w 1371601"/>
                <a:gd name="connsiteY44" fmla="*/ 2887288 h 3203172"/>
                <a:gd name="connsiteX45" fmla="*/ 656706 w 1371601"/>
                <a:gd name="connsiteY45" fmla="*/ 3003666 h 3203172"/>
                <a:gd name="connsiteX46" fmla="*/ 540328 w 1371601"/>
                <a:gd name="connsiteY46" fmla="*/ 3070168 h 3203172"/>
                <a:gd name="connsiteX47" fmla="*/ 423950 w 1371601"/>
                <a:gd name="connsiteY47" fmla="*/ 3086793 h 3203172"/>
                <a:gd name="connsiteX48" fmla="*/ 357448 w 1371601"/>
                <a:gd name="connsiteY48" fmla="*/ 3153295 h 3203172"/>
                <a:gd name="connsiteX49" fmla="*/ 241070 w 1371601"/>
                <a:gd name="connsiteY49" fmla="*/ 3203172 h 32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71601" h="3203172">
                  <a:moveTo>
                    <a:pt x="1371601" y="642852"/>
                  </a:moveTo>
                  <a:cubicBezTo>
                    <a:pt x="1244139" y="712124"/>
                    <a:pt x="1116677" y="781397"/>
                    <a:pt x="1022466" y="809106"/>
                  </a:cubicBezTo>
                  <a:cubicBezTo>
                    <a:pt x="928255" y="836815"/>
                    <a:pt x="870066" y="814648"/>
                    <a:pt x="806335" y="809106"/>
                  </a:cubicBezTo>
                  <a:cubicBezTo>
                    <a:pt x="742604" y="803564"/>
                    <a:pt x="676103" y="798022"/>
                    <a:pt x="640081" y="775855"/>
                  </a:cubicBezTo>
                  <a:cubicBezTo>
                    <a:pt x="604059" y="753688"/>
                    <a:pt x="598517" y="712124"/>
                    <a:pt x="590204" y="676102"/>
                  </a:cubicBezTo>
                  <a:cubicBezTo>
                    <a:pt x="581891" y="640080"/>
                    <a:pt x="601288" y="592975"/>
                    <a:pt x="590204" y="559724"/>
                  </a:cubicBezTo>
                  <a:cubicBezTo>
                    <a:pt x="579120" y="526473"/>
                    <a:pt x="534786" y="512619"/>
                    <a:pt x="523702" y="476597"/>
                  </a:cubicBezTo>
                  <a:cubicBezTo>
                    <a:pt x="512618" y="440575"/>
                    <a:pt x="523702" y="343593"/>
                    <a:pt x="523702" y="343593"/>
                  </a:cubicBezTo>
                  <a:lnTo>
                    <a:pt x="523702" y="193964"/>
                  </a:lnTo>
                  <a:cubicBezTo>
                    <a:pt x="523702" y="138546"/>
                    <a:pt x="532015" y="22168"/>
                    <a:pt x="523702" y="11084"/>
                  </a:cubicBezTo>
                  <a:cubicBezTo>
                    <a:pt x="515389" y="0"/>
                    <a:pt x="498764" y="94211"/>
                    <a:pt x="473826" y="127462"/>
                  </a:cubicBezTo>
                  <a:cubicBezTo>
                    <a:pt x="448888" y="160713"/>
                    <a:pt x="401782" y="185652"/>
                    <a:pt x="374073" y="210590"/>
                  </a:cubicBezTo>
                  <a:cubicBezTo>
                    <a:pt x="346364" y="235528"/>
                    <a:pt x="324196" y="249383"/>
                    <a:pt x="307571" y="277092"/>
                  </a:cubicBezTo>
                  <a:cubicBezTo>
                    <a:pt x="290946" y="304801"/>
                    <a:pt x="277092" y="349135"/>
                    <a:pt x="274321" y="376844"/>
                  </a:cubicBezTo>
                  <a:cubicBezTo>
                    <a:pt x="271550" y="404553"/>
                    <a:pt x="288175" y="401782"/>
                    <a:pt x="290946" y="443346"/>
                  </a:cubicBezTo>
                  <a:cubicBezTo>
                    <a:pt x="293717" y="484910"/>
                    <a:pt x="302030" y="595746"/>
                    <a:pt x="290946" y="626226"/>
                  </a:cubicBezTo>
                  <a:cubicBezTo>
                    <a:pt x="279862" y="656706"/>
                    <a:pt x="254924" y="617913"/>
                    <a:pt x="224444" y="626226"/>
                  </a:cubicBezTo>
                  <a:cubicBezTo>
                    <a:pt x="193964" y="634539"/>
                    <a:pt x="124691" y="651164"/>
                    <a:pt x="108066" y="676102"/>
                  </a:cubicBezTo>
                  <a:cubicBezTo>
                    <a:pt x="91441" y="701040"/>
                    <a:pt x="138546" y="734291"/>
                    <a:pt x="124691" y="775855"/>
                  </a:cubicBezTo>
                  <a:cubicBezTo>
                    <a:pt x="110837" y="817419"/>
                    <a:pt x="44335" y="881150"/>
                    <a:pt x="24939" y="925484"/>
                  </a:cubicBezTo>
                  <a:cubicBezTo>
                    <a:pt x="5543" y="969818"/>
                    <a:pt x="0" y="986444"/>
                    <a:pt x="8313" y="1041862"/>
                  </a:cubicBezTo>
                  <a:cubicBezTo>
                    <a:pt x="16626" y="1097280"/>
                    <a:pt x="49877" y="1188720"/>
                    <a:pt x="74815" y="1257993"/>
                  </a:cubicBezTo>
                  <a:cubicBezTo>
                    <a:pt x="99753" y="1327266"/>
                    <a:pt x="116378" y="1421477"/>
                    <a:pt x="157942" y="1457499"/>
                  </a:cubicBezTo>
                  <a:cubicBezTo>
                    <a:pt x="199506" y="1493521"/>
                    <a:pt x="277092" y="1471353"/>
                    <a:pt x="324197" y="1474124"/>
                  </a:cubicBezTo>
                  <a:cubicBezTo>
                    <a:pt x="371302" y="1476895"/>
                    <a:pt x="365761" y="1493520"/>
                    <a:pt x="440575" y="1474124"/>
                  </a:cubicBezTo>
                  <a:cubicBezTo>
                    <a:pt x="515389" y="1454728"/>
                    <a:pt x="712124" y="1335579"/>
                    <a:pt x="773084" y="1357746"/>
                  </a:cubicBezTo>
                  <a:cubicBezTo>
                    <a:pt x="834044" y="1379913"/>
                    <a:pt x="800793" y="1604357"/>
                    <a:pt x="806335" y="1607128"/>
                  </a:cubicBezTo>
                  <a:cubicBezTo>
                    <a:pt x="811877" y="1609899"/>
                    <a:pt x="811877" y="1404852"/>
                    <a:pt x="806335" y="1374372"/>
                  </a:cubicBezTo>
                  <a:cubicBezTo>
                    <a:pt x="800793" y="1343892"/>
                    <a:pt x="778626" y="1393768"/>
                    <a:pt x="773084" y="1424248"/>
                  </a:cubicBezTo>
                  <a:cubicBezTo>
                    <a:pt x="767542" y="1454728"/>
                    <a:pt x="781397" y="1518459"/>
                    <a:pt x="773084" y="1557252"/>
                  </a:cubicBezTo>
                  <a:cubicBezTo>
                    <a:pt x="764771" y="1596045"/>
                    <a:pt x="728750" y="1623753"/>
                    <a:pt x="723208" y="1657004"/>
                  </a:cubicBezTo>
                  <a:cubicBezTo>
                    <a:pt x="717666" y="1690255"/>
                    <a:pt x="725978" y="1731819"/>
                    <a:pt x="739833" y="1756757"/>
                  </a:cubicBezTo>
                  <a:cubicBezTo>
                    <a:pt x="753688" y="1781695"/>
                    <a:pt x="789710" y="1784466"/>
                    <a:pt x="806335" y="1806633"/>
                  </a:cubicBezTo>
                  <a:cubicBezTo>
                    <a:pt x="822960" y="1828800"/>
                    <a:pt x="820190" y="1864823"/>
                    <a:pt x="839586" y="1889761"/>
                  </a:cubicBezTo>
                  <a:cubicBezTo>
                    <a:pt x="858982" y="1914699"/>
                    <a:pt x="908859" y="1928553"/>
                    <a:pt x="922713" y="1956262"/>
                  </a:cubicBezTo>
                  <a:cubicBezTo>
                    <a:pt x="936567" y="1983971"/>
                    <a:pt x="947651" y="2033848"/>
                    <a:pt x="922713" y="2056015"/>
                  </a:cubicBezTo>
                  <a:cubicBezTo>
                    <a:pt x="897775" y="2078182"/>
                    <a:pt x="817419" y="2053244"/>
                    <a:pt x="773084" y="2089266"/>
                  </a:cubicBezTo>
                  <a:cubicBezTo>
                    <a:pt x="728750" y="2125288"/>
                    <a:pt x="684415" y="2222270"/>
                    <a:pt x="656706" y="2272146"/>
                  </a:cubicBezTo>
                  <a:cubicBezTo>
                    <a:pt x="628997" y="2322022"/>
                    <a:pt x="620685" y="2346960"/>
                    <a:pt x="606830" y="2388524"/>
                  </a:cubicBezTo>
                  <a:cubicBezTo>
                    <a:pt x="592976" y="2430088"/>
                    <a:pt x="584663" y="2468881"/>
                    <a:pt x="573579" y="2521528"/>
                  </a:cubicBezTo>
                  <a:cubicBezTo>
                    <a:pt x="562495" y="2574175"/>
                    <a:pt x="540328" y="2665615"/>
                    <a:pt x="540328" y="2704408"/>
                  </a:cubicBezTo>
                  <a:cubicBezTo>
                    <a:pt x="540328" y="2743201"/>
                    <a:pt x="551412" y="2745971"/>
                    <a:pt x="573579" y="2754284"/>
                  </a:cubicBezTo>
                  <a:cubicBezTo>
                    <a:pt x="595746" y="2762597"/>
                    <a:pt x="645622" y="2745971"/>
                    <a:pt x="673331" y="2754284"/>
                  </a:cubicBezTo>
                  <a:cubicBezTo>
                    <a:pt x="701040" y="2762597"/>
                    <a:pt x="728749" y="2781994"/>
                    <a:pt x="739833" y="2804161"/>
                  </a:cubicBezTo>
                  <a:cubicBezTo>
                    <a:pt x="750917" y="2826328"/>
                    <a:pt x="753687" y="2854037"/>
                    <a:pt x="739833" y="2887288"/>
                  </a:cubicBezTo>
                  <a:cubicBezTo>
                    <a:pt x="725979" y="2920539"/>
                    <a:pt x="689957" y="2973186"/>
                    <a:pt x="656706" y="3003666"/>
                  </a:cubicBezTo>
                  <a:cubicBezTo>
                    <a:pt x="623455" y="3034146"/>
                    <a:pt x="579121" y="3056314"/>
                    <a:pt x="540328" y="3070168"/>
                  </a:cubicBezTo>
                  <a:cubicBezTo>
                    <a:pt x="501535" y="3084023"/>
                    <a:pt x="454430" y="3072939"/>
                    <a:pt x="423950" y="3086793"/>
                  </a:cubicBezTo>
                  <a:cubicBezTo>
                    <a:pt x="393470" y="3100647"/>
                    <a:pt x="387928" y="3133899"/>
                    <a:pt x="357448" y="3153295"/>
                  </a:cubicBezTo>
                  <a:cubicBezTo>
                    <a:pt x="326968" y="3172691"/>
                    <a:pt x="284019" y="3187931"/>
                    <a:pt x="241070" y="3203172"/>
                  </a:cubicBez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4" name="Freeform 13"/>
            <p:cNvSpPr/>
            <p:nvPr/>
          </p:nvSpPr>
          <p:spPr>
            <a:xfrm>
              <a:off x="1947950" y="5087804"/>
              <a:ext cx="811144" cy="1163367"/>
            </a:xfrm>
            <a:custGeom>
              <a:avLst/>
              <a:gdLst>
                <a:gd name="connsiteX0" fmla="*/ 346363 w 811875"/>
                <a:gd name="connsiteY0" fmla="*/ 1163782 h 1163782"/>
                <a:gd name="connsiteX1" fmla="*/ 279861 w 811875"/>
                <a:gd name="connsiteY1" fmla="*/ 964276 h 1163782"/>
                <a:gd name="connsiteX2" fmla="*/ 96981 w 811875"/>
                <a:gd name="connsiteY2" fmla="*/ 980902 h 1163782"/>
                <a:gd name="connsiteX3" fmla="*/ 13854 w 811875"/>
                <a:gd name="connsiteY3" fmla="*/ 947651 h 1163782"/>
                <a:gd name="connsiteX4" fmla="*/ 13854 w 811875"/>
                <a:gd name="connsiteY4" fmla="*/ 864524 h 1163782"/>
                <a:gd name="connsiteX5" fmla="*/ 47105 w 811875"/>
                <a:gd name="connsiteY5" fmla="*/ 581891 h 1163782"/>
                <a:gd name="connsiteX6" fmla="*/ 47105 w 811875"/>
                <a:gd name="connsiteY6" fmla="*/ 365760 h 1163782"/>
                <a:gd name="connsiteX7" fmla="*/ 30479 w 811875"/>
                <a:gd name="connsiteY7" fmla="*/ 315884 h 1163782"/>
                <a:gd name="connsiteX8" fmla="*/ 146857 w 811875"/>
                <a:gd name="connsiteY8" fmla="*/ 349135 h 1163782"/>
                <a:gd name="connsiteX9" fmla="*/ 246610 w 811875"/>
                <a:gd name="connsiteY9" fmla="*/ 332509 h 1163782"/>
                <a:gd name="connsiteX10" fmla="*/ 362988 w 811875"/>
                <a:gd name="connsiteY10" fmla="*/ 249382 h 1163782"/>
                <a:gd name="connsiteX11" fmla="*/ 479366 w 811875"/>
                <a:gd name="connsiteY11" fmla="*/ 166255 h 1163782"/>
                <a:gd name="connsiteX12" fmla="*/ 745374 w 811875"/>
                <a:gd name="connsiteY12" fmla="*/ 66502 h 1163782"/>
                <a:gd name="connsiteX13" fmla="*/ 811875 w 811875"/>
                <a:gd name="connsiteY13" fmla="*/ 0 h 1163782"/>
                <a:gd name="connsiteX14" fmla="*/ 761999 w 811875"/>
                <a:gd name="connsiteY14" fmla="*/ 49876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11875" h="1163782">
                  <a:moveTo>
                    <a:pt x="346363" y="1163782"/>
                  </a:moveTo>
                  <a:cubicBezTo>
                    <a:pt x="333894" y="1079269"/>
                    <a:pt x="321425" y="994756"/>
                    <a:pt x="279861" y="964276"/>
                  </a:cubicBezTo>
                  <a:cubicBezTo>
                    <a:pt x="238297" y="933796"/>
                    <a:pt x="141315" y="983673"/>
                    <a:pt x="96981" y="980902"/>
                  </a:cubicBezTo>
                  <a:cubicBezTo>
                    <a:pt x="52647" y="978131"/>
                    <a:pt x="27709" y="967047"/>
                    <a:pt x="13854" y="947651"/>
                  </a:cubicBezTo>
                  <a:cubicBezTo>
                    <a:pt x="0" y="928255"/>
                    <a:pt x="8312" y="925484"/>
                    <a:pt x="13854" y="864524"/>
                  </a:cubicBezTo>
                  <a:cubicBezTo>
                    <a:pt x="19396" y="803564"/>
                    <a:pt x="41563" y="665018"/>
                    <a:pt x="47105" y="581891"/>
                  </a:cubicBezTo>
                  <a:cubicBezTo>
                    <a:pt x="52647" y="498764"/>
                    <a:pt x="49876" y="410094"/>
                    <a:pt x="47105" y="365760"/>
                  </a:cubicBezTo>
                  <a:cubicBezTo>
                    <a:pt x="44334" y="321426"/>
                    <a:pt x="13854" y="318655"/>
                    <a:pt x="30479" y="315884"/>
                  </a:cubicBezTo>
                  <a:cubicBezTo>
                    <a:pt x="47104" y="313113"/>
                    <a:pt x="110835" y="346364"/>
                    <a:pt x="146857" y="349135"/>
                  </a:cubicBezTo>
                  <a:cubicBezTo>
                    <a:pt x="182879" y="351906"/>
                    <a:pt x="210588" y="349135"/>
                    <a:pt x="246610" y="332509"/>
                  </a:cubicBezTo>
                  <a:cubicBezTo>
                    <a:pt x="282632" y="315884"/>
                    <a:pt x="362988" y="249382"/>
                    <a:pt x="362988" y="249382"/>
                  </a:cubicBezTo>
                  <a:cubicBezTo>
                    <a:pt x="401781" y="221673"/>
                    <a:pt x="415635" y="196735"/>
                    <a:pt x="479366" y="166255"/>
                  </a:cubicBezTo>
                  <a:cubicBezTo>
                    <a:pt x="543097" y="135775"/>
                    <a:pt x="689956" y="94211"/>
                    <a:pt x="745374" y="66502"/>
                  </a:cubicBezTo>
                  <a:cubicBezTo>
                    <a:pt x="800792" y="38793"/>
                    <a:pt x="811875" y="0"/>
                    <a:pt x="811875" y="0"/>
                  </a:cubicBezTo>
                  <a:lnTo>
                    <a:pt x="761999" y="49876"/>
                  </a:lnTo>
                </a:path>
              </a:pathLst>
            </a:custGeom>
            <a:ln>
              <a:solidFill>
                <a:schemeClr val="accent2"/>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6">
                                            <p:txEl>
                                              <p:pRg st="1" end="1"/>
                                            </p:txEl>
                                          </p:spTgt>
                                        </p:tgtEl>
                                        <p:attrNameLst>
                                          <p:attrName>style.visibility</p:attrName>
                                        </p:attrNameLst>
                                      </p:cBhvr>
                                      <p:to>
                                        <p:strVal val="visible"/>
                                      </p:to>
                                    </p:set>
                                    <p:animEffect transition="in" filter="fade">
                                      <p:cBhvr>
                                        <p:cTn id="20" dur="500"/>
                                        <p:tgtEl>
                                          <p:spTgt spid="36">
                                            <p:txEl>
                                              <p:pRg st="1" end="1"/>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fade">
                                      <p:cBhvr>
                                        <p:cTn id="24" dur="500"/>
                                        <p:tgtEl>
                                          <p:spTgt spid="36">
                                            <p:txEl>
                                              <p:pRg st="2" end="2"/>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6">
                                            <p:txEl>
                                              <p:pRg st="3" end="3"/>
                                            </p:txEl>
                                          </p:spTgt>
                                        </p:tgtEl>
                                        <p:attrNameLst>
                                          <p:attrName>style.visibility</p:attrName>
                                        </p:attrNameLst>
                                      </p:cBhvr>
                                      <p:to>
                                        <p:strVal val="visible"/>
                                      </p:to>
                                    </p:set>
                                    <p:animEffect transition="in" filter="fade">
                                      <p:cBhvr>
                                        <p:cTn id="28" dur="500"/>
                                        <p:tgtEl>
                                          <p:spTgt spid="36">
                                            <p:txEl>
                                              <p:pRg st="3" end="3"/>
                                            </p:txEl>
                                          </p:spTgt>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36">
                                            <p:txEl>
                                              <p:pRg st="4" end="4"/>
                                            </p:txEl>
                                          </p:spTgt>
                                        </p:tgtEl>
                                        <p:attrNameLst>
                                          <p:attrName>style.visibility</p:attrName>
                                        </p:attrNameLst>
                                      </p:cBhvr>
                                      <p:to>
                                        <p:strVal val="visible"/>
                                      </p:to>
                                    </p:set>
                                    <p:animEffect transition="in" filter="fade">
                                      <p:cBhvr>
                                        <p:cTn id="32" dur="500"/>
                                        <p:tgtEl>
                                          <p:spTgt spid="36">
                                            <p:txEl>
                                              <p:pRg st="4" end="4"/>
                                            </p:tx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36">
                                            <p:txEl>
                                              <p:pRg st="5" end="5"/>
                                            </p:txEl>
                                          </p:spTgt>
                                        </p:tgtEl>
                                        <p:attrNameLst>
                                          <p:attrName>style.visibility</p:attrName>
                                        </p:attrNameLst>
                                      </p:cBhvr>
                                      <p:to>
                                        <p:strVal val="visible"/>
                                      </p:to>
                                    </p:set>
                                    <p:animEffect transition="in" filter="fade">
                                      <p:cBhvr>
                                        <p:cTn id="36" dur="500"/>
                                        <p:tgtEl>
                                          <p:spTgt spid="3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47"/>
          <p:cNvPicPr>
            <a:picLocks noChangeAspect="1" noChangeArrowheads="1"/>
          </p:cNvPicPr>
          <p:nvPr/>
        </p:nvPicPr>
        <p:blipFill>
          <a:blip r:embed="rId3" cstate="print">
            <a:lum bright="-24000"/>
          </a:blip>
          <a:srcRect/>
          <a:stretch>
            <a:fillRect/>
          </a:stretch>
        </p:blipFill>
        <p:spPr bwMode="auto">
          <a:xfrm>
            <a:off x="414338" y="4800600"/>
            <a:ext cx="7910512" cy="1809750"/>
          </a:xfrm>
          <a:prstGeom prst="rect">
            <a:avLst/>
          </a:prstGeom>
          <a:noFill/>
          <a:ln w="9525">
            <a:noFill/>
            <a:miter lim="800000"/>
            <a:headEnd/>
            <a:tailEnd/>
          </a:ln>
        </p:spPr>
      </p:pic>
      <p:sp>
        <p:nvSpPr>
          <p:cNvPr id="71683" name="AutoShape 457"/>
          <p:cNvSpPr>
            <a:spLocks noChangeArrowheads="1"/>
          </p:cNvSpPr>
          <p:nvPr/>
        </p:nvSpPr>
        <p:spPr bwMode="auto">
          <a:xfrm rot="16200000" flipH="1">
            <a:off x="7665244" y="4572794"/>
            <a:ext cx="2197100" cy="893762"/>
          </a:xfrm>
          <a:prstGeom prst="parallelogram">
            <a:avLst>
              <a:gd name="adj" fmla="val 93846"/>
            </a:avLst>
          </a:prstGeom>
          <a:gradFill rotWithShape="0">
            <a:gsLst>
              <a:gs pos="0">
                <a:schemeClr val="tx2"/>
              </a:gs>
              <a:gs pos="100000">
                <a:srgbClr val="FF9900"/>
              </a:gs>
            </a:gsLst>
            <a:lin ang="5400000" scaled="1"/>
          </a:gradFill>
          <a:ln w="9525">
            <a:solidFill>
              <a:schemeClr val="tx1"/>
            </a:solidFill>
            <a:miter lim="800000"/>
            <a:headEnd/>
            <a:tailEnd/>
          </a:ln>
        </p:spPr>
        <p:txBody>
          <a:bodyPr wrap="none" anchor="ctr"/>
          <a:lstStyle/>
          <a:p>
            <a:endParaRPr lang="es-AR"/>
          </a:p>
        </p:txBody>
      </p:sp>
      <p:pic>
        <p:nvPicPr>
          <p:cNvPr id="71684" name="Picture 247"/>
          <p:cNvPicPr>
            <a:picLocks noChangeAspect="1" noChangeArrowheads="1"/>
          </p:cNvPicPr>
          <p:nvPr/>
        </p:nvPicPr>
        <p:blipFill>
          <a:blip r:embed="rId3" cstate="print">
            <a:lum bright="-24000"/>
          </a:blip>
          <a:srcRect/>
          <a:stretch>
            <a:fillRect/>
          </a:stretch>
        </p:blipFill>
        <p:spPr bwMode="auto">
          <a:xfrm>
            <a:off x="493713" y="4560888"/>
            <a:ext cx="7835900" cy="2135187"/>
          </a:xfrm>
          <a:prstGeom prst="rect">
            <a:avLst/>
          </a:prstGeom>
          <a:noFill/>
          <a:ln w="9525">
            <a:noFill/>
            <a:miter lim="800000"/>
            <a:headEnd/>
            <a:tailEnd/>
          </a:ln>
        </p:spPr>
      </p:pic>
      <p:graphicFrame>
        <p:nvGraphicFramePr>
          <p:cNvPr id="735" name="411 Tabla"/>
          <p:cNvGraphicFramePr>
            <a:graphicFrameLocks noGrp="1"/>
          </p:cNvGraphicFramePr>
          <p:nvPr/>
        </p:nvGraphicFramePr>
        <p:xfrm>
          <a:off x="368300" y="5561013"/>
          <a:ext cx="7971332" cy="700994"/>
        </p:xfrm>
        <a:graphic>
          <a:graphicData uri="http://schemas.openxmlformats.org/drawingml/2006/table">
            <a:tbl>
              <a:tblPr/>
              <a:tblGrid>
                <a:gridCol w="1558456"/>
                <a:gridCol w="2475195"/>
                <a:gridCol w="2053495"/>
                <a:gridCol w="1884186"/>
              </a:tblGrid>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ahoma" pitchFamily="34" charset="0"/>
                          <a:ea typeface="Times New Roman" pitchFamily="18" charset="0"/>
                          <a:cs typeface="Arial" charset="0"/>
                        </a:rPr>
                        <a:t>Nivel de P Alto</a:t>
                      </a:r>
                    </a:p>
                  </a:txBody>
                  <a:tcPr marT="45697" marB="4569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ahoma" pitchFamily="34" charset="0"/>
                          <a:ea typeface="Times New Roman" pitchFamily="18" charset="0"/>
                          <a:cs typeface="Arial" charset="0"/>
                        </a:rPr>
                        <a:t>60 (M)</a:t>
                      </a:r>
                    </a:p>
                  </a:txBody>
                  <a:tcPr marT="45697" marB="4569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ahoma" pitchFamily="34" charset="0"/>
                          <a:ea typeface="Times New Roman" pitchFamily="18" charset="0"/>
                          <a:cs typeface="Arial" charset="0"/>
                        </a:rPr>
                        <a:t>38 (M) </a:t>
                      </a:r>
                    </a:p>
                  </a:txBody>
                  <a:tcPr marT="45697" marB="4569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i="0" u="none" strike="noStrike" cap="none" normalizeH="0" baseline="0" dirty="0" smtClean="0">
                          <a:ln>
                            <a:noFill/>
                          </a:ln>
                          <a:solidFill>
                            <a:schemeClr val="bg1"/>
                          </a:solidFill>
                          <a:effectLst/>
                          <a:latin typeface="Tahoma" pitchFamily="34" charset="0"/>
                          <a:ea typeface="Times New Roman" pitchFamily="18" charset="0"/>
                          <a:cs typeface="Arial" charset="0"/>
                        </a:rPr>
                        <a:t>60 (M)</a:t>
                      </a:r>
                    </a:p>
                  </a:txBody>
                  <a:tcPr marT="45697" marB="45697"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39" name="Rectangle 738"/>
          <p:cNvSpPr>
            <a:spLocks noChangeArrowheads="1"/>
          </p:cNvSpPr>
          <p:nvPr/>
        </p:nvSpPr>
        <p:spPr bwMode="auto">
          <a:xfrm>
            <a:off x="1903413" y="4894263"/>
            <a:ext cx="5518150" cy="400050"/>
          </a:xfrm>
          <a:prstGeom prst="rect">
            <a:avLst/>
          </a:prstGeom>
          <a:noFill/>
          <a:ln w="9525">
            <a:noFill/>
            <a:miter lim="800000"/>
            <a:headEnd/>
            <a:tailEnd/>
          </a:ln>
        </p:spPr>
        <p:txBody>
          <a:bodyPr wrap="none">
            <a:spAutoFit/>
          </a:bodyPr>
          <a:lstStyle/>
          <a:p>
            <a:r>
              <a:rPr lang="pt-PT" sz="2000" b="1">
                <a:solidFill>
                  <a:schemeClr val="bg1"/>
                </a:solidFill>
                <a:latin typeface="Tahoma" pitchFamily="34" charset="0"/>
                <a:cs typeface="Times New Roman" pitchFamily="18" charset="0"/>
              </a:rPr>
              <a:t>---------------kg ha</a:t>
            </a:r>
            <a:r>
              <a:rPr lang="pt-PT" sz="2000" b="1" baseline="30000">
                <a:solidFill>
                  <a:schemeClr val="bg1"/>
                </a:solidFill>
                <a:latin typeface="Tahoma" pitchFamily="34" charset="0"/>
                <a:cs typeface="Times New Roman" pitchFamily="18" charset="0"/>
              </a:rPr>
              <a:t>-1</a:t>
            </a:r>
            <a:r>
              <a:rPr lang="pt-BR" sz="2000" b="1">
                <a:solidFill>
                  <a:schemeClr val="bg1"/>
                </a:solidFill>
                <a:latin typeface="Tahoma" pitchFamily="34" charset="0"/>
                <a:cs typeface="Times New Roman" pitchFamily="18" charset="0"/>
              </a:rPr>
              <a:t> de </a:t>
            </a:r>
            <a:r>
              <a:rPr lang="pt-PT" sz="2000" b="1">
                <a:solidFill>
                  <a:schemeClr val="bg1"/>
                </a:solidFill>
                <a:latin typeface="Tahoma" pitchFamily="34" charset="0"/>
                <a:cs typeface="Times New Roman" pitchFamily="18" charset="0"/>
              </a:rPr>
              <a:t>P</a:t>
            </a:r>
            <a:r>
              <a:rPr lang="pt-PT" sz="2000" b="1" baseline="-30000">
                <a:solidFill>
                  <a:schemeClr val="bg1"/>
                </a:solidFill>
                <a:latin typeface="Tahoma" pitchFamily="34" charset="0"/>
                <a:cs typeface="Times New Roman" pitchFamily="18" charset="0"/>
              </a:rPr>
              <a:t>2</a:t>
            </a:r>
            <a:r>
              <a:rPr lang="pt-PT" sz="2000" b="1">
                <a:solidFill>
                  <a:schemeClr val="bg1"/>
                </a:solidFill>
                <a:latin typeface="Tahoma" pitchFamily="34" charset="0"/>
                <a:cs typeface="Times New Roman" pitchFamily="18" charset="0"/>
              </a:rPr>
              <a:t>O</a:t>
            </a:r>
            <a:r>
              <a:rPr lang="pt-PT" sz="2000" b="1" baseline="-30000">
                <a:solidFill>
                  <a:schemeClr val="bg1"/>
                </a:solidFill>
                <a:latin typeface="Tahoma" pitchFamily="34" charset="0"/>
                <a:cs typeface="Times New Roman" pitchFamily="18" charset="0"/>
              </a:rPr>
              <a:t>5</a:t>
            </a:r>
            <a:r>
              <a:rPr lang="pt-PT" sz="2000" b="1">
                <a:solidFill>
                  <a:schemeClr val="bg1"/>
                </a:solidFill>
                <a:latin typeface="Tahoma" pitchFamily="34" charset="0"/>
                <a:cs typeface="Times New Roman" pitchFamily="18" charset="0"/>
              </a:rPr>
              <a:t> ---------------</a:t>
            </a:r>
            <a:endParaRPr lang="en-US" sz="2000">
              <a:solidFill>
                <a:schemeClr val="bg1"/>
              </a:solidFill>
              <a:latin typeface="Arial Narrow" pitchFamily="34" charset="0"/>
            </a:endParaRPr>
          </a:p>
        </p:txBody>
      </p:sp>
      <p:sp>
        <p:nvSpPr>
          <p:cNvPr id="946" name="Rectangle 1234"/>
          <p:cNvSpPr>
            <a:spLocks noChangeArrowheads="1"/>
          </p:cNvSpPr>
          <p:nvPr/>
        </p:nvSpPr>
        <p:spPr bwMode="auto">
          <a:xfrm>
            <a:off x="-49213" y="246063"/>
            <a:ext cx="9144001" cy="585787"/>
          </a:xfrm>
          <a:prstGeom prst="rect">
            <a:avLst/>
          </a:prstGeom>
          <a:noFill/>
          <a:ln w="9525">
            <a:noFill/>
            <a:miter lim="800000"/>
            <a:headEnd/>
            <a:tailEnd/>
          </a:ln>
          <a:effectLst/>
        </p:spPr>
        <p:txBody>
          <a:bodyPr anchor="ctr">
            <a:spAutoFit/>
          </a:bodyPr>
          <a:lstStyle/>
          <a:p>
            <a:pPr algn="ctr" fontAlgn="auto">
              <a:spcBef>
                <a:spcPts val="0"/>
              </a:spcBef>
              <a:spcAft>
                <a:spcPts val="0"/>
              </a:spcAft>
              <a:defRPr/>
            </a:pPr>
            <a:r>
              <a:rPr lang="pt-BR" sz="3200" dirty="0">
                <a:effectLst>
                  <a:outerShdw blurRad="38100" dist="38100" dir="2700000" algn="tl">
                    <a:srgbClr val="000000"/>
                  </a:outerShdw>
                </a:effectLst>
                <a:latin typeface="Tahoma" pitchFamily="34" charset="0"/>
              </a:rPr>
              <a:t>Recomendaci</a:t>
            </a:r>
            <a:r>
              <a:rPr lang="en-US" sz="3200" dirty="0" err="1">
                <a:effectLst>
                  <a:outerShdw blurRad="38100" dist="38100" dir="2700000" algn="tl">
                    <a:srgbClr val="000000"/>
                  </a:outerShdw>
                </a:effectLst>
                <a:latin typeface="Tahoma" pitchFamily="34" charset="0"/>
              </a:rPr>
              <a:t>ón</a:t>
            </a:r>
            <a:r>
              <a:rPr lang="pt-BR" sz="3200" dirty="0">
                <a:effectLst>
                  <a:outerShdw blurRad="38100" dist="38100" dir="2700000" algn="tl">
                    <a:srgbClr val="000000"/>
                  </a:outerShdw>
                </a:effectLst>
                <a:latin typeface="Tahoma" pitchFamily="34" charset="0"/>
              </a:rPr>
              <a:t> fosfatada bajo el SSD para Py.</a:t>
            </a:r>
            <a:r>
              <a:rPr lang="en-US" sz="3200" dirty="0">
                <a:latin typeface="Calibri" pitchFamily="34" charset="0"/>
              </a:rPr>
              <a:t> </a:t>
            </a:r>
            <a:endParaRPr lang="pt-BR" sz="3200" dirty="0">
              <a:latin typeface="Calibri" pitchFamily="34" charset="0"/>
            </a:endParaRPr>
          </a:p>
        </p:txBody>
      </p:sp>
      <p:sp>
        <p:nvSpPr>
          <p:cNvPr id="71699" name="Freeform 248"/>
          <p:cNvSpPr>
            <a:spLocks/>
          </p:cNvSpPr>
          <p:nvPr/>
        </p:nvSpPr>
        <p:spPr bwMode="auto">
          <a:xfrm>
            <a:off x="434975" y="3921125"/>
            <a:ext cx="8729663" cy="868363"/>
          </a:xfrm>
          <a:custGeom>
            <a:avLst/>
            <a:gdLst>
              <a:gd name="T0" fmla="*/ 0 w 8124"/>
              <a:gd name="T1" fmla="*/ 2147483647 h 482"/>
              <a:gd name="T2" fmla="*/ 2147483647 w 8124"/>
              <a:gd name="T3" fmla="*/ 0 h 482"/>
              <a:gd name="T4" fmla="*/ 2147483647 w 8124"/>
              <a:gd name="T5" fmla="*/ 0 h 482"/>
              <a:gd name="T6" fmla="*/ 2147483647 w 8124"/>
              <a:gd name="T7" fmla="*/ 2147483647 h 482"/>
              <a:gd name="T8" fmla="*/ 0 w 8124"/>
              <a:gd name="T9" fmla="*/ 2147483647 h 482"/>
              <a:gd name="T10" fmla="*/ 0 60000 65536"/>
              <a:gd name="T11" fmla="*/ 0 60000 65536"/>
              <a:gd name="T12" fmla="*/ 0 60000 65536"/>
              <a:gd name="T13" fmla="*/ 0 60000 65536"/>
              <a:gd name="T14" fmla="*/ 0 60000 65536"/>
              <a:gd name="T15" fmla="*/ 0 w 8124"/>
              <a:gd name="T16" fmla="*/ 0 h 482"/>
              <a:gd name="T17" fmla="*/ 8124 w 8124"/>
              <a:gd name="T18" fmla="*/ 482 h 482"/>
            </a:gdLst>
            <a:ahLst/>
            <a:cxnLst>
              <a:cxn ang="T10">
                <a:pos x="T0" y="T1"/>
              </a:cxn>
              <a:cxn ang="T11">
                <a:pos x="T2" y="T3"/>
              </a:cxn>
              <a:cxn ang="T12">
                <a:pos x="T4" y="T5"/>
              </a:cxn>
              <a:cxn ang="T13">
                <a:pos x="T6" y="T7"/>
              </a:cxn>
              <a:cxn ang="T14">
                <a:pos x="T8" y="T9"/>
              </a:cxn>
            </a:cxnLst>
            <a:rect l="T15" t="T16" r="T17" b="T18"/>
            <a:pathLst>
              <a:path w="8124" h="482">
                <a:moveTo>
                  <a:pt x="0" y="482"/>
                </a:moveTo>
                <a:lnTo>
                  <a:pt x="813" y="0"/>
                </a:lnTo>
                <a:lnTo>
                  <a:pt x="8124" y="0"/>
                </a:lnTo>
                <a:lnTo>
                  <a:pt x="7311" y="482"/>
                </a:lnTo>
                <a:lnTo>
                  <a:pt x="0" y="482"/>
                </a:lnTo>
                <a:close/>
              </a:path>
            </a:pathLst>
          </a:custGeom>
          <a:solidFill>
            <a:srgbClr val="F0E220"/>
          </a:solidFill>
          <a:ln w="9525">
            <a:solidFill>
              <a:srgbClr val="000000"/>
            </a:solidFill>
            <a:round/>
            <a:headEnd/>
            <a:tailEnd/>
          </a:ln>
        </p:spPr>
        <p:txBody>
          <a:bodyPr/>
          <a:lstStyle/>
          <a:p>
            <a:endParaRPr lang="es-AR"/>
          </a:p>
        </p:txBody>
      </p:sp>
      <p:sp>
        <p:nvSpPr>
          <p:cNvPr id="71700" name="Text Box 462"/>
          <p:cNvSpPr txBox="1">
            <a:spLocks noChangeArrowheads="1"/>
          </p:cNvSpPr>
          <p:nvPr/>
        </p:nvSpPr>
        <p:spPr bwMode="auto">
          <a:xfrm>
            <a:off x="3421063" y="1771650"/>
            <a:ext cx="2506662" cy="922338"/>
          </a:xfrm>
          <a:prstGeom prst="rect">
            <a:avLst/>
          </a:prstGeom>
          <a:noFill/>
          <a:ln w="9525">
            <a:noFill/>
            <a:miter lim="800000"/>
            <a:headEnd/>
            <a:tailEnd/>
          </a:ln>
        </p:spPr>
        <p:txBody>
          <a:bodyPr>
            <a:spAutoFit/>
          </a:bodyPr>
          <a:lstStyle/>
          <a:p>
            <a:pPr algn="ctr"/>
            <a:r>
              <a:rPr lang="en-US" b="1" dirty="0">
                <a:solidFill>
                  <a:schemeClr val="tx2"/>
                </a:solidFill>
              </a:rPr>
              <a:t>TRIGO </a:t>
            </a:r>
            <a:r>
              <a:rPr lang="en-US" b="1" dirty="0" smtClean="0">
                <a:solidFill>
                  <a:schemeClr val="tx2"/>
                </a:solidFill>
              </a:rPr>
              <a:t>2019 </a:t>
            </a:r>
            <a:endParaRPr lang="en-US" b="1" dirty="0">
              <a:solidFill>
                <a:schemeClr val="tx2"/>
              </a:solidFill>
            </a:endParaRPr>
          </a:p>
          <a:p>
            <a:pPr algn="ctr"/>
            <a:r>
              <a:rPr lang="es-AR" b="1" dirty="0">
                <a:solidFill>
                  <a:schemeClr val="tx2"/>
                </a:solidFill>
                <a:latin typeface="Tahoma" pitchFamily="34" charset="0"/>
                <a:cs typeface="Times New Roman" pitchFamily="18" charset="0"/>
              </a:rPr>
              <a:t>rend. esperado 3.000 Kg/ha</a:t>
            </a:r>
            <a:endParaRPr lang="es-AR" b="1" dirty="0">
              <a:solidFill>
                <a:schemeClr val="tx2"/>
              </a:solidFill>
            </a:endParaRPr>
          </a:p>
        </p:txBody>
      </p:sp>
      <p:sp>
        <p:nvSpPr>
          <p:cNvPr id="71701" name="Text Box 460"/>
          <p:cNvSpPr txBox="1">
            <a:spLocks noChangeArrowheads="1"/>
          </p:cNvSpPr>
          <p:nvPr/>
        </p:nvSpPr>
        <p:spPr bwMode="auto">
          <a:xfrm>
            <a:off x="1535113" y="2128838"/>
            <a:ext cx="1697037" cy="2308225"/>
          </a:xfrm>
          <a:prstGeom prst="rect">
            <a:avLst/>
          </a:prstGeom>
          <a:noFill/>
          <a:ln w="9525">
            <a:noFill/>
            <a:miter lim="800000"/>
            <a:headEnd/>
            <a:tailEnd/>
          </a:ln>
        </p:spPr>
        <p:txBody>
          <a:bodyPr>
            <a:spAutoFit/>
          </a:bodyPr>
          <a:lstStyle/>
          <a:p>
            <a:pPr algn="ctr"/>
            <a:r>
              <a:rPr lang="en-US" b="1" dirty="0">
                <a:solidFill>
                  <a:schemeClr val="tx2"/>
                </a:solidFill>
              </a:rPr>
              <a:t>SOJA </a:t>
            </a:r>
            <a:r>
              <a:rPr lang="en-US" b="1" dirty="0" smtClean="0">
                <a:solidFill>
                  <a:schemeClr val="tx2"/>
                </a:solidFill>
              </a:rPr>
              <a:t>18/19</a:t>
            </a:r>
            <a:endParaRPr lang="es-AR" b="1" dirty="0">
              <a:solidFill>
                <a:schemeClr val="tx2"/>
              </a:solidFill>
              <a:latin typeface="Tahoma" pitchFamily="34" charset="0"/>
              <a:cs typeface="Times New Roman" pitchFamily="18" charset="0"/>
            </a:endParaRPr>
          </a:p>
          <a:p>
            <a:pPr algn="ctr"/>
            <a:r>
              <a:rPr lang="es-AR" b="1" dirty="0">
                <a:solidFill>
                  <a:schemeClr val="tx2"/>
                </a:solidFill>
                <a:latin typeface="Tahoma" pitchFamily="34" charset="0"/>
                <a:cs typeface="Times New Roman" pitchFamily="18" charset="0"/>
              </a:rPr>
              <a:t>rend. esperado</a:t>
            </a:r>
          </a:p>
          <a:p>
            <a:pPr algn="ctr"/>
            <a:r>
              <a:rPr lang="es-AR" b="1" dirty="0">
                <a:solidFill>
                  <a:schemeClr val="tx2"/>
                </a:solidFill>
                <a:latin typeface="Tahoma" pitchFamily="34" charset="0"/>
                <a:cs typeface="Times New Roman" pitchFamily="18" charset="0"/>
              </a:rPr>
              <a:t> 4.000 kg/ha</a:t>
            </a:r>
          </a:p>
          <a:p>
            <a:pPr eaLnBrk="0" hangingPunct="0">
              <a:spcBef>
                <a:spcPct val="50000"/>
              </a:spcBef>
            </a:pPr>
            <a:endParaRPr lang="es-AR" b="1" dirty="0">
              <a:solidFill>
                <a:schemeClr val="tx2"/>
              </a:solidFill>
              <a:latin typeface="Arial Narrow" pitchFamily="34" charset="0"/>
            </a:endParaRPr>
          </a:p>
          <a:p>
            <a:pPr algn="ctr"/>
            <a:endParaRPr lang="es-AR" b="1" dirty="0">
              <a:solidFill>
                <a:schemeClr val="tx2"/>
              </a:solidFill>
              <a:latin typeface="Tahoma" pitchFamily="34" charset="0"/>
              <a:cs typeface="Times New Roman" pitchFamily="18" charset="0"/>
            </a:endParaRPr>
          </a:p>
          <a:p>
            <a:pPr eaLnBrk="0" hangingPunct="0">
              <a:spcBef>
                <a:spcPct val="50000"/>
              </a:spcBef>
            </a:pPr>
            <a:endParaRPr lang="es-AR" b="1" dirty="0">
              <a:solidFill>
                <a:schemeClr val="tx2"/>
              </a:solidFill>
            </a:endParaRPr>
          </a:p>
        </p:txBody>
      </p:sp>
      <p:sp>
        <p:nvSpPr>
          <p:cNvPr id="71702" name="Text Box 460"/>
          <p:cNvSpPr txBox="1">
            <a:spLocks noChangeArrowheads="1"/>
          </p:cNvSpPr>
          <p:nvPr/>
        </p:nvSpPr>
        <p:spPr bwMode="auto">
          <a:xfrm>
            <a:off x="5973763" y="2044700"/>
            <a:ext cx="1954212" cy="1338263"/>
          </a:xfrm>
          <a:prstGeom prst="rect">
            <a:avLst/>
          </a:prstGeom>
          <a:noFill/>
          <a:ln w="9525">
            <a:noFill/>
            <a:miter lim="800000"/>
            <a:headEnd/>
            <a:tailEnd/>
          </a:ln>
        </p:spPr>
        <p:txBody>
          <a:bodyPr>
            <a:spAutoFit/>
          </a:bodyPr>
          <a:lstStyle/>
          <a:p>
            <a:pPr algn="ctr"/>
            <a:r>
              <a:rPr lang="en-US" b="1" dirty="0">
                <a:solidFill>
                  <a:schemeClr val="tx2"/>
                </a:solidFill>
              </a:rPr>
              <a:t>SOJA </a:t>
            </a:r>
            <a:r>
              <a:rPr lang="en-US" b="1" dirty="0" smtClean="0">
                <a:solidFill>
                  <a:schemeClr val="tx2"/>
                </a:solidFill>
              </a:rPr>
              <a:t>19</a:t>
            </a:r>
            <a:r>
              <a:rPr lang="es-AR" b="1" dirty="0" smtClean="0">
                <a:solidFill>
                  <a:schemeClr val="tx2"/>
                </a:solidFill>
                <a:latin typeface="Tahoma" pitchFamily="34" charset="0"/>
                <a:cs typeface="Times New Roman" pitchFamily="18" charset="0"/>
              </a:rPr>
              <a:t>/20</a:t>
            </a:r>
            <a:endParaRPr lang="es-AR" b="1" dirty="0">
              <a:solidFill>
                <a:schemeClr val="tx2"/>
              </a:solidFill>
              <a:latin typeface="Tahoma" pitchFamily="34" charset="0"/>
              <a:cs typeface="Times New Roman" pitchFamily="18" charset="0"/>
            </a:endParaRPr>
          </a:p>
          <a:p>
            <a:pPr algn="ctr"/>
            <a:r>
              <a:rPr lang="es-AR" b="1" dirty="0">
                <a:solidFill>
                  <a:schemeClr val="tx2"/>
                </a:solidFill>
                <a:latin typeface="Tahoma" pitchFamily="34" charset="0"/>
                <a:cs typeface="Times New Roman" pitchFamily="18" charset="0"/>
              </a:rPr>
              <a:t>rend. esperado 4.000 Kg/ha</a:t>
            </a:r>
          </a:p>
          <a:p>
            <a:pPr eaLnBrk="0" hangingPunct="0">
              <a:spcBef>
                <a:spcPct val="50000"/>
              </a:spcBef>
            </a:pPr>
            <a:endParaRPr lang="es-AR" b="1" dirty="0">
              <a:solidFill>
                <a:schemeClr val="tx2"/>
              </a:solidFill>
            </a:endParaRPr>
          </a:p>
        </p:txBody>
      </p:sp>
      <p:grpSp>
        <p:nvGrpSpPr>
          <p:cNvPr id="71703" name="Group 859"/>
          <p:cNvGrpSpPr>
            <a:grpSpLocks/>
          </p:cNvGrpSpPr>
          <p:nvPr/>
        </p:nvGrpSpPr>
        <p:grpSpPr bwMode="auto">
          <a:xfrm>
            <a:off x="2159000" y="3482975"/>
            <a:ext cx="787400" cy="1289050"/>
            <a:chOff x="5000" y="2482"/>
            <a:chExt cx="400" cy="812"/>
          </a:xfrm>
        </p:grpSpPr>
        <p:grpSp>
          <p:nvGrpSpPr>
            <p:cNvPr id="72171" name="Group 860"/>
            <p:cNvGrpSpPr>
              <a:grpSpLocks/>
            </p:cNvGrpSpPr>
            <p:nvPr/>
          </p:nvGrpSpPr>
          <p:grpSpPr bwMode="auto">
            <a:xfrm>
              <a:off x="5162" y="2482"/>
              <a:ext cx="74" cy="812"/>
              <a:chOff x="5162" y="2482"/>
              <a:chExt cx="74" cy="812"/>
            </a:xfrm>
          </p:grpSpPr>
          <p:sp>
            <p:nvSpPr>
              <p:cNvPr id="72228" name="Freeform 861"/>
              <p:cNvSpPr>
                <a:spLocks/>
              </p:cNvSpPr>
              <p:nvPr/>
            </p:nvSpPr>
            <p:spPr bwMode="auto">
              <a:xfrm>
                <a:off x="5162"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2229" name="Line 862"/>
              <p:cNvSpPr>
                <a:spLocks noChangeShapeType="1"/>
              </p:cNvSpPr>
              <p:nvPr/>
            </p:nvSpPr>
            <p:spPr bwMode="auto">
              <a:xfrm>
                <a:off x="5200" y="2488"/>
                <a:ext cx="1" cy="806"/>
              </a:xfrm>
              <a:prstGeom prst="line">
                <a:avLst/>
              </a:prstGeom>
              <a:noFill/>
              <a:ln w="6350">
                <a:solidFill>
                  <a:srgbClr val="006000"/>
                </a:solidFill>
                <a:round/>
                <a:headEnd/>
                <a:tailEnd/>
              </a:ln>
            </p:spPr>
            <p:txBody>
              <a:bodyPr/>
              <a:lstStyle/>
              <a:p>
                <a:endParaRPr lang="es-AR"/>
              </a:p>
            </p:txBody>
          </p:sp>
        </p:grpSp>
        <p:grpSp>
          <p:nvGrpSpPr>
            <p:cNvPr id="72172" name="Group 863"/>
            <p:cNvGrpSpPr>
              <a:grpSpLocks/>
            </p:cNvGrpSpPr>
            <p:nvPr/>
          </p:nvGrpSpPr>
          <p:grpSpPr bwMode="auto">
            <a:xfrm>
              <a:off x="5000" y="3004"/>
              <a:ext cx="198" cy="140"/>
              <a:chOff x="5000" y="3004"/>
              <a:chExt cx="198" cy="140"/>
            </a:xfrm>
          </p:grpSpPr>
          <p:grpSp>
            <p:nvGrpSpPr>
              <p:cNvPr id="72222" name="Group 864"/>
              <p:cNvGrpSpPr>
                <a:grpSpLocks/>
              </p:cNvGrpSpPr>
              <p:nvPr/>
            </p:nvGrpSpPr>
            <p:grpSpPr bwMode="auto">
              <a:xfrm>
                <a:off x="5090" y="3036"/>
                <a:ext cx="108" cy="70"/>
                <a:chOff x="5090" y="3036"/>
                <a:chExt cx="108" cy="70"/>
              </a:xfrm>
            </p:grpSpPr>
            <p:sp>
              <p:nvSpPr>
                <p:cNvPr id="72226" name="Freeform 865"/>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2227" name="Freeform 866"/>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2223" name="Group 867"/>
              <p:cNvGrpSpPr>
                <a:grpSpLocks/>
              </p:cNvGrpSpPr>
              <p:nvPr/>
            </p:nvGrpSpPr>
            <p:grpSpPr bwMode="auto">
              <a:xfrm>
                <a:off x="5000" y="3004"/>
                <a:ext cx="104" cy="140"/>
                <a:chOff x="5000" y="3004"/>
                <a:chExt cx="104" cy="140"/>
              </a:xfrm>
            </p:grpSpPr>
            <p:sp>
              <p:nvSpPr>
                <p:cNvPr id="72224" name="Freeform 868"/>
                <p:cNvSpPr>
                  <a:spLocks/>
                </p:cNvSpPr>
                <p:nvPr/>
              </p:nvSpPr>
              <p:spPr bwMode="auto">
                <a:xfrm>
                  <a:off x="5000"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2225" name="Line 869"/>
                <p:cNvSpPr>
                  <a:spLocks noChangeShapeType="1"/>
                </p:cNvSpPr>
                <p:nvPr/>
              </p:nvSpPr>
              <p:spPr bwMode="auto">
                <a:xfrm flipV="1">
                  <a:off x="5000" y="3056"/>
                  <a:ext cx="96" cy="70"/>
                </a:xfrm>
                <a:prstGeom prst="line">
                  <a:avLst/>
                </a:prstGeom>
                <a:noFill/>
                <a:ln w="6350">
                  <a:solidFill>
                    <a:srgbClr val="006000"/>
                  </a:solidFill>
                  <a:round/>
                  <a:headEnd/>
                  <a:tailEnd/>
                </a:ln>
              </p:spPr>
              <p:txBody>
                <a:bodyPr/>
                <a:lstStyle/>
                <a:p>
                  <a:endParaRPr lang="es-AR"/>
                </a:p>
              </p:txBody>
            </p:sp>
          </p:grpSp>
        </p:grpSp>
        <p:grpSp>
          <p:nvGrpSpPr>
            <p:cNvPr id="72173" name="Group 870"/>
            <p:cNvGrpSpPr>
              <a:grpSpLocks/>
            </p:cNvGrpSpPr>
            <p:nvPr/>
          </p:nvGrpSpPr>
          <p:grpSpPr bwMode="auto">
            <a:xfrm>
              <a:off x="5084" y="3042"/>
              <a:ext cx="68" cy="152"/>
              <a:chOff x="5084" y="3042"/>
              <a:chExt cx="68" cy="152"/>
            </a:xfrm>
          </p:grpSpPr>
          <p:sp>
            <p:nvSpPr>
              <p:cNvPr id="72220" name="Freeform 871"/>
              <p:cNvSpPr>
                <a:spLocks/>
              </p:cNvSpPr>
              <p:nvPr/>
            </p:nvSpPr>
            <p:spPr bwMode="auto">
              <a:xfrm>
                <a:off x="5084"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2221" name="Line 872"/>
              <p:cNvSpPr>
                <a:spLocks noChangeShapeType="1"/>
              </p:cNvSpPr>
              <p:nvPr/>
            </p:nvSpPr>
            <p:spPr bwMode="auto">
              <a:xfrm flipH="1">
                <a:off x="5084" y="3050"/>
                <a:ext cx="48" cy="142"/>
              </a:xfrm>
              <a:prstGeom prst="line">
                <a:avLst/>
              </a:prstGeom>
              <a:noFill/>
              <a:ln w="6350">
                <a:solidFill>
                  <a:srgbClr val="006000"/>
                </a:solidFill>
                <a:round/>
                <a:headEnd/>
                <a:tailEnd/>
              </a:ln>
            </p:spPr>
            <p:txBody>
              <a:bodyPr/>
              <a:lstStyle/>
              <a:p>
                <a:endParaRPr lang="es-AR"/>
              </a:p>
            </p:txBody>
          </p:sp>
        </p:grpSp>
        <p:grpSp>
          <p:nvGrpSpPr>
            <p:cNvPr id="72174" name="Group 873"/>
            <p:cNvGrpSpPr>
              <a:grpSpLocks/>
            </p:cNvGrpSpPr>
            <p:nvPr/>
          </p:nvGrpSpPr>
          <p:grpSpPr bwMode="auto">
            <a:xfrm>
              <a:off x="5070" y="2978"/>
              <a:ext cx="62" cy="94"/>
              <a:chOff x="5070" y="2978"/>
              <a:chExt cx="62" cy="94"/>
            </a:xfrm>
          </p:grpSpPr>
          <p:sp>
            <p:nvSpPr>
              <p:cNvPr id="72218" name="Freeform 874"/>
              <p:cNvSpPr>
                <a:spLocks/>
              </p:cNvSpPr>
              <p:nvPr/>
            </p:nvSpPr>
            <p:spPr bwMode="auto">
              <a:xfrm>
                <a:off x="5070"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2219" name="Line 875"/>
              <p:cNvSpPr>
                <a:spLocks noChangeShapeType="1"/>
              </p:cNvSpPr>
              <p:nvPr/>
            </p:nvSpPr>
            <p:spPr bwMode="auto">
              <a:xfrm>
                <a:off x="5070" y="2990"/>
                <a:ext cx="58" cy="48"/>
              </a:xfrm>
              <a:prstGeom prst="line">
                <a:avLst/>
              </a:prstGeom>
              <a:noFill/>
              <a:ln w="6350">
                <a:solidFill>
                  <a:srgbClr val="006000"/>
                </a:solidFill>
                <a:round/>
                <a:headEnd/>
                <a:tailEnd/>
              </a:ln>
            </p:spPr>
            <p:txBody>
              <a:bodyPr/>
              <a:lstStyle/>
              <a:p>
                <a:endParaRPr lang="es-AR"/>
              </a:p>
            </p:txBody>
          </p:sp>
        </p:grpSp>
        <p:grpSp>
          <p:nvGrpSpPr>
            <p:cNvPr id="72175" name="Group 876"/>
            <p:cNvGrpSpPr>
              <a:grpSpLocks/>
            </p:cNvGrpSpPr>
            <p:nvPr/>
          </p:nvGrpSpPr>
          <p:grpSpPr bwMode="auto">
            <a:xfrm>
              <a:off x="5098" y="2656"/>
              <a:ext cx="102" cy="130"/>
              <a:chOff x="5098" y="2656"/>
              <a:chExt cx="102" cy="130"/>
            </a:xfrm>
          </p:grpSpPr>
          <p:sp>
            <p:nvSpPr>
              <p:cNvPr id="72214" name="Freeform 877"/>
              <p:cNvSpPr>
                <a:spLocks/>
              </p:cNvSpPr>
              <p:nvPr/>
            </p:nvSpPr>
            <p:spPr bwMode="auto">
              <a:xfrm>
                <a:off x="5098"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2215" name="Group 878"/>
              <p:cNvGrpSpPr>
                <a:grpSpLocks/>
              </p:cNvGrpSpPr>
              <p:nvPr/>
            </p:nvGrpSpPr>
            <p:grpSpPr bwMode="auto">
              <a:xfrm>
                <a:off x="5098" y="2672"/>
                <a:ext cx="102" cy="114"/>
                <a:chOff x="5098" y="2672"/>
                <a:chExt cx="102" cy="114"/>
              </a:xfrm>
            </p:grpSpPr>
            <p:sp>
              <p:nvSpPr>
                <p:cNvPr id="72216" name="Freeform 879"/>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2217" name="Freeform 880"/>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2176" name="Group 881"/>
            <p:cNvGrpSpPr>
              <a:grpSpLocks/>
            </p:cNvGrpSpPr>
            <p:nvPr/>
          </p:nvGrpSpPr>
          <p:grpSpPr bwMode="auto">
            <a:xfrm>
              <a:off x="5082" y="2806"/>
              <a:ext cx="82" cy="128"/>
              <a:chOff x="5082" y="2806"/>
              <a:chExt cx="82" cy="128"/>
            </a:xfrm>
          </p:grpSpPr>
          <p:sp>
            <p:nvSpPr>
              <p:cNvPr id="72212" name="Freeform 882"/>
              <p:cNvSpPr>
                <a:spLocks/>
              </p:cNvSpPr>
              <p:nvPr/>
            </p:nvSpPr>
            <p:spPr bwMode="auto">
              <a:xfrm>
                <a:off x="5082"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2213" name="Line 883"/>
              <p:cNvSpPr>
                <a:spLocks noChangeShapeType="1"/>
              </p:cNvSpPr>
              <p:nvPr/>
            </p:nvSpPr>
            <p:spPr bwMode="auto">
              <a:xfrm>
                <a:off x="5082" y="2824"/>
                <a:ext cx="76" cy="62"/>
              </a:xfrm>
              <a:prstGeom prst="line">
                <a:avLst/>
              </a:prstGeom>
              <a:noFill/>
              <a:ln w="6350">
                <a:solidFill>
                  <a:srgbClr val="006000"/>
                </a:solidFill>
                <a:round/>
                <a:headEnd/>
                <a:tailEnd/>
              </a:ln>
            </p:spPr>
            <p:txBody>
              <a:bodyPr/>
              <a:lstStyle/>
              <a:p>
                <a:endParaRPr lang="es-AR"/>
              </a:p>
            </p:txBody>
          </p:sp>
        </p:grpSp>
        <p:grpSp>
          <p:nvGrpSpPr>
            <p:cNvPr id="72177" name="Group 884"/>
            <p:cNvGrpSpPr>
              <a:grpSpLocks/>
            </p:cNvGrpSpPr>
            <p:nvPr/>
          </p:nvGrpSpPr>
          <p:grpSpPr bwMode="auto">
            <a:xfrm>
              <a:off x="5082" y="2840"/>
              <a:ext cx="118" cy="128"/>
              <a:chOff x="5082" y="2840"/>
              <a:chExt cx="118" cy="128"/>
            </a:xfrm>
          </p:grpSpPr>
          <p:grpSp>
            <p:nvGrpSpPr>
              <p:cNvPr id="72206" name="Group 885"/>
              <p:cNvGrpSpPr>
                <a:grpSpLocks/>
              </p:cNvGrpSpPr>
              <p:nvPr/>
            </p:nvGrpSpPr>
            <p:grpSpPr bwMode="auto">
              <a:xfrm>
                <a:off x="5156" y="2888"/>
                <a:ext cx="44" cy="52"/>
                <a:chOff x="5156" y="2888"/>
                <a:chExt cx="44" cy="52"/>
              </a:xfrm>
            </p:grpSpPr>
            <p:sp>
              <p:nvSpPr>
                <p:cNvPr id="72210" name="Freeform 886"/>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2211" name="Freeform 887"/>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2207" name="Group 888"/>
              <p:cNvGrpSpPr>
                <a:grpSpLocks/>
              </p:cNvGrpSpPr>
              <p:nvPr/>
            </p:nvGrpSpPr>
            <p:grpSpPr bwMode="auto">
              <a:xfrm>
                <a:off x="5082" y="2840"/>
                <a:ext cx="82" cy="128"/>
                <a:chOff x="5082" y="2840"/>
                <a:chExt cx="82" cy="128"/>
              </a:xfrm>
            </p:grpSpPr>
            <p:sp>
              <p:nvSpPr>
                <p:cNvPr id="72208" name="Freeform 889"/>
                <p:cNvSpPr>
                  <a:spLocks/>
                </p:cNvSpPr>
                <p:nvPr/>
              </p:nvSpPr>
              <p:spPr bwMode="auto">
                <a:xfrm>
                  <a:off x="5082"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2209" name="Line 890"/>
                <p:cNvSpPr>
                  <a:spLocks noChangeShapeType="1"/>
                </p:cNvSpPr>
                <p:nvPr/>
              </p:nvSpPr>
              <p:spPr bwMode="auto">
                <a:xfrm flipV="1">
                  <a:off x="5082" y="2886"/>
                  <a:ext cx="76" cy="66"/>
                </a:xfrm>
                <a:prstGeom prst="line">
                  <a:avLst/>
                </a:prstGeom>
                <a:noFill/>
                <a:ln w="6350">
                  <a:solidFill>
                    <a:srgbClr val="006000"/>
                  </a:solidFill>
                  <a:round/>
                  <a:headEnd/>
                  <a:tailEnd/>
                </a:ln>
              </p:spPr>
              <p:txBody>
                <a:bodyPr/>
                <a:lstStyle/>
                <a:p>
                  <a:endParaRPr lang="es-AR"/>
                </a:p>
              </p:txBody>
            </p:sp>
          </p:grpSp>
        </p:grpSp>
        <p:grpSp>
          <p:nvGrpSpPr>
            <p:cNvPr id="72178" name="Group 891"/>
            <p:cNvGrpSpPr>
              <a:grpSpLocks/>
            </p:cNvGrpSpPr>
            <p:nvPr/>
          </p:nvGrpSpPr>
          <p:grpSpPr bwMode="auto">
            <a:xfrm>
              <a:off x="5202" y="3004"/>
              <a:ext cx="198" cy="140"/>
              <a:chOff x="5202" y="3004"/>
              <a:chExt cx="198" cy="140"/>
            </a:xfrm>
          </p:grpSpPr>
          <p:grpSp>
            <p:nvGrpSpPr>
              <p:cNvPr id="72200" name="Group 892"/>
              <p:cNvGrpSpPr>
                <a:grpSpLocks/>
              </p:cNvGrpSpPr>
              <p:nvPr/>
            </p:nvGrpSpPr>
            <p:grpSpPr bwMode="auto">
              <a:xfrm>
                <a:off x="5202" y="3038"/>
                <a:ext cx="112" cy="68"/>
                <a:chOff x="5202" y="3038"/>
                <a:chExt cx="112" cy="68"/>
              </a:xfrm>
            </p:grpSpPr>
            <p:sp>
              <p:nvSpPr>
                <p:cNvPr id="72204" name="Freeform 893"/>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2205" name="Freeform 894"/>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2201" name="Group 895"/>
              <p:cNvGrpSpPr>
                <a:grpSpLocks/>
              </p:cNvGrpSpPr>
              <p:nvPr/>
            </p:nvGrpSpPr>
            <p:grpSpPr bwMode="auto">
              <a:xfrm>
                <a:off x="5296" y="3004"/>
                <a:ext cx="104" cy="140"/>
                <a:chOff x="5296" y="3004"/>
                <a:chExt cx="104" cy="140"/>
              </a:xfrm>
            </p:grpSpPr>
            <p:sp>
              <p:nvSpPr>
                <p:cNvPr id="72202" name="Freeform 896"/>
                <p:cNvSpPr>
                  <a:spLocks/>
                </p:cNvSpPr>
                <p:nvPr/>
              </p:nvSpPr>
              <p:spPr bwMode="auto">
                <a:xfrm>
                  <a:off x="5296"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2203" name="Line 897"/>
                <p:cNvSpPr>
                  <a:spLocks noChangeShapeType="1"/>
                </p:cNvSpPr>
                <p:nvPr/>
              </p:nvSpPr>
              <p:spPr bwMode="auto">
                <a:xfrm flipH="1" flipV="1">
                  <a:off x="5302" y="3056"/>
                  <a:ext cx="98" cy="70"/>
                </a:xfrm>
                <a:prstGeom prst="line">
                  <a:avLst/>
                </a:prstGeom>
                <a:noFill/>
                <a:ln w="6350">
                  <a:solidFill>
                    <a:srgbClr val="006000"/>
                  </a:solidFill>
                  <a:round/>
                  <a:headEnd/>
                  <a:tailEnd/>
                </a:ln>
              </p:spPr>
              <p:txBody>
                <a:bodyPr/>
                <a:lstStyle/>
                <a:p>
                  <a:endParaRPr lang="es-AR"/>
                </a:p>
              </p:txBody>
            </p:sp>
          </p:grpSp>
        </p:grpSp>
        <p:grpSp>
          <p:nvGrpSpPr>
            <p:cNvPr id="72179" name="Group 898"/>
            <p:cNvGrpSpPr>
              <a:grpSpLocks/>
            </p:cNvGrpSpPr>
            <p:nvPr/>
          </p:nvGrpSpPr>
          <p:grpSpPr bwMode="auto">
            <a:xfrm>
              <a:off x="5248" y="3042"/>
              <a:ext cx="68" cy="152"/>
              <a:chOff x="5248" y="3042"/>
              <a:chExt cx="68" cy="152"/>
            </a:xfrm>
          </p:grpSpPr>
          <p:sp>
            <p:nvSpPr>
              <p:cNvPr id="72198" name="Freeform 899"/>
              <p:cNvSpPr>
                <a:spLocks/>
              </p:cNvSpPr>
              <p:nvPr/>
            </p:nvSpPr>
            <p:spPr bwMode="auto">
              <a:xfrm>
                <a:off x="5248"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2199" name="Line 900"/>
              <p:cNvSpPr>
                <a:spLocks noChangeShapeType="1"/>
              </p:cNvSpPr>
              <p:nvPr/>
            </p:nvSpPr>
            <p:spPr bwMode="auto">
              <a:xfrm>
                <a:off x="5268" y="3050"/>
                <a:ext cx="46" cy="142"/>
              </a:xfrm>
              <a:prstGeom prst="line">
                <a:avLst/>
              </a:prstGeom>
              <a:noFill/>
              <a:ln w="6350">
                <a:solidFill>
                  <a:srgbClr val="006000"/>
                </a:solidFill>
                <a:round/>
                <a:headEnd/>
                <a:tailEnd/>
              </a:ln>
            </p:spPr>
            <p:txBody>
              <a:bodyPr/>
              <a:lstStyle/>
              <a:p>
                <a:endParaRPr lang="es-AR"/>
              </a:p>
            </p:txBody>
          </p:sp>
        </p:grpSp>
        <p:grpSp>
          <p:nvGrpSpPr>
            <p:cNvPr id="72180" name="Group 901"/>
            <p:cNvGrpSpPr>
              <a:grpSpLocks/>
            </p:cNvGrpSpPr>
            <p:nvPr/>
          </p:nvGrpSpPr>
          <p:grpSpPr bwMode="auto">
            <a:xfrm>
              <a:off x="5268" y="2978"/>
              <a:ext cx="62" cy="94"/>
              <a:chOff x="5268" y="2978"/>
              <a:chExt cx="62" cy="94"/>
            </a:xfrm>
          </p:grpSpPr>
          <p:sp>
            <p:nvSpPr>
              <p:cNvPr id="72196" name="Freeform 902"/>
              <p:cNvSpPr>
                <a:spLocks/>
              </p:cNvSpPr>
              <p:nvPr/>
            </p:nvSpPr>
            <p:spPr bwMode="auto">
              <a:xfrm>
                <a:off x="5268"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2197" name="Line 903"/>
              <p:cNvSpPr>
                <a:spLocks noChangeShapeType="1"/>
              </p:cNvSpPr>
              <p:nvPr/>
            </p:nvSpPr>
            <p:spPr bwMode="auto">
              <a:xfrm flipH="1">
                <a:off x="5272" y="2990"/>
                <a:ext cx="58" cy="46"/>
              </a:xfrm>
              <a:prstGeom prst="line">
                <a:avLst/>
              </a:prstGeom>
              <a:noFill/>
              <a:ln w="6350">
                <a:solidFill>
                  <a:srgbClr val="006000"/>
                </a:solidFill>
                <a:round/>
                <a:headEnd/>
                <a:tailEnd/>
              </a:ln>
            </p:spPr>
            <p:txBody>
              <a:bodyPr/>
              <a:lstStyle/>
              <a:p>
                <a:endParaRPr lang="es-AR"/>
              </a:p>
            </p:txBody>
          </p:sp>
        </p:grpSp>
        <p:grpSp>
          <p:nvGrpSpPr>
            <p:cNvPr id="72181" name="Group 904"/>
            <p:cNvGrpSpPr>
              <a:grpSpLocks/>
            </p:cNvGrpSpPr>
            <p:nvPr/>
          </p:nvGrpSpPr>
          <p:grpSpPr bwMode="auto">
            <a:xfrm>
              <a:off x="5200" y="2656"/>
              <a:ext cx="102" cy="130"/>
              <a:chOff x="5200" y="2656"/>
              <a:chExt cx="102" cy="130"/>
            </a:xfrm>
          </p:grpSpPr>
          <p:sp>
            <p:nvSpPr>
              <p:cNvPr id="72192" name="Freeform 905"/>
              <p:cNvSpPr>
                <a:spLocks/>
              </p:cNvSpPr>
              <p:nvPr/>
            </p:nvSpPr>
            <p:spPr bwMode="auto">
              <a:xfrm>
                <a:off x="5220"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2193" name="Group 906"/>
              <p:cNvGrpSpPr>
                <a:grpSpLocks/>
              </p:cNvGrpSpPr>
              <p:nvPr/>
            </p:nvGrpSpPr>
            <p:grpSpPr bwMode="auto">
              <a:xfrm>
                <a:off x="5200" y="2672"/>
                <a:ext cx="102" cy="114"/>
                <a:chOff x="5200" y="2672"/>
                <a:chExt cx="102" cy="114"/>
              </a:xfrm>
            </p:grpSpPr>
            <p:sp>
              <p:nvSpPr>
                <p:cNvPr id="72194" name="Freeform 907"/>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2195" name="Freeform 908"/>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2182" name="Group 909"/>
            <p:cNvGrpSpPr>
              <a:grpSpLocks/>
            </p:cNvGrpSpPr>
            <p:nvPr/>
          </p:nvGrpSpPr>
          <p:grpSpPr bwMode="auto">
            <a:xfrm>
              <a:off x="5236" y="2806"/>
              <a:ext cx="82" cy="128"/>
              <a:chOff x="5236" y="2806"/>
              <a:chExt cx="82" cy="128"/>
            </a:xfrm>
          </p:grpSpPr>
          <p:sp>
            <p:nvSpPr>
              <p:cNvPr id="72190" name="Freeform 910"/>
              <p:cNvSpPr>
                <a:spLocks/>
              </p:cNvSpPr>
              <p:nvPr/>
            </p:nvSpPr>
            <p:spPr bwMode="auto">
              <a:xfrm>
                <a:off x="5236"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2191" name="Line 911"/>
              <p:cNvSpPr>
                <a:spLocks noChangeShapeType="1"/>
              </p:cNvSpPr>
              <p:nvPr/>
            </p:nvSpPr>
            <p:spPr bwMode="auto">
              <a:xfrm flipH="1">
                <a:off x="5240" y="2822"/>
                <a:ext cx="78" cy="64"/>
              </a:xfrm>
              <a:prstGeom prst="line">
                <a:avLst/>
              </a:prstGeom>
              <a:noFill/>
              <a:ln w="6350">
                <a:solidFill>
                  <a:srgbClr val="006000"/>
                </a:solidFill>
                <a:round/>
                <a:headEnd/>
                <a:tailEnd/>
              </a:ln>
            </p:spPr>
            <p:txBody>
              <a:bodyPr/>
              <a:lstStyle/>
              <a:p>
                <a:endParaRPr lang="es-AR"/>
              </a:p>
            </p:txBody>
          </p:sp>
        </p:grpSp>
        <p:grpSp>
          <p:nvGrpSpPr>
            <p:cNvPr id="72183" name="Group 912"/>
            <p:cNvGrpSpPr>
              <a:grpSpLocks/>
            </p:cNvGrpSpPr>
            <p:nvPr/>
          </p:nvGrpSpPr>
          <p:grpSpPr bwMode="auto">
            <a:xfrm>
              <a:off x="5200" y="2840"/>
              <a:ext cx="118" cy="128"/>
              <a:chOff x="5200" y="2840"/>
              <a:chExt cx="118" cy="128"/>
            </a:xfrm>
          </p:grpSpPr>
          <p:grpSp>
            <p:nvGrpSpPr>
              <p:cNvPr id="72184" name="Group 913"/>
              <p:cNvGrpSpPr>
                <a:grpSpLocks/>
              </p:cNvGrpSpPr>
              <p:nvPr/>
            </p:nvGrpSpPr>
            <p:grpSpPr bwMode="auto">
              <a:xfrm>
                <a:off x="5200" y="2886"/>
                <a:ext cx="44" cy="54"/>
                <a:chOff x="5200" y="2886"/>
                <a:chExt cx="44" cy="54"/>
              </a:xfrm>
            </p:grpSpPr>
            <p:sp>
              <p:nvSpPr>
                <p:cNvPr id="72188" name="Freeform 914"/>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2189" name="Freeform 915"/>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2185" name="Group 916"/>
              <p:cNvGrpSpPr>
                <a:grpSpLocks/>
              </p:cNvGrpSpPr>
              <p:nvPr/>
            </p:nvGrpSpPr>
            <p:grpSpPr bwMode="auto">
              <a:xfrm>
                <a:off x="5236" y="2840"/>
                <a:ext cx="82" cy="128"/>
                <a:chOff x="5236" y="2840"/>
                <a:chExt cx="82" cy="128"/>
              </a:xfrm>
            </p:grpSpPr>
            <p:sp>
              <p:nvSpPr>
                <p:cNvPr id="72186" name="Freeform 917"/>
                <p:cNvSpPr>
                  <a:spLocks/>
                </p:cNvSpPr>
                <p:nvPr/>
              </p:nvSpPr>
              <p:spPr bwMode="auto">
                <a:xfrm>
                  <a:off x="5236"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2187" name="Line 918"/>
                <p:cNvSpPr>
                  <a:spLocks noChangeShapeType="1"/>
                </p:cNvSpPr>
                <p:nvPr/>
              </p:nvSpPr>
              <p:spPr bwMode="auto">
                <a:xfrm flipH="1" flipV="1">
                  <a:off x="5240" y="2886"/>
                  <a:ext cx="78" cy="64"/>
                </a:xfrm>
                <a:prstGeom prst="line">
                  <a:avLst/>
                </a:prstGeom>
                <a:noFill/>
                <a:ln w="6350">
                  <a:solidFill>
                    <a:srgbClr val="006000"/>
                  </a:solidFill>
                  <a:round/>
                  <a:headEnd/>
                  <a:tailEnd/>
                </a:ln>
              </p:spPr>
              <p:txBody>
                <a:bodyPr/>
                <a:lstStyle/>
                <a:p>
                  <a:endParaRPr lang="es-AR"/>
                </a:p>
              </p:txBody>
            </p:sp>
          </p:grpSp>
        </p:grpSp>
      </p:grpSp>
      <p:grpSp>
        <p:nvGrpSpPr>
          <p:cNvPr id="71704" name="Group 919"/>
          <p:cNvGrpSpPr>
            <a:grpSpLocks/>
          </p:cNvGrpSpPr>
          <p:nvPr/>
        </p:nvGrpSpPr>
        <p:grpSpPr bwMode="auto">
          <a:xfrm>
            <a:off x="6507163" y="3484563"/>
            <a:ext cx="750887" cy="1289050"/>
            <a:chOff x="5264" y="2482"/>
            <a:chExt cx="400" cy="812"/>
          </a:xfrm>
        </p:grpSpPr>
        <p:grpSp>
          <p:nvGrpSpPr>
            <p:cNvPr id="72112" name="Group 920"/>
            <p:cNvGrpSpPr>
              <a:grpSpLocks/>
            </p:cNvGrpSpPr>
            <p:nvPr/>
          </p:nvGrpSpPr>
          <p:grpSpPr bwMode="auto">
            <a:xfrm>
              <a:off x="5426" y="2482"/>
              <a:ext cx="74" cy="812"/>
              <a:chOff x="5426" y="2482"/>
              <a:chExt cx="74" cy="812"/>
            </a:xfrm>
          </p:grpSpPr>
          <p:sp>
            <p:nvSpPr>
              <p:cNvPr id="72169" name="Freeform 921"/>
              <p:cNvSpPr>
                <a:spLocks/>
              </p:cNvSpPr>
              <p:nvPr/>
            </p:nvSpPr>
            <p:spPr bwMode="auto">
              <a:xfrm>
                <a:off x="5426"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2170" name="Line 922"/>
              <p:cNvSpPr>
                <a:spLocks noChangeShapeType="1"/>
              </p:cNvSpPr>
              <p:nvPr/>
            </p:nvSpPr>
            <p:spPr bwMode="auto">
              <a:xfrm>
                <a:off x="5464" y="2488"/>
                <a:ext cx="1" cy="806"/>
              </a:xfrm>
              <a:prstGeom prst="line">
                <a:avLst/>
              </a:prstGeom>
              <a:noFill/>
              <a:ln w="6350">
                <a:solidFill>
                  <a:srgbClr val="006000"/>
                </a:solidFill>
                <a:round/>
                <a:headEnd/>
                <a:tailEnd/>
              </a:ln>
            </p:spPr>
            <p:txBody>
              <a:bodyPr/>
              <a:lstStyle/>
              <a:p>
                <a:endParaRPr lang="es-AR"/>
              </a:p>
            </p:txBody>
          </p:sp>
        </p:grpSp>
        <p:grpSp>
          <p:nvGrpSpPr>
            <p:cNvPr id="72113" name="Group 923"/>
            <p:cNvGrpSpPr>
              <a:grpSpLocks/>
            </p:cNvGrpSpPr>
            <p:nvPr/>
          </p:nvGrpSpPr>
          <p:grpSpPr bwMode="auto">
            <a:xfrm>
              <a:off x="5264" y="3004"/>
              <a:ext cx="198" cy="140"/>
              <a:chOff x="5264" y="3004"/>
              <a:chExt cx="198" cy="140"/>
            </a:xfrm>
          </p:grpSpPr>
          <p:grpSp>
            <p:nvGrpSpPr>
              <p:cNvPr id="72163" name="Group 924"/>
              <p:cNvGrpSpPr>
                <a:grpSpLocks/>
              </p:cNvGrpSpPr>
              <p:nvPr/>
            </p:nvGrpSpPr>
            <p:grpSpPr bwMode="auto">
              <a:xfrm>
                <a:off x="5354" y="3036"/>
                <a:ext cx="108" cy="70"/>
                <a:chOff x="5354" y="3036"/>
                <a:chExt cx="108" cy="70"/>
              </a:xfrm>
            </p:grpSpPr>
            <p:sp>
              <p:nvSpPr>
                <p:cNvPr id="72167" name="Freeform 925"/>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2168"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2164" name="Group 927"/>
              <p:cNvGrpSpPr>
                <a:grpSpLocks/>
              </p:cNvGrpSpPr>
              <p:nvPr/>
            </p:nvGrpSpPr>
            <p:grpSpPr bwMode="auto">
              <a:xfrm>
                <a:off x="5264" y="3004"/>
                <a:ext cx="104" cy="140"/>
                <a:chOff x="5264" y="3004"/>
                <a:chExt cx="104" cy="140"/>
              </a:xfrm>
            </p:grpSpPr>
            <p:sp>
              <p:nvSpPr>
                <p:cNvPr id="72165" name="Freeform 928"/>
                <p:cNvSpPr>
                  <a:spLocks/>
                </p:cNvSpPr>
                <p:nvPr/>
              </p:nvSpPr>
              <p:spPr bwMode="auto">
                <a:xfrm>
                  <a:off x="5264"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2166" name="Line 929"/>
                <p:cNvSpPr>
                  <a:spLocks noChangeShapeType="1"/>
                </p:cNvSpPr>
                <p:nvPr/>
              </p:nvSpPr>
              <p:spPr bwMode="auto">
                <a:xfrm flipV="1">
                  <a:off x="5264" y="3056"/>
                  <a:ext cx="96" cy="70"/>
                </a:xfrm>
                <a:prstGeom prst="line">
                  <a:avLst/>
                </a:prstGeom>
                <a:noFill/>
                <a:ln w="6350">
                  <a:solidFill>
                    <a:srgbClr val="006000"/>
                  </a:solidFill>
                  <a:round/>
                  <a:headEnd/>
                  <a:tailEnd/>
                </a:ln>
              </p:spPr>
              <p:txBody>
                <a:bodyPr/>
                <a:lstStyle/>
                <a:p>
                  <a:endParaRPr lang="es-AR"/>
                </a:p>
              </p:txBody>
            </p:sp>
          </p:grpSp>
        </p:grpSp>
        <p:grpSp>
          <p:nvGrpSpPr>
            <p:cNvPr id="72114" name="Group 930"/>
            <p:cNvGrpSpPr>
              <a:grpSpLocks/>
            </p:cNvGrpSpPr>
            <p:nvPr/>
          </p:nvGrpSpPr>
          <p:grpSpPr bwMode="auto">
            <a:xfrm>
              <a:off x="5348" y="3042"/>
              <a:ext cx="68" cy="152"/>
              <a:chOff x="5348" y="3042"/>
              <a:chExt cx="68" cy="152"/>
            </a:xfrm>
          </p:grpSpPr>
          <p:sp>
            <p:nvSpPr>
              <p:cNvPr id="72161" name="Freeform 931"/>
              <p:cNvSpPr>
                <a:spLocks/>
              </p:cNvSpPr>
              <p:nvPr/>
            </p:nvSpPr>
            <p:spPr bwMode="auto">
              <a:xfrm>
                <a:off x="5348"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2162" name="Line 932"/>
              <p:cNvSpPr>
                <a:spLocks noChangeShapeType="1"/>
              </p:cNvSpPr>
              <p:nvPr/>
            </p:nvSpPr>
            <p:spPr bwMode="auto">
              <a:xfrm flipH="1">
                <a:off x="5348" y="3050"/>
                <a:ext cx="48" cy="142"/>
              </a:xfrm>
              <a:prstGeom prst="line">
                <a:avLst/>
              </a:prstGeom>
              <a:noFill/>
              <a:ln w="6350">
                <a:solidFill>
                  <a:srgbClr val="006000"/>
                </a:solidFill>
                <a:round/>
                <a:headEnd/>
                <a:tailEnd/>
              </a:ln>
            </p:spPr>
            <p:txBody>
              <a:bodyPr/>
              <a:lstStyle/>
              <a:p>
                <a:endParaRPr lang="es-AR"/>
              </a:p>
            </p:txBody>
          </p:sp>
        </p:grpSp>
        <p:grpSp>
          <p:nvGrpSpPr>
            <p:cNvPr id="72115" name="Group 933"/>
            <p:cNvGrpSpPr>
              <a:grpSpLocks/>
            </p:cNvGrpSpPr>
            <p:nvPr/>
          </p:nvGrpSpPr>
          <p:grpSpPr bwMode="auto">
            <a:xfrm>
              <a:off x="5334" y="2978"/>
              <a:ext cx="62" cy="94"/>
              <a:chOff x="5334" y="2978"/>
              <a:chExt cx="62" cy="94"/>
            </a:xfrm>
          </p:grpSpPr>
          <p:sp>
            <p:nvSpPr>
              <p:cNvPr id="72159" name="Freeform 934"/>
              <p:cNvSpPr>
                <a:spLocks/>
              </p:cNvSpPr>
              <p:nvPr/>
            </p:nvSpPr>
            <p:spPr bwMode="auto">
              <a:xfrm>
                <a:off x="5334"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2160" name="Line 935"/>
              <p:cNvSpPr>
                <a:spLocks noChangeShapeType="1"/>
              </p:cNvSpPr>
              <p:nvPr/>
            </p:nvSpPr>
            <p:spPr bwMode="auto">
              <a:xfrm>
                <a:off x="5334" y="2990"/>
                <a:ext cx="58" cy="48"/>
              </a:xfrm>
              <a:prstGeom prst="line">
                <a:avLst/>
              </a:prstGeom>
              <a:noFill/>
              <a:ln w="6350">
                <a:solidFill>
                  <a:srgbClr val="006000"/>
                </a:solidFill>
                <a:round/>
                <a:headEnd/>
                <a:tailEnd/>
              </a:ln>
            </p:spPr>
            <p:txBody>
              <a:bodyPr/>
              <a:lstStyle/>
              <a:p>
                <a:endParaRPr lang="es-AR"/>
              </a:p>
            </p:txBody>
          </p:sp>
        </p:grpSp>
        <p:grpSp>
          <p:nvGrpSpPr>
            <p:cNvPr id="72116" name="Group 936"/>
            <p:cNvGrpSpPr>
              <a:grpSpLocks/>
            </p:cNvGrpSpPr>
            <p:nvPr/>
          </p:nvGrpSpPr>
          <p:grpSpPr bwMode="auto">
            <a:xfrm>
              <a:off x="5362" y="2656"/>
              <a:ext cx="102" cy="130"/>
              <a:chOff x="5362" y="2656"/>
              <a:chExt cx="102" cy="130"/>
            </a:xfrm>
          </p:grpSpPr>
          <p:sp>
            <p:nvSpPr>
              <p:cNvPr id="72155" name="Freeform 937"/>
              <p:cNvSpPr>
                <a:spLocks/>
              </p:cNvSpPr>
              <p:nvPr/>
            </p:nvSpPr>
            <p:spPr bwMode="auto">
              <a:xfrm>
                <a:off x="5362"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2156" name="Group 938"/>
              <p:cNvGrpSpPr>
                <a:grpSpLocks/>
              </p:cNvGrpSpPr>
              <p:nvPr/>
            </p:nvGrpSpPr>
            <p:grpSpPr bwMode="auto">
              <a:xfrm>
                <a:off x="5362" y="2672"/>
                <a:ext cx="102" cy="114"/>
                <a:chOff x="5362" y="2672"/>
                <a:chExt cx="102" cy="114"/>
              </a:xfrm>
            </p:grpSpPr>
            <p:sp>
              <p:nvSpPr>
                <p:cNvPr id="72157"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2158" name="Freeform 940"/>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2117" name="Group 941"/>
            <p:cNvGrpSpPr>
              <a:grpSpLocks/>
            </p:cNvGrpSpPr>
            <p:nvPr/>
          </p:nvGrpSpPr>
          <p:grpSpPr bwMode="auto">
            <a:xfrm>
              <a:off x="5346" y="2806"/>
              <a:ext cx="82" cy="128"/>
              <a:chOff x="5346" y="2806"/>
              <a:chExt cx="82" cy="128"/>
            </a:xfrm>
          </p:grpSpPr>
          <p:sp>
            <p:nvSpPr>
              <p:cNvPr id="72153"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2154"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2118" name="Group 944"/>
            <p:cNvGrpSpPr>
              <a:grpSpLocks/>
            </p:cNvGrpSpPr>
            <p:nvPr/>
          </p:nvGrpSpPr>
          <p:grpSpPr bwMode="auto">
            <a:xfrm>
              <a:off x="5346" y="2840"/>
              <a:ext cx="118" cy="128"/>
              <a:chOff x="5346" y="2840"/>
              <a:chExt cx="118" cy="128"/>
            </a:xfrm>
          </p:grpSpPr>
          <p:grpSp>
            <p:nvGrpSpPr>
              <p:cNvPr id="72147" name="Group 945"/>
              <p:cNvGrpSpPr>
                <a:grpSpLocks/>
              </p:cNvGrpSpPr>
              <p:nvPr/>
            </p:nvGrpSpPr>
            <p:grpSpPr bwMode="auto">
              <a:xfrm>
                <a:off x="5420" y="2888"/>
                <a:ext cx="44" cy="52"/>
                <a:chOff x="5420" y="2888"/>
                <a:chExt cx="44" cy="52"/>
              </a:xfrm>
            </p:grpSpPr>
            <p:sp>
              <p:nvSpPr>
                <p:cNvPr id="72151"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2152"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2148" name="Group 948"/>
              <p:cNvGrpSpPr>
                <a:grpSpLocks/>
              </p:cNvGrpSpPr>
              <p:nvPr/>
            </p:nvGrpSpPr>
            <p:grpSpPr bwMode="auto">
              <a:xfrm>
                <a:off x="5346" y="2840"/>
                <a:ext cx="82" cy="128"/>
                <a:chOff x="5346" y="2840"/>
                <a:chExt cx="82" cy="128"/>
              </a:xfrm>
            </p:grpSpPr>
            <p:sp>
              <p:nvSpPr>
                <p:cNvPr id="72149" name="Freeform 949"/>
                <p:cNvSpPr>
                  <a:spLocks/>
                </p:cNvSpPr>
                <p:nvPr/>
              </p:nvSpPr>
              <p:spPr bwMode="auto">
                <a:xfrm>
                  <a:off x="5346"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2150" name="Line 950"/>
                <p:cNvSpPr>
                  <a:spLocks noChangeShapeType="1"/>
                </p:cNvSpPr>
                <p:nvPr/>
              </p:nvSpPr>
              <p:spPr bwMode="auto">
                <a:xfrm flipV="1">
                  <a:off x="5346" y="2886"/>
                  <a:ext cx="76" cy="66"/>
                </a:xfrm>
                <a:prstGeom prst="line">
                  <a:avLst/>
                </a:prstGeom>
                <a:noFill/>
                <a:ln w="6350">
                  <a:solidFill>
                    <a:srgbClr val="006000"/>
                  </a:solidFill>
                  <a:round/>
                  <a:headEnd/>
                  <a:tailEnd/>
                </a:ln>
              </p:spPr>
              <p:txBody>
                <a:bodyPr/>
                <a:lstStyle/>
                <a:p>
                  <a:endParaRPr lang="es-AR"/>
                </a:p>
              </p:txBody>
            </p:sp>
          </p:grpSp>
        </p:grpSp>
        <p:grpSp>
          <p:nvGrpSpPr>
            <p:cNvPr id="72119" name="Group 951"/>
            <p:cNvGrpSpPr>
              <a:grpSpLocks/>
            </p:cNvGrpSpPr>
            <p:nvPr/>
          </p:nvGrpSpPr>
          <p:grpSpPr bwMode="auto">
            <a:xfrm>
              <a:off x="5466" y="3004"/>
              <a:ext cx="198" cy="140"/>
              <a:chOff x="5466" y="3004"/>
              <a:chExt cx="198" cy="140"/>
            </a:xfrm>
          </p:grpSpPr>
          <p:grpSp>
            <p:nvGrpSpPr>
              <p:cNvPr id="72141" name="Group 952"/>
              <p:cNvGrpSpPr>
                <a:grpSpLocks/>
              </p:cNvGrpSpPr>
              <p:nvPr/>
            </p:nvGrpSpPr>
            <p:grpSpPr bwMode="auto">
              <a:xfrm>
                <a:off x="5466" y="3038"/>
                <a:ext cx="112" cy="68"/>
                <a:chOff x="5466" y="3038"/>
                <a:chExt cx="112" cy="68"/>
              </a:xfrm>
            </p:grpSpPr>
            <p:sp>
              <p:nvSpPr>
                <p:cNvPr id="72145"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2146" name="Freeform 954"/>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2142" name="Group 955"/>
              <p:cNvGrpSpPr>
                <a:grpSpLocks/>
              </p:cNvGrpSpPr>
              <p:nvPr/>
            </p:nvGrpSpPr>
            <p:grpSpPr bwMode="auto">
              <a:xfrm>
                <a:off x="5560" y="3004"/>
                <a:ext cx="104" cy="140"/>
                <a:chOff x="5560" y="3004"/>
                <a:chExt cx="104" cy="140"/>
              </a:xfrm>
            </p:grpSpPr>
            <p:sp>
              <p:nvSpPr>
                <p:cNvPr id="72143" name="Freeform 956"/>
                <p:cNvSpPr>
                  <a:spLocks/>
                </p:cNvSpPr>
                <p:nvPr/>
              </p:nvSpPr>
              <p:spPr bwMode="auto">
                <a:xfrm>
                  <a:off x="5560"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2144" name="Line 957"/>
                <p:cNvSpPr>
                  <a:spLocks noChangeShapeType="1"/>
                </p:cNvSpPr>
                <p:nvPr/>
              </p:nvSpPr>
              <p:spPr bwMode="auto">
                <a:xfrm flipH="1" flipV="1">
                  <a:off x="5566" y="3056"/>
                  <a:ext cx="98" cy="70"/>
                </a:xfrm>
                <a:prstGeom prst="line">
                  <a:avLst/>
                </a:prstGeom>
                <a:noFill/>
                <a:ln w="6350">
                  <a:solidFill>
                    <a:srgbClr val="006000"/>
                  </a:solidFill>
                  <a:round/>
                  <a:headEnd/>
                  <a:tailEnd/>
                </a:ln>
              </p:spPr>
              <p:txBody>
                <a:bodyPr/>
                <a:lstStyle/>
                <a:p>
                  <a:endParaRPr lang="es-AR"/>
                </a:p>
              </p:txBody>
            </p:sp>
          </p:grpSp>
        </p:grpSp>
        <p:grpSp>
          <p:nvGrpSpPr>
            <p:cNvPr id="72120" name="Group 958"/>
            <p:cNvGrpSpPr>
              <a:grpSpLocks/>
            </p:cNvGrpSpPr>
            <p:nvPr/>
          </p:nvGrpSpPr>
          <p:grpSpPr bwMode="auto">
            <a:xfrm>
              <a:off x="5512" y="3042"/>
              <a:ext cx="68" cy="152"/>
              <a:chOff x="5512" y="3042"/>
              <a:chExt cx="68" cy="152"/>
            </a:xfrm>
          </p:grpSpPr>
          <p:sp>
            <p:nvSpPr>
              <p:cNvPr id="72139" name="Freeform 959"/>
              <p:cNvSpPr>
                <a:spLocks/>
              </p:cNvSpPr>
              <p:nvPr/>
            </p:nvSpPr>
            <p:spPr bwMode="auto">
              <a:xfrm>
                <a:off x="5512"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2140" name="Line 960"/>
              <p:cNvSpPr>
                <a:spLocks noChangeShapeType="1"/>
              </p:cNvSpPr>
              <p:nvPr/>
            </p:nvSpPr>
            <p:spPr bwMode="auto">
              <a:xfrm>
                <a:off x="5532" y="3050"/>
                <a:ext cx="46" cy="142"/>
              </a:xfrm>
              <a:prstGeom prst="line">
                <a:avLst/>
              </a:prstGeom>
              <a:noFill/>
              <a:ln w="6350">
                <a:solidFill>
                  <a:srgbClr val="006000"/>
                </a:solidFill>
                <a:round/>
                <a:headEnd/>
                <a:tailEnd/>
              </a:ln>
            </p:spPr>
            <p:txBody>
              <a:bodyPr/>
              <a:lstStyle/>
              <a:p>
                <a:endParaRPr lang="es-AR"/>
              </a:p>
            </p:txBody>
          </p:sp>
        </p:grpSp>
        <p:grpSp>
          <p:nvGrpSpPr>
            <p:cNvPr id="72121" name="Group 961"/>
            <p:cNvGrpSpPr>
              <a:grpSpLocks/>
            </p:cNvGrpSpPr>
            <p:nvPr/>
          </p:nvGrpSpPr>
          <p:grpSpPr bwMode="auto">
            <a:xfrm>
              <a:off x="5532" y="2978"/>
              <a:ext cx="62" cy="94"/>
              <a:chOff x="5532" y="2978"/>
              <a:chExt cx="62" cy="94"/>
            </a:xfrm>
          </p:grpSpPr>
          <p:sp>
            <p:nvSpPr>
              <p:cNvPr id="72137"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2138" name="Line 963"/>
              <p:cNvSpPr>
                <a:spLocks noChangeShapeType="1"/>
              </p:cNvSpPr>
              <p:nvPr/>
            </p:nvSpPr>
            <p:spPr bwMode="auto">
              <a:xfrm flipH="1">
                <a:off x="5536" y="2990"/>
                <a:ext cx="58" cy="46"/>
              </a:xfrm>
              <a:prstGeom prst="line">
                <a:avLst/>
              </a:prstGeom>
              <a:noFill/>
              <a:ln w="6350">
                <a:solidFill>
                  <a:srgbClr val="006000"/>
                </a:solidFill>
                <a:round/>
                <a:headEnd/>
                <a:tailEnd/>
              </a:ln>
            </p:spPr>
            <p:txBody>
              <a:bodyPr/>
              <a:lstStyle/>
              <a:p>
                <a:endParaRPr lang="es-AR"/>
              </a:p>
            </p:txBody>
          </p:sp>
        </p:grpSp>
        <p:grpSp>
          <p:nvGrpSpPr>
            <p:cNvPr id="72122" name="Group 964"/>
            <p:cNvGrpSpPr>
              <a:grpSpLocks/>
            </p:cNvGrpSpPr>
            <p:nvPr/>
          </p:nvGrpSpPr>
          <p:grpSpPr bwMode="auto">
            <a:xfrm>
              <a:off x="5464" y="2656"/>
              <a:ext cx="102" cy="130"/>
              <a:chOff x="5464" y="2656"/>
              <a:chExt cx="102" cy="130"/>
            </a:xfrm>
          </p:grpSpPr>
          <p:sp>
            <p:nvSpPr>
              <p:cNvPr id="72133" name="Freeform 965"/>
              <p:cNvSpPr>
                <a:spLocks/>
              </p:cNvSpPr>
              <p:nvPr/>
            </p:nvSpPr>
            <p:spPr bwMode="auto">
              <a:xfrm>
                <a:off x="5484"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2134" name="Group 966"/>
              <p:cNvGrpSpPr>
                <a:grpSpLocks/>
              </p:cNvGrpSpPr>
              <p:nvPr/>
            </p:nvGrpSpPr>
            <p:grpSpPr bwMode="auto">
              <a:xfrm>
                <a:off x="5464" y="2672"/>
                <a:ext cx="102" cy="114"/>
                <a:chOff x="5464" y="2672"/>
                <a:chExt cx="102" cy="114"/>
              </a:xfrm>
            </p:grpSpPr>
            <p:sp>
              <p:nvSpPr>
                <p:cNvPr id="72135" name="Freeform 967"/>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2136" name="Freeform 968"/>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2123" name="Group 969"/>
            <p:cNvGrpSpPr>
              <a:grpSpLocks/>
            </p:cNvGrpSpPr>
            <p:nvPr/>
          </p:nvGrpSpPr>
          <p:grpSpPr bwMode="auto">
            <a:xfrm>
              <a:off x="5500" y="2806"/>
              <a:ext cx="82" cy="128"/>
              <a:chOff x="5500" y="2806"/>
              <a:chExt cx="82" cy="128"/>
            </a:xfrm>
          </p:grpSpPr>
          <p:sp>
            <p:nvSpPr>
              <p:cNvPr id="72131"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2132"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2124" name="Group 972"/>
            <p:cNvGrpSpPr>
              <a:grpSpLocks/>
            </p:cNvGrpSpPr>
            <p:nvPr/>
          </p:nvGrpSpPr>
          <p:grpSpPr bwMode="auto">
            <a:xfrm>
              <a:off x="5464" y="2840"/>
              <a:ext cx="118" cy="128"/>
              <a:chOff x="5464" y="2840"/>
              <a:chExt cx="118" cy="128"/>
            </a:xfrm>
          </p:grpSpPr>
          <p:grpSp>
            <p:nvGrpSpPr>
              <p:cNvPr id="72125" name="Group 973"/>
              <p:cNvGrpSpPr>
                <a:grpSpLocks/>
              </p:cNvGrpSpPr>
              <p:nvPr/>
            </p:nvGrpSpPr>
            <p:grpSpPr bwMode="auto">
              <a:xfrm>
                <a:off x="5464" y="2886"/>
                <a:ext cx="44" cy="54"/>
                <a:chOff x="5464" y="2886"/>
                <a:chExt cx="44" cy="54"/>
              </a:xfrm>
            </p:grpSpPr>
            <p:sp>
              <p:nvSpPr>
                <p:cNvPr id="72129" name="Freeform 974"/>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2130"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2126" name="Group 976"/>
              <p:cNvGrpSpPr>
                <a:grpSpLocks/>
              </p:cNvGrpSpPr>
              <p:nvPr/>
            </p:nvGrpSpPr>
            <p:grpSpPr bwMode="auto">
              <a:xfrm>
                <a:off x="5500" y="2840"/>
                <a:ext cx="82" cy="128"/>
                <a:chOff x="5500" y="2840"/>
                <a:chExt cx="82" cy="128"/>
              </a:xfrm>
            </p:grpSpPr>
            <p:sp>
              <p:nvSpPr>
                <p:cNvPr id="72127" name="Freeform 977"/>
                <p:cNvSpPr>
                  <a:spLocks/>
                </p:cNvSpPr>
                <p:nvPr/>
              </p:nvSpPr>
              <p:spPr bwMode="auto">
                <a:xfrm>
                  <a:off x="5500"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2128" name="Line 978"/>
                <p:cNvSpPr>
                  <a:spLocks noChangeShapeType="1"/>
                </p:cNvSpPr>
                <p:nvPr/>
              </p:nvSpPr>
              <p:spPr bwMode="auto">
                <a:xfrm flipH="1" flipV="1">
                  <a:off x="5504" y="2886"/>
                  <a:ext cx="78" cy="64"/>
                </a:xfrm>
                <a:prstGeom prst="line">
                  <a:avLst/>
                </a:prstGeom>
                <a:noFill/>
                <a:ln w="6350">
                  <a:solidFill>
                    <a:srgbClr val="006000"/>
                  </a:solidFill>
                  <a:round/>
                  <a:headEnd/>
                  <a:tailEnd/>
                </a:ln>
              </p:spPr>
              <p:txBody>
                <a:bodyPr/>
                <a:lstStyle/>
                <a:p>
                  <a:endParaRPr lang="es-AR"/>
                </a:p>
              </p:txBody>
            </p:sp>
          </p:grpSp>
        </p:grpSp>
      </p:grpSp>
      <p:grpSp>
        <p:nvGrpSpPr>
          <p:cNvPr id="71705" name="Group 859"/>
          <p:cNvGrpSpPr>
            <a:grpSpLocks/>
          </p:cNvGrpSpPr>
          <p:nvPr/>
        </p:nvGrpSpPr>
        <p:grpSpPr bwMode="auto">
          <a:xfrm>
            <a:off x="1784350" y="3549650"/>
            <a:ext cx="635000" cy="1289050"/>
            <a:chOff x="5000" y="2482"/>
            <a:chExt cx="400" cy="812"/>
          </a:xfrm>
        </p:grpSpPr>
        <p:grpSp>
          <p:nvGrpSpPr>
            <p:cNvPr id="72053" name="Group 860"/>
            <p:cNvGrpSpPr>
              <a:grpSpLocks/>
            </p:cNvGrpSpPr>
            <p:nvPr/>
          </p:nvGrpSpPr>
          <p:grpSpPr bwMode="auto">
            <a:xfrm>
              <a:off x="5162" y="2482"/>
              <a:ext cx="74" cy="812"/>
              <a:chOff x="5162" y="2482"/>
              <a:chExt cx="74" cy="812"/>
            </a:xfrm>
          </p:grpSpPr>
          <p:sp>
            <p:nvSpPr>
              <p:cNvPr id="72110" name="Freeform 861"/>
              <p:cNvSpPr>
                <a:spLocks/>
              </p:cNvSpPr>
              <p:nvPr/>
            </p:nvSpPr>
            <p:spPr bwMode="auto">
              <a:xfrm>
                <a:off x="5162"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2111" name="Line 862"/>
              <p:cNvSpPr>
                <a:spLocks noChangeShapeType="1"/>
              </p:cNvSpPr>
              <p:nvPr/>
            </p:nvSpPr>
            <p:spPr bwMode="auto">
              <a:xfrm>
                <a:off x="5200" y="2488"/>
                <a:ext cx="1" cy="806"/>
              </a:xfrm>
              <a:prstGeom prst="line">
                <a:avLst/>
              </a:prstGeom>
              <a:noFill/>
              <a:ln w="6350">
                <a:solidFill>
                  <a:srgbClr val="006000"/>
                </a:solidFill>
                <a:round/>
                <a:headEnd/>
                <a:tailEnd/>
              </a:ln>
            </p:spPr>
            <p:txBody>
              <a:bodyPr/>
              <a:lstStyle/>
              <a:p>
                <a:endParaRPr lang="es-AR"/>
              </a:p>
            </p:txBody>
          </p:sp>
        </p:grpSp>
        <p:grpSp>
          <p:nvGrpSpPr>
            <p:cNvPr id="72054" name="Group 863"/>
            <p:cNvGrpSpPr>
              <a:grpSpLocks/>
            </p:cNvGrpSpPr>
            <p:nvPr/>
          </p:nvGrpSpPr>
          <p:grpSpPr bwMode="auto">
            <a:xfrm>
              <a:off x="5000" y="3004"/>
              <a:ext cx="198" cy="140"/>
              <a:chOff x="5000" y="3004"/>
              <a:chExt cx="198" cy="140"/>
            </a:xfrm>
          </p:grpSpPr>
          <p:grpSp>
            <p:nvGrpSpPr>
              <p:cNvPr id="72104" name="Group 864"/>
              <p:cNvGrpSpPr>
                <a:grpSpLocks/>
              </p:cNvGrpSpPr>
              <p:nvPr/>
            </p:nvGrpSpPr>
            <p:grpSpPr bwMode="auto">
              <a:xfrm>
                <a:off x="5090" y="3036"/>
                <a:ext cx="108" cy="70"/>
                <a:chOff x="5090" y="3036"/>
                <a:chExt cx="108" cy="70"/>
              </a:xfrm>
            </p:grpSpPr>
            <p:sp>
              <p:nvSpPr>
                <p:cNvPr id="72108" name="Freeform 865"/>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2109" name="Freeform 866"/>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2105" name="Group 867"/>
              <p:cNvGrpSpPr>
                <a:grpSpLocks/>
              </p:cNvGrpSpPr>
              <p:nvPr/>
            </p:nvGrpSpPr>
            <p:grpSpPr bwMode="auto">
              <a:xfrm>
                <a:off x="5000" y="3004"/>
                <a:ext cx="104" cy="140"/>
                <a:chOff x="5000" y="3004"/>
                <a:chExt cx="104" cy="140"/>
              </a:xfrm>
            </p:grpSpPr>
            <p:sp>
              <p:nvSpPr>
                <p:cNvPr id="72106" name="Freeform 868"/>
                <p:cNvSpPr>
                  <a:spLocks/>
                </p:cNvSpPr>
                <p:nvPr/>
              </p:nvSpPr>
              <p:spPr bwMode="auto">
                <a:xfrm>
                  <a:off x="5000"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2107" name="Line 869"/>
                <p:cNvSpPr>
                  <a:spLocks noChangeShapeType="1"/>
                </p:cNvSpPr>
                <p:nvPr/>
              </p:nvSpPr>
              <p:spPr bwMode="auto">
                <a:xfrm flipV="1">
                  <a:off x="5000" y="3056"/>
                  <a:ext cx="96" cy="70"/>
                </a:xfrm>
                <a:prstGeom prst="line">
                  <a:avLst/>
                </a:prstGeom>
                <a:noFill/>
                <a:ln w="6350">
                  <a:solidFill>
                    <a:srgbClr val="006000"/>
                  </a:solidFill>
                  <a:round/>
                  <a:headEnd/>
                  <a:tailEnd/>
                </a:ln>
              </p:spPr>
              <p:txBody>
                <a:bodyPr/>
                <a:lstStyle/>
                <a:p>
                  <a:endParaRPr lang="es-AR"/>
                </a:p>
              </p:txBody>
            </p:sp>
          </p:grpSp>
        </p:grpSp>
        <p:grpSp>
          <p:nvGrpSpPr>
            <p:cNvPr id="72055" name="Group 870"/>
            <p:cNvGrpSpPr>
              <a:grpSpLocks/>
            </p:cNvGrpSpPr>
            <p:nvPr/>
          </p:nvGrpSpPr>
          <p:grpSpPr bwMode="auto">
            <a:xfrm>
              <a:off x="5084" y="3042"/>
              <a:ext cx="68" cy="152"/>
              <a:chOff x="5084" y="3042"/>
              <a:chExt cx="68" cy="152"/>
            </a:xfrm>
          </p:grpSpPr>
          <p:sp>
            <p:nvSpPr>
              <p:cNvPr id="72102" name="Freeform 871"/>
              <p:cNvSpPr>
                <a:spLocks/>
              </p:cNvSpPr>
              <p:nvPr/>
            </p:nvSpPr>
            <p:spPr bwMode="auto">
              <a:xfrm>
                <a:off x="5084"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2103" name="Line 872"/>
              <p:cNvSpPr>
                <a:spLocks noChangeShapeType="1"/>
              </p:cNvSpPr>
              <p:nvPr/>
            </p:nvSpPr>
            <p:spPr bwMode="auto">
              <a:xfrm flipH="1">
                <a:off x="5084" y="3050"/>
                <a:ext cx="48" cy="142"/>
              </a:xfrm>
              <a:prstGeom prst="line">
                <a:avLst/>
              </a:prstGeom>
              <a:noFill/>
              <a:ln w="6350">
                <a:solidFill>
                  <a:srgbClr val="006000"/>
                </a:solidFill>
                <a:round/>
                <a:headEnd/>
                <a:tailEnd/>
              </a:ln>
            </p:spPr>
            <p:txBody>
              <a:bodyPr/>
              <a:lstStyle/>
              <a:p>
                <a:endParaRPr lang="es-AR"/>
              </a:p>
            </p:txBody>
          </p:sp>
        </p:grpSp>
        <p:grpSp>
          <p:nvGrpSpPr>
            <p:cNvPr id="72056" name="Group 873"/>
            <p:cNvGrpSpPr>
              <a:grpSpLocks/>
            </p:cNvGrpSpPr>
            <p:nvPr/>
          </p:nvGrpSpPr>
          <p:grpSpPr bwMode="auto">
            <a:xfrm>
              <a:off x="5070" y="2978"/>
              <a:ext cx="62" cy="94"/>
              <a:chOff x="5070" y="2978"/>
              <a:chExt cx="62" cy="94"/>
            </a:xfrm>
          </p:grpSpPr>
          <p:sp>
            <p:nvSpPr>
              <p:cNvPr id="72100" name="Freeform 874"/>
              <p:cNvSpPr>
                <a:spLocks/>
              </p:cNvSpPr>
              <p:nvPr/>
            </p:nvSpPr>
            <p:spPr bwMode="auto">
              <a:xfrm>
                <a:off x="5070"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2101" name="Line 875"/>
              <p:cNvSpPr>
                <a:spLocks noChangeShapeType="1"/>
              </p:cNvSpPr>
              <p:nvPr/>
            </p:nvSpPr>
            <p:spPr bwMode="auto">
              <a:xfrm>
                <a:off x="5070" y="2990"/>
                <a:ext cx="58" cy="48"/>
              </a:xfrm>
              <a:prstGeom prst="line">
                <a:avLst/>
              </a:prstGeom>
              <a:noFill/>
              <a:ln w="6350">
                <a:solidFill>
                  <a:srgbClr val="006000"/>
                </a:solidFill>
                <a:round/>
                <a:headEnd/>
                <a:tailEnd/>
              </a:ln>
            </p:spPr>
            <p:txBody>
              <a:bodyPr/>
              <a:lstStyle/>
              <a:p>
                <a:endParaRPr lang="es-AR"/>
              </a:p>
            </p:txBody>
          </p:sp>
        </p:grpSp>
        <p:grpSp>
          <p:nvGrpSpPr>
            <p:cNvPr id="72057" name="Group 876"/>
            <p:cNvGrpSpPr>
              <a:grpSpLocks/>
            </p:cNvGrpSpPr>
            <p:nvPr/>
          </p:nvGrpSpPr>
          <p:grpSpPr bwMode="auto">
            <a:xfrm>
              <a:off x="5098" y="2656"/>
              <a:ext cx="102" cy="130"/>
              <a:chOff x="5098" y="2656"/>
              <a:chExt cx="102" cy="130"/>
            </a:xfrm>
          </p:grpSpPr>
          <p:sp>
            <p:nvSpPr>
              <p:cNvPr id="72096" name="Freeform 877"/>
              <p:cNvSpPr>
                <a:spLocks/>
              </p:cNvSpPr>
              <p:nvPr/>
            </p:nvSpPr>
            <p:spPr bwMode="auto">
              <a:xfrm>
                <a:off x="5098"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2097" name="Group 878"/>
              <p:cNvGrpSpPr>
                <a:grpSpLocks/>
              </p:cNvGrpSpPr>
              <p:nvPr/>
            </p:nvGrpSpPr>
            <p:grpSpPr bwMode="auto">
              <a:xfrm>
                <a:off x="5098" y="2672"/>
                <a:ext cx="102" cy="114"/>
                <a:chOff x="5098" y="2672"/>
                <a:chExt cx="102" cy="114"/>
              </a:xfrm>
            </p:grpSpPr>
            <p:sp>
              <p:nvSpPr>
                <p:cNvPr id="72098" name="Freeform 879"/>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2099" name="Freeform 880"/>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2058" name="Group 881"/>
            <p:cNvGrpSpPr>
              <a:grpSpLocks/>
            </p:cNvGrpSpPr>
            <p:nvPr/>
          </p:nvGrpSpPr>
          <p:grpSpPr bwMode="auto">
            <a:xfrm>
              <a:off x="5082" y="2806"/>
              <a:ext cx="82" cy="128"/>
              <a:chOff x="5082" y="2806"/>
              <a:chExt cx="82" cy="128"/>
            </a:xfrm>
          </p:grpSpPr>
          <p:sp>
            <p:nvSpPr>
              <p:cNvPr id="72094" name="Freeform 882"/>
              <p:cNvSpPr>
                <a:spLocks/>
              </p:cNvSpPr>
              <p:nvPr/>
            </p:nvSpPr>
            <p:spPr bwMode="auto">
              <a:xfrm>
                <a:off x="5082"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2095" name="Line 883"/>
              <p:cNvSpPr>
                <a:spLocks noChangeShapeType="1"/>
              </p:cNvSpPr>
              <p:nvPr/>
            </p:nvSpPr>
            <p:spPr bwMode="auto">
              <a:xfrm>
                <a:off x="5082" y="2824"/>
                <a:ext cx="76" cy="62"/>
              </a:xfrm>
              <a:prstGeom prst="line">
                <a:avLst/>
              </a:prstGeom>
              <a:noFill/>
              <a:ln w="6350">
                <a:solidFill>
                  <a:srgbClr val="006000"/>
                </a:solidFill>
                <a:round/>
                <a:headEnd/>
                <a:tailEnd/>
              </a:ln>
            </p:spPr>
            <p:txBody>
              <a:bodyPr/>
              <a:lstStyle/>
              <a:p>
                <a:endParaRPr lang="es-AR"/>
              </a:p>
            </p:txBody>
          </p:sp>
        </p:grpSp>
        <p:grpSp>
          <p:nvGrpSpPr>
            <p:cNvPr id="72059" name="Group 884"/>
            <p:cNvGrpSpPr>
              <a:grpSpLocks/>
            </p:cNvGrpSpPr>
            <p:nvPr/>
          </p:nvGrpSpPr>
          <p:grpSpPr bwMode="auto">
            <a:xfrm>
              <a:off x="5082" y="2840"/>
              <a:ext cx="118" cy="128"/>
              <a:chOff x="5082" y="2840"/>
              <a:chExt cx="118" cy="128"/>
            </a:xfrm>
          </p:grpSpPr>
          <p:grpSp>
            <p:nvGrpSpPr>
              <p:cNvPr id="72088" name="Group 885"/>
              <p:cNvGrpSpPr>
                <a:grpSpLocks/>
              </p:cNvGrpSpPr>
              <p:nvPr/>
            </p:nvGrpSpPr>
            <p:grpSpPr bwMode="auto">
              <a:xfrm>
                <a:off x="5156" y="2888"/>
                <a:ext cx="44" cy="52"/>
                <a:chOff x="5156" y="2888"/>
                <a:chExt cx="44" cy="52"/>
              </a:xfrm>
            </p:grpSpPr>
            <p:sp>
              <p:nvSpPr>
                <p:cNvPr id="72092" name="Freeform 886"/>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2093" name="Freeform 887"/>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2089" name="Group 888"/>
              <p:cNvGrpSpPr>
                <a:grpSpLocks/>
              </p:cNvGrpSpPr>
              <p:nvPr/>
            </p:nvGrpSpPr>
            <p:grpSpPr bwMode="auto">
              <a:xfrm>
                <a:off x="5082" y="2840"/>
                <a:ext cx="82" cy="128"/>
                <a:chOff x="5082" y="2840"/>
                <a:chExt cx="82" cy="128"/>
              </a:xfrm>
            </p:grpSpPr>
            <p:sp>
              <p:nvSpPr>
                <p:cNvPr id="72090" name="Freeform 889"/>
                <p:cNvSpPr>
                  <a:spLocks/>
                </p:cNvSpPr>
                <p:nvPr/>
              </p:nvSpPr>
              <p:spPr bwMode="auto">
                <a:xfrm>
                  <a:off x="5082"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2091" name="Line 890"/>
                <p:cNvSpPr>
                  <a:spLocks noChangeShapeType="1"/>
                </p:cNvSpPr>
                <p:nvPr/>
              </p:nvSpPr>
              <p:spPr bwMode="auto">
                <a:xfrm flipV="1">
                  <a:off x="5082" y="2886"/>
                  <a:ext cx="76" cy="66"/>
                </a:xfrm>
                <a:prstGeom prst="line">
                  <a:avLst/>
                </a:prstGeom>
                <a:noFill/>
                <a:ln w="6350">
                  <a:solidFill>
                    <a:srgbClr val="006000"/>
                  </a:solidFill>
                  <a:round/>
                  <a:headEnd/>
                  <a:tailEnd/>
                </a:ln>
              </p:spPr>
              <p:txBody>
                <a:bodyPr/>
                <a:lstStyle/>
                <a:p>
                  <a:endParaRPr lang="es-AR"/>
                </a:p>
              </p:txBody>
            </p:sp>
          </p:grpSp>
        </p:grpSp>
        <p:grpSp>
          <p:nvGrpSpPr>
            <p:cNvPr id="72060" name="Group 891"/>
            <p:cNvGrpSpPr>
              <a:grpSpLocks/>
            </p:cNvGrpSpPr>
            <p:nvPr/>
          </p:nvGrpSpPr>
          <p:grpSpPr bwMode="auto">
            <a:xfrm>
              <a:off x="5202" y="3004"/>
              <a:ext cx="198" cy="140"/>
              <a:chOff x="5202" y="3004"/>
              <a:chExt cx="198" cy="140"/>
            </a:xfrm>
          </p:grpSpPr>
          <p:grpSp>
            <p:nvGrpSpPr>
              <p:cNvPr id="72082" name="Group 892"/>
              <p:cNvGrpSpPr>
                <a:grpSpLocks/>
              </p:cNvGrpSpPr>
              <p:nvPr/>
            </p:nvGrpSpPr>
            <p:grpSpPr bwMode="auto">
              <a:xfrm>
                <a:off x="5202" y="3038"/>
                <a:ext cx="112" cy="68"/>
                <a:chOff x="5202" y="3038"/>
                <a:chExt cx="112" cy="68"/>
              </a:xfrm>
            </p:grpSpPr>
            <p:sp>
              <p:nvSpPr>
                <p:cNvPr id="72086" name="Freeform 893"/>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2087" name="Freeform 894"/>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2083" name="Group 895"/>
              <p:cNvGrpSpPr>
                <a:grpSpLocks/>
              </p:cNvGrpSpPr>
              <p:nvPr/>
            </p:nvGrpSpPr>
            <p:grpSpPr bwMode="auto">
              <a:xfrm>
                <a:off x="5296" y="3004"/>
                <a:ext cx="104" cy="140"/>
                <a:chOff x="5296" y="3004"/>
                <a:chExt cx="104" cy="140"/>
              </a:xfrm>
            </p:grpSpPr>
            <p:sp>
              <p:nvSpPr>
                <p:cNvPr id="72084" name="Freeform 896"/>
                <p:cNvSpPr>
                  <a:spLocks/>
                </p:cNvSpPr>
                <p:nvPr/>
              </p:nvSpPr>
              <p:spPr bwMode="auto">
                <a:xfrm>
                  <a:off x="5296"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2085" name="Line 897"/>
                <p:cNvSpPr>
                  <a:spLocks noChangeShapeType="1"/>
                </p:cNvSpPr>
                <p:nvPr/>
              </p:nvSpPr>
              <p:spPr bwMode="auto">
                <a:xfrm flipH="1" flipV="1">
                  <a:off x="5302" y="3056"/>
                  <a:ext cx="98" cy="70"/>
                </a:xfrm>
                <a:prstGeom prst="line">
                  <a:avLst/>
                </a:prstGeom>
                <a:noFill/>
                <a:ln w="6350">
                  <a:solidFill>
                    <a:srgbClr val="006000"/>
                  </a:solidFill>
                  <a:round/>
                  <a:headEnd/>
                  <a:tailEnd/>
                </a:ln>
              </p:spPr>
              <p:txBody>
                <a:bodyPr/>
                <a:lstStyle/>
                <a:p>
                  <a:endParaRPr lang="es-AR"/>
                </a:p>
              </p:txBody>
            </p:sp>
          </p:grpSp>
        </p:grpSp>
        <p:grpSp>
          <p:nvGrpSpPr>
            <p:cNvPr id="72061" name="Group 898"/>
            <p:cNvGrpSpPr>
              <a:grpSpLocks/>
            </p:cNvGrpSpPr>
            <p:nvPr/>
          </p:nvGrpSpPr>
          <p:grpSpPr bwMode="auto">
            <a:xfrm>
              <a:off x="5248" y="3042"/>
              <a:ext cx="68" cy="152"/>
              <a:chOff x="5248" y="3042"/>
              <a:chExt cx="68" cy="152"/>
            </a:xfrm>
          </p:grpSpPr>
          <p:sp>
            <p:nvSpPr>
              <p:cNvPr id="72080" name="Freeform 899"/>
              <p:cNvSpPr>
                <a:spLocks/>
              </p:cNvSpPr>
              <p:nvPr/>
            </p:nvSpPr>
            <p:spPr bwMode="auto">
              <a:xfrm>
                <a:off x="5248"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2081" name="Line 900"/>
              <p:cNvSpPr>
                <a:spLocks noChangeShapeType="1"/>
              </p:cNvSpPr>
              <p:nvPr/>
            </p:nvSpPr>
            <p:spPr bwMode="auto">
              <a:xfrm>
                <a:off x="5268" y="3050"/>
                <a:ext cx="46" cy="142"/>
              </a:xfrm>
              <a:prstGeom prst="line">
                <a:avLst/>
              </a:prstGeom>
              <a:noFill/>
              <a:ln w="6350">
                <a:solidFill>
                  <a:srgbClr val="006000"/>
                </a:solidFill>
                <a:round/>
                <a:headEnd/>
                <a:tailEnd/>
              </a:ln>
            </p:spPr>
            <p:txBody>
              <a:bodyPr/>
              <a:lstStyle/>
              <a:p>
                <a:endParaRPr lang="es-AR"/>
              </a:p>
            </p:txBody>
          </p:sp>
        </p:grpSp>
        <p:grpSp>
          <p:nvGrpSpPr>
            <p:cNvPr id="72062" name="Group 901"/>
            <p:cNvGrpSpPr>
              <a:grpSpLocks/>
            </p:cNvGrpSpPr>
            <p:nvPr/>
          </p:nvGrpSpPr>
          <p:grpSpPr bwMode="auto">
            <a:xfrm>
              <a:off x="5268" y="2978"/>
              <a:ext cx="62" cy="94"/>
              <a:chOff x="5268" y="2978"/>
              <a:chExt cx="62" cy="94"/>
            </a:xfrm>
          </p:grpSpPr>
          <p:sp>
            <p:nvSpPr>
              <p:cNvPr id="72078" name="Freeform 902"/>
              <p:cNvSpPr>
                <a:spLocks/>
              </p:cNvSpPr>
              <p:nvPr/>
            </p:nvSpPr>
            <p:spPr bwMode="auto">
              <a:xfrm>
                <a:off x="5268"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2079" name="Line 903"/>
              <p:cNvSpPr>
                <a:spLocks noChangeShapeType="1"/>
              </p:cNvSpPr>
              <p:nvPr/>
            </p:nvSpPr>
            <p:spPr bwMode="auto">
              <a:xfrm flipH="1">
                <a:off x="5272" y="2990"/>
                <a:ext cx="58" cy="46"/>
              </a:xfrm>
              <a:prstGeom prst="line">
                <a:avLst/>
              </a:prstGeom>
              <a:noFill/>
              <a:ln w="6350">
                <a:solidFill>
                  <a:srgbClr val="006000"/>
                </a:solidFill>
                <a:round/>
                <a:headEnd/>
                <a:tailEnd/>
              </a:ln>
            </p:spPr>
            <p:txBody>
              <a:bodyPr/>
              <a:lstStyle/>
              <a:p>
                <a:endParaRPr lang="es-AR"/>
              </a:p>
            </p:txBody>
          </p:sp>
        </p:grpSp>
        <p:grpSp>
          <p:nvGrpSpPr>
            <p:cNvPr id="72063" name="Group 904"/>
            <p:cNvGrpSpPr>
              <a:grpSpLocks/>
            </p:cNvGrpSpPr>
            <p:nvPr/>
          </p:nvGrpSpPr>
          <p:grpSpPr bwMode="auto">
            <a:xfrm>
              <a:off x="5200" y="2656"/>
              <a:ext cx="102" cy="130"/>
              <a:chOff x="5200" y="2656"/>
              <a:chExt cx="102" cy="130"/>
            </a:xfrm>
          </p:grpSpPr>
          <p:sp>
            <p:nvSpPr>
              <p:cNvPr id="72074" name="Freeform 905"/>
              <p:cNvSpPr>
                <a:spLocks/>
              </p:cNvSpPr>
              <p:nvPr/>
            </p:nvSpPr>
            <p:spPr bwMode="auto">
              <a:xfrm>
                <a:off x="5220"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2075" name="Group 906"/>
              <p:cNvGrpSpPr>
                <a:grpSpLocks/>
              </p:cNvGrpSpPr>
              <p:nvPr/>
            </p:nvGrpSpPr>
            <p:grpSpPr bwMode="auto">
              <a:xfrm>
                <a:off x="5200" y="2672"/>
                <a:ext cx="102" cy="114"/>
                <a:chOff x="5200" y="2672"/>
                <a:chExt cx="102" cy="114"/>
              </a:xfrm>
            </p:grpSpPr>
            <p:sp>
              <p:nvSpPr>
                <p:cNvPr id="72076" name="Freeform 907"/>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2077" name="Freeform 908"/>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2064" name="Group 909"/>
            <p:cNvGrpSpPr>
              <a:grpSpLocks/>
            </p:cNvGrpSpPr>
            <p:nvPr/>
          </p:nvGrpSpPr>
          <p:grpSpPr bwMode="auto">
            <a:xfrm>
              <a:off x="5236" y="2806"/>
              <a:ext cx="82" cy="128"/>
              <a:chOff x="5236" y="2806"/>
              <a:chExt cx="82" cy="128"/>
            </a:xfrm>
          </p:grpSpPr>
          <p:sp>
            <p:nvSpPr>
              <p:cNvPr id="72072" name="Freeform 910"/>
              <p:cNvSpPr>
                <a:spLocks/>
              </p:cNvSpPr>
              <p:nvPr/>
            </p:nvSpPr>
            <p:spPr bwMode="auto">
              <a:xfrm>
                <a:off x="5236"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2073" name="Line 911"/>
              <p:cNvSpPr>
                <a:spLocks noChangeShapeType="1"/>
              </p:cNvSpPr>
              <p:nvPr/>
            </p:nvSpPr>
            <p:spPr bwMode="auto">
              <a:xfrm flipH="1">
                <a:off x="5240" y="2822"/>
                <a:ext cx="78" cy="64"/>
              </a:xfrm>
              <a:prstGeom prst="line">
                <a:avLst/>
              </a:prstGeom>
              <a:noFill/>
              <a:ln w="6350">
                <a:solidFill>
                  <a:srgbClr val="006000"/>
                </a:solidFill>
                <a:round/>
                <a:headEnd/>
                <a:tailEnd/>
              </a:ln>
            </p:spPr>
            <p:txBody>
              <a:bodyPr/>
              <a:lstStyle/>
              <a:p>
                <a:endParaRPr lang="es-AR"/>
              </a:p>
            </p:txBody>
          </p:sp>
        </p:grpSp>
        <p:grpSp>
          <p:nvGrpSpPr>
            <p:cNvPr id="72065" name="Group 912"/>
            <p:cNvGrpSpPr>
              <a:grpSpLocks/>
            </p:cNvGrpSpPr>
            <p:nvPr/>
          </p:nvGrpSpPr>
          <p:grpSpPr bwMode="auto">
            <a:xfrm>
              <a:off x="5200" y="2840"/>
              <a:ext cx="118" cy="128"/>
              <a:chOff x="5200" y="2840"/>
              <a:chExt cx="118" cy="128"/>
            </a:xfrm>
          </p:grpSpPr>
          <p:grpSp>
            <p:nvGrpSpPr>
              <p:cNvPr id="72066" name="Group 913"/>
              <p:cNvGrpSpPr>
                <a:grpSpLocks/>
              </p:cNvGrpSpPr>
              <p:nvPr/>
            </p:nvGrpSpPr>
            <p:grpSpPr bwMode="auto">
              <a:xfrm>
                <a:off x="5200" y="2886"/>
                <a:ext cx="44" cy="54"/>
                <a:chOff x="5200" y="2886"/>
                <a:chExt cx="44" cy="54"/>
              </a:xfrm>
            </p:grpSpPr>
            <p:sp>
              <p:nvSpPr>
                <p:cNvPr id="72070" name="Freeform 914"/>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2071" name="Freeform 915"/>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2067" name="Group 916"/>
              <p:cNvGrpSpPr>
                <a:grpSpLocks/>
              </p:cNvGrpSpPr>
              <p:nvPr/>
            </p:nvGrpSpPr>
            <p:grpSpPr bwMode="auto">
              <a:xfrm>
                <a:off x="5236" y="2840"/>
                <a:ext cx="82" cy="128"/>
                <a:chOff x="5236" y="2840"/>
                <a:chExt cx="82" cy="128"/>
              </a:xfrm>
            </p:grpSpPr>
            <p:sp>
              <p:nvSpPr>
                <p:cNvPr id="72068" name="Freeform 917"/>
                <p:cNvSpPr>
                  <a:spLocks/>
                </p:cNvSpPr>
                <p:nvPr/>
              </p:nvSpPr>
              <p:spPr bwMode="auto">
                <a:xfrm>
                  <a:off x="5236"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2069" name="Line 918"/>
                <p:cNvSpPr>
                  <a:spLocks noChangeShapeType="1"/>
                </p:cNvSpPr>
                <p:nvPr/>
              </p:nvSpPr>
              <p:spPr bwMode="auto">
                <a:xfrm flipH="1" flipV="1">
                  <a:off x="5240" y="2886"/>
                  <a:ext cx="78" cy="64"/>
                </a:xfrm>
                <a:prstGeom prst="line">
                  <a:avLst/>
                </a:prstGeom>
                <a:noFill/>
                <a:ln w="6350">
                  <a:solidFill>
                    <a:srgbClr val="006000"/>
                  </a:solidFill>
                  <a:round/>
                  <a:headEnd/>
                  <a:tailEnd/>
                </a:ln>
              </p:spPr>
              <p:txBody>
                <a:bodyPr/>
                <a:lstStyle/>
                <a:p>
                  <a:endParaRPr lang="es-AR"/>
                </a:p>
              </p:txBody>
            </p:sp>
          </p:grpSp>
        </p:grpSp>
      </p:grpSp>
      <p:grpSp>
        <p:nvGrpSpPr>
          <p:cNvPr id="71706" name="Group 859"/>
          <p:cNvGrpSpPr>
            <a:grpSpLocks/>
          </p:cNvGrpSpPr>
          <p:nvPr/>
        </p:nvGrpSpPr>
        <p:grpSpPr bwMode="auto">
          <a:xfrm>
            <a:off x="2032000" y="3482975"/>
            <a:ext cx="635000" cy="1289050"/>
            <a:chOff x="5000" y="2482"/>
            <a:chExt cx="400" cy="812"/>
          </a:xfrm>
        </p:grpSpPr>
        <p:grpSp>
          <p:nvGrpSpPr>
            <p:cNvPr id="71994" name="Group 860"/>
            <p:cNvGrpSpPr>
              <a:grpSpLocks/>
            </p:cNvGrpSpPr>
            <p:nvPr/>
          </p:nvGrpSpPr>
          <p:grpSpPr bwMode="auto">
            <a:xfrm>
              <a:off x="5162" y="2482"/>
              <a:ext cx="74" cy="812"/>
              <a:chOff x="5162" y="2482"/>
              <a:chExt cx="74" cy="812"/>
            </a:xfrm>
          </p:grpSpPr>
          <p:sp>
            <p:nvSpPr>
              <p:cNvPr id="72051" name="Freeform 861"/>
              <p:cNvSpPr>
                <a:spLocks/>
              </p:cNvSpPr>
              <p:nvPr/>
            </p:nvSpPr>
            <p:spPr bwMode="auto">
              <a:xfrm>
                <a:off x="5162"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2052" name="Line 862"/>
              <p:cNvSpPr>
                <a:spLocks noChangeShapeType="1"/>
              </p:cNvSpPr>
              <p:nvPr/>
            </p:nvSpPr>
            <p:spPr bwMode="auto">
              <a:xfrm>
                <a:off x="5200" y="2488"/>
                <a:ext cx="1" cy="806"/>
              </a:xfrm>
              <a:prstGeom prst="line">
                <a:avLst/>
              </a:prstGeom>
              <a:noFill/>
              <a:ln w="6350">
                <a:solidFill>
                  <a:srgbClr val="006000"/>
                </a:solidFill>
                <a:round/>
                <a:headEnd/>
                <a:tailEnd/>
              </a:ln>
            </p:spPr>
            <p:txBody>
              <a:bodyPr/>
              <a:lstStyle/>
              <a:p>
                <a:endParaRPr lang="es-AR"/>
              </a:p>
            </p:txBody>
          </p:sp>
        </p:grpSp>
        <p:grpSp>
          <p:nvGrpSpPr>
            <p:cNvPr id="71995" name="Group 863"/>
            <p:cNvGrpSpPr>
              <a:grpSpLocks/>
            </p:cNvGrpSpPr>
            <p:nvPr/>
          </p:nvGrpSpPr>
          <p:grpSpPr bwMode="auto">
            <a:xfrm>
              <a:off x="5000" y="3004"/>
              <a:ext cx="198" cy="140"/>
              <a:chOff x="5000" y="3004"/>
              <a:chExt cx="198" cy="140"/>
            </a:xfrm>
          </p:grpSpPr>
          <p:grpSp>
            <p:nvGrpSpPr>
              <p:cNvPr id="72045" name="Group 864"/>
              <p:cNvGrpSpPr>
                <a:grpSpLocks/>
              </p:cNvGrpSpPr>
              <p:nvPr/>
            </p:nvGrpSpPr>
            <p:grpSpPr bwMode="auto">
              <a:xfrm>
                <a:off x="5090" y="3036"/>
                <a:ext cx="108" cy="70"/>
                <a:chOff x="5090" y="3036"/>
                <a:chExt cx="108" cy="70"/>
              </a:xfrm>
            </p:grpSpPr>
            <p:sp>
              <p:nvSpPr>
                <p:cNvPr id="72049" name="Freeform 865"/>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2050" name="Freeform 866"/>
                <p:cNvSpPr>
                  <a:spLocks/>
                </p:cNvSpPr>
                <p:nvPr/>
              </p:nvSpPr>
              <p:spPr bwMode="auto">
                <a:xfrm>
                  <a:off x="5090"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2046" name="Group 867"/>
              <p:cNvGrpSpPr>
                <a:grpSpLocks/>
              </p:cNvGrpSpPr>
              <p:nvPr/>
            </p:nvGrpSpPr>
            <p:grpSpPr bwMode="auto">
              <a:xfrm>
                <a:off x="5000" y="3004"/>
                <a:ext cx="104" cy="140"/>
                <a:chOff x="5000" y="3004"/>
                <a:chExt cx="104" cy="140"/>
              </a:xfrm>
            </p:grpSpPr>
            <p:sp>
              <p:nvSpPr>
                <p:cNvPr id="72047" name="Freeform 868"/>
                <p:cNvSpPr>
                  <a:spLocks/>
                </p:cNvSpPr>
                <p:nvPr/>
              </p:nvSpPr>
              <p:spPr bwMode="auto">
                <a:xfrm>
                  <a:off x="5000"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2048" name="Line 869"/>
                <p:cNvSpPr>
                  <a:spLocks noChangeShapeType="1"/>
                </p:cNvSpPr>
                <p:nvPr/>
              </p:nvSpPr>
              <p:spPr bwMode="auto">
                <a:xfrm flipV="1">
                  <a:off x="5000" y="3056"/>
                  <a:ext cx="96" cy="70"/>
                </a:xfrm>
                <a:prstGeom prst="line">
                  <a:avLst/>
                </a:prstGeom>
                <a:noFill/>
                <a:ln w="6350">
                  <a:solidFill>
                    <a:srgbClr val="006000"/>
                  </a:solidFill>
                  <a:round/>
                  <a:headEnd/>
                  <a:tailEnd/>
                </a:ln>
              </p:spPr>
              <p:txBody>
                <a:bodyPr/>
                <a:lstStyle/>
                <a:p>
                  <a:endParaRPr lang="es-AR"/>
                </a:p>
              </p:txBody>
            </p:sp>
          </p:grpSp>
        </p:grpSp>
        <p:grpSp>
          <p:nvGrpSpPr>
            <p:cNvPr id="71996" name="Group 870"/>
            <p:cNvGrpSpPr>
              <a:grpSpLocks/>
            </p:cNvGrpSpPr>
            <p:nvPr/>
          </p:nvGrpSpPr>
          <p:grpSpPr bwMode="auto">
            <a:xfrm>
              <a:off x="5084" y="3042"/>
              <a:ext cx="68" cy="152"/>
              <a:chOff x="5084" y="3042"/>
              <a:chExt cx="68" cy="152"/>
            </a:xfrm>
          </p:grpSpPr>
          <p:sp>
            <p:nvSpPr>
              <p:cNvPr id="72043" name="Freeform 871"/>
              <p:cNvSpPr>
                <a:spLocks/>
              </p:cNvSpPr>
              <p:nvPr/>
            </p:nvSpPr>
            <p:spPr bwMode="auto">
              <a:xfrm>
                <a:off x="5084"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2044" name="Line 872"/>
              <p:cNvSpPr>
                <a:spLocks noChangeShapeType="1"/>
              </p:cNvSpPr>
              <p:nvPr/>
            </p:nvSpPr>
            <p:spPr bwMode="auto">
              <a:xfrm flipH="1">
                <a:off x="5084" y="3050"/>
                <a:ext cx="48" cy="142"/>
              </a:xfrm>
              <a:prstGeom prst="line">
                <a:avLst/>
              </a:prstGeom>
              <a:noFill/>
              <a:ln w="6350">
                <a:solidFill>
                  <a:srgbClr val="006000"/>
                </a:solidFill>
                <a:round/>
                <a:headEnd/>
                <a:tailEnd/>
              </a:ln>
            </p:spPr>
            <p:txBody>
              <a:bodyPr/>
              <a:lstStyle/>
              <a:p>
                <a:endParaRPr lang="es-AR"/>
              </a:p>
            </p:txBody>
          </p:sp>
        </p:grpSp>
        <p:grpSp>
          <p:nvGrpSpPr>
            <p:cNvPr id="71997" name="Group 873"/>
            <p:cNvGrpSpPr>
              <a:grpSpLocks/>
            </p:cNvGrpSpPr>
            <p:nvPr/>
          </p:nvGrpSpPr>
          <p:grpSpPr bwMode="auto">
            <a:xfrm>
              <a:off x="5070" y="2978"/>
              <a:ext cx="62" cy="94"/>
              <a:chOff x="5070" y="2978"/>
              <a:chExt cx="62" cy="94"/>
            </a:xfrm>
          </p:grpSpPr>
          <p:sp>
            <p:nvSpPr>
              <p:cNvPr id="72041" name="Freeform 874"/>
              <p:cNvSpPr>
                <a:spLocks/>
              </p:cNvSpPr>
              <p:nvPr/>
            </p:nvSpPr>
            <p:spPr bwMode="auto">
              <a:xfrm>
                <a:off x="5070"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2042" name="Line 875"/>
              <p:cNvSpPr>
                <a:spLocks noChangeShapeType="1"/>
              </p:cNvSpPr>
              <p:nvPr/>
            </p:nvSpPr>
            <p:spPr bwMode="auto">
              <a:xfrm>
                <a:off x="5070" y="2990"/>
                <a:ext cx="58" cy="48"/>
              </a:xfrm>
              <a:prstGeom prst="line">
                <a:avLst/>
              </a:prstGeom>
              <a:noFill/>
              <a:ln w="6350">
                <a:solidFill>
                  <a:srgbClr val="006000"/>
                </a:solidFill>
                <a:round/>
                <a:headEnd/>
                <a:tailEnd/>
              </a:ln>
            </p:spPr>
            <p:txBody>
              <a:bodyPr/>
              <a:lstStyle/>
              <a:p>
                <a:endParaRPr lang="es-AR"/>
              </a:p>
            </p:txBody>
          </p:sp>
        </p:grpSp>
        <p:grpSp>
          <p:nvGrpSpPr>
            <p:cNvPr id="71998" name="Group 876"/>
            <p:cNvGrpSpPr>
              <a:grpSpLocks/>
            </p:cNvGrpSpPr>
            <p:nvPr/>
          </p:nvGrpSpPr>
          <p:grpSpPr bwMode="auto">
            <a:xfrm>
              <a:off x="5098" y="2656"/>
              <a:ext cx="102" cy="130"/>
              <a:chOff x="5098" y="2656"/>
              <a:chExt cx="102" cy="130"/>
            </a:xfrm>
          </p:grpSpPr>
          <p:sp>
            <p:nvSpPr>
              <p:cNvPr id="72037" name="Freeform 877"/>
              <p:cNvSpPr>
                <a:spLocks/>
              </p:cNvSpPr>
              <p:nvPr/>
            </p:nvSpPr>
            <p:spPr bwMode="auto">
              <a:xfrm>
                <a:off x="5098"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2038" name="Group 878"/>
              <p:cNvGrpSpPr>
                <a:grpSpLocks/>
              </p:cNvGrpSpPr>
              <p:nvPr/>
            </p:nvGrpSpPr>
            <p:grpSpPr bwMode="auto">
              <a:xfrm>
                <a:off x="5098" y="2672"/>
                <a:ext cx="102" cy="114"/>
                <a:chOff x="5098" y="2672"/>
                <a:chExt cx="102" cy="114"/>
              </a:xfrm>
            </p:grpSpPr>
            <p:sp>
              <p:nvSpPr>
                <p:cNvPr id="72039" name="Freeform 879"/>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2040" name="Freeform 880"/>
                <p:cNvSpPr>
                  <a:spLocks/>
                </p:cNvSpPr>
                <p:nvPr/>
              </p:nvSpPr>
              <p:spPr bwMode="auto">
                <a:xfrm>
                  <a:off x="5098"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999" name="Group 881"/>
            <p:cNvGrpSpPr>
              <a:grpSpLocks/>
            </p:cNvGrpSpPr>
            <p:nvPr/>
          </p:nvGrpSpPr>
          <p:grpSpPr bwMode="auto">
            <a:xfrm>
              <a:off x="5082" y="2806"/>
              <a:ext cx="82" cy="128"/>
              <a:chOff x="5082" y="2806"/>
              <a:chExt cx="82" cy="128"/>
            </a:xfrm>
          </p:grpSpPr>
          <p:sp>
            <p:nvSpPr>
              <p:cNvPr id="72035" name="Freeform 882"/>
              <p:cNvSpPr>
                <a:spLocks/>
              </p:cNvSpPr>
              <p:nvPr/>
            </p:nvSpPr>
            <p:spPr bwMode="auto">
              <a:xfrm>
                <a:off x="5082"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2036" name="Line 883"/>
              <p:cNvSpPr>
                <a:spLocks noChangeShapeType="1"/>
              </p:cNvSpPr>
              <p:nvPr/>
            </p:nvSpPr>
            <p:spPr bwMode="auto">
              <a:xfrm>
                <a:off x="5082" y="2824"/>
                <a:ext cx="76" cy="62"/>
              </a:xfrm>
              <a:prstGeom prst="line">
                <a:avLst/>
              </a:prstGeom>
              <a:noFill/>
              <a:ln w="6350">
                <a:solidFill>
                  <a:srgbClr val="006000"/>
                </a:solidFill>
                <a:round/>
                <a:headEnd/>
                <a:tailEnd/>
              </a:ln>
            </p:spPr>
            <p:txBody>
              <a:bodyPr/>
              <a:lstStyle/>
              <a:p>
                <a:endParaRPr lang="es-AR"/>
              </a:p>
            </p:txBody>
          </p:sp>
        </p:grpSp>
        <p:grpSp>
          <p:nvGrpSpPr>
            <p:cNvPr id="72000" name="Group 884"/>
            <p:cNvGrpSpPr>
              <a:grpSpLocks/>
            </p:cNvGrpSpPr>
            <p:nvPr/>
          </p:nvGrpSpPr>
          <p:grpSpPr bwMode="auto">
            <a:xfrm>
              <a:off x="5082" y="2840"/>
              <a:ext cx="118" cy="128"/>
              <a:chOff x="5082" y="2840"/>
              <a:chExt cx="118" cy="128"/>
            </a:xfrm>
          </p:grpSpPr>
          <p:grpSp>
            <p:nvGrpSpPr>
              <p:cNvPr id="72029" name="Group 885"/>
              <p:cNvGrpSpPr>
                <a:grpSpLocks/>
              </p:cNvGrpSpPr>
              <p:nvPr/>
            </p:nvGrpSpPr>
            <p:grpSpPr bwMode="auto">
              <a:xfrm>
                <a:off x="5156" y="2888"/>
                <a:ext cx="44" cy="52"/>
                <a:chOff x="5156" y="2888"/>
                <a:chExt cx="44" cy="52"/>
              </a:xfrm>
            </p:grpSpPr>
            <p:sp>
              <p:nvSpPr>
                <p:cNvPr id="72033" name="Freeform 886"/>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2034" name="Freeform 887"/>
                <p:cNvSpPr>
                  <a:spLocks/>
                </p:cNvSpPr>
                <p:nvPr/>
              </p:nvSpPr>
              <p:spPr bwMode="auto">
                <a:xfrm>
                  <a:off x="5156"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2030" name="Group 888"/>
              <p:cNvGrpSpPr>
                <a:grpSpLocks/>
              </p:cNvGrpSpPr>
              <p:nvPr/>
            </p:nvGrpSpPr>
            <p:grpSpPr bwMode="auto">
              <a:xfrm>
                <a:off x="5082" y="2840"/>
                <a:ext cx="82" cy="128"/>
                <a:chOff x="5082" y="2840"/>
                <a:chExt cx="82" cy="128"/>
              </a:xfrm>
            </p:grpSpPr>
            <p:sp>
              <p:nvSpPr>
                <p:cNvPr id="72031" name="Freeform 889"/>
                <p:cNvSpPr>
                  <a:spLocks/>
                </p:cNvSpPr>
                <p:nvPr/>
              </p:nvSpPr>
              <p:spPr bwMode="auto">
                <a:xfrm>
                  <a:off x="5082"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2032" name="Line 890"/>
                <p:cNvSpPr>
                  <a:spLocks noChangeShapeType="1"/>
                </p:cNvSpPr>
                <p:nvPr/>
              </p:nvSpPr>
              <p:spPr bwMode="auto">
                <a:xfrm flipV="1">
                  <a:off x="5082" y="2886"/>
                  <a:ext cx="76" cy="66"/>
                </a:xfrm>
                <a:prstGeom prst="line">
                  <a:avLst/>
                </a:prstGeom>
                <a:noFill/>
                <a:ln w="6350">
                  <a:solidFill>
                    <a:srgbClr val="006000"/>
                  </a:solidFill>
                  <a:round/>
                  <a:headEnd/>
                  <a:tailEnd/>
                </a:ln>
              </p:spPr>
              <p:txBody>
                <a:bodyPr/>
                <a:lstStyle/>
                <a:p>
                  <a:endParaRPr lang="es-AR"/>
                </a:p>
              </p:txBody>
            </p:sp>
          </p:grpSp>
        </p:grpSp>
        <p:grpSp>
          <p:nvGrpSpPr>
            <p:cNvPr id="72001" name="Group 891"/>
            <p:cNvGrpSpPr>
              <a:grpSpLocks/>
            </p:cNvGrpSpPr>
            <p:nvPr/>
          </p:nvGrpSpPr>
          <p:grpSpPr bwMode="auto">
            <a:xfrm>
              <a:off x="5202" y="3004"/>
              <a:ext cx="198" cy="140"/>
              <a:chOff x="5202" y="3004"/>
              <a:chExt cx="198" cy="140"/>
            </a:xfrm>
          </p:grpSpPr>
          <p:grpSp>
            <p:nvGrpSpPr>
              <p:cNvPr id="72023" name="Group 892"/>
              <p:cNvGrpSpPr>
                <a:grpSpLocks/>
              </p:cNvGrpSpPr>
              <p:nvPr/>
            </p:nvGrpSpPr>
            <p:grpSpPr bwMode="auto">
              <a:xfrm>
                <a:off x="5202" y="3038"/>
                <a:ext cx="112" cy="68"/>
                <a:chOff x="5202" y="3038"/>
                <a:chExt cx="112" cy="68"/>
              </a:xfrm>
            </p:grpSpPr>
            <p:sp>
              <p:nvSpPr>
                <p:cNvPr id="72027" name="Freeform 893"/>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2028" name="Freeform 894"/>
                <p:cNvSpPr>
                  <a:spLocks/>
                </p:cNvSpPr>
                <p:nvPr/>
              </p:nvSpPr>
              <p:spPr bwMode="auto">
                <a:xfrm>
                  <a:off x="5202"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2024" name="Group 895"/>
              <p:cNvGrpSpPr>
                <a:grpSpLocks/>
              </p:cNvGrpSpPr>
              <p:nvPr/>
            </p:nvGrpSpPr>
            <p:grpSpPr bwMode="auto">
              <a:xfrm>
                <a:off x="5296" y="3004"/>
                <a:ext cx="104" cy="140"/>
                <a:chOff x="5296" y="3004"/>
                <a:chExt cx="104" cy="140"/>
              </a:xfrm>
            </p:grpSpPr>
            <p:sp>
              <p:nvSpPr>
                <p:cNvPr id="72025" name="Freeform 896"/>
                <p:cNvSpPr>
                  <a:spLocks/>
                </p:cNvSpPr>
                <p:nvPr/>
              </p:nvSpPr>
              <p:spPr bwMode="auto">
                <a:xfrm>
                  <a:off x="5296"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2026" name="Line 897"/>
                <p:cNvSpPr>
                  <a:spLocks noChangeShapeType="1"/>
                </p:cNvSpPr>
                <p:nvPr/>
              </p:nvSpPr>
              <p:spPr bwMode="auto">
                <a:xfrm flipH="1" flipV="1">
                  <a:off x="5302" y="3056"/>
                  <a:ext cx="98" cy="70"/>
                </a:xfrm>
                <a:prstGeom prst="line">
                  <a:avLst/>
                </a:prstGeom>
                <a:noFill/>
                <a:ln w="6350">
                  <a:solidFill>
                    <a:srgbClr val="006000"/>
                  </a:solidFill>
                  <a:round/>
                  <a:headEnd/>
                  <a:tailEnd/>
                </a:ln>
              </p:spPr>
              <p:txBody>
                <a:bodyPr/>
                <a:lstStyle/>
                <a:p>
                  <a:endParaRPr lang="es-AR"/>
                </a:p>
              </p:txBody>
            </p:sp>
          </p:grpSp>
        </p:grpSp>
        <p:grpSp>
          <p:nvGrpSpPr>
            <p:cNvPr id="72002" name="Group 898"/>
            <p:cNvGrpSpPr>
              <a:grpSpLocks/>
            </p:cNvGrpSpPr>
            <p:nvPr/>
          </p:nvGrpSpPr>
          <p:grpSpPr bwMode="auto">
            <a:xfrm>
              <a:off x="5248" y="3042"/>
              <a:ext cx="68" cy="152"/>
              <a:chOff x="5248" y="3042"/>
              <a:chExt cx="68" cy="152"/>
            </a:xfrm>
          </p:grpSpPr>
          <p:sp>
            <p:nvSpPr>
              <p:cNvPr id="72021" name="Freeform 899"/>
              <p:cNvSpPr>
                <a:spLocks/>
              </p:cNvSpPr>
              <p:nvPr/>
            </p:nvSpPr>
            <p:spPr bwMode="auto">
              <a:xfrm>
                <a:off x="5248"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2022" name="Line 900"/>
              <p:cNvSpPr>
                <a:spLocks noChangeShapeType="1"/>
              </p:cNvSpPr>
              <p:nvPr/>
            </p:nvSpPr>
            <p:spPr bwMode="auto">
              <a:xfrm>
                <a:off x="5268" y="3050"/>
                <a:ext cx="46" cy="142"/>
              </a:xfrm>
              <a:prstGeom prst="line">
                <a:avLst/>
              </a:prstGeom>
              <a:noFill/>
              <a:ln w="6350">
                <a:solidFill>
                  <a:srgbClr val="006000"/>
                </a:solidFill>
                <a:round/>
                <a:headEnd/>
                <a:tailEnd/>
              </a:ln>
            </p:spPr>
            <p:txBody>
              <a:bodyPr/>
              <a:lstStyle/>
              <a:p>
                <a:endParaRPr lang="es-AR"/>
              </a:p>
            </p:txBody>
          </p:sp>
        </p:grpSp>
        <p:grpSp>
          <p:nvGrpSpPr>
            <p:cNvPr id="72003" name="Group 901"/>
            <p:cNvGrpSpPr>
              <a:grpSpLocks/>
            </p:cNvGrpSpPr>
            <p:nvPr/>
          </p:nvGrpSpPr>
          <p:grpSpPr bwMode="auto">
            <a:xfrm>
              <a:off x="5268" y="2978"/>
              <a:ext cx="62" cy="94"/>
              <a:chOff x="5268" y="2978"/>
              <a:chExt cx="62" cy="94"/>
            </a:xfrm>
          </p:grpSpPr>
          <p:sp>
            <p:nvSpPr>
              <p:cNvPr id="72019" name="Freeform 902"/>
              <p:cNvSpPr>
                <a:spLocks/>
              </p:cNvSpPr>
              <p:nvPr/>
            </p:nvSpPr>
            <p:spPr bwMode="auto">
              <a:xfrm>
                <a:off x="5268"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2020" name="Line 903"/>
              <p:cNvSpPr>
                <a:spLocks noChangeShapeType="1"/>
              </p:cNvSpPr>
              <p:nvPr/>
            </p:nvSpPr>
            <p:spPr bwMode="auto">
              <a:xfrm flipH="1">
                <a:off x="5272" y="2990"/>
                <a:ext cx="58" cy="46"/>
              </a:xfrm>
              <a:prstGeom prst="line">
                <a:avLst/>
              </a:prstGeom>
              <a:noFill/>
              <a:ln w="6350">
                <a:solidFill>
                  <a:srgbClr val="006000"/>
                </a:solidFill>
                <a:round/>
                <a:headEnd/>
                <a:tailEnd/>
              </a:ln>
            </p:spPr>
            <p:txBody>
              <a:bodyPr/>
              <a:lstStyle/>
              <a:p>
                <a:endParaRPr lang="es-AR"/>
              </a:p>
            </p:txBody>
          </p:sp>
        </p:grpSp>
        <p:grpSp>
          <p:nvGrpSpPr>
            <p:cNvPr id="72004" name="Group 904"/>
            <p:cNvGrpSpPr>
              <a:grpSpLocks/>
            </p:cNvGrpSpPr>
            <p:nvPr/>
          </p:nvGrpSpPr>
          <p:grpSpPr bwMode="auto">
            <a:xfrm>
              <a:off x="5200" y="2656"/>
              <a:ext cx="102" cy="130"/>
              <a:chOff x="5200" y="2656"/>
              <a:chExt cx="102" cy="130"/>
            </a:xfrm>
          </p:grpSpPr>
          <p:sp>
            <p:nvSpPr>
              <p:cNvPr id="72015" name="Freeform 905"/>
              <p:cNvSpPr>
                <a:spLocks/>
              </p:cNvSpPr>
              <p:nvPr/>
            </p:nvSpPr>
            <p:spPr bwMode="auto">
              <a:xfrm>
                <a:off x="5220"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2016" name="Group 906"/>
              <p:cNvGrpSpPr>
                <a:grpSpLocks/>
              </p:cNvGrpSpPr>
              <p:nvPr/>
            </p:nvGrpSpPr>
            <p:grpSpPr bwMode="auto">
              <a:xfrm>
                <a:off x="5200" y="2672"/>
                <a:ext cx="102" cy="114"/>
                <a:chOff x="5200" y="2672"/>
                <a:chExt cx="102" cy="114"/>
              </a:xfrm>
            </p:grpSpPr>
            <p:sp>
              <p:nvSpPr>
                <p:cNvPr id="72017" name="Freeform 907"/>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2018" name="Freeform 908"/>
                <p:cNvSpPr>
                  <a:spLocks/>
                </p:cNvSpPr>
                <p:nvPr/>
              </p:nvSpPr>
              <p:spPr bwMode="auto">
                <a:xfrm>
                  <a:off x="5200"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2005" name="Group 909"/>
            <p:cNvGrpSpPr>
              <a:grpSpLocks/>
            </p:cNvGrpSpPr>
            <p:nvPr/>
          </p:nvGrpSpPr>
          <p:grpSpPr bwMode="auto">
            <a:xfrm>
              <a:off x="5236" y="2806"/>
              <a:ext cx="82" cy="128"/>
              <a:chOff x="5236" y="2806"/>
              <a:chExt cx="82" cy="128"/>
            </a:xfrm>
          </p:grpSpPr>
          <p:sp>
            <p:nvSpPr>
              <p:cNvPr id="72013" name="Freeform 910"/>
              <p:cNvSpPr>
                <a:spLocks/>
              </p:cNvSpPr>
              <p:nvPr/>
            </p:nvSpPr>
            <p:spPr bwMode="auto">
              <a:xfrm>
                <a:off x="5236"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2014" name="Line 911"/>
              <p:cNvSpPr>
                <a:spLocks noChangeShapeType="1"/>
              </p:cNvSpPr>
              <p:nvPr/>
            </p:nvSpPr>
            <p:spPr bwMode="auto">
              <a:xfrm flipH="1">
                <a:off x="5240" y="2822"/>
                <a:ext cx="78" cy="64"/>
              </a:xfrm>
              <a:prstGeom prst="line">
                <a:avLst/>
              </a:prstGeom>
              <a:noFill/>
              <a:ln w="6350">
                <a:solidFill>
                  <a:srgbClr val="006000"/>
                </a:solidFill>
                <a:round/>
                <a:headEnd/>
                <a:tailEnd/>
              </a:ln>
            </p:spPr>
            <p:txBody>
              <a:bodyPr/>
              <a:lstStyle/>
              <a:p>
                <a:endParaRPr lang="es-AR"/>
              </a:p>
            </p:txBody>
          </p:sp>
        </p:grpSp>
        <p:grpSp>
          <p:nvGrpSpPr>
            <p:cNvPr id="72006" name="Group 912"/>
            <p:cNvGrpSpPr>
              <a:grpSpLocks/>
            </p:cNvGrpSpPr>
            <p:nvPr/>
          </p:nvGrpSpPr>
          <p:grpSpPr bwMode="auto">
            <a:xfrm>
              <a:off x="5200" y="2840"/>
              <a:ext cx="118" cy="128"/>
              <a:chOff x="5200" y="2840"/>
              <a:chExt cx="118" cy="128"/>
            </a:xfrm>
          </p:grpSpPr>
          <p:grpSp>
            <p:nvGrpSpPr>
              <p:cNvPr id="72007" name="Group 913"/>
              <p:cNvGrpSpPr>
                <a:grpSpLocks/>
              </p:cNvGrpSpPr>
              <p:nvPr/>
            </p:nvGrpSpPr>
            <p:grpSpPr bwMode="auto">
              <a:xfrm>
                <a:off x="5200" y="2886"/>
                <a:ext cx="44" cy="54"/>
                <a:chOff x="5200" y="2886"/>
                <a:chExt cx="44" cy="54"/>
              </a:xfrm>
            </p:grpSpPr>
            <p:sp>
              <p:nvSpPr>
                <p:cNvPr id="72011" name="Freeform 914"/>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2012" name="Freeform 915"/>
                <p:cNvSpPr>
                  <a:spLocks/>
                </p:cNvSpPr>
                <p:nvPr/>
              </p:nvSpPr>
              <p:spPr bwMode="auto">
                <a:xfrm>
                  <a:off x="5200"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2008" name="Group 916"/>
              <p:cNvGrpSpPr>
                <a:grpSpLocks/>
              </p:cNvGrpSpPr>
              <p:nvPr/>
            </p:nvGrpSpPr>
            <p:grpSpPr bwMode="auto">
              <a:xfrm>
                <a:off x="5236" y="2840"/>
                <a:ext cx="82" cy="128"/>
                <a:chOff x="5236" y="2840"/>
                <a:chExt cx="82" cy="128"/>
              </a:xfrm>
            </p:grpSpPr>
            <p:sp>
              <p:nvSpPr>
                <p:cNvPr id="72009" name="Freeform 917"/>
                <p:cNvSpPr>
                  <a:spLocks/>
                </p:cNvSpPr>
                <p:nvPr/>
              </p:nvSpPr>
              <p:spPr bwMode="auto">
                <a:xfrm>
                  <a:off x="5236"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2010" name="Line 918"/>
                <p:cNvSpPr>
                  <a:spLocks noChangeShapeType="1"/>
                </p:cNvSpPr>
                <p:nvPr/>
              </p:nvSpPr>
              <p:spPr bwMode="auto">
                <a:xfrm flipH="1" flipV="1">
                  <a:off x="5240" y="2886"/>
                  <a:ext cx="78" cy="64"/>
                </a:xfrm>
                <a:prstGeom prst="line">
                  <a:avLst/>
                </a:prstGeom>
                <a:noFill/>
                <a:ln w="6350">
                  <a:solidFill>
                    <a:srgbClr val="006000"/>
                  </a:solidFill>
                  <a:round/>
                  <a:headEnd/>
                  <a:tailEnd/>
                </a:ln>
              </p:spPr>
              <p:txBody>
                <a:bodyPr/>
                <a:lstStyle/>
                <a:p>
                  <a:endParaRPr lang="es-AR"/>
                </a:p>
              </p:txBody>
            </p:sp>
          </p:grpSp>
        </p:grpSp>
      </p:grpSp>
      <p:grpSp>
        <p:nvGrpSpPr>
          <p:cNvPr id="71707" name="Group 919"/>
          <p:cNvGrpSpPr>
            <a:grpSpLocks/>
          </p:cNvGrpSpPr>
          <p:nvPr/>
        </p:nvGrpSpPr>
        <p:grpSpPr bwMode="auto">
          <a:xfrm>
            <a:off x="2451100" y="3482975"/>
            <a:ext cx="635000" cy="1289050"/>
            <a:chOff x="5264" y="2482"/>
            <a:chExt cx="400" cy="812"/>
          </a:xfrm>
        </p:grpSpPr>
        <p:grpSp>
          <p:nvGrpSpPr>
            <p:cNvPr id="71935" name="Group 920"/>
            <p:cNvGrpSpPr>
              <a:grpSpLocks/>
            </p:cNvGrpSpPr>
            <p:nvPr/>
          </p:nvGrpSpPr>
          <p:grpSpPr bwMode="auto">
            <a:xfrm>
              <a:off x="5426" y="2482"/>
              <a:ext cx="74" cy="812"/>
              <a:chOff x="5426" y="2482"/>
              <a:chExt cx="74" cy="812"/>
            </a:xfrm>
          </p:grpSpPr>
          <p:sp>
            <p:nvSpPr>
              <p:cNvPr id="71992" name="Freeform 921"/>
              <p:cNvSpPr>
                <a:spLocks/>
              </p:cNvSpPr>
              <p:nvPr/>
            </p:nvSpPr>
            <p:spPr bwMode="auto">
              <a:xfrm>
                <a:off x="5426"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1993" name="Line 922"/>
              <p:cNvSpPr>
                <a:spLocks noChangeShapeType="1"/>
              </p:cNvSpPr>
              <p:nvPr/>
            </p:nvSpPr>
            <p:spPr bwMode="auto">
              <a:xfrm>
                <a:off x="5464" y="2488"/>
                <a:ext cx="1" cy="806"/>
              </a:xfrm>
              <a:prstGeom prst="line">
                <a:avLst/>
              </a:prstGeom>
              <a:noFill/>
              <a:ln w="6350">
                <a:solidFill>
                  <a:srgbClr val="006000"/>
                </a:solidFill>
                <a:round/>
                <a:headEnd/>
                <a:tailEnd/>
              </a:ln>
            </p:spPr>
            <p:txBody>
              <a:bodyPr/>
              <a:lstStyle/>
              <a:p>
                <a:endParaRPr lang="es-AR"/>
              </a:p>
            </p:txBody>
          </p:sp>
        </p:grpSp>
        <p:grpSp>
          <p:nvGrpSpPr>
            <p:cNvPr id="71936" name="Group 923"/>
            <p:cNvGrpSpPr>
              <a:grpSpLocks/>
            </p:cNvGrpSpPr>
            <p:nvPr/>
          </p:nvGrpSpPr>
          <p:grpSpPr bwMode="auto">
            <a:xfrm>
              <a:off x="5264" y="3004"/>
              <a:ext cx="198" cy="140"/>
              <a:chOff x="5264" y="3004"/>
              <a:chExt cx="198" cy="140"/>
            </a:xfrm>
          </p:grpSpPr>
          <p:grpSp>
            <p:nvGrpSpPr>
              <p:cNvPr id="71986" name="Group 924"/>
              <p:cNvGrpSpPr>
                <a:grpSpLocks/>
              </p:cNvGrpSpPr>
              <p:nvPr/>
            </p:nvGrpSpPr>
            <p:grpSpPr bwMode="auto">
              <a:xfrm>
                <a:off x="5354" y="3036"/>
                <a:ext cx="108" cy="70"/>
                <a:chOff x="5354" y="3036"/>
                <a:chExt cx="108" cy="70"/>
              </a:xfrm>
            </p:grpSpPr>
            <p:sp>
              <p:nvSpPr>
                <p:cNvPr id="71990" name="Freeform 925"/>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991"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987" name="Group 927"/>
              <p:cNvGrpSpPr>
                <a:grpSpLocks/>
              </p:cNvGrpSpPr>
              <p:nvPr/>
            </p:nvGrpSpPr>
            <p:grpSpPr bwMode="auto">
              <a:xfrm>
                <a:off x="5264" y="3004"/>
                <a:ext cx="104" cy="140"/>
                <a:chOff x="5264" y="3004"/>
                <a:chExt cx="104" cy="140"/>
              </a:xfrm>
            </p:grpSpPr>
            <p:sp>
              <p:nvSpPr>
                <p:cNvPr id="71988" name="Freeform 928"/>
                <p:cNvSpPr>
                  <a:spLocks/>
                </p:cNvSpPr>
                <p:nvPr/>
              </p:nvSpPr>
              <p:spPr bwMode="auto">
                <a:xfrm>
                  <a:off x="5264"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989" name="Line 929"/>
                <p:cNvSpPr>
                  <a:spLocks noChangeShapeType="1"/>
                </p:cNvSpPr>
                <p:nvPr/>
              </p:nvSpPr>
              <p:spPr bwMode="auto">
                <a:xfrm flipV="1">
                  <a:off x="5264" y="3056"/>
                  <a:ext cx="96" cy="70"/>
                </a:xfrm>
                <a:prstGeom prst="line">
                  <a:avLst/>
                </a:prstGeom>
                <a:noFill/>
                <a:ln w="6350">
                  <a:solidFill>
                    <a:srgbClr val="006000"/>
                  </a:solidFill>
                  <a:round/>
                  <a:headEnd/>
                  <a:tailEnd/>
                </a:ln>
              </p:spPr>
              <p:txBody>
                <a:bodyPr/>
                <a:lstStyle/>
                <a:p>
                  <a:endParaRPr lang="es-AR"/>
                </a:p>
              </p:txBody>
            </p:sp>
          </p:grpSp>
        </p:grpSp>
        <p:grpSp>
          <p:nvGrpSpPr>
            <p:cNvPr id="71937" name="Group 930"/>
            <p:cNvGrpSpPr>
              <a:grpSpLocks/>
            </p:cNvGrpSpPr>
            <p:nvPr/>
          </p:nvGrpSpPr>
          <p:grpSpPr bwMode="auto">
            <a:xfrm>
              <a:off x="5348" y="3042"/>
              <a:ext cx="68" cy="152"/>
              <a:chOff x="5348" y="3042"/>
              <a:chExt cx="68" cy="152"/>
            </a:xfrm>
          </p:grpSpPr>
          <p:sp>
            <p:nvSpPr>
              <p:cNvPr id="71984" name="Freeform 931"/>
              <p:cNvSpPr>
                <a:spLocks/>
              </p:cNvSpPr>
              <p:nvPr/>
            </p:nvSpPr>
            <p:spPr bwMode="auto">
              <a:xfrm>
                <a:off x="5348"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1985" name="Line 932"/>
              <p:cNvSpPr>
                <a:spLocks noChangeShapeType="1"/>
              </p:cNvSpPr>
              <p:nvPr/>
            </p:nvSpPr>
            <p:spPr bwMode="auto">
              <a:xfrm flipH="1">
                <a:off x="5348" y="3050"/>
                <a:ext cx="48" cy="142"/>
              </a:xfrm>
              <a:prstGeom prst="line">
                <a:avLst/>
              </a:prstGeom>
              <a:noFill/>
              <a:ln w="6350">
                <a:solidFill>
                  <a:srgbClr val="006000"/>
                </a:solidFill>
                <a:round/>
                <a:headEnd/>
                <a:tailEnd/>
              </a:ln>
            </p:spPr>
            <p:txBody>
              <a:bodyPr/>
              <a:lstStyle/>
              <a:p>
                <a:endParaRPr lang="es-AR"/>
              </a:p>
            </p:txBody>
          </p:sp>
        </p:grpSp>
        <p:grpSp>
          <p:nvGrpSpPr>
            <p:cNvPr id="71938" name="Group 933"/>
            <p:cNvGrpSpPr>
              <a:grpSpLocks/>
            </p:cNvGrpSpPr>
            <p:nvPr/>
          </p:nvGrpSpPr>
          <p:grpSpPr bwMode="auto">
            <a:xfrm>
              <a:off x="5334" y="2978"/>
              <a:ext cx="62" cy="94"/>
              <a:chOff x="5334" y="2978"/>
              <a:chExt cx="62" cy="94"/>
            </a:xfrm>
          </p:grpSpPr>
          <p:sp>
            <p:nvSpPr>
              <p:cNvPr id="71982" name="Freeform 934"/>
              <p:cNvSpPr>
                <a:spLocks/>
              </p:cNvSpPr>
              <p:nvPr/>
            </p:nvSpPr>
            <p:spPr bwMode="auto">
              <a:xfrm>
                <a:off x="5334"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1983" name="Line 935"/>
              <p:cNvSpPr>
                <a:spLocks noChangeShapeType="1"/>
              </p:cNvSpPr>
              <p:nvPr/>
            </p:nvSpPr>
            <p:spPr bwMode="auto">
              <a:xfrm>
                <a:off x="5334" y="2990"/>
                <a:ext cx="58" cy="48"/>
              </a:xfrm>
              <a:prstGeom prst="line">
                <a:avLst/>
              </a:prstGeom>
              <a:noFill/>
              <a:ln w="6350">
                <a:solidFill>
                  <a:srgbClr val="006000"/>
                </a:solidFill>
                <a:round/>
                <a:headEnd/>
                <a:tailEnd/>
              </a:ln>
            </p:spPr>
            <p:txBody>
              <a:bodyPr/>
              <a:lstStyle/>
              <a:p>
                <a:endParaRPr lang="es-AR"/>
              </a:p>
            </p:txBody>
          </p:sp>
        </p:grpSp>
        <p:grpSp>
          <p:nvGrpSpPr>
            <p:cNvPr id="71939" name="Group 936"/>
            <p:cNvGrpSpPr>
              <a:grpSpLocks/>
            </p:cNvGrpSpPr>
            <p:nvPr/>
          </p:nvGrpSpPr>
          <p:grpSpPr bwMode="auto">
            <a:xfrm>
              <a:off x="5362" y="2656"/>
              <a:ext cx="102" cy="130"/>
              <a:chOff x="5362" y="2656"/>
              <a:chExt cx="102" cy="130"/>
            </a:xfrm>
          </p:grpSpPr>
          <p:sp>
            <p:nvSpPr>
              <p:cNvPr id="71978" name="Freeform 937"/>
              <p:cNvSpPr>
                <a:spLocks/>
              </p:cNvSpPr>
              <p:nvPr/>
            </p:nvSpPr>
            <p:spPr bwMode="auto">
              <a:xfrm>
                <a:off x="5362"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979" name="Group 938"/>
              <p:cNvGrpSpPr>
                <a:grpSpLocks/>
              </p:cNvGrpSpPr>
              <p:nvPr/>
            </p:nvGrpSpPr>
            <p:grpSpPr bwMode="auto">
              <a:xfrm>
                <a:off x="5362" y="2672"/>
                <a:ext cx="102" cy="114"/>
                <a:chOff x="5362" y="2672"/>
                <a:chExt cx="102" cy="114"/>
              </a:xfrm>
            </p:grpSpPr>
            <p:sp>
              <p:nvSpPr>
                <p:cNvPr id="71980"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981" name="Freeform 940"/>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940" name="Group 941"/>
            <p:cNvGrpSpPr>
              <a:grpSpLocks/>
            </p:cNvGrpSpPr>
            <p:nvPr/>
          </p:nvGrpSpPr>
          <p:grpSpPr bwMode="auto">
            <a:xfrm>
              <a:off x="5346" y="2806"/>
              <a:ext cx="82" cy="128"/>
              <a:chOff x="5346" y="2806"/>
              <a:chExt cx="82" cy="128"/>
            </a:xfrm>
          </p:grpSpPr>
          <p:sp>
            <p:nvSpPr>
              <p:cNvPr id="71976"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977"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1941" name="Group 944"/>
            <p:cNvGrpSpPr>
              <a:grpSpLocks/>
            </p:cNvGrpSpPr>
            <p:nvPr/>
          </p:nvGrpSpPr>
          <p:grpSpPr bwMode="auto">
            <a:xfrm>
              <a:off x="5346" y="2840"/>
              <a:ext cx="118" cy="128"/>
              <a:chOff x="5346" y="2840"/>
              <a:chExt cx="118" cy="128"/>
            </a:xfrm>
          </p:grpSpPr>
          <p:grpSp>
            <p:nvGrpSpPr>
              <p:cNvPr id="71970" name="Group 945"/>
              <p:cNvGrpSpPr>
                <a:grpSpLocks/>
              </p:cNvGrpSpPr>
              <p:nvPr/>
            </p:nvGrpSpPr>
            <p:grpSpPr bwMode="auto">
              <a:xfrm>
                <a:off x="5420" y="2888"/>
                <a:ext cx="44" cy="52"/>
                <a:chOff x="5420" y="2888"/>
                <a:chExt cx="44" cy="52"/>
              </a:xfrm>
            </p:grpSpPr>
            <p:sp>
              <p:nvSpPr>
                <p:cNvPr id="71974"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975"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1971" name="Group 948"/>
              <p:cNvGrpSpPr>
                <a:grpSpLocks/>
              </p:cNvGrpSpPr>
              <p:nvPr/>
            </p:nvGrpSpPr>
            <p:grpSpPr bwMode="auto">
              <a:xfrm>
                <a:off x="5346" y="2840"/>
                <a:ext cx="82" cy="128"/>
                <a:chOff x="5346" y="2840"/>
                <a:chExt cx="82" cy="128"/>
              </a:xfrm>
            </p:grpSpPr>
            <p:sp>
              <p:nvSpPr>
                <p:cNvPr id="71972" name="Freeform 949"/>
                <p:cNvSpPr>
                  <a:spLocks/>
                </p:cNvSpPr>
                <p:nvPr/>
              </p:nvSpPr>
              <p:spPr bwMode="auto">
                <a:xfrm>
                  <a:off x="5346"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1973" name="Line 950"/>
                <p:cNvSpPr>
                  <a:spLocks noChangeShapeType="1"/>
                </p:cNvSpPr>
                <p:nvPr/>
              </p:nvSpPr>
              <p:spPr bwMode="auto">
                <a:xfrm flipV="1">
                  <a:off x="5346" y="2886"/>
                  <a:ext cx="76" cy="66"/>
                </a:xfrm>
                <a:prstGeom prst="line">
                  <a:avLst/>
                </a:prstGeom>
                <a:noFill/>
                <a:ln w="6350">
                  <a:solidFill>
                    <a:srgbClr val="006000"/>
                  </a:solidFill>
                  <a:round/>
                  <a:headEnd/>
                  <a:tailEnd/>
                </a:ln>
              </p:spPr>
              <p:txBody>
                <a:bodyPr/>
                <a:lstStyle/>
                <a:p>
                  <a:endParaRPr lang="es-AR"/>
                </a:p>
              </p:txBody>
            </p:sp>
          </p:grpSp>
        </p:grpSp>
        <p:grpSp>
          <p:nvGrpSpPr>
            <p:cNvPr id="71942" name="Group 951"/>
            <p:cNvGrpSpPr>
              <a:grpSpLocks/>
            </p:cNvGrpSpPr>
            <p:nvPr/>
          </p:nvGrpSpPr>
          <p:grpSpPr bwMode="auto">
            <a:xfrm>
              <a:off x="5466" y="3004"/>
              <a:ext cx="198" cy="140"/>
              <a:chOff x="5466" y="3004"/>
              <a:chExt cx="198" cy="140"/>
            </a:xfrm>
          </p:grpSpPr>
          <p:grpSp>
            <p:nvGrpSpPr>
              <p:cNvPr id="71964" name="Group 952"/>
              <p:cNvGrpSpPr>
                <a:grpSpLocks/>
              </p:cNvGrpSpPr>
              <p:nvPr/>
            </p:nvGrpSpPr>
            <p:grpSpPr bwMode="auto">
              <a:xfrm>
                <a:off x="5466" y="3038"/>
                <a:ext cx="112" cy="68"/>
                <a:chOff x="5466" y="3038"/>
                <a:chExt cx="112" cy="68"/>
              </a:xfrm>
            </p:grpSpPr>
            <p:sp>
              <p:nvSpPr>
                <p:cNvPr id="71968"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969" name="Freeform 954"/>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965" name="Group 955"/>
              <p:cNvGrpSpPr>
                <a:grpSpLocks/>
              </p:cNvGrpSpPr>
              <p:nvPr/>
            </p:nvGrpSpPr>
            <p:grpSpPr bwMode="auto">
              <a:xfrm>
                <a:off x="5560" y="3004"/>
                <a:ext cx="104" cy="140"/>
                <a:chOff x="5560" y="3004"/>
                <a:chExt cx="104" cy="140"/>
              </a:xfrm>
            </p:grpSpPr>
            <p:sp>
              <p:nvSpPr>
                <p:cNvPr id="71966" name="Freeform 956"/>
                <p:cNvSpPr>
                  <a:spLocks/>
                </p:cNvSpPr>
                <p:nvPr/>
              </p:nvSpPr>
              <p:spPr bwMode="auto">
                <a:xfrm>
                  <a:off x="5560"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967" name="Line 957"/>
                <p:cNvSpPr>
                  <a:spLocks noChangeShapeType="1"/>
                </p:cNvSpPr>
                <p:nvPr/>
              </p:nvSpPr>
              <p:spPr bwMode="auto">
                <a:xfrm flipH="1" flipV="1">
                  <a:off x="5566" y="3056"/>
                  <a:ext cx="98" cy="70"/>
                </a:xfrm>
                <a:prstGeom prst="line">
                  <a:avLst/>
                </a:prstGeom>
                <a:noFill/>
                <a:ln w="6350">
                  <a:solidFill>
                    <a:srgbClr val="006000"/>
                  </a:solidFill>
                  <a:round/>
                  <a:headEnd/>
                  <a:tailEnd/>
                </a:ln>
              </p:spPr>
              <p:txBody>
                <a:bodyPr/>
                <a:lstStyle/>
                <a:p>
                  <a:endParaRPr lang="es-AR"/>
                </a:p>
              </p:txBody>
            </p:sp>
          </p:grpSp>
        </p:grpSp>
        <p:grpSp>
          <p:nvGrpSpPr>
            <p:cNvPr id="71943" name="Group 958"/>
            <p:cNvGrpSpPr>
              <a:grpSpLocks/>
            </p:cNvGrpSpPr>
            <p:nvPr/>
          </p:nvGrpSpPr>
          <p:grpSpPr bwMode="auto">
            <a:xfrm>
              <a:off x="5512" y="3042"/>
              <a:ext cx="68" cy="152"/>
              <a:chOff x="5512" y="3042"/>
              <a:chExt cx="68" cy="152"/>
            </a:xfrm>
          </p:grpSpPr>
          <p:sp>
            <p:nvSpPr>
              <p:cNvPr id="71962" name="Freeform 959"/>
              <p:cNvSpPr>
                <a:spLocks/>
              </p:cNvSpPr>
              <p:nvPr/>
            </p:nvSpPr>
            <p:spPr bwMode="auto">
              <a:xfrm>
                <a:off x="5512"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1963" name="Line 960"/>
              <p:cNvSpPr>
                <a:spLocks noChangeShapeType="1"/>
              </p:cNvSpPr>
              <p:nvPr/>
            </p:nvSpPr>
            <p:spPr bwMode="auto">
              <a:xfrm>
                <a:off x="5532" y="3050"/>
                <a:ext cx="46" cy="142"/>
              </a:xfrm>
              <a:prstGeom prst="line">
                <a:avLst/>
              </a:prstGeom>
              <a:noFill/>
              <a:ln w="6350">
                <a:solidFill>
                  <a:srgbClr val="006000"/>
                </a:solidFill>
                <a:round/>
                <a:headEnd/>
                <a:tailEnd/>
              </a:ln>
            </p:spPr>
            <p:txBody>
              <a:bodyPr/>
              <a:lstStyle/>
              <a:p>
                <a:endParaRPr lang="es-AR"/>
              </a:p>
            </p:txBody>
          </p:sp>
        </p:grpSp>
        <p:grpSp>
          <p:nvGrpSpPr>
            <p:cNvPr id="71944" name="Group 961"/>
            <p:cNvGrpSpPr>
              <a:grpSpLocks/>
            </p:cNvGrpSpPr>
            <p:nvPr/>
          </p:nvGrpSpPr>
          <p:grpSpPr bwMode="auto">
            <a:xfrm>
              <a:off x="5532" y="2978"/>
              <a:ext cx="62" cy="94"/>
              <a:chOff x="5532" y="2978"/>
              <a:chExt cx="62" cy="94"/>
            </a:xfrm>
          </p:grpSpPr>
          <p:sp>
            <p:nvSpPr>
              <p:cNvPr id="71960"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961" name="Line 963"/>
              <p:cNvSpPr>
                <a:spLocks noChangeShapeType="1"/>
              </p:cNvSpPr>
              <p:nvPr/>
            </p:nvSpPr>
            <p:spPr bwMode="auto">
              <a:xfrm flipH="1">
                <a:off x="5536" y="2990"/>
                <a:ext cx="58" cy="46"/>
              </a:xfrm>
              <a:prstGeom prst="line">
                <a:avLst/>
              </a:prstGeom>
              <a:noFill/>
              <a:ln w="6350">
                <a:solidFill>
                  <a:srgbClr val="006000"/>
                </a:solidFill>
                <a:round/>
                <a:headEnd/>
                <a:tailEnd/>
              </a:ln>
            </p:spPr>
            <p:txBody>
              <a:bodyPr/>
              <a:lstStyle/>
              <a:p>
                <a:endParaRPr lang="es-AR"/>
              </a:p>
            </p:txBody>
          </p:sp>
        </p:grpSp>
        <p:grpSp>
          <p:nvGrpSpPr>
            <p:cNvPr id="71945" name="Group 964"/>
            <p:cNvGrpSpPr>
              <a:grpSpLocks/>
            </p:cNvGrpSpPr>
            <p:nvPr/>
          </p:nvGrpSpPr>
          <p:grpSpPr bwMode="auto">
            <a:xfrm>
              <a:off x="5464" y="2656"/>
              <a:ext cx="102" cy="130"/>
              <a:chOff x="5464" y="2656"/>
              <a:chExt cx="102" cy="130"/>
            </a:xfrm>
          </p:grpSpPr>
          <p:sp>
            <p:nvSpPr>
              <p:cNvPr id="71956" name="Freeform 965"/>
              <p:cNvSpPr>
                <a:spLocks/>
              </p:cNvSpPr>
              <p:nvPr/>
            </p:nvSpPr>
            <p:spPr bwMode="auto">
              <a:xfrm>
                <a:off x="5484"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1957" name="Group 966"/>
              <p:cNvGrpSpPr>
                <a:grpSpLocks/>
              </p:cNvGrpSpPr>
              <p:nvPr/>
            </p:nvGrpSpPr>
            <p:grpSpPr bwMode="auto">
              <a:xfrm>
                <a:off x="5464" y="2672"/>
                <a:ext cx="102" cy="114"/>
                <a:chOff x="5464" y="2672"/>
                <a:chExt cx="102" cy="114"/>
              </a:xfrm>
            </p:grpSpPr>
            <p:sp>
              <p:nvSpPr>
                <p:cNvPr id="71958" name="Freeform 967"/>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959" name="Freeform 968"/>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1946" name="Group 969"/>
            <p:cNvGrpSpPr>
              <a:grpSpLocks/>
            </p:cNvGrpSpPr>
            <p:nvPr/>
          </p:nvGrpSpPr>
          <p:grpSpPr bwMode="auto">
            <a:xfrm>
              <a:off x="5500" y="2806"/>
              <a:ext cx="82" cy="128"/>
              <a:chOff x="5500" y="2806"/>
              <a:chExt cx="82" cy="128"/>
            </a:xfrm>
          </p:grpSpPr>
          <p:sp>
            <p:nvSpPr>
              <p:cNvPr id="71954"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955"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1947" name="Group 972"/>
            <p:cNvGrpSpPr>
              <a:grpSpLocks/>
            </p:cNvGrpSpPr>
            <p:nvPr/>
          </p:nvGrpSpPr>
          <p:grpSpPr bwMode="auto">
            <a:xfrm>
              <a:off x="5464" y="2840"/>
              <a:ext cx="118" cy="128"/>
              <a:chOff x="5464" y="2840"/>
              <a:chExt cx="118" cy="128"/>
            </a:xfrm>
          </p:grpSpPr>
          <p:grpSp>
            <p:nvGrpSpPr>
              <p:cNvPr id="71948" name="Group 973"/>
              <p:cNvGrpSpPr>
                <a:grpSpLocks/>
              </p:cNvGrpSpPr>
              <p:nvPr/>
            </p:nvGrpSpPr>
            <p:grpSpPr bwMode="auto">
              <a:xfrm>
                <a:off x="5464" y="2886"/>
                <a:ext cx="44" cy="54"/>
                <a:chOff x="5464" y="2886"/>
                <a:chExt cx="44" cy="54"/>
              </a:xfrm>
            </p:grpSpPr>
            <p:sp>
              <p:nvSpPr>
                <p:cNvPr id="71952" name="Freeform 974"/>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953"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1949" name="Group 976"/>
              <p:cNvGrpSpPr>
                <a:grpSpLocks/>
              </p:cNvGrpSpPr>
              <p:nvPr/>
            </p:nvGrpSpPr>
            <p:grpSpPr bwMode="auto">
              <a:xfrm>
                <a:off x="5500" y="2840"/>
                <a:ext cx="82" cy="128"/>
                <a:chOff x="5500" y="2840"/>
                <a:chExt cx="82" cy="128"/>
              </a:xfrm>
            </p:grpSpPr>
            <p:sp>
              <p:nvSpPr>
                <p:cNvPr id="71950" name="Freeform 977"/>
                <p:cNvSpPr>
                  <a:spLocks/>
                </p:cNvSpPr>
                <p:nvPr/>
              </p:nvSpPr>
              <p:spPr bwMode="auto">
                <a:xfrm>
                  <a:off x="5500"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1951" name="Line 978"/>
                <p:cNvSpPr>
                  <a:spLocks noChangeShapeType="1"/>
                </p:cNvSpPr>
                <p:nvPr/>
              </p:nvSpPr>
              <p:spPr bwMode="auto">
                <a:xfrm flipH="1" flipV="1">
                  <a:off x="5504" y="2886"/>
                  <a:ext cx="78" cy="64"/>
                </a:xfrm>
                <a:prstGeom prst="line">
                  <a:avLst/>
                </a:prstGeom>
                <a:noFill/>
                <a:ln w="6350">
                  <a:solidFill>
                    <a:srgbClr val="006000"/>
                  </a:solidFill>
                  <a:round/>
                  <a:headEnd/>
                  <a:tailEnd/>
                </a:ln>
              </p:spPr>
              <p:txBody>
                <a:bodyPr/>
                <a:lstStyle/>
                <a:p>
                  <a:endParaRPr lang="es-AR"/>
                </a:p>
              </p:txBody>
            </p:sp>
          </p:grpSp>
        </p:grpSp>
      </p:grpSp>
      <p:grpSp>
        <p:nvGrpSpPr>
          <p:cNvPr id="71708" name="Group 919"/>
          <p:cNvGrpSpPr>
            <a:grpSpLocks/>
          </p:cNvGrpSpPr>
          <p:nvPr/>
        </p:nvGrpSpPr>
        <p:grpSpPr bwMode="auto">
          <a:xfrm>
            <a:off x="6132513" y="3390900"/>
            <a:ext cx="635000" cy="1289050"/>
            <a:chOff x="5264" y="2482"/>
            <a:chExt cx="400" cy="812"/>
          </a:xfrm>
        </p:grpSpPr>
        <p:grpSp>
          <p:nvGrpSpPr>
            <p:cNvPr id="71876" name="Group 920"/>
            <p:cNvGrpSpPr>
              <a:grpSpLocks/>
            </p:cNvGrpSpPr>
            <p:nvPr/>
          </p:nvGrpSpPr>
          <p:grpSpPr bwMode="auto">
            <a:xfrm>
              <a:off x="5426" y="2482"/>
              <a:ext cx="74" cy="812"/>
              <a:chOff x="5426" y="2482"/>
              <a:chExt cx="74" cy="812"/>
            </a:xfrm>
          </p:grpSpPr>
          <p:sp>
            <p:nvSpPr>
              <p:cNvPr id="71933" name="Freeform 921"/>
              <p:cNvSpPr>
                <a:spLocks/>
              </p:cNvSpPr>
              <p:nvPr/>
            </p:nvSpPr>
            <p:spPr bwMode="auto">
              <a:xfrm>
                <a:off x="5426"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1934" name="Line 922"/>
              <p:cNvSpPr>
                <a:spLocks noChangeShapeType="1"/>
              </p:cNvSpPr>
              <p:nvPr/>
            </p:nvSpPr>
            <p:spPr bwMode="auto">
              <a:xfrm>
                <a:off x="5464" y="2488"/>
                <a:ext cx="1" cy="806"/>
              </a:xfrm>
              <a:prstGeom prst="line">
                <a:avLst/>
              </a:prstGeom>
              <a:noFill/>
              <a:ln w="6350">
                <a:solidFill>
                  <a:srgbClr val="006000"/>
                </a:solidFill>
                <a:round/>
                <a:headEnd/>
                <a:tailEnd/>
              </a:ln>
            </p:spPr>
            <p:txBody>
              <a:bodyPr/>
              <a:lstStyle/>
              <a:p>
                <a:endParaRPr lang="es-AR"/>
              </a:p>
            </p:txBody>
          </p:sp>
        </p:grpSp>
        <p:grpSp>
          <p:nvGrpSpPr>
            <p:cNvPr id="71877" name="Group 923"/>
            <p:cNvGrpSpPr>
              <a:grpSpLocks/>
            </p:cNvGrpSpPr>
            <p:nvPr/>
          </p:nvGrpSpPr>
          <p:grpSpPr bwMode="auto">
            <a:xfrm>
              <a:off x="5264" y="3004"/>
              <a:ext cx="198" cy="140"/>
              <a:chOff x="5264" y="3004"/>
              <a:chExt cx="198" cy="140"/>
            </a:xfrm>
          </p:grpSpPr>
          <p:grpSp>
            <p:nvGrpSpPr>
              <p:cNvPr id="71927" name="Group 924"/>
              <p:cNvGrpSpPr>
                <a:grpSpLocks/>
              </p:cNvGrpSpPr>
              <p:nvPr/>
            </p:nvGrpSpPr>
            <p:grpSpPr bwMode="auto">
              <a:xfrm>
                <a:off x="5354" y="3036"/>
                <a:ext cx="108" cy="70"/>
                <a:chOff x="5354" y="3036"/>
                <a:chExt cx="108" cy="70"/>
              </a:xfrm>
            </p:grpSpPr>
            <p:sp>
              <p:nvSpPr>
                <p:cNvPr id="71931" name="Freeform 925"/>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932"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928" name="Group 927"/>
              <p:cNvGrpSpPr>
                <a:grpSpLocks/>
              </p:cNvGrpSpPr>
              <p:nvPr/>
            </p:nvGrpSpPr>
            <p:grpSpPr bwMode="auto">
              <a:xfrm>
                <a:off x="5264" y="3004"/>
                <a:ext cx="104" cy="140"/>
                <a:chOff x="5264" y="3004"/>
                <a:chExt cx="104" cy="140"/>
              </a:xfrm>
            </p:grpSpPr>
            <p:sp>
              <p:nvSpPr>
                <p:cNvPr id="71929" name="Freeform 928"/>
                <p:cNvSpPr>
                  <a:spLocks/>
                </p:cNvSpPr>
                <p:nvPr/>
              </p:nvSpPr>
              <p:spPr bwMode="auto">
                <a:xfrm>
                  <a:off x="5264"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930" name="Line 929"/>
                <p:cNvSpPr>
                  <a:spLocks noChangeShapeType="1"/>
                </p:cNvSpPr>
                <p:nvPr/>
              </p:nvSpPr>
              <p:spPr bwMode="auto">
                <a:xfrm flipV="1">
                  <a:off x="5264" y="3056"/>
                  <a:ext cx="96" cy="70"/>
                </a:xfrm>
                <a:prstGeom prst="line">
                  <a:avLst/>
                </a:prstGeom>
                <a:noFill/>
                <a:ln w="6350">
                  <a:solidFill>
                    <a:srgbClr val="006000"/>
                  </a:solidFill>
                  <a:round/>
                  <a:headEnd/>
                  <a:tailEnd/>
                </a:ln>
              </p:spPr>
              <p:txBody>
                <a:bodyPr/>
                <a:lstStyle/>
                <a:p>
                  <a:endParaRPr lang="es-AR"/>
                </a:p>
              </p:txBody>
            </p:sp>
          </p:grpSp>
        </p:grpSp>
        <p:grpSp>
          <p:nvGrpSpPr>
            <p:cNvPr id="71878" name="Group 930"/>
            <p:cNvGrpSpPr>
              <a:grpSpLocks/>
            </p:cNvGrpSpPr>
            <p:nvPr/>
          </p:nvGrpSpPr>
          <p:grpSpPr bwMode="auto">
            <a:xfrm>
              <a:off x="5348" y="3042"/>
              <a:ext cx="68" cy="152"/>
              <a:chOff x="5348" y="3042"/>
              <a:chExt cx="68" cy="152"/>
            </a:xfrm>
          </p:grpSpPr>
          <p:sp>
            <p:nvSpPr>
              <p:cNvPr id="71925" name="Freeform 931"/>
              <p:cNvSpPr>
                <a:spLocks/>
              </p:cNvSpPr>
              <p:nvPr/>
            </p:nvSpPr>
            <p:spPr bwMode="auto">
              <a:xfrm>
                <a:off x="5348"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1926" name="Line 932"/>
              <p:cNvSpPr>
                <a:spLocks noChangeShapeType="1"/>
              </p:cNvSpPr>
              <p:nvPr/>
            </p:nvSpPr>
            <p:spPr bwMode="auto">
              <a:xfrm flipH="1">
                <a:off x="5348" y="3050"/>
                <a:ext cx="48" cy="142"/>
              </a:xfrm>
              <a:prstGeom prst="line">
                <a:avLst/>
              </a:prstGeom>
              <a:noFill/>
              <a:ln w="6350">
                <a:solidFill>
                  <a:srgbClr val="006000"/>
                </a:solidFill>
                <a:round/>
                <a:headEnd/>
                <a:tailEnd/>
              </a:ln>
            </p:spPr>
            <p:txBody>
              <a:bodyPr/>
              <a:lstStyle/>
              <a:p>
                <a:endParaRPr lang="es-AR"/>
              </a:p>
            </p:txBody>
          </p:sp>
        </p:grpSp>
        <p:grpSp>
          <p:nvGrpSpPr>
            <p:cNvPr id="71879" name="Group 933"/>
            <p:cNvGrpSpPr>
              <a:grpSpLocks/>
            </p:cNvGrpSpPr>
            <p:nvPr/>
          </p:nvGrpSpPr>
          <p:grpSpPr bwMode="auto">
            <a:xfrm>
              <a:off x="5334" y="2978"/>
              <a:ext cx="62" cy="94"/>
              <a:chOff x="5334" y="2978"/>
              <a:chExt cx="62" cy="94"/>
            </a:xfrm>
          </p:grpSpPr>
          <p:sp>
            <p:nvSpPr>
              <p:cNvPr id="71923" name="Freeform 934"/>
              <p:cNvSpPr>
                <a:spLocks/>
              </p:cNvSpPr>
              <p:nvPr/>
            </p:nvSpPr>
            <p:spPr bwMode="auto">
              <a:xfrm>
                <a:off x="5334"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1924" name="Line 935"/>
              <p:cNvSpPr>
                <a:spLocks noChangeShapeType="1"/>
              </p:cNvSpPr>
              <p:nvPr/>
            </p:nvSpPr>
            <p:spPr bwMode="auto">
              <a:xfrm>
                <a:off x="5334" y="2990"/>
                <a:ext cx="58" cy="48"/>
              </a:xfrm>
              <a:prstGeom prst="line">
                <a:avLst/>
              </a:prstGeom>
              <a:noFill/>
              <a:ln w="6350">
                <a:solidFill>
                  <a:srgbClr val="006000"/>
                </a:solidFill>
                <a:round/>
                <a:headEnd/>
                <a:tailEnd/>
              </a:ln>
            </p:spPr>
            <p:txBody>
              <a:bodyPr/>
              <a:lstStyle/>
              <a:p>
                <a:endParaRPr lang="es-AR"/>
              </a:p>
            </p:txBody>
          </p:sp>
        </p:grpSp>
        <p:grpSp>
          <p:nvGrpSpPr>
            <p:cNvPr id="71880" name="Group 936"/>
            <p:cNvGrpSpPr>
              <a:grpSpLocks/>
            </p:cNvGrpSpPr>
            <p:nvPr/>
          </p:nvGrpSpPr>
          <p:grpSpPr bwMode="auto">
            <a:xfrm>
              <a:off x="5362" y="2656"/>
              <a:ext cx="102" cy="130"/>
              <a:chOff x="5362" y="2656"/>
              <a:chExt cx="102" cy="130"/>
            </a:xfrm>
          </p:grpSpPr>
          <p:sp>
            <p:nvSpPr>
              <p:cNvPr id="71919" name="Freeform 937"/>
              <p:cNvSpPr>
                <a:spLocks/>
              </p:cNvSpPr>
              <p:nvPr/>
            </p:nvSpPr>
            <p:spPr bwMode="auto">
              <a:xfrm>
                <a:off x="5362"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920" name="Group 938"/>
              <p:cNvGrpSpPr>
                <a:grpSpLocks/>
              </p:cNvGrpSpPr>
              <p:nvPr/>
            </p:nvGrpSpPr>
            <p:grpSpPr bwMode="auto">
              <a:xfrm>
                <a:off x="5362" y="2672"/>
                <a:ext cx="102" cy="114"/>
                <a:chOff x="5362" y="2672"/>
                <a:chExt cx="102" cy="114"/>
              </a:xfrm>
            </p:grpSpPr>
            <p:sp>
              <p:nvSpPr>
                <p:cNvPr id="71921"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922" name="Freeform 940"/>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881" name="Group 941"/>
            <p:cNvGrpSpPr>
              <a:grpSpLocks/>
            </p:cNvGrpSpPr>
            <p:nvPr/>
          </p:nvGrpSpPr>
          <p:grpSpPr bwMode="auto">
            <a:xfrm>
              <a:off x="5346" y="2806"/>
              <a:ext cx="82" cy="128"/>
              <a:chOff x="5346" y="2806"/>
              <a:chExt cx="82" cy="128"/>
            </a:xfrm>
          </p:grpSpPr>
          <p:sp>
            <p:nvSpPr>
              <p:cNvPr id="71917"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918"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1882" name="Group 944"/>
            <p:cNvGrpSpPr>
              <a:grpSpLocks/>
            </p:cNvGrpSpPr>
            <p:nvPr/>
          </p:nvGrpSpPr>
          <p:grpSpPr bwMode="auto">
            <a:xfrm>
              <a:off x="5346" y="2840"/>
              <a:ext cx="118" cy="128"/>
              <a:chOff x="5346" y="2840"/>
              <a:chExt cx="118" cy="128"/>
            </a:xfrm>
          </p:grpSpPr>
          <p:grpSp>
            <p:nvGrpSpPr>
              <p:cNvPr id="71911" name="Group 945"/>
              <p:cNvGrpSpPr>
                <a:grpSpLocks/>
              </p:cNvGrpSpPr>
              <p:nvPr/>
            </p:nvGrpSpPr>
            <p:grpSpPr bwMode="auto">
              <a:xfrm>
                <a:off x="5420" y="2888"/>
                <a:ext cx="44" cy="52"/>
                <a:chOff x="5420" y="2888"/>
                <a:chExt cx="44" cy="52"/>
              </a:xfrm>
            </p:grpSpPr>
            <p:sp>
              <p:nvSpPr>
                <p:cNvPr id="71915"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916"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1912" name="Group 948"/>
              <p:cNvGrpSpPr>
                <a:grpSpLocks/>
              </p:cNvGrpSpPr>
              <p:nvPr/>
            </p:nvGrpSpPr>
            <p:grpSpPr bwMode="auto">
              <a:xfrm>
                <a:off x="5346" y="2840"/>
                <a:ext cx="82" cy="128"/>
                <a:chOff x="5346" y="2840"/>
                <a:chExt cx="82" cy="128"/>
              </a:xfrm>
            </p:grpSpPr>
            <p:sp>
              <p:nvSpPr>
                <p:cNvPr id="71913" name="Freeform 949"/>
                <p:cNvSpPr>
                  <a:spLocks/>
                </p:cNvSpPr>
                <p:nvPr/>
              </p:nvSpPr>
              <p:spPr bwMode="auto">
                <a:xfrm>
                  <a:off x="5346"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1914" name="Line 950"/>
                <p:cNvSpPr>
                  <a:spLocks noChangeShapeType="1"/>
                </p:cNvSpPr>
                <p:nvPr/>
              </p:nvSpPr>
              <p:spPr bwMode="auto">
                <a:xfrm flipV="1">
                  <a:off x="5346" y="2886"/>
                  <a:ext cx="76" cy="66"/>
                </a:xfrm>
                <a:prstGeom prst="line">
                  <a:avLst/>
                </a:prstGeom>
                <a:noFill/>
                <a:ln w="6350">
                  <a:solidFill>
                    <a:srgbClr val="006000"/>
                  </a:solidFill>
                  <a:round/>
                  <a:headEnd/>
                  <a:tailEnd/>
                </a:ln>
              </p:spPr>
              <p:txBody>
                <a:bodyPr/>
                <a:lstStyle/>
                <a:p>
                  <a:endParaRPr lang="es-AR"/>
                </a:p>
              </p:txBody>
            </p:sp>
          </p:grpSp>
        </p:grpSp>
        <p:grpSp>
          <p:nvGrpSpPr>
            <p:cNvPr id="71883" name="Group 951"/>
            <p:cNvGrpSpPr>
              <a:grpSpLocks/>
            </p:cNvGrpSpPr>
            <p:nvPr/>
          </p:nvGrpSpPr>
          <p:grpSpPr bwMode="auto">
            <a:xfrm>
              <a:off x="5466" y="3004"/>
              <a:ext cx="198" cy="140"/>
              <a:chOff x="5466" y="3004"/>
              <a:chExt cx="198" cy="140"/>
            </a:xfrm>
          </p:grpSpPr>
          <p:grpSp>
            <p:nvGrpSpPr>
              <p:cNvPr id="71905" name="Group 952"/>
              <p:cNvGrpSpPr>
                <a:grpSpLocks/>
              </p:cNvGrpSpPr>
              <p:nvPr/>
            </p:nvGrpSpPr>
            <p:grpSpPr bwMode="auto">
              <a:xfrm>
                <a:off x="5466" y="3038"/>
                <a:ext cx="112" cy="68"/>
                <a:chOff x="5466" y="3038"/>
                <a:chExt cx="112" cy="68"/>
              </a:xfrm>
            </p:grpSpPr>
            <p:sp>
              <p:nvSpPr>
                <p:cNvPr id="71909"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910" name="Freeform 954"/>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906" name="Group 955"/>
              <p:cNvGrpSpPr>
                <a:grpSpLocks/>
              </p:cNvGrpSpPr>
              <p:nvPr/>
            </p:nvGrpSpPr>
            <p:grpSpPr bwMode="auto">
              <a:xfrm>
                <a:off x="5560" y="3004"/>
                <a:ext cx="104" cy="140"/>
                <a:chOff x="5560" y="3004"/>
                <a:chExt cx="104" cy="140"/>
              </a:xfrm>
            </p:grpSpPr>
            <p:sp>
              <p:nvSpPr>
                <p:cNvPr id="71907" name="Freeform 956"/>
                <p:cNvSpPr>
                  <a:spLocks/>
                </p:cNvSpPr>
                <p:nvPr/>
              </p:nvSpPr>
              <p:spPr bwMode="auto">
                <a:xfrm>
                  <a:off x="5560"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908" name="Line 957"/>
                <p:cNvSpPr>
                  <a:spLocks noChangeShapeType="1"/>
                </p:cNvSpPr>
                <p:nvPr/>
              </p:nvSpPr>
              <p:spPr bwMode="auto">
                <a:xfrm flipH="1" flipV="1">
                  <a:off x="5566" y="3056"/>
                  <a:ext cx="98" cy="70"/>
                </a:xfrm>
                <a:prstGeom prst="line">
                  <a:avLst/>
                </a:prstGeom>
                <a:noFill/>
                <a:ln w="6350">
                  <a:solidFill>
                    <a:srgbClr val="006000"/>
                  </a:solidFill>
                  <a:round/>
                  <a:headEnd/>
                  <a:tailEnd/>
                </a:ln>
              </p:spPr>
              <p:txBody>
                <a:bodyPr/>
                <a:lstStyle/>
                <a:p>
                  <a:endParaRPr lang="es-AR"/>
                </a:p>
              </p:txBody>
            </p:sp>
          </p:grpSp>
        </p:grpSp>
        <p:grpSp>
          <p:nvGrpSpPr>
            <p:cNvPr id="71884" name="Group 958"/>
            <p:cNvGrpSpPr>
              <a:grpSpLocks/>
            </p:cNvGrpSpPr>
            <p:nvPr/>
          </p:nvGrpSpPr>
          <p:grpSpPr bwMode="auto">
            <a:xfrm>
              <a:off x="5512" y="3042"/>
              <a:ext cx="68" cy="152"/>
              <a:chOff x="5512" y="3042"/>
              <a:chExt cx="68" cy="152"/>
            </a:xfrm>
          </p:grpSpPr>
          <p:sp>
            <p:nvSpPr>
              <p:cNvPr id="71903" name="Freeform 959"/>
              <p:cNvSpPr>
                <a:spLocks/>
              </p:cNvSpPr>
              <p:nvPr/>
            </p:nvSpPr>
            <p:spPr bwMode="auto">
              <a:xfrm>
                <a:off x="5512"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1904" name="Line 960"/>
              <p:cNvSpPr>
                <a:spLocks noChangeShapeType="1"/>
              </p:cNvSpPr>
              <p:nvPr/>
            </p:nvSpPr>
            <p:spPr bwMode="auto">
              <a:xfrm>
                <a:off x="5532" y="3050"/>
                <a:ext cx="46" cy="142"/>
              </a:xfrm>
              <a:prstGeom prst="line">
                <a:avLst/>
              </a:prstGeom>
              <a:noFill/>
              <a:ln w="6350">
                <a:solidFill>
                  <a:srgbClr val="006000"/>
                </a:solidFill>
                <a:round/>
                <a:headEnd/>
                <a:tailEnd/>
              </a:ln>
            </p:spPr>
            <p:txBody>
              <a:bodyPr/>
              <a:lstStyle/>
              <a:p>
                <a:endParaRPr lang="es-AR"/>
              </a:p>
            </p:txBody>
          </p:sp>
        </p:grpSp>
        <p:grpSp>
          <p:nvGrpSpPr>
            <p:cNvPr id="71885" name="Group 961"/>
            <p:cNvGrpSpPr>
              <a:grpSpLocks/>
            </p:cNvGrpSpPr>
            <p:nvPr/>
          </p:nvGrpSpPr>
          <p:grpSpPr bwMode="auto">
            <a:xfrm>
              <a:off x="5532" y="2978"/>
              <a:ext cx="62" cy="94"/>
              <a:chOff x="5532" y="2978"/>
              <a:chExt cx="62" cy="94"/>
            </a:xfrm>
          </p:grpSpPr>
          <p:sp>
            <p:nvSpPr>
              <p:cNvPr id="71901"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902" name="Line 963"/>
              <p:cNvSpPr>
                <a:spLocks noChangeShapeType="1"/>
              </p:cNvSpPr>
              <p:nvPr/>
            </p:nvSpPr>
            <p:spPr bwMode="auto">
              <a:xfrm flipH="1">
                <a:off x="5536" y="2990"/>
                <a:ext cx="58" cy="46"/>
              </a:xfrm>
              <a:prstGeom prst="line">
                <a:avLst/>
              </a:prstGeom>
              <a:noFill/>
              <a:ln w="6350">
                <a:solidFill>
                  <a:srgbClr val="006000"/>
                </a:solidFill>
                <a:round/>
                <a:headEnd/>
                <a:tailEnd/>
              </a:ln>
            </p:spPr>
            <p:txBody>
              <a:bodyPr/>
              <a:lstStyle/>
              <a:p>
                <a:endParaRPr lang="es-AR"/>
              </a:p>
            </p:txBody>
          </p:sp>
        </p:grpSp>
        <p:grpSp>
          <p:nvGrpSpPr>
            <p:cNvPr id="71886" name="Group 964"/>
            <p:cNvGrpSpPr>
              <a:grpSpLocks/>
            </p:cNvGrpSpPr>
            <p:nvPr/>
          </p:nvGrpSpPr>
          <p:grpSpPr bwMode="auto">
            <a:xfrm>
              <a:off x="5464" y="2656"/>
              <a:ext cx="102" cy="130"/>
              <a:chOff x="5464" y="2656"/>
              <a:chExt cx="102" cy="130"/>
            </a:xfrm>
          </p:grpSpPr>
          <p:sp>
            <p:nvSpPr>
              <p:cNvPr id="71897" name="Freeform 965"/>
              <p:cNvSpPr>
                <a:spLocks/>
              </p:cNvSpPr>
              <p:nvPr/>
            </p:nvSpPr>
            <p:spPr bwMode="auto">
              <a:xfrm>
                <a:off x="5484"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1898" name="Group 966"/>
              <p:cNvGrpSpPr>
                <a:grpSpLocks/>
              </p:cNvGrpSpPr>
              <p:nvPr/>
            </p:nvGrpSpPr>
            <p:grpSpPr bwMode="auto">
              <a:xfrm>
                <a:off x="5464" y="2672"/>
                <a:ext cx="102" cy="114"/>
                <a:chOff x="5464" y="2672"/>
                <a:chExt cx="102" cy="114"/>
              </a:xfrm>
            </p:grpSpPr>
            <p:sp>
              <p:nvSpPr>
                <p:cNvPr id="71899" name="Freeform 967"/>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900" name="Freeform 968"/>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1887" name="Group 969"/>
            <p:cNvGrpSpPr>
              <a:grpSpLocks/>
            </p:cNvGrpSpPr>
            <p:nvPr/>
          </p:nvGrpSpPr>
          <p:grpSpPr bwMode="auto">
            <a:xfrm>
              <a:off x="5500" y="2806"/>
              <a:ext cx="82" cy="128"/>
              <a:chOff x="5500" y="2806"/>
              <a:chExt cx="82" cy="128"/>
            </a:xfrm>
          </p:grpSpPr>
          <p:sp>
            <p:nvSpPr>
              <p:cNvPr id="71895"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896"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1888" name="Group 972"/>
            <p:cNvGrpSpPr>
              <a:grpSpLocks/>
            </p:cNvGrpSpPr>
            <p:nvPr/>
          </p:nvGrpSpPr>
          <p:grpSpPr bwMode="auto">
            <a:xfrm>
              <a:off x="5464" y="2840"/>
              <a:ext cx="118" cy="128"/>
              <a:chOff x="5464" y="2840"/>
              <a:chExt cx="118" cy="128"/>
            </a:xfrm>
          </p:grpSpPr>
          <p:grpSp>
            <p:nvGrpSpPr>
              <p:cNvPr id="71889" name="Group 973"/>
              <p:cNvGrpSpPr>
                <a:grpSpLocks/>
              </p:cNvGrpSpPr>
              <p:nvPr/>
            </p:nvGrpSpPr>
            <p:grpSpPr bwMode="auto">
              <a:xfrm>
                <a:off x="5464" y="2886"/>
                <a:ext cx="44" cy="54"/>
                <a:chOff x="5464" y="2886"/>
                <a:chExt cx="44" cy="54"/>
              </a:xfrm>
            </p:grpSpPr>
            <p:sp>
              <p:nvSpPr>
                <p:cNvPr id="71893" name="Freeform 974"/>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894"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1890" name="Group 976"/>
              <p:cNvGrpSpPr>
                <a:grpSpLocks/>
              </p:cNvGrpSpPr>
              <p:nvPr/>
            </p:nvGrpSpPr>
            <p:grpSpPr bwMode="auto">
              <a:xfrm>
                <a:off x="5500" y="2840"/>
                <a:ext cx="82" cy="128"/>
                <a:chOff x="5500" y="2840"/>
                <a:chExt cx="82" cy="128"/>
              </a:xfrm>
            </p:grpSpPr>
            <p:sp>
              <p:nvSpPr>
                <p:cNvPr id="71891" name="Freeform 977"/>
                <p:cNvSpPr>
                  <a:spLocks/>
                </p:cNvSpPr>
                <p:nvPr/>
              </p:nvSpPr>
              <p:spPr bwMode="auto">
                <a:xfrm>
                  <a:off x="5500"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1892" name="Line 978"/>
                <p:cNvSpPr>
                  <a:spLocks noChangeShapeType="1"/>
                </p:cNvSpPr>
                <p:nvPr/>
              </p:nvSpPr>
              <p:spPr bwMode="auto">
                <a:xfrm flipH="1" flipV="1">
                  <a:off x="5504" y="2886"/>
                  <a:ext cx="78" cy="64"/>
                </a:xfrm>
                <a:prstGeom prst="line">
                  <a:avLst/>
                </a:prstGeom>
                <a:noFill/>
                <a:ln w="6350">
                  <a:solidFill>
                    <a:srgbClr val="006000"/>
                  </a:solidFill>
                  <a:round/>
                  <a:headEnd/>
                  <a:tailEnd/>
                </a:ln>
              </p:spPr>
              <p:txBody>
                <a:bodyPr/>
                <a:lstStyle/>
                <a:p>
                  <a:endParaRPr lang="es-AR"/>
                </a:p>
              </p:txBody>
            </p:sp>
          </p:grpSp>
        </p:grpSp>
      </p:grpSp>
      <p:grpSp>
        <p:nvGrpSpPr>
          <p:cNvPr id="71709" name="Group 1019"/>
          <p:cNvGrpSpPr>
            <a:grpSpLocks/>
          </p:cNvGrpSpPr>
          <p:nvPr/>
        </p:nvGrpSpPr>
        <p:grpSpPr bwMode="auto">
          <a:xfrm>
            <a:off x="6294438" y="3421063"/>
            <a:ext cx="1235075" cy="1308100"/>
            <a:chOff x="6294438" y="3421063"/>
            <a:chExt cx="1235075" cy="1308100"/>
          </a:xfrm>
        </p:grpSpPr>
        <p:grpSp>
          <p:nvGrpSpPr>
            <p:cNvPr id="71756" name="Group 919"/>
            <p:cNvGrpSpPr>
              <a:grpSpLocks/>
            </p:cNvGrpSpPr>
            <p:nvPr/>
          </p:nvGrpSpPr>
          <p:grpSpPr bwMode="auto">
            <a:xfrm>
              <a:off x="6294438" y="3421063"/>
              <a:ext cx="750887" cy="1289050"/>
              <a:chOff x="5264" y="2482"/>
              <a:chExt cx="400" cy="812"/>
            </a:xfrm>
          </p:grpSpPr>
          <p:grpSp>
            <p:nvGrpSpPr>
              <p:cNvPr id="71817" name="Group 920"/>
              <p:cNvGrpSpPr>
                <a:grpSpLocks/>
              </p:cNvGrpSpPr>
              <p:nvPr/>
            </p:nvGrpSpPr>
            <p:grpSpPr bwMode="auto">
              <a:xfrm>
                <a:off x="5426" y="2482"/>
                <a:ext cx="74" cy="812"/>
                <a:chOff x="5426" y="2482"/>
                <a:chExt cx="74" cy="812"/>
              </a:xfrm>
            </p:grpSpPr>
            <p:sp>
              <p:nvSpPr>
                <p:cNvPr id="71874" name="Freeform 921"/>
                <p:cNvSpPr>
                  <a:spLocks/>
                </p:cNvSpPr>
                <p:nvPr/>
              </p:nvSpPr>
              <p:spPr bwMode="auto">
                <a:xfrm>
                  <a:off x="5426"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1875" name="Line 922"/>
                <p:cNvSpPr>
                  <a:spLocks noChangeShapeType="1"/>
                </p:cNvSpPr>
                <p:nvPr/>
              </p:nvSpPr>
              <p:spPr bwMode="auto">
                <a:xfrm>
                  <a:off x="5464" y="2488"/>
                  <a:ext cx="1" cy="806"/>
                </a:xfrm>
                <a:prstGeom prst="line">
                  <a:avLst/>
                </a:prstGeom>
                <a:noFill/>
                <a:ln w="6350">
                  <a:solidFill>
                    <a:srgbClr val="006000"/>
                  </a:solidFill>
                  <a:round/>
                  <a:headEnd/>
                  <a:tailEnd/>
                </a:ln>
              </p:spPr>
              <p:txBody>
                <a:bodyPr/>
                <a:lstStyle/>
                <a:p>
                  <a:endParaRPr lang="es-AR"/>
                </a:p>
              </p:txBody>
            </p:sp>
          </p:grpSp>
          <p:grpSp>
            <p:nvGrpSpPr>
              <p:cNvPr id="71818" name="Group 923"/>
              <p:cNvGrpSpPr>
                <a:grpSpLocks/>
              </p:cNvGrpSpPr>
              <p:nvPr/>
            </p:nvGrpSpPr>
            <p:grpSpPr bwMode="auto">
              <a:xfrm>
                <a:off x="5264" y="3004"/>
                <a:ext cx="198" cy="140"/>
                <a:chOff x="5264" y="3004"/>
                <a:chExt cx="198" cy="140"/>
              </a:xfrm>
            </p:grpSpPr>
            <p:grpSp>
              <p:nvGrpSpPr>
                <p:cNvPr id="71868" name="Group 924"/>
                <p:cNvGrpSpPr>
                  <a:grpSpLocks/>
                </p:cNvGrpSpPr>
                <p:nvPr/>
              </p:nvGrpSpPr>
              <p:grpSpPr bwMode="auto">
                <a:xfrm>
                  <a:off x="5354" y="3036"/>
                  <a:ext cx="108" cy="70"/>
                  <a:chOff x="5354" y="3036"/>
                  <a:chExt cx="108" cy="70"/>
                </a:xfrm>
              </p:grpSpPr>
              <p:sp>
                <p:nvSpPr>
                  <p:cNvPr id="71872" name="Freeform 925"/>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873"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869" name="Group 927"/>
                <p:cNvGrpSpPr>
                  <a:grpSpLocks/>
                </p:cNvGrpSpPr>
                <p:nvPr/>
              </p:nvGrpSpPr>
              <p:grpSpPr bwMode="auto">
                <a:xfrm>
                  <a:off x="5264" y="3004"/>
                  <a:ext cx="104" cy="140"/>
                  <a:chOff x="5264" y="3004"/>
                  <a:chExt cx="104" cy="140"/>
                </a:xfrm>
              </p:grpSpPr>
              <p:sp>
                <p:nvSpPr>
                  <p:cNvPr id="71870" name="Freeform 928"/>
                  <p:cNvSpPr>
                    <a:spLocks/>
                  </p:cNvSpPr>
                  <p:nvPr/>
                </p:nvSpPr>
                <p:spPr bwMode="auto">
                  <a:xfrm>
                    <a:off x="5264"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871" name="Line 929"/>
                  <p:cNvSpPr>
                    <a:spLocks noChangeShapeType="1"/>
                  </p:cNvSpPr>
                  <p:nvPr/>
                </p:nvSpPr>
                <p:spPr bwMode="auto">
                  <a:xfrm flipV="1">
                    <a:off x="5264" y="3056"/>
                    <a:ext cx="96" cy="70"/>
                  </a:xfrm>
                  <a:prstGeom prst="line">
                    <a:avLst/>
                  </a:prstGeom>
                  <a:noFill/>
                  <a:ln w="6350">
                    <a:solidFill>
                      <a:srgbClr val="006000"/>
                    </a:solidFill>
                    <a:round/>
                    <a:headEnd/>
                    <a:tailEnd/>
                  </a:ln>
                </p:spPr>
                <p:txBody>
                  <a:bodyPr/>
                  <a:lstStyle/>
                  <a:p>
                    <a:endParaRPr lang="es-AR"/>
                  </a:p>
                </p:txBody>
              </p:sp>
            </p:grpSp>
          </p:grpSp>
          <p:grpSp>
            <p:nvGrpSpPr>
              <p:cNvPr id="71819" name="Group 930"/>
              <p:cNvGrpSpPr>
                <a:grpSpLocks/>
              </p:cNvGrpSpPr>
              <p:nvPr/>
            </p:nvGrpSpPr>
            <p:grpSpPr bwMode="auto">
              <a:xfrm>
                <a:off x="5348" y="3042"/>
                <a:ext cx="68" cy="152"/>
                <a:chOff x="5348" y="3042"/>
                <a:chExt cx="68" cy="152"/>
              </a:xfrm>
            </p:grpSpPr>
            <p:sp>
              <p:nvSpPr>
                <p:cNvPr id="71866" name="Freeform 931"/>
                <p:cNvSpPr>
                  <a:spLocks/>
                </p:cNvSpPr>
                <p:nvPr/>
              </p:nvSpPr>
              <p:spPr bwMode="auto">
                <a:xfrm>
                  <a:off x="5348"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1867" name="Line 932"/>
                <p:cNvSpPr>
                  <a:spLocks noChangeShapeType="1"/>
                </p:cNvSpPr>
                <p:nvPr/>
              </p:nvSpPr>
              <p:spPr bwMode="auto">
                <a:xfrm flipH="1">
                  <a:off x="5348" y="3050"/>
                  <a:ext cx="48" cy="142"/>
                </a:xfrm>
                <a:prstGeom prst="line">
                  <a:avLst/>
                </a:prstGeom>
                <a:noFill/>
                <a:ln w="6350">
                  <a:solidFill>
                    <a:srgbClr val="006000"/>
                  </a:solidFill>
                  <a:round/>
                  <a:headEnd/>
                  <a:tailEnd/>
                </a:ln>
              </p:spPr>
              <p:txBody>
                <a:bodyPr/>
                <a:lstStyle/>
                <a:p>
                  <a:endParaRPr lang="es-AR"/>
                </a:p>
              </p:txBody>
            </p:sp>
          </p:grpSp>
          <p:grpSp>
            <p:nvGrpSpPr>
              <p:cNvPr id="71820" name="Group 933"/>
              <p:cNvGrpSpPr>
                <a:grpSpLocks/>
              </p:cNvGrpSpPr>
              <p:nvPr/>
            </p:nvGrpSpPr>
            <p:grpSpPr bwMode="auto">
              <a:xfrm>
                <a:off x="5334" y="2978"/>
                <a:ext cx="62" cy="94"/>
                <a:chOff x="5334" y="2978"/>
                <a:chExt cx="62" cy="94"/>
              </a:xfrm>
            </p:grpSpPr>
            <p:sp>
              <p:nvSpPr>
                <p:cNvPr id="71864" name="Freeform 934"/>
                <p:cNvSpPr>
                  <a:spLocks/>
                </p:cNvSpPr>
                <p:nvPr/>
              </p:nvSpPr>
              <p:spPr bwMode="auto">
                <a:xfrm>
                  <a:off x="5334"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1865" name="Line 935"/>
                <p:cNvSpPr>
                  <a:spLocks noChangeShapeType="1"/>
                </p:cNvSpPr>
                <p:nvPr/>
              </p:nvSpPr>
              <p:spPr bwMode="auto">
                <a:xfrm>
                  <a:off x="5334" y="2990"/>
                  <a:ext cx="58" cy="48"/>
                </a:xfrm>
                <a:prstGeom prst="line">
                  <a:avLst/>
                </a:prstGeom>
                <a:noFill/>
                <a:ln w="6350">
                  <a:solidFill>
                    <a:srgbClr val="006000"/>
                  </a:solidFill>
                  <a:round/>
                  <a:headEnd/>
                  <a:tailEnd/>
                </a:ln>
              </p:spPr>
              <p:txBody>
                <a:bodyPr/>
                <a:lstStyle/>
                <a:p>
                  <a:endParaRPr lang="es-AR"/>
                </a:p>
              </p:txBody>
            </p:sp>
          </p:grpSp>
          <p:grpSp>
            <p:nvGrpSpPr>
              <p:cNvPr id="71821" name="Group 936"/>
              <p:cNvGrpSpPr>
                <a:grpSpLocks/>
              </p:cNvGrpSpPr>
              <p:nvPr/>
            </p:nvGrpSpPr>
            <p:grpSpPr bwMode="auto">
              <a:xfrm>
                <a:off x="5362" y="2656"/>
                <a:ext cx="102" cy="130"/>
                <a:chOff x="5362" y="2656"/>
                <a:chExt cx="102" cy="130"/>
              </a:xfrm>
            </p:grpSpPr>
            <p:sp>
              <p:nvSpPr>
                <p:cNvPr id="71860" name="Freeform 937"/>
                <p:cNvSpPr>
                  <a:spLocks/>
                </p:cNvSpPr>
                <p:nvPr/>
              </p:nvSpPr>
              <p:spPr bwMode="auto">
                <a:xfrm>
                  <a:off x="5362"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861" name="Group 938"/>
                <p:cNvGrpSpPr>
                  <a:grpSpLocks/>
                </p:cNvGrpSpPr>
                <p:nvPr/>
              </p:nvGrpSpPr>
              <p:grpSpPr bwMode="auto">
                <a:xfrm>
                  <a:off x="5362" y="2672"/>
                  <a:ext cx="102" cy="114"/>
                  <a:chOff x="5362" y="2672"/>
                  <a:chExt cx="102" cy="114"/>
                </a:xfrm>
              </p:grpSpPr>
              <p:sp>
                <p:nvSpPr>
                  <p:cNvPr id="71862"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863" name="Freeform 940"/>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822" name="Group 941"/>
              <p:cNvGrpSpPr>
                <a:grpSpLocks/>
              </p:cNvGrpSpPr>
              <p:nvPr/>
            </p:nvGrpSpPr>
            <p:grpSpPr bwMode="auto">
              <a:xfrm>
                <a:off x="5346" y="2806"/>
                <a:ext cx="82" cy="128"/>
                <a:chOff x="5346" y="2806"/>
                <a:chExt cx="82" cy="128"/>
              </a:xfrm>
            </p:grpSpPr>
            <p:sp>
              <p:nvSpPr>
                <p:cNvPr id="71858"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859"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1823" name="Group 944"/>
              <p:cNvGrpSpPr>
                <a:grpSpLocks/>
              </p:cNvGrpSpPr>
              <p:nvPr/>
            </p:nvGrpSpPr>
            <p:grpSpPr bwMode="auto">
              <a:xfrm>
                <a:off x="5346" y="2840"/>
                <a:ext cx="118" cy="128"/>
                <a:chOff x="5346" y="2840"/>
                <a:chExt cx="118" cy="128"/>
              </a:xfrm>
            </p:grpSpPr>
            <p:grpSp>
              <p:nvGrpSpPr>
                <p:cNvPr id="71852" name="Group 945"/>
                <p:cNvGrpSpPr>
                  <a:grpSpLocks/>
                </p:cNvGrpSpPr>
                <p:nvPr/>
              </p:nvGrpSpPr>
              <p:grpSpPr bwMode="auto">
                <a:xfrm>
                  <a:off x="5420" y="2888"/>
                  <a:ext cx="44" cy="52"/>
                  <a:chOff x="5420" y="2888"/>
                  <a:chExt cx="44" cy="52"/>
                </a:xfrm>
              </p:grpSpPr>
              <p:sp>
                <p:nvSpPr>
                  <p:cNvPr id="71856"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857"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1853" name="Group 948"/>
                <p:cNvGrpSpPr>
                  <a:grpSpLocks/>
                </p:cNvGrpSpPr>
                <p:nvPr/>
              </p:nvGrpSpPr>
              <p:grpSpPr bwMode="auto">
                <a:xfrm>
                  <a:off x="5346" y="2840"/>
                  <a:ext cx="82" cy="128"/>
                  <a:chOff x="5346" y="2840"/>
                  <a:chExt cx="82" cy="128"/>
                </a:xfrm>
              </p:grpSpPr>
              <p:sp>
                <p:nvSpPr>
                  <p:cNvPr id="71854" name="Freeform 949"/>
                  <p:cNvSpPr>
                    <a:spLocks/>
                  </p:cNvSpPr>
                  <p:nvPr/>
                </p:nvSpPr>
                <p:spPr bwMode="auto">
                  <a:xfrm>
                    <a:off x="5346"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1855" name="Line 950"/>
                  <p:cNvSpPr>
                    <a:spLocks noChangeShapeType="1"/>
                  </p:cNvSpPr>
                  <p:nvPr/>
                </p:nvSpPr>
                <p:spPr bwMode="auto">
                  <a:xfrm flipV="1">
                    <a:off x="5346" y="2886"/>
                    <a:ext cx="76" cy="66"/>
                  </a:xfrm>
                  <a:prstGeom prst="line">
                    <a:avLst/>
                  </a:prstGeom>
                  <a:noFill/>
                  <a:ln w="6350">
                    <a:solidFill>
                      <a:srgbClr val="006000"/>
                    </a:solidFill>
                    <a:round/>
                    <a:headEnd/>
                    <a:tailEnd/>
                  </a:ln>
                </p:spPr>
                <p:txBody>
                  <a:bodyPr/>
                  <a:lstStyle/>
                  <a:p>
                    <a:endParaRPr lang="es-AR"/>
                  </a:p>
                </p:txBody>
              </p:sp>
            </p:grpSp>
          </p:grpSp>
          <p:grpSp>
            <p:nvGrpSpPr>
              <p:cNvPr id="71824" name="Group 951"/>
              <p:cNvGrpSpPr>
                <a:grpSpLocks/>
              </p:cNvGrpSpPr>
              <p:nvPr/>
            </p:nvGrpSpPr>
            <p:grpSpPr bwMode="auto">
              <a:xfrm>
                <a:off x="5466" y="3004"/>
                <a:ext cx="198" cy="140"/>
                <a:chOff x="5466" y="3004"/>
                <a:chExt cx="198" cy="140"/>
              </a:xfrm>
            </p:grpSpPr>
            <p:grpSp>
              <p:nvGrpSpPr>
                <p:cNvPr id="71846" name="Group 952"/>
                <p:cNvGrpSpPr>
                  <a:grpSpLocks/>
                </p:cNvGrpSpPr>
                <p:nvPr/>
              </p:nvGrpSpPr>
              <p:grpSpPr bwMode="auto">
                <a:xfrm>
                  <a:off x="5466" y="3038"/>
                  <a:ext cx="112" cy="68"/>
                  <a:chOff x="5466" y="3038"/>
                  <a:chExt cx="112" cy="68"/>
                </a:xfrm>
              </p:grpSpPr>
              <p:sp>
                <p:nvSpPr>
                  <p:cNvPr id="71850"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851" name="Freeform 954"/>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847" name="Group 955"/>
                <p:cNvGrpSpPr>
                  <a:grpSpLocks/>
                </p:cNvGrpSpPr>
                <p:nvPr/>
              </p:nvGrpSpPr>
              <p:grpSpPr bwMode="auto">
                <a:xfrm>
                  <a:off x="5560" y="3004"/>
                  <a:ext cx="104" cy="140"/>
                  <a:chOff x="5560" y="3004"/>
                  <a:chExt cx="104" cy="140"/>
                </a:xfrm>
              </p:grpSpPr>
              <p:sp>
                <p:nvSpPr>
                  <p:cNvPr id="71848" name="Freeform 956"/>
                  <p:cNvSpPr>
                    <a:spLocks/>
                  </p:cNvSpPr>
                  <p:nvPr/>
                </p:nvSpPr>
                <p:spPr bwMode="auto">
                  <a:xfrm>
                    <a:off x="5560"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849" name="Line 957"/>
                  <p:cNvSpPr>
                    <a:spLocks noChangeShapeType="1"/>
                  </p:cNvSpPr>
                  <p:nvPr/>
                </p:nvSpPr>
                <p:spPr bwMode="auto">
                  <a:xfrm flipH="1" flipV="1">
                    <a:off x="5566" y="3056"/>
                    <a:ext cx="98" cy="70"/>
                  </a:xfrm>
                  <a:prstGeom prst="line">
                    <a:avLst/>
                  </a:prstGeom>
                  <a:noFill/>
                  <a:ln w="6350">
                    <a:solidFill>
                      <a:srgbClr val="006000"/>
                    </a:solidFill>
                    <a:round/>
                    <a:headEnd/>
                    <a:tailEnd/>
                  </a:ln>
                </p:spPr>
                <p:txBody>
                  <a:bodyPr/>
                  <a:lstStyle/>
                  <a:p>
                    <a:endParaRPr lang="es-AR"/>
                  </a:p>
                </p:txBody>
              </p:sp>
            </p:grpSp>
          </p:grpSp>
          <p:grpSp>
            <p:nvGrpSpPr>
              <p:cNvPr id="71825" name="Group 958"/>
              <p:cNvGrpSpPr>
                <a:grpSpLocks/>
              </p:cNvGrpSpPr>
              <p:nvPr/>
            </p:nvGrpSpPr>
            <p:grpSpPr bwMode="auto">
              <a:xfrm>
                <a:off x="5512" y="3042"/>
                <a:ext cx="68" cy="152"/>
                <a:chOff x="5512" y="3042"/>
                <a:chExt cx="68" cy="152"/>
              </a:xfrm>
            </p:grpSpPr>
            <p:sp>
              <p:nvSpPr>
                <p:cNvPr id="71844" name="Freeform 959"/>
                <p:cNvSpPr>
                  <a:spLocks/>
                </p:cNvSpPr>
                <p:nvPr/>
              </p:nvSpPr>
              <p:spPr bwMode="auto">
                <a:xfrm>
                  <a:off x="5512"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1845" name="Line 960"/>
                <p:cNvSpPr>
                  <a:spLocks noChangeShapeType="1"/>
                </p:cNvSpPr>
                <p:nvPr/>
              </p:nvSpPr>
              <p:spPr bwMode="auto">
                <a:xfrm>
                  <a:off x="5532" y="3050"/>
                  <a:ext cx="46" cy="142"/>
                </a:xfrm>
                <a:prstGeom prst="line">
                  <a:avLst/>
                </a:prstGeom>
                <a:noFill/>
                <a:ln w="6350">
                  <a:solidFill>
                    <a:srgbClr val="006000"/>
                  </a:solidFill>
                  <a:round/>
                  <a:headEnd/>
                  <a:tailEnd/>
                </a:ln>
              </p:spPr>
              <p:txBody>
                <a:bodyPr/>
                <a:lstStyle/>
                <a:p>
                  <a:endParaRPr lang="es-AR"/>
                </a:p>
              </p:txBody>
            </p:sp>
          </p:grpSp>
          <p:grpSp>
            <p:nvGrpSpPr>
              <p:cNvPr id="71826" name="Group 961"/>
              <p:cNvGrpSpPr>
                <a:grpSpLocks/>
              </p:cNvGrpSpPr>
              <p:nvPr/>
            </p:nvGrpSpPr>
            <p:grpSpPr bwMode="auto">
              <a:xfrm>
                <a:off x="5532" y="2978"/>
                <a:ext cx="62" cy="94"/>
                <a:chOff x="5532" y="2978"/>
                <a:chExt cx="62" cy="94"/>
              </a:xfrm>
            </p:grpSpPr>
            <p:sp>
              <p:nvSpPr>
                <p:cNvPr id="71842"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843" name="Line 963"/>
                <p:cNvSpPr>
                  <a:spLocks noChangeShapeType="1"/>
                </p:cNvSpPr>
                <p:nvPr/>
              </p:nvSpPr>
              <p:spPr bwMode="auto">
                <a:xfrm flipH="1">
                  <a:off x="5536" y="2990"/>
                  <a:ext cx="58" cy="46"/>
                </a:xfrm>
                <a:prstGeom prst="line">
                  <a:avLst/>
                </a:prstGeom>
                <a:noFill/>
                <a:ln w="6350">
                  <a:solidFill>
                    <a:srgbClr val="006000"/>
                  </a:solidFill>
                  <a:round/>
                  <a:headEnd/>
                  <a:tailEnd/>
                </a:ln>
              </p:spPr>
              <p:txBody>
                <a:bodyPr/>
                <a:lstStyle/>
                <a:p>
                  <a:endParaRPr lang="es-AR"/>
                </a:p>
              </p:txBody>
            </p:sp>
          </p:grpSp>
          <p:grpSp>
            <p:nvGrpSpPr>
              <p:cNvPr id="71827" name="Group 964"/>
              <p:cNvGrpSpPr>
                <a:grpSpLocks/>
              </p:cNvGrpSpPr>
              <p:nvPr/>
            </p:nvGrpSpPr>
            <p:grpSpPr bwMode="auto">
              <a:xfrm>
                <a:off x="5464" y="2656"/>
                <a:ext cx="102" cy="130"/>
                <a:chOff x="5464" y="2656"/>
                <a:chExt cx="102" cy="130"/>
              </a:xfrm>
            </p:grpSpPr>
            <p:sp>
              <p:nvSpPr>
                <p:cNvPr id="71838" name="Freeform 965"/>
                <p:cNvSpPr>
                  <a:spLocks/>
                </p:cNvSpPr>
                <p:nvPr/>
              </p:nvSpPr>
              <p:spPr bwMode="auto">
                <a:xfrm>
                  <a:off x="5484"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1839" name="Group 966"/>
                <p:cNvGrpSpPr>
                  <a:grpSpLocks/>
                </p:cNvGrpSpPr>
                <p:nvPr/>
              </p:nvGrpSpPr>
              <p:grpSpPr bwMode="auto">
                <a:xfrm>
                  <a:off x="5464" y="2672"/>
                  <a:ext cx="102" cy="114"/>
                  <a:chOff x="5464" y="2672"/>
                  <a:chExt cx="102" cy="114"/>
                </a:xfrm>
              </p:grpSpPr>
              <p:sp>
                <p:nvSpPr>
                  <p:cNvPr id="71840" name="Freeform 967"/>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841" name="Freeform 968"/>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1828" name="Group 969"/>
              <p:cNvGrpSpPr>
                <a:grpSpLocks/>
              </p:cNvGrpSpPr>
              <p:nvPr/>
            </p:nvGrpSpPr>
            <p:grpSpPr bwMode="auto">
              <a:xfrm>
                <a:off x="5500" y="2806"/>
                <a:ext cx="82" cy="128"/>
                <a:chOff x="5500" y="2806"/>
                <a:chExt cx="82" cy="128"/>
              </a:xfrm>
            </p:grpSpPr>
            <p:sp>
              <p:nvSpPr>
                <p:cNvPr id="71836"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837"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1829" name="Group 972"/>
              <p:cNvGrpSpPr>
                <a:grpSpLocks/>
              </p:cNvGrpSpPr>
              <p:nvPr/>
            </p:nvGrpSpPr>
            <p:grpSpPr bwMode="auto">
              <a:xfrm>
                <a:off x="5464" y="2840"/>
                <a:ext cx="118" cy="128"/>
                <a:chOff x="5464" y="2840"/>
                <a:chExt cx="118" cy="128"/>
              </a:xfrm>
            </p:grpSpPr>
            <p:grpSp>
              <p:nvGrpSpPr>
                <p:cNvPr id="71830" name="Group 973"/>
                <p:cNvGrpSpPr>
                  <a:grpSpLocks/>
                </p:cNvGrpSpPr>
                <p:nvPr/>
              </p:nvGrpSpPr>
              <p:grpSpPr bwMode="auto">
                <a:xfrm>
                  <a:off x="5464" y="2886"/>
                  <a:ext cx="44" cy="54"/>
                  <a:chOff x="5464" y="2886"/>
                  <a:chExt cx="44" cy="54"/>
                </a:xfrm>
              </p:grpSpPr>
              <p:sp>
                <p:nvSpPr>
                  <p:cNvPr id="71834" name="Freeform 974"/>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835"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1831" name="Group 976"/>
                <p:cNvGrpSpPr>
                  <a:grpSpLocks/>
                </p:cNvGrpSpPr>
                <p:nvPr/>
              </p:nvGrpSpPr>
              <p:grpSpPr bwMode="auto">
                <a:xfrm>
                  <a:off x="5500" y="2840"/>
                  <a:ext cx="82" cy="128"/>
                  <a:chOff x="5500" y="2840"/>
                  <a:chExt cx="82" cy="128"/>
                </a:xfrm>
              </p:grpSpPr>
              <p:sp>
                <p:nvSpPr>
                  <p:cNvPr id="71832" name="Freeform 977"/>
                  <p:cNvSpPr>
                    <a:spLocks/>
                  </p:cNvSpPr>
                  <p:nvPr/>
                </p:nvSpPr>
                <p:spPr bwMode="auto">
                  <a:xfrm>
                    <a:off x="5500"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1833" name="Line 978"/>
                  <p:cNvSpPr>
                    <a:spLocks noChangeShapeType="1"/>
                  </p:cNvSpPr>
                  <p:nvPr/>
                </p:nvSpPr>
                <p:spPr bwMode="auto">
                  <a:xfrm flipH="1" flipV="1">
                    <a:off x="5504" y="2886"/>
                    <a:ext cx="78" cy="64"/>
                  </a:xfrm>
                  <a:prstGeom prst="line">
                    <a:avLst/>
                  </a:prstGeom>
                  <a:noFill/>
                  <a:ln w="6350">
                    <a:solidFill>
                      <a:srgbClr val="006000"/>
                    </a:solidFill>
                    <a:round/>
                    <a:headEnd/>
                    <a:tailEnd/>
                  </a:ln>
                </p:spPr>
                <p:txBody>
                  <a:bodyPr/>
                  <a:lstStyle/>
                  <a:p>
                    <a:endParaRPr lang="es-AR"/>
                  </a:p>
                </p:txBody>
              </p:sp>
            </p:grpSp>
          </p:grpSp>
        </p:grpSp>
        <p:grpSp>
          <p:nvGrpSpPr>
            <p:cNvPr id="71757" name="Group 919"/>
            <p:cNvGrpSpPr>
              <a:grpSpLocks/>
            </p:cNvGrpSpPr>
            <p:nvPr/>
          </p:nvGrpSpPr>
          <p:grpSpPr bwMode="auto">
            <a:xfrm>
              <a:off x="6778625" y="3440113"/>
              <a:ext cx="750888" cy="1289050"/>
              <a:chOff x="5264" y="2482"/>
              <a:chExt cx="400" cy="812"/>
            </a:xfrm>
          </p:grpSpPr>
          <p:grpSp>
            <p:nvGrpSpPr>
              <p:cNvPr id="71758" name="Group 920"/>
              <p:cNvGrpSpPr>
                <a:grpSpLocks/>
              </p:cNvGrpSpPr>
              <p:nvPr/>
            </p:nvGrpSpPr>
            <p:grpSpPr bwMode="auto">
              <a:xfrm>
                <a:off x="5426" y="2482"/>
                <a:ext cx="74" cy="812"/>
                <a:chOff x="5426" y="2482"/>
                <a:chExt cx="74" cy="812"/>
              </a:xfrm>
            </p:grpSpPr>
            <p:sp>
              <p:nvSpPr>
                <p:cNvPr id="71815" name="Freeform 921"/>
                <p:cNvSpPr>
                  <a:spLocks/>
                </p:cNvSpPr>
                <p:nvPr/>
              </p:nvSpPr>
              <p:spPr bwMode="auto">
                <a:xfrm>
                  <a:off x="5426" y="2482"/>
                  <a:ext cx="74" cy="172"/>
                </a:xfrm>
                <a:custGeom>
                  <a:avLst/>
                  <a:gdLst>
                    <a:gd name="T0" fmla="*/ 38 w 74"/>
                    <a:gd name="T1" fmla="*/ 0 h 172"/>
                    <a:gd name="T2" fmla="*/ 46 w 74"/>
                    <a:gd name="T3" fmla="*/ 34 h 172"/>
                    <a:gd name="T4" fmla="*/ 52 w 74"/>
                    <a:gd name="T5" fmla="*/ 50 h 172"/>
                    <a:gd name="T6" fmla="*/ 58 w 74"/>
                    <a:gd name="T7" fmla="*/ 64 h 172"/>
                    <a:gd name="T8" fmla="*/ 62 w 74"/>
                    <a:gd name="T9" fmla="*/ 76 h 172"/>
                    <a:gd name="T10" fmla="*/ 66 w 74"/>
                    <a:gd name="T11" fmla="*/ 84 h 172"/>
                    <a:gd name="T12" fmla="*/ 70 w 74"/>
                    <a:gd name="T13" fmla="*/ 94 h 172"/>
                    <a:gd name="T14" fmla="*/ 72 w 74"/>
                    <a:gd name="T15" fmla="*/ 102 h 172"/>
                    <a:gd name="T16" fmla="*/ 74 w 74"/>
                    <a:gd name="T17" fmla="*/ 110 h 172"/>
                    <a:gd name="T18" fmla="*/ 74 w 74"/>
                    <a:gd name="T19" fmla="*/ 120 h 172"/>
                    <a:gd name="T20" fmla="*/ 74 w 74"/>
                    <a:gd name="T21" fmla="*/ 132 h 172"/>
                    <a:gd name="T22" fmla="*/ 72 w 74"/>
                    <a:gd name="T23" fmla="*/ 140 h 172"/>
                    <a:gd name="T24" fmla="*/ 70 w 74"/>
                    <a:gd name="T25" fmla="*/ 150 h 172"/>
                    <a:gd name="T26" fmla="*/ 66 w 74"/>
                    <a:gd name="T27" fmla="*/ 158 h 172"/>
                    <a:gd name="T28" fmla="*/ 64 w 74"/>
                    <a:gd name="T29" fmla="*/ 162 h 172"/>
                    <a:gd name="T30" fmla="*/ 58 w 74"/>
                    <a:gd name="T31" fmla="*/ 168 h 172"/>
                    <a:gd name="T32" fmla="*/ 50 w 74"/>
                    <a:gd name="T33" fmla="*/ 172 h 172"/>
                    <a:gd name="T34" fmla="*/ 46 w 74"/>
                    <a:gd name="T35" fmla="*/ 172 h 172"/>
                    <a:gd name="T36" fmla="*/ 32 w 74"/>
                    <a:gd name="T37" fmla="*/ 172 h 172"/>
                    <a:gd name="T38" fmla="*/ 24 w 74"/>
                    <a:gd name="T39" fmla="*/ 172 h 172"/>
                    <a:gd name="T40" fmla="*/ 18 w 74"/>
                    <a:gd name="T41" fmla="*/ 168 h 172"/>
                    <a:gd name="T42" fmla="*/ 12 w 74"/>
                    <a:gd name="T43" fmla="*/ 164 h 172"/>
                    <a:gd name="T44" fmla="*/ 8 w 74"/>
                    <a:gd name="T45" fmla="*/ 156 h 172"/>
                    <a:gd name="T46" fmla="*/ 4 w 74"/>
                    <a:gd name="T47" fmla="*/ 144 h 172"/>
                    <a:gd name="T48" fmla="*/ 2 w 74"/>
                    <a:gd name="T49" fmla="*/ 136 h 172"/>
                    <a:gd name="T50" fmla="*/ 0 w 74"/>
                    <a:gd name="T51" fmla="*/ 122 h 172"/>
                    <a:gd name="T52" fmla="*/ 0 w 74"/>
                    <a:gd name="T53" fmla="*/ 112 h 172"/>
                    <a:gd name="T54" fmla="*/ 2 w 74"/>
                    <a:gd name="T55" fmla="*/ 100 h 172"/>
                    <a:gd name="T56" fmla="*/ 6 w 74"/>
                    <a:gd name="T57" fmla="*/ 90 h 172"/>
                    <a:gd name="T58" fmla="*/ 10 w 74"/>
                    <a:gd name="T59" fmla="*/ 78 h 172"/>
                    <a:gd name="T60" fmla="*/ 16 w 74"/>
                    <a:gd name="T61" fmla="*/ 68 h 172"/>
                    <a:gd name="T62" fmla="*/ 22 w 74"/>
                    <a:gd name="T63" fmla="*/ 52 h 172"/>
                    <a:gd name="T64" fmla="*/ 28 w 74"/>
                    <a:gd name="T65" fmla="*/ 36 h 172"/>
                    <a:gd name="T66" fmla="*/ 38 w 74"/>
                    <a:gd name="T67" fmla="*/ 0 h 17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4"/>
                    <a:gd name="T103" fmla="*/ 0 h 172"/>
                    <a:gd name="T104" fmla="*/ 74 w 74"/>
                    <a:gd name="T105" fmla="*/ 172 h 17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4" h="172">
                      <a:moveTo>
                        <a:pt x="38" y="0"/>
                      </a:moveTo>
                      <a:lnTo>
                        <a:pt x="46" y="34"/>
                      </a:lnTo>
                      <a:lnTo>
                        <a:pt x="52" y="50"/>
                      </a:lnTo>
                      <a:lnTo>
                        <a:pt x="58" y="64"/>
                      </a:lnTo>
                      <a:lnTo>
                        <a:pt x="62" y="76"/>
                      </a:lnTo>
                      <a:lnTo>
                        <a:pt x="66" y="84"/>
                      </a:lnTo>
                      <a:lnTo>
                        <a:pt x="70" y="94"/>
                      </a:lnTo>
                      <a:lnTo>
                        <a:pt x="72" y="102"/>
                      </a:lnTo>
                      <a:lnTo>
                        <a:pt x="74" y="110"/>
                      </a:lnTo>
                      <a:lnTo>
                        <a:pt x="74" y="120"/>
                      </a:lnTo>
                      <a:lnTo>
                        <a:pt x="74" y="132"/>
                      </a:lnTo>
                      <a:lnTo>
                        <a:pt x="72" y="140"/>
                      </a:lnTo>
                      <a:lnTo>
                        <a:pt x="70" y="150"/>
                      </a:lnTo>
                      <a:lnTo>
                        <a:pt x="66" y="158"/>
                      </a:lnTo>
                      <a:lnTo>
                        <a:pt x="64" y="162"/>
                      </a:lnTo>
                      <a:lnTo>
                        <a:pt x="58" y="168"/>
                      </a:lnTo>
                      <a:lnTo>
                        <a:pt x="50" y="172"/>
                      </a:lnTo>
                      <a:lnTo>
                        <a:pt x="46" y="172"/>
                      </a:lnTo>
                      <a:lnTo>
                        <a:pt x="32" y="172"/>
                      </a:lnTo>
                      <a:lnTo>
                        <a:pt x="24" y="172"/>
                      </a:lnTo>
                      <a:lnTo>
                        <a:pt x="18" y="168"/>
                      </a:lnTo>
                      <a:lnTo>
                        <a:pt x="12" y="164"/>
                      </a:lnTo>
                      <a:lnTo>
                        <a:pt x="8" y="156"/>
                      </a:lnTo>
                      <a:lnTo>
                        <a:pt x="4" y="144"/>
                      </a:lnTo>
                      <a:lnTo>
                        <a:pt x="2" y="136"/>
                      </a:lnTo>
                      <a:lnTo>
                        <a:pt x="0" y="122"/>
                      </a:lnTo>
                      <a:lnTo>
                        <a:pt x="0" y="112"/>
                      </a:lnTo>
                      <a:lnTo>
                        <a:pt x="2" y="100"/>
                      </a:lnTo>
                      <a:lnTo>
                        <a:pt x="6" y="90"/>
                      </a:lnTo>
                      <a:lnTo>
                        <a:pt x="10" y="78"/>
                      </a:lnTo>
                      <a:lnTo>
                        <a:pt x="16" y="68"/>
                      </a:lnTo>
                      <a:lnTo>
                        <a:pt x="22" y="52"/>
                      </a:lnTo>
                      <a:lnTo>
                        <a:pt x="28" y="36"/>
                      </a:lnTo>
                      <a:lnTo>
                        <a:pt x="38" y="0"/>
                      </a:lnTo>
                      <a:close/>
                    </a:path>
                  </a:pathLst>
                </a:custGeom>
                <a:solidFill>
                  <a:srgbClr val="008000"/>
                </a:solidFill>
                <a:ln w="6350">
                  <a:solidFill>
                    <a:srgbClr val="006000"/>
                  </a:solidFill>
                  <a:round/>
                  <a:headEnd/>
                  <a:tailEnd/>
                </a:ln>
              </p:spPr>
              <p:txBody>
                <a:bodyPr/>
                <a:lstStyle/>
                <a:p>
                  <a:endParaRPr lang="es-AR"/>
                </a:p>
              </p:txBody>
            </p:sp>
            <p:sp>
              <p:nvSpPr>
                <p:cNvPr id="71816" name="Line 922"/>
                <p:cNvSpPr>
                  <a:spLocks noChangeShapeType="1"/>
                </p:cNvSpPr>
                <p:nvPr/>
              </p:nvSpPr>
              <p:spPr bwMode="auto">
                <a:xfrm>
                  <a:off x="5464" y="2488"/>
                  <a:ext cx="1" cy="806"/>
                </a:xfrm>
                <a:prstGeom prst="line">
                  <a:avLst/>
                </a:prstGeom>
                <a:noFill/>
                <a:ln w="6350">
                  <a:solidFill>
                    <a:srgbClr val="006000"/>
                  </a:solidFill>
                  <a:round/>
                  <a:headEnd/>
                  <a:tailEnd/>
                </a:ln>
              </p:spPr>
              <p:txBody>
                <a:bodyPr/>
                <a:lstStyle/>
                <a:p>
                  <a:endParaRPr lang="es-AR"/>
                </a:p>
              </p:txBody>
            </p:sp>
          </p:grpSp>
          <p:grpSp>
            <p:nvGrpSpPr>
              <p:cNvPr id="71759" name="Group 923"/>
              <p:cNvGrpSpPr>
                <a:grpSpLocks/>
              </p:cNvGrpSpPr>
              <p:nvPr/>
            </p:nvGrpSpPr>
            <p:grpSpPr bwMode="auto">
              <a:xfrm>
                <a:off x="5264" y="3004"/>
                <a:ext cx="198" cy="140"/>
                <a:chOff x="5264" y="3004"/>
                <a:chExt cx="198" cy="140"/>
              </a:xfrm>
            </p:grpSpPr>
            <p:grpSp>
              <p:nvGrpSpPr>
                <p:cNvPr id="71809" name="Group 924"/>
                <p:cNvGrpSpPr>
                  <a:grpSpLocks/>
                </p:cNvGrpSpPr>
                <p:nvPr/>
              </p:nvGrpSpPr>
              <p:grpSpPr bwMode="auto">
                <a:xfrm>
                  <a:off x="5354" y="3036"/>
                  <a:ext cx="108" cy="70"/>
                  <a:chOff x="5354" y="3036"/>
                  <a:chExt cx="108" cy="70"/>
                </a:xfrm>
              </p:grpSpPr>
              <p:sp>
                <p:nvSpPr>
                  <p:cNvPr id="71813" name="Freeform 925"/>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w 108"/>
                      <a:gd name="T23" fmla="*/ 24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
                      <a:gd name="T37" fmla="*/ 0 h 70"/>
                      <a:gd name="T38" fmla="*/ 108 w 108"/>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lnTo>
                          <a:pt x="0" y="24"/>
                        </a:lnTo>
                        <a:close/>
                      </a:path>
                    </a:pathLst>
                  </a:custGeom>
                  <a:solidFill>
                    <a:srgbClr val="008000"/>
                  </a:solidFill>
                  <a:ln w="9525">
                    <a:noFill/>
                    <a:round/>
                    <a:headEnd/>
                    <a:tailEnd/>
                  </a:ln>
                </p:spPr>
                <p:txBody>
                  <a:bodyPr/>
                  <a:lstStyle/>
                  <a:p>
                    <a:endParaRPr lang="es-AR"/>
                  </a:p>
                </p:txBody>
              </p:sp>
              <p:sp>
                <p:nvSpPr>
                  <p:cNvPr id="71814" name="Freeform 926"/>
                  <p:cNvSpPr>
                    <a:spLocks/>
                  </p:cNvSpPr>
                  <p:nvPr/>
                </p:nvSpPr>
                <p:spPr bwMode="auto">
                  <a:xfrm>
                    <a:off x="5354" y="3036"/>
                    <a:ext cx="108" cy="70"/>
                  </a:xfrm>
                  <a:custGeom>
                    <a:avLst/>
                    <a:gdLst>
                      <a:gd name="T0" fmla="*/ 0 w 108"/>
                      <a:gd name="T1" fmla="*/ 24 h 70"/>
                      <a:gd name="T2" fmla="*/ 38 w 108"/>
                      <a:gd name="T3" fmla="*/ 0 h 70"/>
                      <a:gd name="T4" fmla="*/ 48 w 108"/>
                      <a:gd name="T5" fmla="*/ 2 h 70"/>
                      <a:gd name="T6" fmla="*/ 58 w 108"/>
                      <a:gd name="T7" fmla="*/ 4 h 70"/>
                      <a:gd name="T8" fmla="*/ 68 w 108"/>
                      <a:gd name="T9" fmla="*/ 10 h 70"/>
                      <a:gd name="T10" fmla="*/ 76 w 108"/>
                      <a:gd name="T11" fmla="*/ 16 h 70"/>
                      <a:gd name="T12" fmla="*/ 84 w 108"/>
                      <a:gd name="T13" fmla="*/ 24 h 70"/>
                      <a:gd name="T14" fmla="*/ 90 w 108"/>
                      <a:gd name="T15" fmla="*/ 30 h 70"/>
                      <a:gd name="T16" fmla="*/ 98 w 108"/>
                      <a:gd name="T17" fmla="*/ 44 h 70"/>
                      <a:gd name="T18" fmla="*/ 102 w 108"/>
                      <a:gd name="T19" fmla="*/ 56 h 70"/>
                      <a:gd name="T20" fmla="*/ 108 w 108"/>
                      <a:gd name="T21" fmla="*/ 70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70"/>
                      <a:gd name="T35" fmla="*/ 108 w 108"/>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70">
                        <a:moveTo>
                          <a:pt x="0" y="24"/>
                        </a:moveTo>
                        <a:lnTo>
                          <a:pt x="38" y="0"/>
                        </a:lnTo>
                        <a:lnTo>
                          <a:pt x="48" y="2"/>
                        </a:lnTo>
                        <a:lnTo>
                          <a:pt x="58" y="4"/>
                        </a:lnTo>
                        <a:lnTo>
                          <a:pt x="68" y="10"/>
                        </a:lnTo>
                        <a:lnTo>
                          <a:pt x="76" y="16"/>
                        </a:lnTo>
                        <a:lnTo>
                          <a:pt x="84" y="24"/>
                        </a:lnTo>
                        <a:lnTo>
                          <a:pt x="90" y="30"/>
                        </a:lnTo>
                        <a:lnTo>
                          <a:pt x="98" y="44"/>
                        </a:lnTo>
                        <a:lnTo>
                          <a:pt x="102" y="56"/>
                        </a:lnTo>
                        <a:lnTo>
                          <a:pt x="108" y="70"/>
                        </a:lnTo>
                      </a:path>
                    </a:pathLst>
                  </a:custGeom>
                  <a:noFill/>
                  <a:ln w="6350">
                    <a:solidFill>
                      <a:srgbClr val="006000"/>
                    </a:solidFill>
                    <a:round/>
                    <a:headEnd/>
                    <a:tailEnd/>
                  </a:ln>
                </p:spPr>
                <p:txBody>
                  <a:bodyPr/>
                  <a:lstStyle/>
                  <a:p>
                    <a:endParaRPr lang="es-AR"/>
                  </a:p>
                </p:txBody>
              </p:sp>
            </p:grpSp>
            <p:grpSp>
              <p:nvGrpSpPr>
                <p:cNvPr id="71810" name="Group 927"/>
                <p:cNvGrpSpPr>
                  <a:grpSpLocks/>
                </p:cNvGrpSpPr>
                <p:nvPr/>
              </p:nvGrpSpPr>
              <p:grpSpPr bwMode="auto">
                <a:xfrm>
                  <a:off x="5264" y="3004"/>
                  <a:ext cx="104" cy="140"/>
                  <a:chOff x="5264" y="3004"/>
                  <a:chExt cx="104" cy="140"/>
                </a:xfrm>
              </p:grpSpPr>
              <p:sp>
                <p:nvSpPr>
                  <p:cNvPr id="71811" name="Freeform 928"/>
                  <p:cNvSpPr>
                    <a:spLocks/>
                  </p:cNvSpPr>
                  <p:nvPr/>
                </p:nvSpPr>
                <p:spPr bwMode="auto">
                  <a:xfrm>
                    <a:off x="5264" y="3004"/>
                    <a:ext cx="104" cy="140"/>
                  </a:xfrm>
                  <a:custGeom>
                    <a:avLst/>
                    <a:gdLst>
                      <a:gd name="T0" fmla="*/ 0 w 104"/>
                      <a:gd name="T1" fmla="*/ 124 h 140"/>
                      <a:gd name="T2" fmla="*/ 20 w 104"/>
                      <a:gd name="T3" fmla="*/ 124 h 140"/>
                      <a:gd name="T4" fmla="*/ 32 w 104"/>
                      <a:gd name="T5" fmla="*/ 126 h 140"/>
                      <a:gd name="T6" fmla="*/ 42 w 104"/>
                      <a:gd name="T7" fmla="*/ 132 h 140"/>
                      <a:gd name="T8" fmla="*/ 54 w 104"/>
                      <a:gd name="T9" fmla="*/ 136 h 140"/>
                      <a:gd name="T10" fmla="*/ 64 w 104"/>
                      <a:gd name="T11" fmla="*/ 140 h 140"/>
                      <a:gd name="T12" fmla="*/ 72 w 104"/>
                      <a:gd name="T13" fmla="*/ 140 h 140"/>
                      <a:gd name="T14" fmla="*/ 78 w 104"/>
                      <a:gd name="T15" fmla="*/ 140 h 140"/>
                      <a:gd name="T16" fmla="*/ 84 w 104"/>
                      <a:gd name="T17" fmla="*/ 138 h 140"/>
                      <a:gd name="T18" fmla="*/ 90 w 104"/>
                      <a:gd name="T19" fmla="*/ 134 h 140"/>
                      <a:gd name="T20" fmla="*/ 92 w 104"/>
                      <a:gd name="T21" fmla="*/ 130 h 140"/>
                      <a:gd name="T22" fmla="*/ 96 w 104"/>
                      <a:gd name="T23" fmla="*/ 124 h 140"/>
                      <a:gd name="T24" fmla="*/ 98 w 104"/>
                      <a:gd name="T25" fmla="*/ 118 h 140"/>
                      <a:gd name="T26" fmla="*/ 102 w 104"/>
                      <a:gd name="T27" fmla="*/ 112 h 140"/>
                      <a:gd name="T28" fmla="*/ 102 w 104"/>
                      <a:gd name="T29" fmla="*/ 106 h 140"/>
                      <a:gd name="T30" fmla="*/ 104 w 104"/>
                      <a:gd name="T31" fmla="*/ 96 h 140"/>
                      <a:gd name="T32" fmla="*/ 104 w 104"/>
                      <a:gd name="T33" fmla="*/ 82 h 140"/>
                      <a:gd name="T34" fmla="*/ 102 w 104"/>
                      <a:gd name="T35" fmla="*/ 68 h 140"/>
                      <a:gd name="T36" fmla="*/ 92 w 104"/>
                      <a:gd name="T37" fmla="*/ 30 h 140"/>
                      <a:gd name="T38" fmla="*/ 88 w 104"/>
                      <a:gd name="T39" fmla="*/ 22 h 140"/>
                      <a:gd name="T40" fmla="*/ 84 w 104"/>
                      <a:gd name="T41" fmla="*/ 16 h 140"/>
                      <a:gd name="T42" fmla="*/ 80 w 104"/>
                      <a:gd name="T43" fmla="*/ 10 h 140"/>
                      <a:gd name="T44" fmla="*/ 76 w 104"/>
                      <a:gd name="T45" fmla="*/ 6 h 140"/>
                      <a:gd name="T46" fmla="*/ 70 w 104"/>
                      <a:gd name="T47" fmla="*/ 2 h 140"/>
                      <a:gd name="T48" fmla="*/ 66 w 104"/>
                      <a:gd name="T49" fmla="*/ 2 h 140"/>
                      <a:gd name="T50" fmla="*/ 60 w 104"/>
                      <a:gd name="T51" fmla="*/ 0 h 140"/>
                      <a:gd name="T52" fmla="*/ 56 w 104"/>
                      <a:gd name="T53" fmla="*/ 0 h 140"/>
                      <a:gd name="T54" fmla="*/ 52 w 104"/>
                      <a:gd name="T55" fmla="*/ 2 h 140"/>
                      <a:gd name="T56" fmla="*/ 46 w 104"/>
                      <a:gd name="T57" fmla="*/ 6 h 140"/>
                      <a:gd name="T58" fmla="*/ 42 w 104"/>
                      <a:gd name="T59" fmla="*/ 12 h 140"/>
                      <a:gd name="T60" fmla="*/ 40 w 104"/>
                      <a:gd name="T61" fmla="*/ 20 h 140"/>
                      <a:gd name="T62" fmla="*/ 36 w 104"/>
                      <a:gd name="T63" fmla="*/ 28 h 140"/>
                      <a:gd name="T64" fmla="*/ 32 w 104"/>
                      <a:gd name="T65" fmla="*/ 42 h 140"/>
                      <a:gd name="T66" fmla="*/ 28 w 104"/>
                      <a:gd name="T67" fmla="*/ 56 h 140"/>
                      <a:gd name="T68" fmla="*/ 22 w 104"/>
                      <a:gd name="T69" fmla="*/ 74 h 140"/>
                      <a:gd name="T70" fmla="*/ 16 w 104"/>
                      <a:gd name="T71" fmla="*/ 88 h 140"/>
                      <a:gd name="T72" fmla="*/ 0 w 104"/>
                      <a:gd name="T73" fmla="*/ 12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0" y="124"/>
                        </a:moveTo>
                        <a:lnTo>
                          <a:pt x="20" y="124"/>
                        </a:lnTo>
                        <a:lnTo>
                          <a:pt x="32" y="126"/>
                        </a:lnTo>
                        <a:lnTo>
                          <a:pt x="42" y="132"/>
                        </a:lnTo>
                        <a:lnTo>
                          <a:pt x="54" y="136"/>
                        </a:lnTo>
                        <a:lnTo>
                          <a:pt x="64" y="140"/>
                        </a:lnTo>
                        <a:lnTo>
                          <a:pt x="72" y="140"/>
                        </a:lnTo>
                        <a:lnTo>
                          <a:pt x="78" y="140"/>
                        </a:lnTo>
                        <a:lnTo>
                          <a:pt x="84" y="138"/>
                        </a:lnTo>
                        <a:lnTo>
                          <a:pt x="90" y="134"/>
                        </a:lnTo>
                        <a:lnTo>
                          <a:pt x="92" y="130"/>
                        </a:lnTo>
                        <a:lnTo>
                          <a:pt x="96" y="124"/>
                        </a:lnTo>
                        <a:lnTo>
                          <a:pt x="98" y="118"/>
                        </a:lnTo>
                        <a:lnTo>
                          <a:pt x="102" y="112"/>
                        </a:lnTo>
                        <a:lnTo>
                          <a:pt x="102" y="106"/>
                        </a:lnTo>
                        <a:lnTo>
                          <a:pt x="104" y="96"/>
                        </a:lnTo>
                        <a:lnTo>
                          <a:pt x="104" y="82"/>
                        </a:lnTo>
                        <a:lnTo>
                          <a:pt x="102" y="68"/>
                        </a:lnTo>
                        <a:lnTo>
                          <a:pt x="92" y="30"/>
                        </a:lnTo>
                        <a:lnTo>
                          <a:pt x="88" y="22"/>
                        </a:lnTo>
                        <a:lnTo>
                          <a:pt x="84" y="16"/>
                        </a:lnTo>
                        <a:lnTo>
                          <a:pt x="80" y="10"/>
                        </a:lnTo>
                        <a:lnTo>
                          <a:pt x="76" y="6"/>
                        </a:lnTo>
                        <a:lnTo>
                          <a:pt x="70" y="2"/>
                        </a:lnTo>
                        <a:lnTo>
                          <a:pt x="66" y="2"/>
                        </a:lnTo>
                        <a:lnTo>
                          <a:pt x="60" y="0"/>
                        </a:lnTo>
                        <a:lnTo>
                          <a:pt x="56" y="0"/>
                        </a:lnTo>
                        <a:lnTo>
                          <a:pt x="52" y="2"/>
                        </a:lnTo>
                        <a:lnTo>
                          <a:pt x="46" y="6"/>
                        </a:lnTo>
                        <a:lnTo>
                          <a:pt x="42" y="12"/>
                        </a:lnTo>
                        <a:lnTo>
                          <a:pt x="40" y="20"/>
                        </a:lnTo>
                        <a:lnTo>
                          <a:pt x="36" y="28"/>
                        </a:lnTo>
                        <a:lnTo>
                          <a:pt x="32" y="42"/>
                        </a:lnTo>
                        <a:lnTo>
                          <a:pt x="28" y="56"/>
                        </a:lnTo>
                        <a:lnTo>
                          <a:pt x="22" y="74"/>
                        </a:lnTo>
                        <a:lnTo>
                          <a:pt x="16" y="88"/>
                        </a:lnTo>
                        <a:lnTo>
                          <a:pt x="0" y="124"/>
                        </a:lnTo>
                        <a:close/>
                      </a:path>
                    </a:pathLst>
                  </a:custGeom>
                  <a:solidFill>
                    <a:srgbClr val="008000"/>
                  </a:solidFill>
                  <a:ln w="6350">
                    <a:solidFill>
                      <a:srgbClr val="606060"/>
                    </a:solidFill>
                    <a:round/>
                    <a:headEnd/>
                    <a:tailEnd/>
                  </a:ln>
                </p:spPr>
                <p:txBody>
                  <a:bodyPr/>
                  <a:lstStyle/>
                  <a:p>
                    <a:endParaRPr lang="es-AR"/>
                  </a:p>
                </p:txBody>
              </p:sp>
              <p:sp>
                <p:nvSpPr>
                  <p:cNvPr id="71812" name="Line 929"/>
                  <p:cNvSpPr>
                    <a:spLocks noChangeShapeType="1"/>
                  </p:cNvSpPr>
                  <p:nvPr/>
                </p:nvSpPr>
                <p:spPr bwMode="auto">
                  <a:xfrm flipV="1">
                    <a:off x="5264" y="3056"/>
                    <a:ext cx="96" cy="70"/>
                  </a:xfrm>
                  <a:prstGeom prst="line">
                    <a:avLst/>
                  </a:prstGeom>
                  <a:noFill/>
                  <a:ln w="6350">
                    <a:solidFill>
                      <a:srgbClr val="006000"/>
                    </a:solidFill>
                    <a:round/>
                    <a:headEnd/>
                    <a:tailEnd/>
                  </a:ln>
                </p:spPr>
                <p:txBody>
                  <a:bodyPr/>
                  <a:lstStyle/>
                  <a:p>
                    <a:endParaRPr lang="es-AR"/>
                  </a:p>
                </p:txBody>
              </p:sp>
            </p:grpSp>
          </p:grpSp>
          <p:grpSp>
            <p:nvGrpSpPr>
              <p:cNvPr id="71760" name="Group 930"/>
              <p:cNvGrpSpPr>
                <a:grpSpLocks/>
              </p:cNvGrpSpPr>
              <p:nvPr/>
            </p:nvGrpSpPr>
            <p:grpSpPr bwMode="auto">
              <a:xfrm>
                <a:off x="5348" y="3042"/>
                <a:ext cx="68" cy="152"/>
                <a:chOff x="5348" y="3042"/>
                <a:chExt cx="68" cy="152"/>
              </a:xfrm>
            </p:grpSpPr>
            <p:sp>
              <p:nvSpPr>
                <p:cNvPr id="71807" name="Freeform 931"/>
                <p:cNvSpPr>
                  <a:spLocks/>
                </p:cNvSpPr>
                <p:nvPr/>
              </p:nvSpPr>
              <p:spPr bwMode="auto">
                <a:xfrm>
                  <a:off x="5348" y="3042"/>
                  <a:ext cx="68" cy="152"/>
                </a:xfrm>
                <a:custGeom>
                  <a:avLst/>
                  <a:gdLst>
                    <a:gd name="T0" fmla="*/ 44 w 68"/>
                    <a:gd name="T1" fmla="*/ 0 h 152"/>
                    <a:gd name="T2" fmla="*/ 60 w 68"/>
                    <a:gd name="T3" fmla="*/ 20 h 152"/>
                    <a:gd name="T4" fmla="*/ 64 w 68"/>
                    <a:gd name="T5" fmla="*/ 30 h 152"/>
                    <a:gd name="T6" fmla="*/ 66 w 68"/>
                    <a:gd name="T7" fmla="*/ 40 h 152"/>
                    <a:gd name="T8" fmla="*/ 68 w 68"/>
                    <a:gd name="T9" fmla="*/ 48 h 152"/>
                    <a:gd name="T10" fmla="*/ 68 w 68"/>
                    <a:gd name="T11" fmla="*/ 58 h 152"/>
                    <a:gd name="T12" fmla="*/ 68 w 68"/>
                    <a:gd name="T13" fmla="*/ 70 h 152"/>
                    <a:gd name="T14" fmla="*/ 68 w 68"/>
                    <a:gd name="T15" fmla="*/ 80 h 152"/>
                    <a:gd name="T16" fmla="*/ 66 w 68"/>
                    <a:gd name="T17" fmla="*/ 88 h 152"/>
                    <a:gd name="T18" fmla="*/ 62 w 68"/>
                    <a:gd name="T19" fmla="*/ 96 h 152"/>
                    <a:gd name="T20" fmla="*/ 60 w 68"/>
                    <a:gd name="T21" fmla="*/ 100 h 152"/>
                    <a:gd name="T22" fmla="*/ 56 w 68"/>
                    <a:gd name="T23" fmla="*/ 104 h 152"/>
                    <a:gd name="T24" fmla="*/ 52 w 68"/>
                    <a:gd name="T25" fmla="*/ 108 h 152"/>
                    <a:gd name="T26" fmla="*/ 44 w 68"/>
                    <a:gd name="T27" fmla="*/ 114 h 152"/>
                    <a:gd name="T28" fmla="*/ 32 w 68"/>
                    <a:gd name="T29" fmla="*/ 120 h 152"/>
                    <a:gd name="T30" fmla="*/ 26 w 68"/>
                    <a:gd name="T31" fmla="*/ 124 h 152"/>
                    <a:gd name="T32" fmla="*/ 20 w 68"/>
                    <a:gd name="T33" fmla="*/ 130 h 152"/>
                    <a:gd name="T34" fmla="*/ 0 w 68"/>
                    <a:gd name="T35" fmla="*/ 152 h 152"/>
                    <a:gd name="T36" fmla="*/ 2 w 68"/>
                    <a:gd name="T37" fmla="*/ 116 h 152"/>
                    <a:gd name="T38" fmla="*/ 2 w 68"/>
                    <a:gd name="T39" fmla="*/ 98 h 152"/>
                    <a:gd name="T40" fmla="*/ 2 w 68"/>
                    <a:gd name="T41" fmla="*/ 84 h 152"/>
                    <a:gd name="T42" fmla="*/ 0 w 68"/>
                    <a:gd name="T43" fmla="*/ 70 h 152"/>
                    <a:gd name="T44" fmla="*/ 0 w 68"/>
                    <a:gd name="T45" fmla="*/ 60 h 152"/>
                    <a:gd name="T46" fmla="*/ 0 w 68"/>
                    <a:gd name="T47" fmla="*/ 46 h 152"/>
                    <a:gd name="T48" fmla="*/ 0 w 68"/>
                    <a:gd name="T49" fmla="*/ 38 h 152"/>
                    <a:gd name="T50" fmla="*/ 0 w 68"/>
                    <a:gd name="T51" fmla="*/ 28 h 152"/>
                    <a:gd name="T52" fmla="*/ 2 w 68"/>
                    <a:gd name="T53" fmla="*/ 18 h 152"/>
                    <a:gd name="T54" fmla="*/ 4 w 68"/>
                    <a:gd name="T55" fmla="*/ 12 h 152"/>
                    <a:gd name="T56" fmla="*/ 8 w 68"/>
                    <a:gd name="T57" fmla="*/ 4 h 152"/>
                    <a:gd name="T58" fmla="*/ 4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44" y="0"/>
                      </a:moveTo>
                      <a:lnTo>
                        <a:pt x="60" y="20"/>
                      </a:lnTo>
                      <a:lnTo>
                        <a:pt x="64" y="30"/>
                      </a:lnTo>
                      <a:lnTo>
                        <a:pt x="66" y="40"/>
                      </a:lnTo>
                      <a:lnTo>
                        <a:pt x="68" y="48"/>
                      </a:lnTo>
                      <a:lnTo>
                        <a:pt x="68" y="58"/>
                      </a:lnTo>
                      <a:lnTo>
                        <a:pt x="68" y="70"/>
                      </a:lnTo>
                      <a:lnTo>
                        <a:pt x="68" y="80"/>
                      </a:lnTo>
                      <a:lnTo>
                        <a:pt x="66" y="88"/>
                      </a:lnTo>
                      <a:lnTo>
                        <a:pt x="62" y="96"/>
                      </a:lnTo>
                      <a:lnTo>
                        <a:pt x="60" y="100"/>
                      </a:lnTo>
                      <a:lnTo>
                        <a:pt x="56" y="104"/>
                      </a:lnTo>
                      <a:lnTo>
                        <a:pt x="52" y="108"/>
                      </a:lnTo>
                      <a:lnTo>
                        <a:pt x="44" y="114"/>
                      </a:lnTo>
                      <a:lnTo>
                        <a:pt x="32" y="120"/>
                      </a:lnTo>
                      <a:lnTo>
                        <a:pt x="26" y="124"/>
                      </a:lnTo>
                      <a:lnTo>
                        <a:pt x="20" y="130"/>
                      </a:lnTo>
                      <a:lnTo>
                        <a:pt x="0" y="152"/>
                      </a:lnTo>
                      <a:lnTo>
                        <a:pt x="2" y="116"/>
                      </a:lnTo>
                      <a:lnTo>
                        <a:pt x="2" y="98"/>
                      </a:lnTo>
                      <a:lnTo>
                        <a:pt x="2" y="84"/>
                      </a:lnTo>
                      <a:lnTo>
                        <a:pt x="0" y="70"/>
                      </a:lnTo>
                      <a:lnTo>
                        <a:pt x="0" y="60"/>
                      </a:lnTo>
                      <a:lnTo>
                        <a:pt x="0" y="46"/>
                      </a:lnTo>
                      <a:lnTo>
                        <a:pt x="0" y="38"/>
                      </a:lnTo>
                      <a:lnTo>
                        <a:pt x="0" y="28"/>
                      </a:lnTo>
                      <a:lnTo>
                        <a:pt x="2" y="18"/>
                      </a:lnTo>
                      <a:lnTo>
                        <a:pt x="4" y="12"/>
                      </a:lnTo>
                      <a:lnTo>
                        <a:pt x="8" y="4"/>
                      </a:lnTo>
                      <a:lnTo>
                        <a:pt x="44" y="0"/>
                      </a:lnTo>
                      <a:close/>
                    </a:path>
                  </a:pathLst>
                </a:custGeom>
                <a:solidFill>
                  <a:srgbClr val="008000"/>
                </a:solidFill>
                <a:ln w="6350">
                  <a:solidFill>
                    <a:srgbClr val="606060"/>
                  </a:solidFill>
                  <a:round/>
                  <a:headEnd/>
                  <a:tailEnd/>
                </a:ln>
              </p:spPr>
              <p:txBody>
                <a:bodyPr/>
                <a:lstStyle/>
                <a:p>
                  <a:endParaRPr lang="es-AR"/>
                </a:p>
              </p:txBody>
            </p:sp>
            <p:sp>
              <p:nvSpPr>
                <p:cNvPr id="71808" name="Line 932"/>
                <p:cNvSpPr>
                  <a:spLocks noChangeShapeType="1"/>
                </p:cNvSpPr>
                <p:nvPr/>
              </p:nvSpPr>
              <p:spPr bwMode="auto">
                <a:xfrm flipH="1">
                  <a:off x="5348" y="3050"/>
                  <a:ext cx="48" cy="142"/>
                </a:xfrm>
                <a:prstGeom prst="line">
                  <a:avLst/>
                </a:prstGeom>
                <a:noFill/>
                <a:ln w="6350">
                  <a:solidFill>
                    <a:srgbClr val="006000"/>
                  </a:solidFill>
                  <a:round/>
                  <a:headEnd/>
                  <a:tailEnd/>
                </a:ln>
              </p:spPr>
              <p:txBody>
                <a:bodyPr/>
                <a:lstStyle/>
                <a:p>
                  <a:endParaRPr lang="es-AR"/>
                </a:p>
              </p:txBody>
            </p:sp>
          </p:grpSp>
          <p:grpSp>
            <p:nvGrpSpPr>
              <p:cNvPr id="71761" name="Group 933"/>
              <p:cNvGrpSpPr>
                <a:grpSpLocks/>
              </p:cNvGrpSpPr>
              <p:nvPr/>
            </p:nvGrpSpPr>
            <p:grpSpPr bwMode="auto">
              <a:xfrm>
                <a:off x="5334" y="2978"/>
                <a:ext cx="62" cy="94"/>
                <a:chOff x="5334" y="2978"/>
                <a:chExt cx="62" cy="94"/>
              </a:xfrm>
            </p:grpSpPr>
            <p:sp>
              <p:nvSpPr>
                <p:cNvPr id="71805" name="Freeform 934"/>
                <p:cNvSpPr>
                  <a:spLocks/>
                </p:cNvSpPr>
                <p:nvPr/>
              </p:nvSpPr>
              <p:spPr bwMode="auto">
                <a:xfrm>
                  <a:off x="5334" y="2978"/>
                  <a:ext cx="62" cy="94"/>
                </a:xfrm>
                <a:custGeom>
                  <a:avLst/>
                  <a:gdLst>
                    <a:gd name="T0" fmla="*/ 0 w 62"/>
                    <a:gd name="T1" fmla="*/ 12 h 94"/>
                    <a:gd name="T2" fmla="*/ 12 w 62"/>
                    <a:gd name="T3" fmla="*/ 10 h 94"/>
                    <a:gd name="T4" fmla="*/ 18 w 62"/>
                    <a:gd name="T5" fmla="*/ 10 h 94"/>
                    <a:gd name="T6" fmla="*/ 26 w 62"/>
                    <a:gd name="T7" fmla="*/ 6 h 94"/>
                    <a:gd name="T8" fmla="*/ 32 w 62"/>
                    <a:gd name="T9" fmla="*/ 2 h 94"/>
                    <a:gd name="T10" fmla="*/ 38 w 62"/>
                    <a:gd name="T11" fmla="*/ 0 h 94"/>
                    <a:gd name="T12" fmla="*/ 42 w 62"/>
                    <a:gd name="T13" fmla="*/ 0 h 94"/>
                    <a:gd name="T14" fmla="*/ 46 w 62"/>
                    <a:gd name="T15" fmla="*/ 0 h 94"/>
                    <a:gd name="T16" fmla="*/ 50 w 62"/>
                    <a:gd name="T17" fmla="*/ 2 h 94"/>
                    <a:gd name="T18" fmla="*/ 54 w 62"/>
                    <a:gd name="T19" fmla="*/ 4 h 94"/>
                    <a:gd name="T20" fmla="*/ 56 w 62"/>
                    <a:gd name="T21" fmla="*/ 8 h 94"/>
                    <a:gd name="T22" fmla="*/ 58 w 62"/>
                    <a:gd name="T23" fmla="*/ 12 h 94"/>
                    <a:gd name="T24" fmla="*/ 58 w 62"/>
                    <a:gd name="T25" fmla="*/ 14 h 94"/>
                    <a:gd name="T26" fmla="*/ 60 w 62"/>
                    <a:gd name="T27" fmla="*/ 20 h 94"/>
                    <a:gd name="T28" fmla="*/ 62 w 62"/>
                    <a:gd name="T29" fmla="*/ 24 h 94"/>
                    <a:gd name="T30" fmla="*/ 62 w 62"/>
                    <a:gd name="T31" fmla="*/ 30 h 94"/>
                    <a:gd name="T32" fmla="*/ 62 w 62"/>
                    <a:gd name="T33" fmla="*/ 40 h 94"/>
                    <a:gd name="T34" fmla="*/ 62 w 62"/>
                    <a:gd name="T35" fmla="*/ 48 h 94"/>
                    <a:gd name="T36" fmla="*/ 56 w 62"/>
                    <a:gd name="T37" fmla="*/ 74 h 94"/>
                    <a:gd name="T38" fmla="*/ 52 w 62"/>
                    <a:gd name="T39" fmla="*/ 80 h 94"/>
                    <a:gd name="T40" fmla="*/ 50 w 62"/>
                    <a:gd name="T41" fmla="*/ 84 h 94"/>
                    <a:gd name="T42" fmla="*/ 48 w 62"/>
                    <a:gd name="T43" fmla="*/ 88 h 94"/>
                    <a:gd name="T44" fmla="*/ 44 w 62"/>
                    <a:gd name="T45" fmla="*/ 90 h 94"/>
                    <a:gd name="T46" fmla="*/ 42 w 62"/>
                    <a:gd name="T47" fmla="*/ 94 h 94"/>
                    <a:gd name="T48" fmla="*/ 38 w 62"/>
                    <a:gd name="T49" fmla="*/ 94 h 94"/>
                    <a:gd name="T50" fmla="*/ 36 w 62"/>
                    <a:gd name="T51" fmla="*/ 94 h 94"/>
                    <a:gd name="T52" fmla="*/ 34 w 62"/>
                    <a:gd name="T53" fmla="*/ 94 h 94"/>
                    <a:gd name="T54" fmla="*/ 30 w 62"/>
                    <a:gd name="T55" fmla="*/ 94 h 94"/>
                    <a:gd name="T56" fmla="*/ 28 w 62"/>
                    <a:gd name="T57" fmla="*/ 90 h 94"/>
                    <a:gd name="T58" fmla="*/ 26 w 62"/>
                    <a:gd name="T59" fmla="*/ 86 h 94"/>
                    <a:gd name="T60" fmla="*/ 24 w 62"/>
                    <a:gd name="T61" fmla="*/ 82 h 94"/>
                    <a:gd name="T62" fmla="*/ 22 w 62"/>
                    <a:gd name="T63" fmla="*/ 76 h 94"/>
                    <a:gd name="T64" fmla="*/ 18 w 62"/>
                    <a:gd name="T65" fmla="*/ 66 h 94"/>
                    <a:gd name="T66" fmla="*/ 16 w 62"/>
                    <a:gd name="T67" fmla="*/ 58 h 94"/>
                    <a:gd name="T68" fmla="*/ 14 w 62"/>
                    <a:gd name="T69" fmla="*/ 46 h 94"/>
                    <a:gd name="T70" fmla="*/ 10 w 62"/>
                    <a:gd name="T71" fmla="*/ 36 h 94"/>
                    <a:gd name="T72" fmla="*/ 0 w 62"/>
                    <a:gd name="T73" fmla="*/ 12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0" y="12"/>
                      </a:moveTo>
                      <a:lnTo>
                        <a:pt x="12" y="10"/>
                      </a:lnTo>
                      <a:lnTo>
                        <a:pt x="18" y="10"/>
                      </a:lnTo>
                      <a:lnTo>
                        <a:pt x="26" y="6"/>
                      </a:lnTo>
                      <a:lnTo>
                        <a:pt x="32" y="2"/>
                      </a:lnTo>
                      <a:lnTo>
                        <a:pt x="38" y="0"/>
                      </a:lnTo>
                      <a:lnTo>
                        <a:pt x="42" y="0"/>
                      </a:lnTo>
                      <a:lnTo>
                        <a:pt x="46" y="0"/>
                      </a:lnTo>
                      <a:lnTo>
                        <a:pt x="50" y="2"/>
                      </a:lnTo>
                      <a:lnTo>
                        <a:pt x="54" y="4"/>
                      </a:lnTo>
                      <a:lnTo>
                        <a:pt x="56" y="8"/>
                      </a:lnTo>
                      <a:lnTo>
                        <a:pt x="58" y="12"/>
                      </a:lnTo>
                      <a:lnTo>
                        <a:pt x="58" y="14"/>
                      </a:lnTo>
                      <a:lnTo>
                        <a:pt x="60" y="20"/>
                      </a:lnTo>
                      <a:lnTo>
                        <a:pt x="62" y="24"/>
                      </a:lnTo>
                      <a:lnTo>
                        <a:pt x="62" y="30"/>
                      </a:lnTo>
                      <a:lnTo>
                        <a:pt x="62" y="40"/>
                      </a:lnTo>
                      <a:lnTo>
                        <a:pt x="62" y="48"/>
                      </a:lnTo>
                      <a:lnTo>
                        <a:pt x="56" y="74"/>
                      </a:lnTo>
                      <a:lnTo>
                        <a:pt x="52" y="80"/>
                      </a:lnTo>
                      <a:lnTo>
                        <a:pt x="50" y="84"/>
                      </a:lnTo>
                      <a:lnTo>
                        <a:pt x="48" y="88"/>
                      </a:lnTo>
                      <a:lnTo>
                        <a:pt x="44" y="90"/>
                      </a:lnTo>
                      <a:lnTo>
                        <a:pt x="42" y="94"/>
                      </a:lnTo>
                      <a:lnTo>
                        <a:pt x="38" y="94"/>
                      </a:lnTo>
                      <a:lnTo>
                        <a:pt x="36" y="94"/>
                      </a:lnTo>
                      <a:lnTo>
                        <a:pt x="34" y="94"/>
                      </a:lnTo>
                      <a:lnTo>
                        <a:pt x="30" y="94"/>
                      </a:lnTo>
                      <a:lnTo>
                        <a:pt x="28" y="90"/>
                      </a:lnTo>
                      <a:lnTo>
                        <a:pt x="26" y="86"/>
                      </a:lnTo>
                      <a:lnTo>
                        <a:pt x="24" y="82"/>
                      </a:lnTo>
                      <a:lnTo>
                        <a:pt x="22" y="76"/>
                      </a:lnTo>
                      <a:lnTo>
                        <a:pt x="18" y="66"/>
                      </a:lnTo>
                      <a:lnTo>
                        <a:pt x="16" y="58"/>
                      </a:lnTo>
                      <a:lnTo>
                        <a:pt x="14" y="46"/>
                      </a:lnTo>
                      <a:lnTo>
                        <a:pt x="10" y="36"/>
                      </a:lnTo>
                      <a:lnTo>
                        <a:pt x="0" y="12"/>
                      </a:lnTo>
                      <a:close/>
                    </a:path>
                  </a:pathLst>
                </a:custGeom>
                <a:solidFill>
                  <a:srgbClr val="008000"/>
                </a:solidFill>
                <a:ln w="6350">
                  <a:solidFill>
                    <a:srgbClr val="606060"/>
                  </a:solidFill>
                  <a:round/>
                  <a:headEnd/>
                  <a:tailEnd/>
                </a:ln>
              </p:spPr>
              <p:txBody>
                <a:bodyPr/>
                <a:lstStyle/>
                <a:p>
                  <a:endParaRPr lang="es-AR"/>
                </a:p>
              </p:txBody>
            </p:sp>
            <p:sp>
              <p:nvSpPr>
                <p:cNvPr id="71806" name="Line 935"/>
                <p:cNvSpPr>
                  <a:spLocks noChangeShapeType="1"/>
                </p:cNvSpPr>
                <p:nvPr/>
              </p:nvSpPr>
              <p:spPr bwMode="auto">
                <a:xfrm>
                  <a:off x="5334" y="2990"/>
                  <a:ext cx="58" cy="48"/>
                </a:xfrm>
                <a:prstGeom prst="line">
                  <a:avLst/>
                </a:prstGeom>
                <a:noFill/>
                <a:ln w="6350">
                  <a:solidFill>
                    <a:srgbClr val="006000"/>
                  </a:solidFill>
                  <a:round/>
                  <a:headEnd/>
                  <a:tailEnd/>
                </a:ln>
              </p:spPr>
              <p:txBody>
                <a:bodyPr/>
                <a:lstStyle/>
                <a:p>
                  <a:endParaRPr lang="es-AR"/>
                </a:p>
              </p:txBody>
            </p:sp>
          </p:grpSp>
          <p:grpSp>
            <p:nvGrpSpPr>
              <p:cNvPr id="71762" name="Group 936"/>
              <p:cNvGrpSpPr>
                <a:grpSpLocks/>
              </p:cNvGrpSpPr>
              <p:nvPr/>
            </p:nvGrpSpPr>
            <p:grpSpPr bwMode="auto">
              <a:xfrm>
                <a:off x="5362" y="2656"/>
                <a:ext cx="102" cy="130"/>
                <a:chOff x="5362" y="2656"/>
                <a:chExt cx="102" cy="130"/>
              </a:xfrm>
            </p:grpSpPr>
            <p:sp>
              <p:nvSpPr>
                <p:cNvPr id="71801" name="Freeform 937"/>
                <p:cNvSpPr>
                  <a:spLocks/>
                </p:cNvSpPr>
                <p:nvPr/>
              </p:nvSpPr>
              <p:spPr bwMode="auto">
                <a:xfrm>
                  <a:off x="5362" y="2656"/>
                  <a:ext cx="82" cy="128"/>
                </a:xfrm>
                <a:custGeom>
                  <a:avLst/>
                  <a:gdLst>
                    <a:gd name="T0" fmla="*/ 0 w 82"/>
                    <a:gd name="T1" fmla="*/ 16 h 128"/>
                    <a:gd name="T2" fmla="*/ 16 w 82"/>
                    <a:gd name="T3" fmla="*/ 14 h 128"/>
                    <a:gd name="T4" fmla="*/ 24 w 82"/>
                    <a:gd name="T5" fmla="*/ 12 h 128"/>
                    <a:gd name="T6" fmla="*/ 34 w 82"/>
                    <a:gd name="T7" fmla="*/ 8 h 128"/>
                    <a:gd name="T8" fmla="*/ 44 w 82"/>
                    <a:gd name="T9" fmla="*/ 4 h 128"/>
                    <a:gd name="T10" fmla="*/ 52 w 82"/>
                    <a:gd name="T11" fmla="*/ 0 h 128"/>
                    <a:gd name="T12" fmla="*/ 56 w 82"/>
                    <a:gd name="T13" fmla="*/ 0 h 128"/>
                    <a:gd name="T14" fmla="*/ 62 w 82"/>
                    <a:gd name="T15" fmla="*/ 0 h 128"/>
                    <a:gd name="T16" fmla="*/ 66 w 82"/>
                    <a:gd name="T17" fmla="*/ 2 h 128"/>
                    <a:gd name="T18" fmla="*/ 72 w 82"/>
                    <a:gd name="T19" fmla="*/ 6 h 128"/>
                    <a:gd name="T20" fmla="*/ 74 w 82"/>
                    <a:gd name="T21" fmla="*/ 10 h 128"/>
                    <a:gd name="T22" fmla="*/ 76 w 82"/>
                    <a:gd name="T23" fmla="*/ 16 h 128"/>
                    <a:gd name="T24" fmla="*/ 78 w 82"/>
                    <a:gd name="T25" fmla="*/ 20 h 128"/>
                    <a:gd name="T26" fmla="*/ 80 w 82"/>
                    <a:gd name="T27" fmla="*/ 26 h 128"/>
                    <a:gd name="T28" fmla="*/ 82 w 82"/>
                    <a:gd name="T29" fmla="*/ 32 h 128"/>
                    <a:gd name="T30" fmla="*/ 82 w 82"/>
                    <a:gd name="T31" fmla="*/ 40 h 128"/>
                    <a:gd name="T32" fmla="*/ 82 w 82"/>
                    <a:gd name="T33" fmla="*/ 54 h 128"/>
                    <a:gd name="T34" fmla="*/ 82 w 82"/>
                    <a:gd name="T35" fmla="*/ 66 h 128"/>
                    <a:gd name="T36" fmla="*/ 74 w 82"/>
                    <a:gd name="T37" fmla="*/ 100 h 128"/>
                    <a:gd name="T38" fmla="*/ 70 w 82"/>
                    <a:gd name="T39" fmla="*/ 108 h 128"/>
                    <a:gd name="T40" fmla="*/ 66 w 82"/>
                    <a:gd name="T41" fmla="*/ 114 h 128"/>
                    <a:gd name="T42" fmla="*/ 64 w 82"/>
                    <a:gd name="T43" fmla="*/ 120 h 128"/>
                    <a:gd name="T44" fmla="*/ 60 w 82"/>
                    <a:gd name="T45" fmla="*/ 122 h 128"/>
                    <a:gd name="T46" fmla="*/ 56 w 82"/>
                    <a:gd name="T47" fmla="*/ 126 h 128"/>
                    <a:gd name="T48" fmla="*/ 52 w 82"/>
                    <a:gd name="T49" fmla="*/ 128 h 128"/>
                    <a:gd name="T50" fmla="*/ 48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4"/>
                      </a:lnTo>
                      <a:lnTo>
                        <a:pt x="24" y="12"/>
                      </a:lnTo>
                      <a:lnTo>
                        <a:pt x="34" y="8"/>
                      </a:lnTo>
                      <a:lnTo>
                        <a:pt x="44" y="4"/>
                      </a:lnTo>
                      <a:lnTo>
                        <a:pt x="52" y="0"/>
                      </a:lnTo>
                      <a:lnTo>
                        <a:pt x="56" y="0"/>
                      </a:lnTo>
                      <a:lnTo>
                        <a:pt x="62" y="0"/>
                      </a:lnTo>
                      <a:lnTo>
                        <a:pt x="66" y="2"/>
                      </a:lnTo>
                      <a:lnTo>
                        <a:pt x="72" y="6"/>
                      </a:lnTo>
                      <a:lnTo>
                        <a:pt x="74" y="10"/>
                      </a:lnTo>
                      <a:lnTo>
                        <a:pt x="76" y="16"/>
                      </a:lnTo>
                      <a:lnTo>
                        <a:pt x="78" y="20"/>
                      </a:lnTo>
                      <a:lnTo>
                        <a:pt x="80" y="26"/>
                      </a:lnTo>
                      <a:lnTo>
                        <a:pt x="82" y="32"/>
                      </a:lnTo>
                      <a:lnTo>
                        <a:pt x="82" y="40"/>
                      </a:lnTo>
                      <a:lnTo>
                        <a:pt x="82" y="54"/>
                      </a:lnTo>
                      <a:lnTo>
                        <a:pt x="82" y="66"/>
                      </a:lnTo>
                      <a:lnTo>
                        <a:pt x="74" y="100"/>
                      </a:lnTo>
                      <a:lnTo>
                        <a:pt x="70" y="108"/>
                      </a:lnTo>
                      <a:lnTo>
                        <a:pt x="66" y="114"/>
                      </a:lnTo>
                      <a:lnTo>
                        <a:pt x="64" y="120"/>
                      </a:lnTo>
                      <a:lnTo>
                        <a:pt x="60" y="122"/>
                      </a:lnTo>
                      <a:lnTo>
                        <a:pt x="56" y="126"/>
                      </a:lnTo>
                      <a:lnTo>
                        <a:pt x="52" y="128"/>
                      </a:lnTo>
                      <a:lnTo>
                        <a:pt x="48"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grpSp>
              <p:nvGrpSpPr>
                <p:cNvPr id="71802" name="Group 938"/>
                <p:cNvGrpSpPr>
                  <a:grpSpLocks/>
                </p:cNvGrpSpPr>
                <p:nvPr/>
              </p:nvGrpSpPr>
              <p:grpSpPr bwMode="auto">
                <a:xfrm>
                  <a:off x="5362" y="2672"/>
                  <a:ext cx="102" cy="114"/>
                  <a:chOff x="5362" y="2672"/>
                  <a:chExt cx="102" cy="114"/>
                </a:xfrm>
              </p:grpSpPr>
              <p:sp>
                <p:nvSpPr>
                  <p:cNvPr id="71803" name="Freeform 939"/>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0" y="0"/>
                        </a:moveTo>
                        <a:lnTo>
                          <a:pt x="80" y="66"/>
                        </a:lnTo>
                        <a:lnTo>
                          <a:pt x="86" y="76"/>
                        </a:lnTo>
                        <a:lnTo>
                          <a:pt x="90" y="82"/>
                        </a:lnTo>
                        <a:lnTo>
                          <a:pt x="92" y="86"/>
                        </a:lnTo>
                        <a:lnTo>
                          <a:pt x="94" y="92"/>
                        </a:lnTo>
                        <a:lnTo>
                          <a:pt x="96" y="100"/>
                        </a:lnTo>
                        <a:lnTo>
                          <a:pt x="100" y="108"/>
                        </a:lnTo>
                        <a:lnTo>
                          <a:pt x="102" y="114"/>
                        </a:lnTo>
                        <a:lnTo>
                          <a:pt x="0" y="0"/>
                        </a:lnTo>
                        <a:close/>
                      </a:path>
                    </a:pathLst>
                  </a:custGeom>
                  <a:solidFill>
                    <a:srgbClr val="008000"/>
                  </a:solidFill>
                  <a:ln w="9525">
                    <a:noFill/>
                    <a:round/>
                    <a:headEnd/>
                    <a:tailEnd/>
                  </a:ln>
                </p:spPr>
                <p:txBody>
                  <a:bodyPr/>
                  <a:lstStyle/>
                  <a:p>
                    <a:endParaRPr lang="es-AR"/>
                  </a:p>
                </p:txBody>
              </p:sp>
              <p:sp>
                <p:nvSpPr>
                  <p:cNvPr id="71804" name="Freeform 940"/>
                  <p:cNvSpPr>
                    <a:spLocks/>
                  </p:cNvSpPr>
                  <p:nvPr/>
                </p:nvSpPr>
                <p:spPr bwMode="auto">
                  <a:xfrm>
                    <a:off x="5362" y="2672"/>
                    <a:ext cx="102" cy="114"/>
                  </a:xfrm>
                  <a:custGeom>
                    <a:avLst/>
                    <a:gdLst>
                      <a:gd name="T0" fmla="*/ 0 w 102"/>
                      <a:gd name="T1" fmla="*/ 0 h 114"/>
                      <a:gd name="T2" fmla="*/ 80 w 102"/>
                      <a:gd name="T3" fmla="*/ 66 h 114"/>
                      <a:gd name="T4" fmla="*/ 86 w 102"/>
                      <a:gd name="T5" fmla="*/ 76 h 114"/>
                      <a:gd name="T6" fmla="*/ 90 w 102"/>
                      <a:gd name="T7" fmla="*/ 82 h 114"/>
                      <a:gd name="T8" fmla="*/ 92 w 102"/>
                      <a:gd name="T9" fmla="*/ 86 h 114"/>
                      <a:gd name="T10" fmla="*/ 94 w 102"/>
                      <a:gd name="T11" fmla="*/ 92 h 114"/>
                      <a:gd name="T12" fmla="*/ 96 w 102"/>
                      <a:gd name="T13" fmla="*/ 100 h 114"/>
                      <a:gd name="T14" fmla="*/ 100 w 102"/>
                      <a:gd name="T15" fmla="*/ 108 h 114"/>
                      <a:gd name="T16" fmla="*/ 102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0" y="0"/>
                        </a:moveTo>
                        <a:lnTo>
                          <a:pt x="80" y="66"/>
                        </a:lnTo>
                        <a:lnTo>
                          <a:pt x="86" y="76"/>
                        </a:lnTo>
                        <a:lnTo>
                          <a:pt x="90" y="82"/>
                        </a:lnTo>
                        <a:lnTo>
                          <a:pt x="92" y="86"/>
                        </a:lnTo>
                        <a:lnTo>
                          <a:pt x="94" y="92"/>
                        </a:lnTo>
                        <a:lnTo>
                          <a:pt x="96" y="100"/>
                        </a:lnTo>
                        <a:lnTo>
                          <a:pt x="100" y="108"/>
                        </a:lnTo>
                        <a:lnTo>
                          <a:pt x="102" y="114"/>
                        </a:lnTo>
                      </a:path>
                    </a:pathLst>
                  </a:custGeom>
                  <a:noFill/>
                  <a:ln w="6350">
                    <a:solidFill>
                      <a:srgbClr val="006000"/>
                    </a:solidFill>
                    <a:round/>
                    <a:headEnd/>
                    <a:tailEnd/>
                  </a:ln>
                </p:spPr>
                <p:txBody>
                  <a:bodyPr/>
                  <a:lstStyle/>
                  <a:p>
                    <a:endParaRPr lang="es-AR"/>
                  </a:p>
                </p:txBody>
              </p:sp>
            </p:grpSp>
          </p:grpSp>
          <p:grpSp>
            <p:nvGrpSpPr>
              <p:cNvPr id="71763" name="Group 941"/>
              <p:cNvGrpSpPr>
                <a:grpSpLocks/>
              </p:cNvGrpSpPr>
              <p:nvPr/>
            </p:nvGrpSpPr>
            <p:grpSpPr bwMode="auto">
              <a:xfrm>
                <a:off x="5346" y="2806"/>
                <a:ext cx="82" cy="128"/>
                <a:chOff x="5346" y="2806"/>
                <a:chExt cx="82" cy="128"/>
              </a:xfrm>
            </p:grpSpPr>
            <p:sp>
              <p:nvSpPr>
                <p:cNvPr id="71799" name="Freeform 942"/>
                <p:cNvSpPr>
                  <a:spLocks/>
                </p:cNvSpPr>
                <p:nvPr/>
              </p:nvSpPr>
              <p:spPr bwMode="auto">
                <a:xfrm>
                  <a:off x="5346" y="2806"/>
                  <a:ext cx="82" cy="128"/>
                </a:xfrm>
                <a:custGeom>
                  <a:avLst/>
                  <a:gdLst>
                    <a:gd name="T0" fmla="*/ 0 w 82"/>
                    <a:gd name="T1" fmla="*/ 16 h 128"/>
                    <a:gd name="T2" fmla="*/ 16 w 82"/>
                    <a:gd name="T3" fmla="*/ 16 h 128"/>
                    <a:gd name="T4" fmla="*/ 24 w 82"/>
                    <a:gd name="T5" fmla="*/ 12 h 128"/>
                    <a:gd name="T6" fmla="*/ 34 w 82"/>
                    <a:gd name="T7" fmla="*/ 10 h 128"/>
                    <a:gd name="T8" fmla="*/ 42 w 82"/>
                    <a:gd name="T9" fmla="*/ 4 h 128"/>
                    <a:gd name="T10" fmla="*/ 50 w 82"/>
                    <a:gd name="T11" fmla="*/ 2 h 128"/>
                    <a:gd name="T12" fmla="*/ 56 w 82"/>
                    <a:gd name="T13" fmla="*/ 0 h 128"/>
                    <a:gd name="T14" fmla="*/ 60 w 82"/>
                    <a:gd name="T15" fmla="*/ 0 h 128"/>
                    <a:gd name="T16" fmla="*/ 66 w 82"/>
                    <a:gd name="T17" fmla="*/ 2 h 128"/>
                    <a:gd name="T18" fmla="*/ 70 w 82"/>
                    <a:gd name="T19" fmla="*/ 6 h 128"/>
                    <a:gd name="T20" fmla="*/ 74 w 82"/>
                    <a:gd name="T21" fmla="*/ 10 h 128"/>
                    <a:gd name="T22" fmla="*/ 76 w 82"/>
                    <a:gd name="T23" fmla="*/ 16 h 128"/>
                    <a:gd name="T24" fmla="*/ 78 w 82"/>
                    <a:gd name="T25" fmla="*/ 20 h 128"/>
                    <a:gd name="T26" fmla="*/ 80 w 82"/>
                    <a:gd name="T27" fmla="*/ 26 h 128"/>
                    <a:gd name="T28" fmla="*/ 80 w 82"/>
                    <a:gd name="T29" fmla="*/ 32 h 128"/>
                    <a:gd name="T30" fmla="*/ 82 w 82"/>
                    <a:gd name="T31" fmla="*/ 40 h 128"/>
                    <a:gd name="T32" fmla="*/ 82 w 82"/>
                    <a:gd name="T33" fmla="*/ 54 h 128"/>
                    <a:gd name="T34" fmla="*/ 82 w 82"/>
                    <a:gd name="T35" fmla="*/ 66 h 128"/>
                    <a:gd name="T36" fmla="*/ 72 w 82"/>
                    <a:gd name="T37" fmla="*/ 100 h 128"/>
                    <a:gd name="T38" fmla="*/ 68 w 82"/>
                    <a:gd name="T39" fmla="*/ 108 h 128"/>
                    <a:gd name="T40" fmla="*/ 66 w 82"/>
                    <a:gd name="T41" fmla="*/ 114 h 128"/>
                    <a:gd name="T42" fmla="*/ 62 w 82"/>
                    <a:gd name="T43" fmla="*/ 120 h 128"/>
                    <a:gd name="T44" fmla="*/ 58 w 82"/>
                    <a:gd name="T45" fmla="*/ 122 h 128"/>
                    <a:gd name="T46" fmla="*/ 56 w 82"/>
                    <a:gd name="T47" fmla="*/ 126 h 128"/>
                    <a:gd name="T48" fmla="*/ 52 w 82"/>
                    <a:gd name="T49" fmla="*/ 128 h 128"/>
                    <a:gd name="T50" fmla="*/ 46 w 82"/>
                    <a:gd name="T51" fmla="*/ 128 h 128"/>
                    <a:gd name="T52" fmla="*/ 44 w 82"/>
                    <a:gd name="T53" fmla="*/ 128 h 128"/>
                    <a:gd name="T54" fmla="*/ 40 w 82"/>
                    <a:gd name="T55" fmla="*/ 126 h 128"/>
                    <a:gd name="T56" fmla="*/ 36 w 82"/>
                    <a:gd name="T57" fmla="*/ 122 h 128"/>
                    <a:gd name="T58" fmla="*/ 34 w 82"/>
                    <a:gd name="T59" fmla="*/ 118 h 128"/>
                    <a:gd name="T60" fmla="*/ 30 w 82"/>
                    <a:gd name="T61" fmla="*/ 112 h 128"/>
                    <a:gd name="T62" fmla="*/ 28 w 82"/>
                    <a:gd name="T63" fmla="*/ 104 h 128"/>
                    <a:gd name="T64" fmla="*/ 24 w 82"/>
                    <a:gd name="T65" fmla="*/ 90 h 128"/>
                    <a:gd name="T66" fmla="*/ 22 w 82"/>
                    <a:gd name="T67" fmla="*/ 78 h 128"/>
                    <a:gd name="T68" fmla="*/ 16 w 82"/>
                    <a:gd name="T69" fmla="*/ 62 h 128"/>
                    <a:gd name="T70" fmla="*/ 12 w 82"/>
                    <a:gd name="T71" fmla="*/ 48 h 128"/>
                    <a:gd name="T72" fmla="*/ 0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6"/>
                      </a:moveTo>
                      <a:lnTo>
                        <a:pt x="16" y="16"/>
                      </a:lnTo>
                      <a:lnTo>
                        <a:pt x="24" y="12"/>
                      </a:lnTo>
                      <a:lnTo>
                        <a:pt x="34" y="10"/>
                      </a:lnTo>
                      <a:lnTo>
                        <a:pt x="42" y="4"/>
                      </a:lnTo>
                      <a:lnTo>
                        <a:pt x="50" y="2"/>
                      </a:lnTo>
                      <a:lnTo>
                        <a:pt x="56" y="0"/>
                      </a:lnTo>
                      <a:lnTo>
                        <a:pt x="60" y="0"/>
                      </a:lnTo>
                      <a:lnTo>
                        <a:pt x="66" y="2"/>
                      </a:lnTo>
                      <a:lnTo>
                        <a:pt x="70" y="6"/>
                      </a:lnTo>
                      <a:lnTo>
                        <a:pt x="74" y="10"/>
                      </a:lnTo>
                      <a:lnTo>
                        <a:pt x="76" y="16"/>
                      </a:lnTo>
                      <a:lnTo>
                        <a:pt x="78" y="20"/>
                      </a:lnTo>
                      <a:lnTo>
                        <a:pt x="80" y="26"/>
                      </a:lnTo>
                      <a:lnTo>
                        <a:pt x="80" y="32"/>
                      </a:lnTo>
                      <a:lnTo>
                        <a:pt x="82" y="40"/>
                      </a:lnTo>
                      <a:lnTo>
                        <a:pt x="82" y="54"/>
                      </a:lnTo>
                      <a:lnTo>
                        <a:pt x="82" y="66"/>
                      </a:lnTo>
                      <a:lnTo>
                        <a:pt x="72" y="100"/>
                      </a:lnTo>
                      <a:lnTo>
                        <a:pt x="68" y="108"/>
                      </a:lnTo>
                      <a:lnTo>
                        <a:pt x="66" y="114"/>
                      </a:lnTo>
                      <a:lnTo>
                        <a:pt x="62" y="120"/>
                      </a:lnTo>
                      <a:lnTo>
                        <a:pt x="58" y="122"/>
                      </a:lnTo>
                      <a:lnTo>
                        <a:pt x="56" y="126"/>
                      </a:lnTo>
                      <a:lnTo>
                        <a:pt x="52" y="128"/>
                      </a:lnTo>
                      <a:lnTo>
                        <a:pt x="46" y="128"/>
                      </a:lnTo>
                      <a:lnTo>
                        <a:pt x="44" y="128"/>
                      </a:lnTo>
                      <a:lnTo>
                        <a:pt x="40" y="126"/>
                      </a:lnTo>
                      <a:lnTo>
                        <a:pt x="36" y="122"/>
                      </a:lnTo>
                      <a:lnTo>
                        <a:pt x="34" y="118"/>
                      </a:lnTo>
                      <a:lnTo>
                        <a:pt x="30" y="112"/>
                      </a:lnTo>
                      <a:lnTo>
                        <a:pt x="28" y="104"/>
                      </a:lnTo>
                      <a:lnTo>
                        <a:pt x="24" y="90"/>
                      </a:lnTo>
                      <a:lnTo>
                        <a:pt x="22" y="78"/>
                      </a:lnTo>
                      <a:lnTo>
                        <a:pt x="16" y="62"/>
                      </a:lnTo>
                      <a:lnTo>
                        <a:pt x="12" y="48"/>
                      </a:lnTo>
                      <a:lnTo>
                        <a:pt x="0" y="16"/>
                      </a:lnTo>
                      <a:close/>
                    </a:path>
                  </a:pathLst>
                </a:custGeom>
                <a:solidFill>
                  <a:srgbClr val="008000"/>
                </a:solidFill>
                <a:ln w="6350">
                  <a:solidFill>
                    <a:srgbClr val="606060"/>
                  </a:solidFill>
                  <a:round/>
                  <a:headEnd/>
                  <a:tailEnd/>
                </a:ln>
              </p:spPr>
              <p:txBody>
                <a:bodyPr/>
                <a:lstStyle/>
                <a:p>
                  <a:endParaRPr lang="es-AR"/>
                </a:p>
              </p:txBody>
            </p:sp>
            <p:sp>
              <p:nvSpPr>
                <p:cNvPr id="71800" name="Line 943"/>
                <p:cNvSpPr>
                  <a:spLocks noChangeShapeType="1"/>
                </p:cNvSpPr>
                <p:nvPr/>
              </p:nvSpPr>
              <p:spPr bwMode="auto">
                <a:xfrm>
                  <a:off x="5346" y="2824"/>
                  <a:ext cx="76" cy="62"/>
                </a:xfrm>
                <a:prstGeom prst="line">
                  <a:avLst/>
                </a:prstGeom>
                <a:noFill/>
                <a:ln w="6350">
                  <a:solidFill>
                    <a:srgbClr val="006000"/>
                  </a:solidFill>
                  <a:round/>
                  <a:headEnd/>
                  <a:tailEnd/>
                </a:ln>
              </p:spPr>
              <p:txBody>
                <a:bodyPr/>
                <a:lstStyle/>
                <a:p>
                  <a:endParaRPr lang="es-AR"/>
                </a:p>
              </p:txBody>
            </p:sp>
          </p:grpSp>
          <p:grpSp>
            <p:nvGrpSpPr>
              <p:cNvPr id="71764" name="Group 944"/>
              <p:cNvGrpSpPr>
                <a:grpSpLocks/>
              </p:cNvGrpSpPr>
              <p:nvPr/>
            </p:nvGrpSpPr>
            <p:grpSpPr bwMode="auto">
              <a:xfrm>
                <a:off x="5346" y="2840"/>
                <a:ext cx="118" cy="128"/>
                <a:chOff x="5346" y="2840"/>
                <a:chExt cx="118" cy="128"/>
              </a:xfrm>
            </p:grpSpPr>
            <p:grpSp>
              <p:nvGrpSpPr>
                <p:cNvPr id="71793" name="Group 945"/>
                <p:cNvGrpSpPr>
                  <a:grpSpLocks/>
                </p:cNvGrpSpPr>
                <p:nvPr/>
              </p:nvGrpSpPr>
              <p:grpSpPr bwMode="auto">
                <a:xfrm>
                  <a:off x="5420" y="2888"/>
                  <a:ext cx="44" cy="52"/>
                  <a:chOff x="5420" y="2888"/>
                  <a:chExt cx="44" cy="52"/>
                </a:xfrm>
              </p:grpSpPr>
              <p:sp>
                <p:nvSpPr>
                  <p:cNvPr id="71797" name="Freeform 946"/>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w 44"/>
                      <a:gd name="T29" fmla="*/ 2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2"/>
                      <a:gd name="T47" fmla="*/ 44 w 44"/>
                      <a:gd name="T48" fmla="*/ 52 h 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lnTo>
                          <a:pt x="0" y="2"/>
                        </a:lnTo>
                        <a:close/>
                      </a:path>
                    </a:pathLst>
                  </a:custGeom>
                  <a:solidFill>
                    <a:srgbClr val="008000"/>
                  </a:solidFill>
                  <a:ln w="9525">
                    <a:noFill/>
                    <a:round/>
                    <a:headEnd/>
                    <a:tailEnd/>
                  </a:ln>
                </p:spPr>
                <p:txBody>
                  <a:bodyPr/>
                  <a:lstStyle/>
                  <a:p>
                    <a:endParaRPr lang="es-AR"/>
                  </a:p>
                </p:txBody>
              </p:sp>
              <p:sp>
                <p:nvSpPr>
                  <p:cNvPr id="71798" name="Freeform 947"/>
                  <p:cNvSpPr>
                    <a:spLocks/>
                  </p:cNvSpPr>
                  <p:nvPr/>
                </p:nvSpPr>
                <p:spPr bwMode="auto">
                  <a:xfrm>
                    <a:off x="5420" y="2888"/>
                    <a:ext cx="44" cy="52"/>
                  </a:xfrm>
                  <a:custGeom>
                    <a:avLst/>
                    <a:gdLst>
                      <a:gd name="T0" fmla="*/ 0 w 44"/>
                      <a:gd name="T1" fmla="*/ 2 h 52"/>
                      <a:gd name="T2" fmla="*/ 12 w 44"/>
                      <a:gd name="T3" fmla="*/ 0 h 52"/>
                      <a:gd name="T4" fmla="*/ 16 w 44"/>
                      <a:gd name="T5" fmla="*/ 0 h 52"/>
                      <a:gd name="T6" fmla="*/ 20 w 44"/>
                      <a:gd name="T7" fmla="*/ 2 h 52"/>
                      <a:gd name="T8" fmla="*/ 22 w 44"/>
                      <a:gd name="T9" fmla="*/ 4 h 52"/>
                      <a:gd name="T10" fmla="*/ 26 w 44"/>
                      <a:gd name="T11" fmla="*/ 6 h 52"/>
                      <a:gd name="T12" fmla="*/ 28 w 44"/>
                      <a:gd name="T13" fmla="*/ 10 h 52"/>
                      <a:gd name="T14" fmla="*/ 32 w 44"/>
                      <a:gd name="T15" fmla="*/ 14 h 52"/>
                      <a:gd name="T16" fmla="*/ 34 w 44"/>
                      <a:gd name="T17" fmla="*/ 18 h 52"/>
                      <a:gd name="T18" fmla="*/ 36 w 44"/>
                      <a:gd name="T19" fmla="*/ 22 h 52"/>
                      <a:gd name="T20" fmla="*/ 38 w 44"/>
                      <a:gd name="T21" fmla="*/ 28 h 52"/>
                      <a:gd name="T22" fmla="*/ 40 w 44"/>
                      <a:gd name="T23" fmla="*/ 34 h 52"/>
                      <a:gd name="T24" fmla="*/ 42 w 44"/>
                      <a:gd name="T25" fmla="*/ 42 h 52"/>
                      <a:gd name="T26" fmla="*/ 44 w 44"/>
                      <a:gd name="T27" fmla="*/ 52 h 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2"/>
                      <a:gd name="T44" fmla="*/ 44 w 44"/>
                      <a:gd name="T45" fmla="*/ 52 h 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2">
                        <a:moveTo>
                          <a:pt x="0" y="2"/>
                        </a:moveTo>
                        <a:lnTo>
                          <a:pt x="12" y="0"/>
                        </a:lnTo>
                        <a:lnTo>
                          <a:pt x="16" y="0"/>
                        </a:lnTo>
                        <a:lnTo>
                          <a:pt x="20" y="2"/>
                        </a:lnTo>
                        <a:lnTo>
                          <a:pt x="22" y="4"/>
                        </a:lnTo>
                        <a:lnTo>
                          <a:pt x="26" y="6"/>
                        </a:lnTo>
                        <a:lnTo>
                          <a:pt x="28" y="10"/>
                        </a:lnTo>
                        <a:lnTo>
                          <a:pt x="32" y="14"/>
                        </a:lnTo>
                        <a:lnTo>
                          <a:pt x="34" y="18"/>
                        </a:lnTo>
                        <a:lnTo>
                          <a:pt x="36" y="22"/>
                        </a:lnTo>
                        <a:lnTo>
                          <a:pt x="38" y="28"/>
                        </a:lnTo>
                        <a:lnTo>
                          <a:pt x="40" y="34"/>
                        </a:lnTo>
                        <a:lnTo>
                          <a:pt x="42" y="42"/>
                        </a:lnTo>
                        <a:lnTo>
                          <a:pt x="44" y="52"/>
                        </a:lnTo>
                      </a:path>
                    </a:pathLst>
                  </a:custGeom>
                  <a:noFill/>
                  <a:ln w="6350">
                    <a:solidFill>
                      <a:srgbClr val="006000"/>
                    </a:solidFill>
                    <a:round/>
                    <a:headEnd/>
                    <a:tailEnd/>
                  </a:ln>
                </p:spPr>
                <p:txBody>
                  <a:bodyPr/>
                  <a:lstStyle/>
                  <a:p>
                    <a:endParaRPr lang="es-AR"/>
                  </a:p>
                </p:txBody>
              </p:sp>
            </p:grpSp>
            <p:grpSp>
              <p:nvGrpSpPr>
                <p:cNvPr id="71794" name="Group 948"/>
                <p:cNvGrpSpPr>
                  <a:grpSpLocks/>
                </p:cNvGrpSpPr>
                <p:nvPr/>
              </p:nvGrpSpPr>
              <p:grpSpPr bwMode="auto">
                <a:xfrm>
                  <a:off x="5346" y="2840"/>
                  <a:ext cx="82" cy="128"/>
                  <a:chOff x="5346" y="2840"/>
                  <a:chExt cx="82" cy="128"/>
                </a:xfrm>
              </p:grpSpPr>
              <p:sp>
                <p:nvSpPr>
                  <p:cNvPr id="71795" name="Freeform 949"/>
                  <p:cNvSpPr>
                    <a:spLocks/>
                  </p:cNvSpPr>
                  <p:nvPr/>
                </p:nvSpPr>
                <p:spPr bwMode="auto">
                  <a:xfrm>
                    <a:off x="5346" y="2840"/>
                    <a:ext cx="82" cy="128"/>
                  </a:xfrm>
                  <a:custGeom>
                    <a:avLst/>
                    <a:gdLst>
                      <a:gd name="T0" fmla="*/ 0 w 82"/>
                      <a:gd name="T1" fmla="*/ 112 h 128"/>
                      <a:gd name="T2" fmla="*/ 16 w 82"/>
                      <a:gd name="T3" fmla="*/ 114 h 128"/>
                      <a:gd name="T4" fmla="*/ 24 w 82"/>
                      <a:gd name="T5" fmla="*/ 116 h 128"/>
                      <a:gd name="T6" fmla="*/ 34 w 82"/>
                      <a:gd name="T7" fmla="*/ 120 h 128"/>
                      <a:gd name="T8" fmla="*/ 44 w 82"/>
                      <a:gd name="T9" fmla="*/ 124 h 128"/>
                      <a:gd name="T10" fmla="*/ 52 w 82"/>
                      <a:gd name="T11" fmla="*/ 128 h 128"/>
                      <a:gd name="T12" fmla="*/ 56 w 82"/>
                      <a:gd name="T13" fmla="*/ 128 h 128"/>
                      <a:gd name="T14" fmla="*/ 62 w 82"/>
                      <a:gd name="T15" fmla="*/ 128 h 128"/>
                      <a:gd name="T16" fmla="*/ 66 w 82"/>
                      <a:gd name="T17" fmla="*/ 126 h 128"/>
                      <a:gd name="T18" fmla="*/ 72 w 82"/>
                      <a:gd name="T19" fmla="*/ 122 h 128"/>
                      <a:gd name="T20" fmla="*/ 74 w 82"/>
                      <a:gd name="T21" fmla="*/ 118 h 128"/>
                      <a:gd name="T22" fmla="*/ 76 w 82"/>
                      <a:gd name="T23" fmla="*/ 112 h 128"/>
                      <a:gd name="T24" fmla="*/ 78 w 82"/>
                      <a:gd name="T25" fmla="*/ 108 h 128"/>
                      <a:gd name="T26" fmla="*/ 80 w 82"/>
                      <a:gd name="T27" fmla="*/ 102 h 128"/>
                      <a:gd name="T28" fmla="*/ 82 w 82"/>
                      <a:gd name="T29" fmla="*/ 96 h 128"/>
                      <a:gd name="T30" fmla="*/ 82 w 82"/>
                      <a:gd name="T31" fmla="*/ 88 h 128"/>
                      <a:gd name="T32" fmla="*/ 82 w 82"/>
                      <a:gd name="T33" fmla="*/ 74 h 128"/>
                      <a:gd name="T34" fmla="*/ 82 w 82"/>
                      <a:gd name="T35" fmla="*/ 62 h 128"/>
                      <a:gd name="T36" fmla="*/ 74 w 82"/>
                      <a:gd name="T37" fmla="*/ 28 h 128"/>
                      <a:gd name="T38" fmla="*/ 70 w 82"/>
                      <a:gd name="T39" fmla="*/ 20 h 128"/>
                      <a:gd name="T40" fmla="*/ 66 w 82"/>
                      <a:gd name="T41" fmla="*/ 14 h 128"/>
                      <a:gd name="T42" fmla="*/ 64 w 82"/>
                      <a:gd name="T43" fmla="*/ 10 h 128"/>
                      <a:gd name="T44" fmla="*/ 60 w 82"/>
                      <a:gd name="T45" fmla="*/ 6 h 128"/>
                      <a:gd name="T46" fmla="*/ 56 w 82"/>
                      <a:gd name="T47" fmla="*/ 2 h 128"/>
                      <a:gd name="T48" fmla="*/ 52 w 82"/>
                      <a:gd name="T49" fmla="*/ 0 h 128"/>
                      <a:gd name="T50" fmla="*/ 48 w 82"/>
                      <a:gd name="T51" fmla="*/ 0 h 128"/>
                      <a:gd name="T52" fmla="*/ 44 w 82"/>
                      <a:gd name="T53" fmla="*/ 0 h 128"/>
                      <a:gd name="T54" fmla="*/ 40 w 82"/>
                      <a:gd name="T55" fmla="*/ 2 h 128"/>
                      <a:gd name="T56" fmla="*/ 36 w 82"/>
                      <a:gd name="T57" fmla="*/ 6 h 128"/>
                      <a:gd name="T58" fmla="*/ 34 w 82"/>
                      <a:gd name="T59" fmla="*/ 12 h 128"/>
                      <a:gd name="T60" fmla="*/ 30 w 82"/>
                      <a:gd name="T61" fmla="*/ 18 h 128"/>
                      <a:gd name="T62" fmla="*/ 28 w 82"/>
                      <a:gd name="T63" fmla="*/ 24 h 128"/>
                      <a:gd name="T64" fmla="*/ 24 w 82"/>
                      <a:gd name="T65" fmla="*/ 38 h 128"/>
                      <a:gd name="T66" fmla="*/ 22 w 82"/>
                      <a:gd name="T67" fmla="*/ 50 h 128"/>
                      <a:gd name="T68" fmla="*/ 16 w 82"/>
                      <a:gd name="T69" fmla="*/ 66 h 128"/>
                      <a:gd name="T70" fmla="*/ 12 w 82"/>
                      <a:gd name="T71" fmla="*/ 80 h 128"/>
                      <a:gd name="T72" fmla="*/ 0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0" y="112"/>
                        </a:moveTo>
                        <a:lnTo>
                          <a:pt x="16" y="114"/>
                        </a:lnTo>
                        <a:lnTo>
                          <a:pt x="24" y="116"/>
                        </a:lnTo>
                        <a:lnTo>
                          <a:pt x="34" y="120"/>
                        </a:lnTo>
                        <a:lnTo>
                          <a:pt x="44" y="124"/>
                        </a:lnTo>
                        <a:lnTo>
                          <a:pt x="52" y="128"/>
                        </a:lnTo>
                        <a:lnTo>
                          <a:pt x="56" y="128"/>
                        </a:lnTo>
                        <a:lnTo>
                          <a:pt x="62" y="128"/>
                        </a:lnTo>
                        <a:lnTo>
                          <a:pt x="66" y="126"/>
                        </a:lnTo>
                        <a:lnTo>
                          <a:pt x="72" y="122"/>
                        </a:lnTo>
                        <a:lnTo>
                          <a:pt x="74" y="118"/>
                        </a:lnTo>
                        <a:lnTo>
                          <a:pt x="76" y="112"/>
                        </a:lnTo>
                        <a:lnTo>
                          <a:pt x="78" y="108"/>
                        </a:lnTo>
                        <a:lnTo>
                          <a:pt x="80" y="102"/>
                        </a:lnTo>
                        <a:lnTo>
                          <a:pt x="82" y="96"/>
                        </a:lnTo>
                        <a:lnTo>
                          <a:pt x="82" y="88"/>
                        </a:lnTo>
                        <a:lnTo>
                          <a:pt x="82" y="74"/>
                        </a:lnTo>
                        <a:lnTo>
                          <a:pt x="82" y="62"/>
                        </a:lnTo>
                        <a:lnTo>
                          <a:pt x="74" y="28"/>
                        </a:lnTo>
                        <a:lnTo>
                          <a:pt x="70" y="20"/>
                        </a:lnTo>
                        <a:lnTo>
                          <a:pt x="66" y="14"/>
                        </a:lnTo>
                        <a:lnTo>
                          <a:pt x="64" y="10"/>
                        </a:lnTo>
                        <a:lnTo>
                          <a:pt x="60" y="6"/>
                        </a:lnTo>
                        <a:lnTo>
                          <a:pt x="56" y="2"/>
                        </a:lnTo>
                        <a:lnTo>
                          <a:pt x="52" y="0"/>
                        </a:lnTo>
                        <a:lnTo>
                          <a:pt x="48" y="0"/>
                        </a:lnTo>
                        <a:lnTo>
                          <a:pt x="44" y="0"/>
                        </a:lnTo>
                        <a:lnTo>
                          <a:pt x="40" y="2"/>
                        </a:lnTo>
                        <a:lnTo>
                          <a:pt x="36" y="6"/>
                        </a:lnTo>
                        <a:lnTo>
                          <a:pt x="34" y="12"/>
                        </a:lnTo>
                        <a:lnTo>
                          <a:pt x="30" y="18"/>
                        </a:lnTo>
                        <a:lnTo>
                          <a:pt x="28" y="24"/>
                        </a:lnTo>
                        <a:lnTo>
                          <a:pt x="24" y="38"/>
                        </a:lnTo>
                        <a:lnTo>
                          <a:pt x="22" y="50"/>
                        </a:lnTo>
                        <a:lnTo>
                          <a:pt x="16" y="66"/>
                        </a:lnTo>
                        <a:lnTo>
                          <a:pt x="12" y="80"/>
                        </a:lnTo>
                        <a:lnTo>
                          <a:pt x="0" y="112"/>
                        </a:lnTo>
                        <a:close/>
                      </a:path>
                    </a:pathLst>
                  </a:custGeom>
                  <a:solidFill>
                    <a:srgbClr val="008000"/>
                  </a:solidFill>
                  <a:ln w="6350">
                    <a:solidFill>
                      <a:srgbClr val="606060"/>
                    </a:solidFill>
                    <a:round/>
                    <a:headEnd/>
                    <a:tailEnd/>
                  </a:ln>
                </p:spPr>
                <p:txBody>
                  <a:bodyPr/>
                  <a:lstStyle/>
                  <a:p>
                    <a:endParaRPr lang="es-AR"/>
                  </a:p>
                </p:txBody>
              </p:sp>
              <p:sp>
                <p:nvSpPr>
                  <p:cNvPr id="71796" name="Line 950"/>
                  <p:cNvSpPr>
                    <a:spLocks noChangeShapeType="1"/>
                  </p:cNvSpPr>
                  <p:nvPr/>
                </p:nvSpPr>
                <p:spPr bwMode="auto">
                  <a:xfrm flipV="1">
                    <a:off x="5346" y="2886"/>
                    <a:ext cx="76" cy="66"/>
                  </a:xfrm>
                  <a:prstGeom prst="line">
                    <a:avLst/>
                  </a:prstGeom>
                  <a:noFill/>
                  <a:ln w="6350">
                    <a:solidFill>
                      <a:srgbClr val="006000"/>
                    </a:solidFill>
                    <a:round/>
                    <a:headEnd/>
                    <a:tailEnd/>
                  </a:ln>
                </p:spPr>
                <p:txBody>
                  <a:bodyPr/>
                  <a:lstStyle/>
                  <a:p>
                    <a:endParaRPr lang="es-AR"/>
                  </a:p>
                </p:txBody>
              </p:sp>
            </p:grpSp>
          </p:grpSp>
          <p:grpSp>
            <p:nvGrpSpPr>
              <p:cNvPr id="71765" name="Group 951"/>
              <p:cNvGrpSpPr>
                <a:grpSpLocks/>
              </p:cNvGrpSpPr>
              <p:nvPr/>
            </p:nvGrpSpPr>
            <p:grpSpPr bwMode="auto">
              <a:xfrm>
                <a:off x="5466" y="3004"/>
                <a:ext cx="198" cy="140"/>
                <a:chOff x="5466" y="3004"/>
                <a:chExt cx="198" cy="140"/>
              </a:xfrm>
            </p:grpSpPr>
            <p:grpSp>
              <p:nvGrpSpPr>
                <p:cNvPr id="71787" name="Group 952"/>
                <p:cNvGrpSpPr>
                  <a:grpSpLocks/>
                </p:cNvGrpSpPr>
                <p:nvPr/>
              </p:nvGrpSpPr>
              <p:grpSpPr bwMode="auto">
                <a:xfrm>
                  <a:off x="5466" y="3038"/>
                  <a:ext cx="112" cy="68"/>
                  <a:chOff x="5466" y="3038"/>
                  <a:chExt cx="112" cy="68"/>
                </a:xfrm>
              </p:grpSpPr>
              <p:sp>
                <p:nvSpPr>
                  <p:cNvPr id="71791" name="Freeform 953"/>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112 w 112"/>
                      <a:gd name="T23" fmla="*/ 2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68"/>
                      <a:gd name="T38" fmla="*/ 112 w 112"/>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lnTo>
                          <a:pt x="112" y="26"/>
                        </a:lnTo>
                        <a:close/>
                      </a:path>
                    </a:pathLst>
                  </a:custGeom>
                  <a:solidFill>
                    <a:srgbClr val="008000"/>
                  </a:solidFill>
                  <a:ln w="9525">
                    <a:noFill/>
                    <a:round/>
                    <a:headEnd/>
                    <a:tailEnd/>
                  </a:ln>
                </p:spPr>
                <p:txBody>
                  <a:bodyPr/>
                  <a:lstStyle/>
                  <a:p>
                    <a:endParaRPr lang="es-AR"/>
                  </a:p>
                </p:txBody>
              </p:sp>
              <p:sp>
                <p:nvSpPr>
                  <p:cNvPr id="71792" name="Freeform 954"/>
                  <p:cNvSpPr>
                    <a:spLocks/>
                  </p:cNvSpPr>
                  <p:nvPr/>
                </p:nvSpPr>
                <p:spPr bwMode="auto">
                  <a:xfrm>
                    <a:off x="5466" y="3038"/>
                    <a:ext cx="112" cy="68"/>
                  </a:xfrm>
                  <a:custGeom>
                    <a:avLst/>
                    <a:gdLst>
                      <a:gd name="T0" fmla="*/ 112 w 112"/>
                      <a:gd name="T1" fmla="*/ 26 h 68"/>
                      <a:gd name="T2" fmla="*/ 68 w 112"/>
                      <a:gd name="T3" fmla="*/ 0 h 68"/>
                      <a:gd name="T4" fmla="*/ 60 w 112"/>
                      <a:gd name="T5" fmla="*/ 0 h 68"/>
                      <a:gd name="T6" fmla="*/ 50 w 112"/>
                      <a:gd name="T7" fmla="*/ 2 h 68"/>
                      <a:gd name="T8" fmla="*/ 40 w 112"/>
                      <a:gd name="T9" fmla="*/ 8 h 68"/>
                      <a:gd name="T10" fmla="*/ 32 w 112"/>
                      <a:gd name="T11" fmla="*/ 14 h 68"/>
                      <a:gd name="T12" fmla="*/ 24 w 112"/>
                      <a:gd name="T13" fmla="*/ 22 h 68"/>
                      <a:gd name="T14" fmla="*/ 18 w 112"/>
                      <a:gd name="T15" fmla="*/ 28 h 68"/>
                      <a:gd name="T16" fmla="*/ 10 w 112"/>
                      <a:gd name="T17" fmla="*/ 42 h 68"/>
                      <a:gd name="T18" fmla="*/ 6 w 112"/>
                      <a:gd name="T19" fmla="*/ 54 h 68"/>
                      <a:gd name="T20" fmla="*/ 0 w 112"/>
                      <a:gd name="T21" fmla="*/ 68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68"/>
                      <a:gd name="T35" fmla="*/ 112 w 112"/>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68">
                        <a:moveTo>
                          <a:pt x="112" y="26"/>
                        </a:moveTo>
                        <a:lnTo>
                          <a:pt x="68" y="0"/>
                        </a:lnTo>
                        <a:lnTo>
                          <a:pt x="60" y="0"/>
                        </a:lnTo>
                        <a:lnTo>
                          <a:pt x="50" y="2"/>
                        </a:lnTo>
                        <a:lnTo>
                          <a:pt x="40" y="8"/>
                        </a:lnTo>
                        <a:lnTo>
                          <a:pt x="32" y="14"/>
                        </a:lnTo>
                        <a:lnTo>
                          <a:pt x="24" y="22"/>
                        </a:lnTo>
                        <a:lnTo>
                          <a:pt x="18" y="28"/>
                        </a:lnTo>
                        <a:lnTo>
                          <a:pt x="10" y="42"/>
                        </a:lnTo>
                        <a:lnTo>
                          <a:pt x="6" y="54"/>
                        </a:lnTo>
                        <a:lnTo>
                          <a:pt x="0" y="68"/>
                        </a:lnTo>
                      </a:path>
                    </a:pathLst>
                  </a:custGeom>
                  <a:noFill/>
                  <a:ln w="6350">
                    <a:solidFill>
                      <a:srgbClr val="006000"/>
                    </a:solidFill>
                    <a:round/>
                    <a:headEnd/>
                    <a:tailEnd/>
                  </a:ln>
                </p:spPr>
                <p:txBody>
                  <a:bodyPr/>
                  <a:lstStyle/>
                  <a:p>
                    <a:endParaRPr lang="es-AR"/>
                  </a:p>
                </p:txBody>
              </p:sp>
            </p:grpSp>
            <p:grpSp>
              <p:nvGrpSpPr>
                <p:cNvPr id="71788" name="Group 955"/>
                <p:cNvGrpSpPr>
                  <a:grpSpLocks/>
                </p:cNvGrpSpPr>
                <p:nvPr/>
              </p:nvGrpSpPr>
              <p:grpSpPr bwMode="auto">
                <a:xfrm>
                  <a:off x="5560" y="3004"/>
                  <a:ext cx="104" cy="140"/>
                  <a:chOff x="5560" y="3004"/>
                  <a:chExt cx="104" cy="140"/>
                </a:xfrm>
              </p:grpSpPr>
              <p:sp>
                <p:nvSpPr>
                  <p:cNvPr id="71789" name="Freeform 956"/>
                  <p:cNvSpPr>
                    <a:spLocks/>
                  </p:cNvSpPr>
                  <p:nvPr/>
                </p:nvSpPr>
                <p:spPr bwMode="auto">
                  <a:xfrm>
                    <a:off x="5560" y="3004"/>
                    <a:ext cx="104" cy="140"/>
                  </a:xfrm>
                  <a:custGeom>
                    <a:avLst/>
                    <a:gdLst>
                      <a:gd name="T0" fmla="*/ 104 w 104"/>
                      <a:gd name="T1" fmla="*/ 122 h 140"/>
                      <a:gd name="T2" fmla="*/ 84 w 104"/>
                      <a:gd name="T3" fmla="*/ 124 h 140"/>
                      <a:gd name="T4" fmla="*/ 72 w 104"/>
                      <a:gd name="T5" fmla="*/ 126 h 140"/>
                      <a:gd name="T6" fmla="*/ 62 w 104"/>
                      <a:gd name="T7" fmla="*/ 130 h 140"/>
                      <a:gd name="T8" fmla="*/ 50 w 104"/>
                      <a:gd name="T9" fmla="*/ 136 h 140"/>
                      <a:gd name="T10" fmla="*/ 40 w 104"/>
                      <a:gd name="T11" fmla="*/ 140 h 140"/>
                      <a:gd name="T12" fmla="*/ 32 w 104"/>
                      <a:gd name="T13" fmla="*/ 140 h 140"/>
                      <a:gd name="T14" fmla="*/ 26 w 104"/>
                      <a:gd name="T15" fmla="*/ 140 h 140"/>
                      <a:gd name="T16" fmla="*/ 20 w 104"/>
                      <a:gd name="T17" fmla="*/ 138 h 140"/>
                      <a:gd name="T18" fmla="*/ 14 w 104"/>
                      <a:gd name="T19" fmla="*/ 134 h 140"/>
                      <a:gd name="T20" fmla="*/ 12 w 104"/>
                      <a:gd name="T21" fmla="*/ 130 h 140"/>
                      <a:gd name="T22" fmla="*/ 8 w 104"/>
                      <a:gd name="T23" fmla="*/ 122 h 140"/>
                      <a:gd name="T24" fmla="*/ 6 w 104"/>
                      <a:gd name="T25" fmla="*/ 118 h 140"/>
                      <a:gd name="T26" fmla="*/ 2 w 104"/>
                      <a:gd name="T27" fmla="*/ 112 h 140"/>
                      <a:gd name="T28" fmla="*/ 2 w 104"/>
                      <a:gd name="T29" fmla="*/ 104 h 140"/>
                      <a:gd name="T30" fmla="*/ 0 w 104"/>
                      <a:gd name="T31" fmla="*/ 96 h 140"/>
                      <a:gd name="T32" fmla="*/ 0 w 104"/>
                      <a:gd name="T33" fmla="*/ 82 h 140"/>
                      <a:gd name="T34" fmla="*/ 2 w 104"/>
                      <a:gd name="T35" fmla="*/ 68 h 140"/>
                      <a:gd name="T36" fmla="*/ 12 w 104"/>
                      <a:gd name="T37" fmla="*/ 30 h 140"/>
                      <a:gd name="T38" fmla="*/ 16 w 104"/>
                      <a:gd name="T39" fmla="*/ 22 h 140"/>
                      <a:gd name="T40" fmla="*/ 20 w 104"/>
                      <a:gd name="T41" fmla="*/ 16 h 140"/>
                      <a:gd name="T42" fmla="*/ 24 w 104"/>
                      <a:gd name="T43" fmla="*/ 10 h 140"/>
                      <a:gd name="T44" fmla="*/ 28 w 104"/>
                      <a:gd name="T45" fmla="*/ 6 h 140"/>
                      <a:gd name="T46" fmla="*/ 34 w 104"/>
                      <a:gd name="T47" fmla="*/ 2 h 140"/>
                      <a:gd name="T48" fmla="*/ 38 w 104"/>
                      <a:gd name="T49" fmla="*/ 0 h 140"/>
                      <a:gd name="T50" fmla="*/ 44 w 104"/>
                      <a:gd name="T51" fmla="*/ 0 h 140"/>
                      <a:gd name="T52" fmla="*/ 48 w 104"/>
                      <a:gd name="T53" fmla="*/ 0 h 140"/>
                      <a:gd name="T54" fmla="*/ 52 w 104"/>
                      <a:gd name="T55" fmla="*/ 2 h 140"/>
                      <a:gd name="T56" fmla="*/ 58 w 104"/>
                      <a:gd name="T57" fmla="*/ 6 h 140"/>
                      <a:gd name="T58" fmla="*/ 62 w 104"/>
                      <a:gd name="T59" fmla="*/ 12 h 140"/>
                      <a:gd name="T60" fmla="*/ 64 w 104"/>
                      <a:gd name="T61" fmla="*/ 18 h 140"/>
                      <a:gd name="T62" fmla="*/ 68 w 104"/>
                      <a:gd name="T63" fmla="*/ 26 h 140"/>
                      <a:gd name="T64" fmla="*/ 72 w 104"/>
                      <a:gd name="T65" fmla="*/ 42 h 140"/>
                      <a:gd name="T66" fmla="*/ 76 w 104"/>
                      <a:gd name="T67" fmla="*/ 56 h 140"/>
                      <a:gd name="T68" fmla="*/ 82 w 104"/>
                      <a:gd name="T69" fmla="*/ 72 h 140"/>
                      <a:gd name="T70" fmla="*/ 88 w 104"/>
                      <a:gd name="T71" fmla="*/ 88 h 140"/>
                      <a:gd name="T72" fmla="*/ 104 w 104"/>
                      <a:gd name="T73" fmla="*/ 122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4"/>
                      <a:gd name="T112" fmla="*/ 0 h 140"/>
                      <a:gd name="T113" fmla="*/ 104 w 104"/>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4" h="140">
                        <a:moveTo>
                          <a:pt x="104" y="122"/>
                        </a:moveTo>
                        <a:lnTo>
                          <a:pt x="84" y="124"/>
                        </a:lnTo>
                        <a:lnTo>
                          <a:pt x="72" y="126"/>
                        </a:lnTo>
                        <a:lnTo>
                          <a:pt x="62" y="130"/>
                        </a:lnTo>
                        <a:lnTo>
                          <a:pt x="50" y="136"/>
                        </a:lnTo>
                        <a:lnTo>
                          <a:pt x="40" y="140"/>
                        </a:lnTo>
                        <a:lnTo>
                          <a:pt x="32" y="140"/>
                        </a:lnTo>
                        <a:lnTo>
                          <a:pt x="26" y="140"/>
                        </a:lnTo>
                        <a:lnTo>
                          <a:pt x="20" y="138"/>
                        </a:lnTo>
                        <a:lnTo>
                          <a:pt x="14" y="134"/>
                        </a:lnTo>
                        <a:lnTo>
                          <a:pt x="12" y="130"/>
                        </a:lnTo>
                        <a:lnTo>
                          <a:pt x="8" y="122"/>
                        </a:lnTo>
                        <a:lnTo>
                          <a:pt x="6" y="118"/>
                        </a:lnTo>
                        <a:lnTo>
                          <a:pt x="2" y="112"/>
                        </a:lnTo>
                        <a:lnTo>
                          <a:pt x="2" y="104"/>
                        </a:lnTo>
                        <a:lnTo>
                          <a:pt x="0" y="96"/>
                        </a:lnTo>
                        <a:lnTo>
                          <a:pt x="0" y="82"/>
                        </a:lnTo>
                        <a:lnTo>
                          <a:pt x="2" y="68"/>
                        </a:lnTo>
                        <a:lnTo>
                          <a:pt x="12" y="30"/>
                        </a:lnTo>
                        <a:lnTo>
                          <a:pt x="16" y="22"/>
                        </a:lnTo>
                        <a:lnTo>
                          <a:pt x="20" y="16"/>
                        </a:lnTo>
                        <a:lnTo>
                          <a:pt x="24" y="10"/>
                        </a:lnTo>
                        <a:lnTo>
                          <a:pt x="28" y="6"/>
                        </a:lnTo>
                        <a:lnTo>
                          <a:pt x="34" y="2"/>
                        </a:lnTo>
                        <a:lnTo>
                          <a:pt x="38" y="0"/>
                        </a:lnTo>
                        <a:lnTo>
                          <a:pt x="44" y="0"/>
                        </a:lnTo>
                        <a:lnTo>
                          <a:pt x="48" y="0"/>
                        </a:lnTo>
                        <a:lnTo>
                          <a:pt x="52" y="2"/>
                        </a:lnTo>
                        <a:lnTo>
                          <a:pt x="58" y="6"/>
                        </a:lnTo>
                        <a:lnTo>
                          <a:pt x="62" y="12"/>
                        </a:lnTo>
                        <a:lnTo>
                          <a:pt x="64" y="18"/>
                        </a:lnTo>
                        <a:lnTo>
                          <a:pt x="68" y="26"/>
                        </a:lnTo>
                        <a:lnTo>
                          <a:pt x="72" y="42"/>
                        </a:lnTo>
                        <a:lnTo>
                          <a:pt x="76" y="56"/>
                        </a:lnTo>
                        <a:lnTo>
                          <a:pt x="82" y="72"/>
                        </a:lnTo>
                        <a:lnTo>
                          <a:pt x="88" y="88"/>
                        </a:lnTo>
                        <a:lnTo>
                          <a:pt x="104" y="122"/>
                        </a:lnTo>
                        <a:close/>
                      </a:path>
                    </a:pathLst>
                  </a:custGeom>
                  <a:solidFill>
                    <a:srgbClr val="008000"/>
                  </a:solidFill>
                  <a:ln w="6350">
                    <a:solidFill>
                      <a:srgbClr val="606060"/>
                    </a:solidFill>
                    <a:round/>
                    <a:headEnd/>
                    <a:tailEnd/>
                  </a:ln>
                </p:spPr>
                <p:txBody>
                  <a:bodyPr/>
                  <a:lstStyle/>
                  <a:p>
                    <a:endParaRPr lang="es-AR"/>
                  </a:p>
                </p:txBody>
              </p:sp>
              <p:sp>
                <p:nvSpPr>
                  <p:cNvPr id="71790" name="Line 957"/>
                  <p:cNvSpPr>
                    <a:spLocks noChangeShapeType="1"/>
                  </p:cNvSpPr>
                  <p:nvPr/>
                </p:nvSpPr>
                <p:spPr bwMode="auto">
                  <a:xfrm flipH="1" flipV="1">
                    <a:off x="5566" y="3056"/>
                    <a:ext cx="98" cy="70"/>
                  </a:xfrm>
                  <a:prstGeom prst="line">
                    <a:avLst/>
                  </a:prstGeom>
                  <a:noFill/>
                  <a:ln w="6350">
                    <a:solidFill>
                      <a:srgbClr val="006000"/>
                    </a:solidFill>
                    <a:round/>
                    <a:headEnd/>
                    <a:tailEnd/>
                  </a:ln>
                </p:spPr>
                <p:txBody>
                  <a:bodyPr/>
                  <a:lstStyle/>
                  <a:p>
                    <a:endParaRPr lang="es-AR"/>
                  </a:p>
                </p:txBody>
              </p:sp>
            </p:grpSp>
          </p:grpSp>
          <p:grpSp>
            <p:nvGrpSpPr>
              <p:cNvPr id="71766" name="Group 958"/>
              <p:cNvGrpSpPr>
                <a:grpSpLocks/>
              </p:cNvGrpSpPr>
              <p:nvPr/>
            </p:nvGrpSpPr>
            <p:grpSpPr bwMode="auto">
              <a:xfrm>
                <a:off x="5512" y="3042"/>
                <a:ext cx="68" cy="152"/>
                <a:chOff x="5512" y="3042"/>
                <a:chExt cx="68" cy="152"/>
              </a:xfrm>
            </p:grpSpPr>
            <p:sp>
              <p:nvSpPr>
                <p:cNvPr id="71785" name="Freeform 959"/>
                <p:cNvSpPr>
                  <a:spLocks/>
                </p:cNvSpPr>
                <p:nvPr/>
              </p:nvSpPr>
              <p:spPr bwMode="auto">
                <a:xfrm>
                  <a:off x="5512" y="3042"/>
                  <a:ext cx="68" cy="152"/>
                </a:xfrm>
                <a:custGeom>
                  <a:avLst/>
                  <a:gdLst>
                    <a:gd name="T0" fmla="*/ 24 w 68"/>
                    <a:gd name="T1" fmla="*/ 0 h 152"/>
                    <a:gd name="T2" fmla="*/ 8 w 68"/>
                    <a:gd name="T3" fmla="*/ 20 h 152"/>
                    <a:gd name="T4" fmla="*/ 4 w 68"/>
                    <a:gd name="T5" fmla="*/ 30 h 152"/>
                    <a:gd name="T6" fmla="*/ 2 w 68"/>
                    <a:gd name="T7" fmla="*/ 40 h 152"/>
                    <a:gd name="T8" fmla="*/ 0 w 68"/>
                    <a:gd name="T9" fmla="*/ 48 h 152"/>
                    <a:gd name="T10" fmla="*/ 0 w 68"/>
                    <a:gd name="T11" fmla="*/ 58 h 152"/>
                    <a:gd name="T12" fmla="*/ 0 w 68"/>
                    <a:gd name="T13" fmla="*/ 70 h 152"/>
                    <a:gd name="T14" fmla="*/ 0 w 68"/>
                    <a:gd name="T15" fmla="*/ 80 h 152"/>
                    <a:gd name="T16" fmla="*/ 2 w 68"/>
                    <a:gd name="T17" fmla="*/ 88 h 152"/>
                    <a:gd name="T18" fmla="*/ 6 w 68"/>
                    <a:gd name="T19" fmla="*/ 94 h 152"/>
                    <a:gd name="T20" fmla="*/ 8 w 68"/>
                    <a:gd name="T21" fmla="*/ 100 h 152"/>
                    <a:gd name="T22" fmla="*/ 12 w 68"/>
                    <a:gd name="T23" fmla="*/ 104 h 152"/>
                    <a:gd name="T24" fmla="*/ 16 w 68"/>
                    <a:gd name="T25" fmla="*/ 108 h 152"/>
                    <a:gd name="T26" fmla="*/ 24 w 68"/>
                    <a:gd name="T27" fmla="*/ 112 h 152"/>
                    <a:gd name="T28" fmla="*/ 36 w 68"/>
                    <a:gd name="T29" fmla="*/ 120 h 152"/>
                    <a:gd name="T30" fmla="*/ 42 w 68"/>
                    <a:gd name="T31" fmla="*/ 124 h 152"/>
                    <a:gd name="T32" fmla="*/ 48 w 68"/>
                    <a:gd name="T33" fmla="*/ 130 h 152"/>
                    <a:gd name="T34" fmla="*/ 68 w 68"/>
                    <a:gd name="T35" fmla="*/ 152 h 152"/>
                    <a:gd name="T36" fmla="*/ 66 w 68"/>
                    <a:gd name="T37" fmla="*/ 116 h 152"/>
                    <a:gd name="T38" fmla="*/ 66 w 68"/>
                    <a:gd name="T39" fmla="*/ 98 h 152"/>
                    <a:gd name="T40" fmla="*/ 66 w 68"/>
                    <a:gd name="T41" fmla="*/ 84 h 152"/>
                    <a:gd name="T42" fmla="*/ 68 w 68"/>
                    <a:gd name="T43" fmla="*/ 70 h 152"/>
                    <a:gd name="T44" fmla="*/ 68 w 68"/>
                    <a:gd name="T45" fmla="*/ 60 h 152"/>
                    <a:gd name="T46" fmla="*/ 68 w 68"/>
                    <a:gd name="T47" fmla="*/ 46 h 152"/>
                    <a:gd name="T48" fmla="*/ 68 w 68"/>
                    <a:gd name="T49" fmla="*/ 38 h 152"/>
                    <a:gd name="T50" fmla="*/ 68 w 68"/>
                    <a:gd name="T51" fmla="*/ 28 h 152"/>
                    <a:gd name="T52" fmla="*/ 66 w 68"/>
                    <a:gd name="T53" fmla="*/ 18 h 152"/>
                    <a:gd name="T54" fmla="*/ 64 w 68"/>
                    <a:gd name="T55" fmla="*/ 12 h 152"/>
                    <a:gd name="T56" fmla="*/ 60 w 68"/>
                    <a:gd name="T57" fmla="*/ 4 h 152"/>
                    <a:gd name="T58" fmla="*/ 24 w 68"/>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
                    <a:gd name="T91" fmla="*/ 0 h 152"/>
                    <a:gd name="T92" fmla="*/ 68 w 68"/>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 h="152">
                      <a:moveTo>
                        <a:pt x="24" y="0"/>
                      </a:moveTo>
                      <a:lnTo>
                        <a:pt x="8" y="20"/>
                      </a:lnTo>
                      <a:lnTo>
                        <a:pt x="4" y="30"/>
                      </a:lnTo>
                      <a:lnTo>
                        <a:pt x="2" y="40"/>
                      </a:lnTo>
                      <a:lnTo>
                        <a:pt x="0" y="48"/>
                      </a:lnTo>
                      <a:lnTo>
                        <a:pt x="0" y="58"/>
                      </a:lnTo>
                      <a:lnTo>
                        <a:pt x="0" y="70"/>
                      </a:lnTo>
                      <a:lnTo>
                        <a:pt x="0" y="80"/>
                      </a:lnTo>
                      <a:lnTo>
                        <a:pt x="2" y="88"/>
                      </a:lnTo>
                      <a:lnTo>
                        <a:pt x="6" y="94"/>
                      </a:lnTo>
                      <a:lnTo>
                        <a:pt x="8" y="100"/>
                      </a:lnTo>
                      <a:lnTo>
                        <a:pt x="12" y="104"/>
                      </a:lnTo>
                      <a:lnTo>
                        <a:pt x="16" y="108"/>
                      </a:lnTo>
                      <a:lnTo>
                        <a:pt x="24" y="112"/>
                      </a:lnTo>
                      <a:lnTo>
                        <a:pt x="36" y="120"/>
                      </a:lnTo>
                      <a:lnTo>
                        <a:pt x="42" y="124"/>
                      </a:lnTo>
                      <a:lnTo>
                        <a:pt x="48" y="130"/>
                      </a:lnTo>
                      <a:lnTo>
                        <a:pt x="68" y="152"/>
                      </a:lnTo>
                      <a:lnTo>
                        <a:pt x="66" y="116"/>
                      </a:lnTo>
                      <a:lnTo>
                        <a:pt x="66" y="98"/>
                      </a:lnTo>
                      <a:lnTo>
                        <a:pt x="66" y="84"/>
                      </a:lnTo>
                      <a:lnTo>
                        <a:pt x="68" y="70"/>
                      </a:lnTo>
                      <a:lnTo>
                        <a:pt x="68" y="60"/>
                      </a:lnTo>
                      <a:lnTo>
                        <a:pt x="68" y="46"/>
                      </a:lnTo>
                      <a:lnTo>
                        <a:pt x="68" y="38"/>
                      </a:lnTo>
                      <a:lnTo>
                        <a:pt x="68" y="28"/>
                      </a:lnTo>
                      <a:lnTo>
                        <a:pt x="66" y="18"/>
                      </a:lnTo>
                      <a:lnTo>
                        <a:pt x="64" y="12"/>
                      </a:lnTo>
                      <a:lnTo>
                        <a:pt x="60" y="4"/>
                      </a:lnTo>
                      <a:lnTo>
                        <a:pt x="24" y="0"/>
                      </a:lnTo>
                      <a:close/>
                    </a:path>
                  </a:pathLst>
                </a:custGeom>
                <a:solidFill>
                  <a:srgbClr val="008000"/>
                </a:solidFill>
                <a:ln w="6350">
                  <a:solidFill>
                    <a:srgbClr val="606060"/>
                  </a:solidFill>
                  <a:round/>
                  <a:headEnd/>
                  <a:tailEnd/>
                </a:ln>
              </p:spPr>
              <p:txBody>
                <a:bodyPr/>
                <a:lstStyle/>
                <a:p>
                  <a:endParaRPr lang="es-AR"/>
                </a:p>
              </p:txBody>
            </p:sp>
            <p:sp>
              <p:nvSpPr>
                <p:cNvPr id="71786" name="Line 960"/>
                <p:cNvSpPr>
                  <a:spLocks noChangeShapeType="1"/>
                </p:cNvSpPr>
                <p:nvPr/>
              </p:nvSpPr>
              <p:spPr bwMode="auto">
                <a:xfrm>
                  <a:off x="5532" y="3050"/>
                  <a:ext cx="46" cy="142"/>
                </a:xfrm>
                <a:prstGeom prst="line">
                  <a:avLst/>
                </a:prstGeom>
                <a:noFill/>
                <a:ln w="6350">
                  <a:solidFill>
                    <a:srgbClr val="006000"/>
                  </a:solidFill>
                  <a:round/>
                  <a:headEnd/>
                  <a:tailEnd/>
                </a:ln>
              </p:spPr>
              <p:txBody>
                <a:bodyPr/>
                <a:lstStyle/>
                <a:p>
                  <a:endParaRPr lang="es-AR"/>
                </a:p>
              </p:txBody>
            </p:sp>
          </p:grpSp>
          <p:grpSp>
            <p:nvGrpSpPr>
              <p:cNvPr id="71767" name="Group 961"/>
              <p:cNvGrpSpPr>
                <a:grpSpLocks/>
              </p:cNvGrpSpPr>
              <p:nvPr/>
            </p:nvGrpSpPr>
            <p:grpSpPr bwMode="auto">
              <a:xfrm>
                <a:off x="5532" y="2978"/>
                <a:ext cx="62" cy="94"/>
                <a:chOff x="5532" y="2978"/>
                <a:chExt cx="62" cy="94"/>
              </a:xfrm>
            </p:grpSpPr>
            <p:sp>
              <p:nvSpPr>
                <p:cNvPr id="71783" name="Freeform 962"/>
                <p:cNvSpPr>
                  <a:spLocks/>
                </p:cNvSpPr>
                <p:nvPr/>
              </p:nvSpPr>
              <p:spPr bwMode="auto">
                <a:xfrm>
                  <a:off x="5532" y="2978"/>
                  <a:ext cx="62" cy="94"/>
                </a:xfrm>
                <a:custGeom>
                  <a:avLst/>
                  <a:gdLst>
                    <a:gd name="T0" fmla="*/ 62 w 62"/>
                    <a:gd name="T1" fmla="*/ 10 h 94"/>
                    <a:gd name="T2" fmla="*/ 50 w 62"/>
                    <a:gd name="T3" fmla="*/ 10 h 94"/>
                    <a:gd name="T4" fmla="*/ 44 w 62"/>
                    <a:gd name="T5" fmla="*/ 8 h 94"/>
                    <a:gd name="T6" fmla="*/ 36 w 62"/>
                    <a:gd name="T7" fmla="*/ 6 h 94"/>
                    <a:gd name="T8" fmla="*/ 30 w 62"/>
                    <a:gd name="T9" fmla="*/ 2 h 94"/>
                    <a:gd name="T10" fmla="*/ 24 w 62"/>
                    <a:gd name="T11" fmla="*/ 0 h 94"/>
                    <a:gd name="T12" fmla="*/ 20 w 62"/>
                    <a:gd name="T13" fmla="*/ 0 h 94"/>
                    <a:gd name="T14" fmla="*/ 16 w 62"/>
                    <a:gd name="T15" fmla="*/ 0 h 94"/>
                    <a:gd name="T16" fmla="*/ 12 w 62"/>
                    <a:gd name="T17" fmla="*/ 0 h 94"/>
                    <a:gd name="T18" fmla="*/ 8 w 62"/>
                    <a:gd name="T19" fmla="*/ 4 h 94"/>
                    <a:gd name="T20" fmla="*/ 6 w 62"/>
                    <a:gd name="T21" fmla="*/ 6 h 94"/>
                    <a:gd name="T22" fmla="*/ 4 w 62"/>
                    <a:gd name="T23" fmla="*/ 10 h 94"/>
                    <a:gd name="T24" fmla="*/ 4 w 62"/>
                    <a:gd name="T25" fmla="*/ 14 h 94"/>
                    <a:gd name="T26" fmla="*/ 2 w 62"/>
                    <a:gd name="T27" fmla="*/ 18 h 94"/>
                    <a:gd name="T28" fmla="*/ 0 w 62"/>
                    <a:gd name="T29" fmla="*/ 24 h 94"/>
                    <a:gd name="T30" fmla="*/ 0 w 62"/>
                    <a:gd name="T31" fmla="*/ 30 h 94"/>
                    <a:gd name="T32" fmla="*/ 0 w 62"/>
                    <a:gd name="T33" fmla="*/ 38 h 94"/>
                    <a:gd name="T34" fmla="*/ 0 w 62"/>
                    <a:gd name="T35" fmla="*/ 48 h 94"/>
                    <a:gd name="T36" fmla="*/ 6 w 62"/>
                    <a:gd name="T37" fmla="*/ 74 h 94"/>
                    <a:gd name="T38" fmla="*/ 10 w 62"/>
                    <a:gd name="T39" fmla="*/ 80 h 94"/>
                    <a:gd name="T40" fmla="*/ 12 w 62"/>
                    <a:gd name="T41" fmla="*/ 84 h 94"/>
                    <a:gd name="T42" fmla="*/ 14 w 62"/>
                    <a:gd name="T43" fmla="*/ 88 h 94"/>
                    <a:gd name="T44" fmla="*/ 18 w 62"/>
                    <a:gd name="T45" fmla="*/ 90 h 94"/>
                    <a:gd name="T46" fmla="*/ 20 w 62"/>
                    <a:gd name="T47" fmla="*/ 92 h 94"/>
                    <a:gd name="T48" fmla="*/ 24 w 62"/>
                    <a:gd name="T49" fmla="*/ 94 h 94"/>
                    <a:gd name="T50" fmla="*/ 26 w 62"/>
                    <a:gd name="T51" fmla="*/ 94 h 94"/>
                    <a:gd name="T52" fmla="*/ 28 w 62"/>
                    <a:gd name="T53" fmla="*/ 94 h 94"/>
                    <a:gd name="T54" fmla="*/ 32 w 62"/>
                    <a:gd name="T55" fmla="*/ 94 h 94"/>
                    <a:gd name="T56" fmla="*/ 34 w 62"/>
                    <a:gd name="T57" fmla="*/ 90 h 94"/>
                    <a:gd name="T58" fmla="*/ 36 w 62"/>
                    <a:gd name="T59" fmla="*/ 86 h 94"/>
                    <a:gd name="T60" fmla="*/ 38 w 62"/>
                    <a:gd name="T61" fmla="*/ 82 h 94"/>
                    <a:gd name="T62" fmla="*/ 40 w 62"/>
                    <a:gd name="T63" fmla="*/ 76 h 94"/>
                    <a:gd name="T64" fmla="*/ 44 w 62"/>
                    <a:gd name="T65" fmla="*/ 66 h 94"/>
                    <a:gd name="T66" fmla="*/ 46 w 62"/>
                    <a:gd name="T67" fmla="*/ 58 h 94"/>
                    <a:gd name="T68" fmla="*/ 48 w 62"/>
                    <a:gd name="T69" fmla="*/ 44 h 94"/>
                    <a:gd name="T70" fmla="*/ 52 w 62"/>
                    <a:gd name="T71" fmla="*/ 34 h 94"/>
                    <a:gd name="T72" fmla="*/ 62 w 62"/>
                    <a:gd name="T73" fmla="*/ 10 h 9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2"/>
                    <a:gd name="T112" fmla="*/ 0 h 94"/>
                    <a:gd name="T113" fmla="*/ 62 w 62"/>
                    <a:gd name="T114" fmla="*/ 94 h 9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2" h="94">
                      <a:moveTo>
                        <a:pt x="62" y="10"/>
                      </a:moveTo>
                      <a:lnTo>
                        <a:pt x="50" y="10"/>
                      </a:lnTo>
                      <a:lnTo>
                        <a:pt x="44" y="8"/>
                      </a:lnTo>
                      <a:lnTo>
                        <a:pt x="36" y="6"/>
                      </a:lnTo>
                      <a:lnTo>
                        <a:pt x="30" y="2"/>
                      </a:lnTo>
                      <a:lnTo>
                        <a:pt x="24" y="0"/>
                      </a:lnTo>
                      <a:lnTo>
                        <a:pt x="20" y="0"/>
                      </a:lnTo>
                      <a:lnTo>
                        <a:pt x="16" y="0"/>
                      </a:lnTo>
                      <a:lnTo>
                        <a:pt x="12" y="0"/>
                      </a:lnTo>
                      <a:lnTo>
                        <a:pt x="8" y="4"/>
                      </a:lnTo>
                      <a:lnTo>
                        <a:pt x="6" y="6"/>
                      </a:lnTo>
                      <a:lnTo>
                        <a:pt x="4" y="10"/>
                      </a:lnTo>
                      <a:lnTo>
                        <a:pt x="4" y="14"/>
                      </a:lnTo>
                      <a:lnTo>
                        <a:pt x="2" y="18"/>
                      </a:lnTo>
                      <a:lnTo>
                        <a:pt x="0" y="24"/>
                      </a:lnTo>
                      <a:lnTo>
                        <a:pt x="0" y="30"/>
                      </a:lnTo>
                      <a:lnTo>
                        <a:pt x="0" y="38"/>
                      </a:lnTo>
                      <a:lnTo>
                        <a:pt x="0" y="48"/>
                      </a:lnTo>
                      <a:lnTo>
                        <a:pt x="6" y="74"/>
                      </a:lnTo>
                      <a:lnTo>
                        <a:pt x="10" y="80"/>
                      </a:lnTo>
                      <a:lnTo>
                        <a:pt x="12" y="84"/>
                      </a:lnTo>
                      <a:lnTo>
                        <a:pt x="14" y="88"/>
                      </a:lnTo>
                      <a:lnTo>
                        <a:pt x="18" y="90"/>
                      </a:lnTo>
                      <a:lnTo>
                        <a:pt x="20" y="92"/>
                      </a:lnTo>
                      <a:lnTo>
                        <a:pt x="24" y="94"/>
                      </a:lnTo>
                      <a:lnTo>
                        <a:pt x="26" y="94"/>
                      </a:lnTo>
                      <a:lnTo>
                        <a:pt x="28" y="94"/>
                      </a:lnTo>
                      <a:lnTo>
                        <a:pt x="32" y="94"/>
                      </a:lnTo>
                      <a:lnTo>
                        <a:pt x="34" y="90"/>
                      </a:lnTo>
                      <a:lnTo>
                        <a:pt x="36" y="86"/>
                      </a:lnTo>
                      <a:lnTo>
                        <a:pt x="38" y="82"/>
                      </a:lnTo>
                      <a:lnTo>
                        <a:pt x="40" y="76"/>
                      </a:lnTo>
                      <a:lnTo>
                        <a:pt x="44" y="66"/>
                      </a:lnTo>
                      <a:lnTo>
                        <a:pt x="46" y="58"/>
                      </a:lnTo>
                      <a:lnTo>
                        <a:pt x="48" y="44"/>
                      </a:lnTo>
                      <a:lnTo>
                        <a:pt x="52" y="34"/>
                      </a:lnTo>
                      <a:lnTo>
                        <a:pt x="62" y="10"/>
                      </a:lnTo>
                      <a:close/>
                    </a:path>
                  </a:pathLst>
                </a:custGeom>
                <a:solidFill>
                  <a:srgbClr val="008000"/>
                </a:solidFill>
                <a:ln w="6350">
                  <a:solidFill>
                    <a:srgbClr val="606060"/>
                  </a:solidFill>
                  <a:round/>
                  <a:headEnd/>
                  <a:tailEnd/>
                </a:ln>
              </p:spPr>
              <p:txBody>
                <a:bodyPr/>
                <a:lstStyle/>
                <a:p>
                  <a:endParaRPr lang="es-AR"/>
                </a:p>
              </p:txBody>
            </p:sp>
            <p:sp>
              <p:nvSpPr>
                <p:cNvPr id="71784" name="Line 963"/>
                <p:cNvSpPr>
                  <a:spLocks noChangeShapeType="1"/>
                </p:cNvSpPr>
                <p:nvPr/>
              </p:nvSpPr>
              <p:spPr bwMode="auto">
                <a:xfrm flipH="1">
                  <a:off x="5536" y="2990"/>
                  <a:ext cx="58" cy="46"/>
                </a:xfrm>
                <a:prstGeom prst="line">
                  <a:avLst/>
                </a:prstGeom>
                <a:noFill/>
                <a:ln w="6350">
                  <a:solidFill>
                    <a:srgbClr val="006000"/>
                  </a:solidFill>
                  <a:round/>
                  <a:headEnd/>
                  <a:tailEnd/>
                </a:ln>
              </p:spPr>
              <p:txBody>
                <a:bodyPr/>
                <a:lstStyle/>
                <a:p>
                  <a:endParaRPr lang="es-AR"/>
                </a:p>
              </p:txBody>
            </p:sp>
          </p:grpSp>
          <p:grpSp>
            <p:nvGrpSpPr>
              <p:cNvPr id="71768" name="Group 964"/>
              <p:cNvGrpSpPr>
                <a:grpSpLocks/>
              </p:cNvGrpSpPr>
              <p:nvPr/>
            </p:nvGrpSpPr>
            <p:grpSpPr bwMode="auto">
              <a:xfrm>
                <a:off x="5464" y="2656"/>
                <a:ext cx="102" cy="130"/>
                <a:chOff x="5464" y="2656"/>
                <a:chExt cx="102" cy="130"/>
              </a:xfrm>
            </p:grpSpPr>
            <p:sp>
              <p:nvSpPr>
                <p:cNvPr id="71779" name="Freeform 965"/>
                <p:cNvSpPr>
                  <a:spLocks/>
                </p:cNvSpPr>
                <p:nvPr/>
              </p:nvSpPr>
              <p:spPr bwMode="auto">
                <a:xfrm>
                  <a:off x="5484" y="2656"/>
                  <a:ext cx="82" cy="128"/>
                </a:xfrm>
                <a:custGeom>
                  <a:avLst/>
                  <a:gdLst>
                    <a:gd name="T0" fmla="*/ 82 w 82"/>
                    <a:gd name="T1" fmla="*/ 16 h 128"/>
                    <a:gd name="T2" fmla="*/ 66 w 82"/>
                    <a:gd name="T3" fmla="*/ 14 h 128"/>
                    <a:gd name="T4" fmla="*/ 58 w 82"/>
                    <a:gd name="T5" fmla="*/ 12 h 128"/>
                    <a:gd name="T6" fmla="*/ 48 w 82"/>
                    <a:gd name="T7" fmla="*/ 8 h 128"/>
                    <a:gd name="T8" fmla="*/ 38 w 82"/>
                    <a:gd name="T9" fmla="*/ 4 h 128"/>
                    <a:gd name="T10" fmla="*/ 30 w 82"/>
                    <a:gd name="T11" fmla="*/ 0 h 128"/>
                    <a:gd name="T12" fmla="*/ 26 w 82"/>
                    <a:gd name="T13" fmla="*/ 0 h 128"/>
                    <a:gd name="T14" fmla="*/ 20 w 82"/>
                    <a:gd name="T15" fmla="*/ 0 h 128"/>
                    <a:gd name="T16" fmla="*/ 16 w 82"/>
                    <a:gd name="T17" fmla="*/ 2 h 128"/>
                    <a:gd name="T18" fmla="*/ 10 w 82"/>
                    <a:gd name="T19" fmla="*/ 6 h 128"/>
                    <a:gd name="T20" fmla="*/ 8 w 82"/>
                    <a:gd name="T21" fmla="*/ 10 h 128"/>
                    <a:gd name="T22" fmla="*/ 6 w 82"/>
                    <a:gd name="T23" fmla="*/ 16 h 128"/>
                    <a:gd name="T24" fmla="*/ 4 w 82"/>
                    <a:gd name="T25" fmla="*/ 20 h 128"/>
                    <a:gd name="T26" fmla="*/ 2 w 82"/>
                    <a:gd name="T27" fmla="*/ 26 h 128"/>
                    <a:gd name="T28" fmla="*/ 0 w 82"/>
                    <a:gd name="T29" fmla="*/ 32 h 128"/>
                    <a:gd name="T30" fmla="*/ 0 w 82"/>
                    <a:gd name="T31" fmla="*/ 40 h 128"/>
                    <a:gd name="T32" fmla="*/ 0 w 82"/>
                    <a:gd name="T33" fmla="*/ 52 h 128"/>
                    <a:gd name="T34" fmla="*/ 0 w 82"/>
                    <a:gd name="T35" fmla="*/ 66 h 128"/>
                    <a:gd name="T36" fmla="*/ 8 w 82"/>
                    <a:gd name="T37" fmla="*/ 100 h 128"/>
                    <a:gd name="T38" fmla="*/ 12 w 82"/>
                    <a:gd name="T39" fmla="*/ 108 h 128"/>
                    <a:gd name="T40" fmla="*/ 16 w 82"/>
                    <a:gd name="T41" fmla="*/ 114 h 128"/>
                    <a:gd name="T42" fmla="*/ 18 w 82"/>
                    <a:gd name="T43" fmla="*/ 118 h 128"/>
                    <a:gd name="T44" fmla="*/ 22 w 82"/>
                    <a:gd name="T45" fmla="*/ 122 h 128"/>
                    <a:gd name="T46" fmla="*/ 26 w 82"/>
                    <a:gd name="T47" fmla="*/ 126 h 128"/>
                    <a:gd name="T48" fmla="*/ 30 w 82"/>
                    <a:gd name="T49" fmla="*/ 126 h 128"/>
                    <a:gd name="T50" fmla="*/ 34 w 82"/>
                    <a:gd name="T51" fmla="*/ 128 h 128"/>
                    <a:gd name="T52" fmla="*/ 38 w 82"/>
                    <a:gd name="T53" fmla="*/ 128 h 128"/>
                    <a:gd name="T54" fmla="*/ 42 w 82"/>
                    <a:gd name="T55" fmla="*/ 126 h 128"/>
                    <a:gd name="T56" fmla="*/ 46 w 82"/>
                    <a:gd name="T57" fmla="*/ 122 h 128"/>
                    <a:gd name="T58" fmla="*/ 48 w 82"/>
                    <a:gd name="T59" fmla="*/ 116 h 128"/>
                    <a:gd name="T60" fmla="*/ 52 w 82"/>
                    <a:gd name="T61" fmla="*/ 110 h 128"/>
                    <a:gd name="T62" fmla="*/ 54 w 82"/>
                    <a:gd name="T63" fmla="*/ 102 h 128"/>
                    <a:gd name="T64" fmla="*/ 58 w 82"/>
                    <a:gd name="T65" fmla="*/ 90 h 128"/>
                    <a:gd name="T66" fmla="*/ 60 w 82"/>
                    <a:gd name="T67" fmla="*/ 76 h 128"/>
                    <a:gd name="T68" fmla="*/ 66 w 82"/>
                    <a:gd name="T69" fmla="*/ 60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38" y="4"/>
                      </a:lnTo>
                      <a:lnTo>
                        <a:pt x="30" y="0"/>
                      </a:lnTo>
                      <a:lnTo>
                        <a:pt x="26" y="0"/>
                      </a:lnTo>
                      <a:lnTo>
                        <a:pt x="20" y="0"/>
                      </a:lnTo>
                      <a:lnTo>
                        <a:pt x="16" y="2"/>
                      </a:lnTo>
                      <a:lnTo>
                        <a:pt x="10" y="6"/>
                      </a:lnTo>
                      <a:lnTo>
                        <a:pt x="8" y="10"/>
                      </a:lnTo>
                      <a:lnTo>
                        <a:pt x="6" y="16"/>
                      </a:lnTo>
                      <a:lnTo>
                        <a:pt x="4" y="20"/>
                      </a:lnTo>
                      <a:lnTo>
                        <a:pt x="2" y="26"/>
                      </a:lnTo>
                      <a:lnTo>
                        <a:pt x="0" y="32"/>
                      </a:lnTo>
                      <a:lnTo>
                        <a:pt x="0" y="40"/>
                      </a:lnTo>
                      <a:lnTo>
                        <a:pt x="0" y="52"/>
                      </a:lnTo>
                      <a:lnTo>
                        <a:pt x="0" y="66"/>
                      </a:lnTo>
                      <a:lnTo>
                        <a:pt x="8" y="100"/>
                      </a:lnTo>
                      <a:lnTo>
                        <a:pt x="12" y="108"/>
                      </a:lnTo>
                      <a:lnTo>
                        <a:pt x="16" y="114"/>
                      </a:lnTo>
                      <a:lnTo>
                        <a:pt x="18" y="118"/>
                      </a:lnTo>
                      <a:lnTo>
                        <a:pt x="22" y="122"/>
                      </a:lnTo>
                      <a:lnTo>
                        <a:pt x="26" y="126"/>
                      </a:lnTo>
                      <a:lnTo>
                        <a:pt x="30" y="126"/>
                      </a:lnTo>
                      <a:lnTo>
                        <a:pt x="34" y="128"/>
                      </a:lnTo>
                      <a:lnTo>
                        <a:pt x="38" y="128"/>
                      </a:lnTo>
                      <a:lnTo>
                        <a:pt x="42" y="126"/>
                      </a:lnTo>
                      <a:lnTo>
                        <a:pt x="46" y="122"/>
                      </a:lnTo>
                      <a:lnTo>
                        <a:pt x="48" y="116"/>
                      </a:lnTo>
                      <a:lnTo>
                        <a:pt x="52" y="110"/>
                      </a:lnTo>
                      <a:lnTo>
                        <a:pt x="54" y="102"/>
                      </a:lnTo>
                      <a:lnTo>
                        <a:pt x="58" y="90"/>
                      </a:lnTo>
                      <a:lnTo>
                        <a:pt x="60" y="76"/>
                      </a:lnTo>
                      <a:lnTo>
                        <a:pt x="66" y="60"/>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grpSp>
              <p:nvGrpSpPr>
                <p:cNvPr id="71780" name="Group 966"/>
                <p:cNvGrpSpPr>
                  <a:grpSpLocks/>
                </p:cNvGrpSpPr>
                <p:nvPr/>
              </p:nvGrpSpPr>
              <p:grpSpPr bwMode="auto">
                <a:xfrm>
                  <a:off x="5464" y="2672"/>
                  <a:ext cx="102" cy="114"/>
                  <a:chOff x="5464" y="2672"/>
                  <a:chExt cx="102" cy="114"/>
                </a:xfrm>
              </p:grpSpPr>
              <p:sp>
                <p:nvSpPr>
                  <p:cNvPr id="71781" name="Freeform 967"/>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102 w 102"/>
                      <a:gd name="T19" fmla="*/ 0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114"/>
                      <a:gd name="T32" fmla="*/ 102 w 102"/>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114">
                        <a:moveTo>
                          <a:pt x="102" y="0"/>
                        </a:moveTo>
                        <a:lnTo>
                          <a:pt x="22" y="66"/>
                        </a:lnTo>
                        <a:lnTo>
                          <a:pt x="16" y="76"/>
                        </a:lnTo>
                        <a:lnTo>
                          <a:pt x="12" y="82"/>
                        </a:lnTo>
                        <a:lnTo>
                          <a:pt x="10" y="86"/>
                        </a:lnTo>
                        <a:lnTo>
                          <a:pt x="8" y="92"/>
                        </a:lnTo>
                        <a:lnTo>
                          <a:pt x="4" y="100"/>
                        </a:lnTo>
                        <a:lnTo>
                          <a:pt x="2" y="108"/>
                        </a:lnTo>
                        <a:lnTo>
                          <a:pt x="0" y="114"/>
                        </a:lnTo>
                        <a:lnTo>
                          <a:pt x="102" y="0"/>
                        </a:lnTo>
                        <a:close/>
                      </a:path>
                    </a:pathLst>
                  </a:custGeom>
                  <a:solidFill>
                    <a:srgbClr val="008000"/>
                  </a:solidFill>
                  <a:ln w="9525">
                    <a:noFill/>
                    <a:round/>
                    <a:headEnd/>
                    <a:tailEnd/>
                  </a:ln>
                </p:spPr>
                <p:txBody>
                  <a:bodyPr/>
                  <a:lstStyle/>
                  <a:p>
                    <a:endParaRPr lang="es-AR"/>
                  </a:p>
                </p:txBody>
              </p:sp>
              <p:sp>
                <p:nvSpPr>
                  <p:cNvPr id="71782" name="Freeform 968"/>
                  <p:cNvSpPr>
                    <a:spLocks/>
                  </p:cNvSpPr>
                  <p:nvPr/>
                </p:nvSpPr>
                <p:spPr bwMode="auto">
                  <a:xfrm>
                    <a:off x="5464" y="2672"/>
                    <a:ext cx="102" cy="114"/>
                  </a:xfrm>
                  <a:custGeom>
                    <a:avLst/>
                    <a:gdLst>
                      <a:gd name="T0" fmla="*/ 102 w 102"/>
                      <a:gd name="T1" fmla="*/ 0 h 114"/>
                      <a:gd name="T2" fmla="*/ 22 w 102"/>
                      <a:gd name="T3" fmla="*/ 66 h 114"/>
                      <a:gd name="T4" fmla="*/ 16 w 102"/>
                      <a:gd name="T5" fmla="*/ 76 h 114"/>
                      <a:gd name="T6" fmla="*/ 12 w 102"/>
                      <a:gd name="T7" fmla="*/ 82 h 114"/>
                      <a:gd name="T8" fmla="*/ 10 w 102"/>
                      <a:gd name="T9" fmla="*/ 86 h 114"/>
                      <a:gd name="T10" fmla="*/ 8 w 102"/>
                      <a:gd name="T11" fmla="*/ 92 h 114"/>
                      <a:gd name="T12" fmla="*/ 4 w 102"/>
                      <a:gd name="T13" fmla="*/ 100 h 114"/>
                      <a:gd name="T14" fmla="*/ 2 w 102"/>
                      <a:gd name="T15" fmla="*/ 108 h 114"/>
                      <a:gd name="T16" fmla="*/ 0 w 102"/>
                      <a:gd name="T17" fmla="*/ 114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2"/>
                      <a:gd name="T28" fmla="*/ 0 h 114"/>
                      <a:gd name="T29" fmla="*/ 102 w 102"/>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2" h="114">
                        <a:moveTo>
                          <a:pt x="102" y="0"/>
                        </a:moveTo>
                        <a:lnTo>
                          <a:pt x="22" y="66"/>
                        </a:lnTo>
                        <a:lnTo>
                          <a:pt x="16" y="76"/>
                        </a:lnTo>
                        <a:lnTo>
                          <a:pt x="12" y="82"/>
                        </a:lnTo>
                        <a:lnTo>
                          <a:pt x="10" y="86"/>
                        </a:lnTo>
                        <a:lnTo>
                          <a:pt x="8" y="92"/>
                        </a:lnTo>
                        <a:lnTo>
                          <a:pt x="4" y="100"/>
                        </a:lnTo>
                        <a:lnTo>
                          <a:pt x="2" y="108"/>
                        </a:lnTo>
                        <a:lnTo>
                          <a:pt x="0" y="114"/>
                        </a:lnTo>
                      </a:path>
                    </a:pathLst>
                  </a:custGeom>
                  <a:noFill/>
                  <a:ln w="6350">
                    <a:solidFill>
                      <a:srgbClr val="006000"/>
                    </a:solidFill>
                    <a:round/>
                    <a:headEnd/>
                    <a:tailEnd/>
                  </a:ln>
                </p:spPr>
                <p:txBody>
                  <a:bodyPr/>
                  <a:lstStyle/>
                  <a:p>
                    <a:endParaRPr lang="es-AR"/>
                  </a:p>
                </p:txBody>
              </p:sp>
            </p:grpSp>
          </p:grpSp>
          <p:grpSp>
            <p:nvGrpSpPr>
              <p:cNvPr id="71769" name="Group 969"/>
              <p:cNvGrpSpPr>
                <a:grpSpLocks/>
              </p:cNvGrpSpPr>
              <p:nvPr/>
            </p:nvGrpSpPr>
            <p:grpSpPr bwMode="auto">
              <a:xfrm>
                <a:off x="5500" y="2806"/>
                <a:ext cx="82" cy="128"/>
                <a:chOff x="5500" y="2806"/>
                <a:chExt cx="82" cy="128"/>
              </a:xfrm>
            </p:grpSpPr>
            <p:sp>
              <p:nvSpPr>
                <p:cNvPr id="71777" name="Freeform 970"/>
                <p:cNvSpPr>
                  <a:spLocks/>
                </p:cNvSpPr>
                <p:nvPr/>
              </p:nvSpPr>
              <p:spPr bwMode="auto">
                <a:xfrm>
                  <a:off x="5500" y="2806"/>
                  <a:ext cx="82" cy="128"/>
                </a:xfrm>
                <a:custGeom>
                  <a:avLst/>
                  <a:gdLst>
                    <a:gd name="T0" fmla="*/ 82 w 82"/>
                    <a:gd name="T1" fmla="*/ 16 h 128"/>
                    <a:gd name="T2" fmla="*/ 66 w 82"/>
                    <a:gd name="T3" fmla="*/ 14 h 128"/>
                    <a:gd name="T4" fmla="*/ 58 w 82"/>
                    <a:gd name="T5" fmla="*/ 12 h 128"/>
                    <a:gd name="T6" fmla="*/ 48 w 82"/>
                    <a:gd name="T7" fmla="*/ 8 h 128"/>
                    <a:gd name="T8" fmla="*/ 40 w 82"/>
                    <a:gd name="T9" fmla="*/ 4 h 128"/>
                    <a:gd name="T10" fmla="*/ 32 w 82"/>
                    <a:gd name="T11" fmla="*/ 0 h 128"/>
                    <a:gd name="T12" fmla="*/ 26 w 82"/>
                    <a:gd name="T13" fmla="*/ 0 h 128"/>
                    <a:gd name="T14" fmla="*/ 22 w 82"/>
                    <a:gd name="T15" fmla="*/ 0 h 128"/>
                    <a:gd name="T16" fmla="*/ 16 w 82"/>
                    <a:gd name="T17" fmla="*/ 2 h 128"/>
                    <a:gd name="T18" fmla="*/ 12 w 82"/>
                    <a:gd name="T19" fmla="*/ 6 h 128"/>
                    <a:gd name="T20" fmla="*/ 8 w 82"/>
                    <a:gd name="T21" fmla="*/ 10 h 128"/>
                    <a:gd name="T22" fmla="*/ 6 w 82"/>
                    <a:gd name="T23" fmla="*/ 16 h 128"/>
                    <a:gd name="T24" fmla="*/ 4 w 82"/>
                    <a:gd name="T25" fmla="*/ 20 h 128"/>
                    <a:gd name="T26" fmla="*/ 2 w 82"/>
                    <a:gd name="T27" fmla="*/ 26 h 128"/>
                    <a:gd name="T28" fmla="*/ 2 w 82"/>
                    <a:gd name="T29" fmla="*/ 32 h 128"/>
                    <a:gd name="T30" fmla="*/ 0 w 82"/>
                    <a:gd name="T31" fmla="*/ 40 h 128"/>
                    <a:gd name="T32" fmla="*/ 0 w 82"/>
                    <a:gd name="T33" fmla="*/ 54 h 128"/>
                    <a:gd name="T34" fmla="*/ 0 w 82"/>
                    <a:gd name="T35" fmla="*/ 66 h 128"/>
                    <a:gd name="T36" fmla="*/ 10 w 82"/>
                    <a:gd name="T37" fmla="*/ 100 h 128"/>
                    <a:gd name="T38" fmla="*/ 14 w 82"/>
                    <a:gd name="T39" fmla="*/ 108 h 128"/>
                    <a:gd name="T40" fmla="*/ 16 w 82"/>
                    <a:gd name="T41" fmla="*/ 114 h 128"/>
                    <a:gd name="T42" fmla="*/ 20 w 82"/>
                    <a:gd name="T43" fmla="*/ 120 h 128"/>
                    <a:gd name="T44" fmla="*/ 24 w 82"/>
                    <a:gd name="T45" fmla="*/ 122 h 128"/>
                    <a:gd name="T46" fmla="*/ 26 w 82"/>
                    <a:gd name="T47" fmla="*/ 126 h 128"/>
                    <a:gd name="T48" fmla="*/ 30 w 82"/>
                    <a:gd name="T49" fmla="*/ 128 h 128"/>
                    <a:gd name="T50" fmla="*/ 36 w 82"/>
                    <a:gd name="T51" fmla="*/ 128 h 128"/>
                    <a:gd name="T52" fmla="*/ 38 w 82"/>
                    <a:gd name="T53" fmla="*/ 128 h 128"/>
                    <a:gd name="T54" fmla="*/ 42 w 82"/>
                    <a:gd name="T55" fmla="*/ 126 h 128"/>
                    <a:gd name="T56" fmla="*/ 46 w 82"/>
                    <a:gd name="T57" fmla="*/ 122 h 128"/>
                    <a:gd name="T58" fmla="*/ 48 w 82"/>
                    <a:gd name="T59" fmla="*/ 118 h 128"/>
                    <a:gd name="T60" fmla="*/ 52 w 82"/>
                    <a:gd name="T61" fmla="*/ 112 h 128"/>
                    <a:gd name="T62" fmla="*/ 54 w 82"/>
                    <a:gd name="T63" fmla="*/ 104 h 128"/>
                    <a:gd name="T64" fmla="*/ 58 w 82"/>
                    <a:gd name="T65" fmla="*/ 90 h 128"/>
                    <a:gd name="T66" fmla="*/ 60 w 82"/>
                    <a:gd name="T67" fmla="*/ 78 h 128"/>
                    <a:gd name="T68" fmla="*/ 66 w 82"/>
                    <a:gd name="T69" fmla="*/ 62 h 128"/>
                    <a:gd name="T70" fmla="*/ 70 w 82"/>
                    <a:gd name="T71" fmla="*/ 48 h 128"/>
                    <a:gd name="T72" fmla="*/ 82 w 82"/>
                    <a:gd name="T73" fmla="*/ 16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6"/>
                      </a:moveTo>
                      <a:lnTo>
                        <a:pt x="66" y="14"/>
                      </a:lnTo>
                      <a:lnTo>
                        <a:pt x="58" y="12"/>
                      </a:lnTo>
                      <a:lnTo>
                        <a:pt x="48" y="8"/>
                      </a:lnTo>
                      <a:lnTo>
                        <a:pt x="40" y="4"/>
                      </a:lnTo>
                      <a:lnTo>
                        <a:pt x="32" y="0"/>
                      </a:lnTo>
                      <a:lnTo>
                        <a:pt x="26" y="0"/>
                      </a:lnTo>
                      <a:lnTo>
                        <a:pt x="22" y="0"/>
                      </a:lnTo>
                      <a:lnTo>
                        <a:pt x="16" y="2"/>
                      </a:lnTo>
                      <a:lnTo>
                        <a:pt x="12" y="6"/>
                      </a:lnTo>
                      <a:lnTo>
                        <a:pt x="8" y="10"/>
                      </a:lnTo>
                      <a:lnTo>
                        <a:pt x="6" y="16"/>
                      </a:lnTo>
                      <a:lnTo>
                        <a:pt x="4" y="20"/>
                      </a:lnTo>
                      <a:lnTo>
                        <a:pt x="2" y="26"/>
                      </a:lnTo>
                      <a:lnTo>
                        <a:pt x="2" y="32"/>
                      </a:lnTo>
                      <a:lnTo>
                        <a:pt x="0" y="40"/>
                      </a:lnTo>
                      <a:lnTo>
                        <a:pt x="0" y="54"/>
                      </a:lnTo>
                      <a:lnTo>
                        <a:pt x="0" y="66"/>
                      </a:lnTo>
                      <a:lnTo>
                        <a:pt x="10" y="100"/>
                      </a:lnTo>
                      <a:lnTo>
                        <a:pt x="14" y="108"/>
                      </a:lnTo>
                      <a:lnTo>
                        <a:pt x="16" y="114"/>
                      </a:lnTo>
                      <a:lnTo>
                        <a:pt x="20" y="120"/>
                      </a:lnTo>
                      <a:lnTo>
                        <a:pt x="24" y="122"/>
                      </a:lnTo>
                      <a:lnTo>
                        <a:pt x="26" y="126"/>
                      </a:lnTo>
                      <a:lnTo>
                        <a:pt x="30" y="128"/>
                      </a:lnTo>
                      <a:lnTo>
                        <a:pt x="36" y="128"/>
                      </a:lnTo>
                      <a:lnTo>
                        <a:pt x="38" y="128"/>
                      </a:lnTo>
                      <a:lnTo>
                        <a:pt x="42" y="126"/>
                      </a:lnTo>
                      <a:lnTo>
                        <a:pt x="46" y="122"/>
                      </a:lnTo>
                      <a:lnTo>
                        <a:pt x="48" y="118"/>
                      </a:lnTo>
                      <a:lnTo>
                        <a:pt x="52" y="112"/>
                      </a:lnTo>
                      <a:lnTo>
                        <a:pt x="54" y="104"/>
                      </a:lnTo>
                      <a:lnTo>
                        <a:pt x="58" y="90"/>
                      </a:lnTo>
                      <a:lnTo>
                        <a:pt x="60" y="78"/>
                      </a:lnTo>
                      <a:lnTo>
                        <a:pt x="66" y="62"/>
                      </a:lnTo>
                      <a:lnTo>
                        <a:pt x="70" y="48"/>
                      </a:lnTo>
                      <a:lnTo>
                        <a:pt x="82" y="16"/>
                      </a:lnTo>
                      <a:close/>
                    </a:path>
                  </a:pathLst>
                </a:custGeom>
                <a:solidFill>
                  <a:srgbClr val="008000"/>
                </a:solidFill>
                <a:ln w="6350">
                  <a:solidFill>
                    <a:srgbClr val="606060"/>
                  </a:solidFill>
                  <a:round/>
                  <a:headEnd/>
                  <a:tailEnd/>
                </a:ln>
              </p:spPr>
              <p:txBody>
                <a:bodyPr/>
                <a:lstStyle/>
                <a:p>
                  <a:endParaRPr lang="es-AR"/>
                </a:p>
              </p:txBody>
            </p:sp>
            <p:sp>
              <p:nvSpPr>
                <p:cNvPr id="71778" name="Line 971"/>
                <p:cNvSpPr>
                  <a:spLocks noChangeShapeType="1"/>
                </p:cNvSpPr>
                <p:nvPr/>
              </p:nvSpPr>
              <p:spPr bwMode="auto">
                <a:xfrm flipH="1">
                  <a:off x="5504" y="2822"/>
                  <a:ext cx="78" cy="64"/>
                </a:xfrm>
                <a:prstGeom prst="line">
                  <a:avLst/>
                </a:prstGeom>
                <a:noFill/>
                <a:ln w="6350">
                  <a:solidFill>
                    <a:srgbClr val="006000"/>
                  </a:solidFill>
                  <a:round/>
                  <a:headEnd/>
                  <a:tailEnd/>
                </a:ln>
              </p:spPr>
              <p:txBody>
                <a:bodyPr/>
                <a:lstStyle/>
                <a:p>
                  <a:endParaRPr lang="es-AR"/>
                </a:p>
              </p:txBody>
            </p:sp>
          </p:grpSp>
          <p:grpSp>
            <p:nvGrpSpPr>
              <p:cNvPr id="71770" name="Group 972"/>
              <p:cNvGrpSpPr>
                <a:grpSpLocks/>
              </p:cNvGrpSpPr>
              <p:nvPr/>
            </p:nvGrpSpPr>
            <p:grpSpPr bwMode="auto">
              <a:xfrm>
                <a:off x="5464" y="2840"/>
                <a:ext cx="118" cy="128"/>
                <a:chOff x="5464" y="2840"/>
                <a:chExt cx="118" cy="128"/>
              </a:xfrm>
            </p:grpSpPr>
            <p:grpSp>
              <p:nvGrpSpPr>
                <p:cNvPr id="71771" name="Group 973"/>
                <p:cNvGrpSpPr>
                  <a:grpSpLocks/>
                </p:cNvGrpSpPr>
                <p:nvPr/>
              </p:nvGrpSpPr>
              <p:grpSpPr bwMode="auto">
                <a:xfrm>
                  <a:off x="5464" y="2886"/>
                  <a:ext cx="44" cy="54"/>
                  <a:chOff x="5464" y="2886"/>
                  <a:chExt cx="44" cy="54"/>
                </a:xfrm>
              </p:grpSpPr>
              <p:sp>
                <p:nvSpPr>
                  <p:cNvPr id="71775" name="Freeform 974"/>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44 w 44"/>
                      <a:gd name="T29" fmla="*/ 4 h 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
                      <a:gd name="T46" fmla="*/ 0 h 54"/>
                      <a:gd name="T47" fmla="*/ 44 w 44"/>
                      <a:gd name="T48" fmla="*/ 54 h 5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lnTo>
                          <a:pt x="44" y="4"/>
                        </a:lnTo>
                        <a:close/>
                      </a:path>
                    </a:pathLst>
                  </a:custGeom>
                  <a:solidFill>
                    <a:srgbClr val="008000"/>
                  </a:solidFill>
                  <a:ln w="9525">
                    <a:noFill/>
                    <a:round/>
                    <a:headEnd/>
                    <a:tailEnd/>
                  </a:ln>
                </p:spPr>
                <p:txBody>
                  <a:bodyPr/>
                  <a:lstStyle/>
                  <a:p>
                    <a:endParaRPr lang="es-AR"/>
                  </a:p>
                </p:txBody>
              </p:sp>
              <p:sp>
                <p:nvSpPr>
                  <p:cNvPr id="71776" name="Freeform 975"/>
                  <p:cNvSpPr>
                    <a:spLocks/>
                  </p:cNvSpPr>
                  <p:nvPr/>
                </p:nvSpPr>
                <p:spPr bwMode="auto">
                  <a:xfrm>
                    <a:off x="5464" y="2886"/>
                    <a:ext cx="44" cy="54"/>
                  </a:xfrm>
                  <a:custGeom>
                    <a:avLst/>
                    <a:gdLst>
                      <a:gd name="T0" fmla="*/ 44 w 44"/>
                      <a:gd name="T1" fmla="*/ 4 h 54"/>
                      <a:gd name="T2" fmla="*/ 32 w 44"/>
                      <a:gd name="T3" fmla="*/ 0 h 54"/>
                      <a:gd name="T4" fmla="*/ 28 w 44"/>
                      <a:gd name="T5" fmla="*/ 0 h 54"/>
                      <a:gd name="T6" fmla="*/ 24 w 44"/>
                      <a:gd name="T7" fmla="*/ 2 h 54"/>
                      <a:gd name="T8" fmla="*/ 22 w 44"/>
                      <a:gd name="T9" fmla="*/ 6 h 54"/>
                      <a:gd name="T10" fmla="*/ 18 w 44"/>
                      <a:gd name="T11" fmla="*/ 8 h 54"/>
                      <a:gd name="T12" fmla="*/ 16 w 44"/>
                      <a:gd name="T13" fmla="*/ 12 h 54"/>
                      <a:gd name="T14" fmla="*/ 12 w 44"/>
                      <a:gd name="T15" fmla="*/ 16 h 54"/>
                      <a:gd name="T16" fmla="*/ 10 w 44"/>
                      <a:gd name="T17" fmla="*/ 18 h 54"/>
                      <a:gd name="T18" fmla="*/ 8 w 44"/>
                      <a:gd name="T19" fmla="*/ 24 h 54"/>
                      <a:gd name="T20" fmla="*/ 6 w 44"/>
                      <a:gd name="T21" fmla="*/ 30 h 54"/>
                      <a:gd name="T22" fmla="*/ 4 w 44"/>
                      <a:gd name="T23" fmla="*/ 36 h 54"/>
                      <a:gd name="T24" fmla="*/ 2 w 44"/>
                      <a:gd name="T25" fmla="*/ 44 h 54"/>
                      <a:gd name="T26" fmla="*/ 0 w 44"/>
                      <a:gd name="T27" fmla="*/ 54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
                      <a:gd name="T43" fmla="*/ 0 h 54"/>
                      <a:gd name="T44" fmla="*/ 44 w 44"/>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 h="54">
                        <a:moveTo>
                          <a:pt x="44" y="4"/>
                        </a:moveTo>
                        <a:lnTo>
                          <a:pt x="32" y="0"/>
                        </a:lnTo>
                        <a:lnTo>
                          <a:pt x="28" y="0"/>
                        </a:lnTo>
                        <a:lnTo>
                          <a:pt x="24" y="2"/>
                        </a:lnTo>
                        <a:lnTo>
                          <a:pt x="22" y="6"/>
                        </a:lnTo>
                        <a:lnTo>
                          <a:pt x="18" y="8"/>
                        </a:lnTo>
                        <a:lnTo>
                          <a:pt x="16" y="12"/>
                        </a:lnTo>
                        <a:lnTo>
                          <a:pt x="12" y="16"/>
                        </a:lnTo>
                        <a:lnTo>
                          <a:pt x="10" y="18"/>
                        </a:lnTo>
                        <a:lnTo>
                          <a:pt x="8" y="24"/>
                        </a:lnTo>
                        <a:lnTo>
                          <a:pt x="6" y="30"/>
                        </a:lnTo>
                        <a:lnTo>
                          <a:pt x="4" y="36"/>
                        </a:lnTo>
                        <a:lnTo>
                          <a:pt x="2" y="44"/>
                        </a:lnTo>
                        <a:lnTo>
                          <a:pt x="0" y="54"/>
                        </a:lnTo>
                      </a:path>
                    </a:pathLst>
                  </a:custGeom>
                  <a:noFill/>
                  <a:ln w="6350">
                    <a:solidFill>
                      <a:srgbClr val="006000"/>
                    </a:solidFill>
                    <a:round/>
                    <a:headEnd/>
                    <a:tailEnd/>
                  </a:ln>
                </p:spPr>
                <p:txBody>
                  <a:bodyPr/>
                  <a:lstStyle/>
                  <a:p>
                    <a:endParaRPr lang="es-AR"/>
                  </a:p>
                </p:txBody>
              </p:sp>
            </p:grpSp>
            <p:grpSp>
              <p:nvGrpSpPr>
                <p:cNvPr id="71772" name="Group 976"/>
                <p:cNvGrpSpPr>
                  <a:grpSpLocks/>
                </p:cNvGrpSpPr>
                <p:nvPr/>
              </p:nvGrpSpPr>
              <p:grpSpPr bwMode="auto">
                <a:xfrm>
                  <a:off x="5500" y="2840"/>
                  <a:ext cx="82" cy="128"/>
                  <a:chOff x="5500" y="2840"/>
                  <a:chExt cx="82" cy="128"/>
                </a:xfrm>
              </p:grpSpPr>
              <p:sp>
                <p:nvSpPr>
                  <p:cNvPr id="71773" name="Freeform 977"/>
                  <p:cNvSpPr>
                    <a:spLocks/>
                  </p:cNvSpPr>
                  <p:nvPr/>
                </p:nvSpPr>
                <p:spPr bwMode="auto">
                  <a:xfrm>
                    <a:off x="5500" y="2840"/>
                    <a:ext cx="82" cy="128"/>
                  </a:xfrm>
                  <a:custGeom>
                    <a:avLst/>
                    <a:gdLst>
                      <a:gd name="T0" fmla="*/ 82 w 82"/>
                      <a:gd name="T1" fmla="*/ 112 h 128"/>
                      <a:gd name="T2" fmla="*/ 66 w 82"/>
                      <a:gd name="T3" fmla="*/ 112 h 128"/>
                      <a:gd name="T4" fmla="*/ 58 w 82"/>
                      <a:gd name="T5" fmla="*/ 114 h 128"/>
                      <a:gd name="T6" fmla="*/ 48 w 82"/>
                      <a:gd name="T7" fmla="*/ 118 h 128"/>
                      <a:gd name="T8" fmla="*/ 38 w 82"/>
                      <a:gd name="T9" fmla="*/ 124 h 128"/>
                      <a:gd name="T10" fmla="*/ 30 w 82"/>
                      <a:gd name="T11" fmla="*/ 126 h 128"/>
                      <a:gd name="T12" fmla="*/ 26 w 82"/>
                      <a:gd name="T13" fmla="*/ 128 h 128"/>
                      <a:gd name="T14" fmla="*/ 20 w 82"/>
                      <a:gd name="T15" fmla="*/ 128 h 128"/>
                      <a:gd name="T16" fmla="*/ 16 w 82"/>
                      <a:gd name="T17" fmla="*/ 126 h 128"/>
                      <a:gd name="T18" fmla="*/ 10 w 82"/>
                      <a:gd name="T19" fmla="*/ 122 h 128"/>
                      <a:gd name="T20" fmla="*/ 8 w 82"/>
                      <a:gd name="T21" fmla="*/ 118 h 128"/>
                      <a:gd name="T22" fmla="*/ 6 w 82"/>
                      <a:gd name="T23" fmla="*/ 112 h 128"/>
                      <a:gd name="T24" fmla="*/ 4 w 82"/>
                      <a:gd name="T25" fmla="*/ 108 h 128"/>
                      <a:gd name="T26" fmla="*/ 2 w 82"/>
                      <a:gd name="T27" fmla="*/ 102 h 128"/>
                      <a:gd name="T28" fmla="*/ 0 w 82"/>
                      <a:gd name="T29" fmla="*/ 96 h 128"/>
                      <a:gd name="T30" fmla="*/ 0 w 82"/>
                      <a:gd name="T31" fmla="*/ 88 h 128"/>
                      <a:gd name="T32" fmla="*/ 0 w 82"/>
                      <a:gd name="T33" fmla="*/ 74 h 128"/>
                      <a:gd name="T34" fmla="*/ 0 w 82"/>
                      <a:gd name="T35" fmla="*/ 62 h 128"/>
                      <a:gd name="T36" fmla="*/ 8 w 82"/>
                      <a:gd name="T37" fmla="*/ 28 h 128"/>
                      <a:gd name="T38" fmla="*/ 12 w 82"/>
                      <a:gd name="T39" fmla="*/ 20 h 128"/>
                      <a:gd name="T40" fmla="*/ 16 w 82"/>
                      <a:gd name="T41" fmla="*/ 14 h 128"/>
                      <a:gd name="T42" fmla="*/ 18 w 82"/>
                      <a:gd name="T43" fmla="*/ 8 h 128"/>
                      <a:gd name="T44" fmla="*/ 22 w 82"/>
                      <a:gd name="T45" fmla="*/ 6 h 128"/>
                      <a:gd name="T46" fmla="*/ 26 w 82"/>
                      <a:gd name="T47" fmla="*/ 2 h 128"/>
                      <a:gd name="T48" fmla="*/ 30 w 82"/>
                      <a:gd name="T49" fmla="*/ 0 h 128"/>
                      <a:gd name="T50" fmla="*/ 34 w 82"/>
                      <a:gd name="T51" fmla="*/ 0 h 128"/>
                      <a:gd name="T52" fmla="*/ 38 w 82"/>
                      <a:gd name="T53" fmla="*/ 0 h 128"/>
                      <a:gd name="T54" fmla="*/ 42 w 82"/>
                      <a:gd name="T55" fmla="*/ 2 h 128"/>
                      <a:gd name="T56" fmla="*/ 46 w 82"/>
                      <a:gd name="T57" fmla="*/ 6 h 128"/>
                      <a:gd name="T58" fmla="*/ 48 w 82"/>
                      <a:gd name="T59" fmla="*/ 10 h 128"/>
                      <a:gd name="T60" fmla="*/ 52 w 82"/>
                      <a:gd name="T61" fmla="*/ 16 h 128"/>
                      <a:gd name="T62" fmla="*/ 54 w 82"/>
                      <a:gd name="T63" fmla="*/ 24 h 128"/>
                      <a:gd name="T64" fmla="*/ 58 w 82"/>
                      <a:gd name="T65" fmla="*/ 38 h 128"/>
                      <a:gd name="T66" fmla="*/ 60 w 82"/>
                      <a:gd name="T67" fmla="*/ 50 h 128"/>
                      <a:gd name="T68" fmla="*/ 66 w 82"/>
                      <a:gd name="T69" fmla="*/ 66 h 128"/>
                      <a:gd name="T70" fmla="*/ 70 w 82"/>
                      <a:gd name="T71" fmla="*/ 80 h 128"/>
                      <a:gd name="T72" fmla="*/ 82 w 82"/>
                      <a:gd name="T73" fmla="*/ 112 h 1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2"/>
                      <a:gd name="T112" fmla="*/ 0 h 128"/>
                      <a:gd name="T113" fmla="*/ 82 w 82"/>
                      <a:gd name="T114" fmla="*/ 128 h 1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2" h="128">
                        <a:moveTo>
                          <a:pt x="82" y="112"/>
                        </a:moveTo>
                        <a:lnTo>
                          <a:pt x="66" y="112"/>
                        </a:lnTo>
                        <a:lnTo>
                          <a:pt x="58" y="114"/>
                        </a:lnTo>
                        <a:lnTo>
                          <a:pt x="48" y="118"/>
                        </a:lnTo>
                        <a:lnTo>
                          <a:pt x="38" y="124"/>
                        </a:lnTo>
                        <a:lnTo>
                          <a:pt x="30" y="126"/>
                        </a:lnTo>
                        <a:lnTo>
                          <a:pt x="26" y="128"/>
                        </a:lnTo>
                        <a:lnTo>
                          <a:pt x="20" y="128"/>
                        </a:lnTo>
                        <a:lnTo>
                          <a:pt x="16" y="126"/>
                        </a:lnTo>
                        <a:lnTo>
                          <a:pt x="10" y="122"/>
                        </a:lnTo>
                        <a:lnTo>
                          <a:pt x="8" y="118"/>
                        </a:lnTo>
                        <a:lnTo>
                          <a:pt x="6" y="112"/>
                        </a:lnTo>
                        <a:lnTo>
                          <a:pt x="4" y="108"/>
                        </a:lnTo>
                        <a:lnTo>
                          <a:pt x="2" y="102"/>
                        </a:lnTo>
                        <a:lnTo>
                          <a:pt x="0" y="96"/>
                        </a:lnTo>
                        <a:lnTo>
                          <a:pt x="0" y="88"/>
                        </a:lnTo>
                        <a:lnTo>
                          <a:pt x="0" y="74"/>
                        </a:lnTo>
                        <a:lnTo>
                          <a:pt x="0" y="62"/>
                        </a:lnTo>
                        <a:lnTo>
                          <a:pt x="8" y="28"/>
                        </a:lnTo>
                        <a:lnTo>
                          <a:pt x="12" y="20"/>
                        </a:lnTo>
                        <a:lnTo>
                          <a:pt x="16" y="14"/>
                        </a:lnTo>
                        <a:lnTo>
                          <a:pt x="18" y="8"/>
                        </a:lnTo>
                        <a:lnTo>
                          <a:pt x="22" y="6"/>
                        </a:lnTo>
                        <a:lnTo>
                          <a:pt x="26" y="2"/>
                        </a:lnTo>
                        <a:lnTo>
                          <a:pt x="30" y="0"/>
                        </a:lnTo>
                        <a:lnTo>
                          <a:pt x="34" y="0"/>
                        </a:lnTo>
                        <a:lnTo>
                          <a:pt x="38" y="0"/>
                        </a:lnTo>
                        <a:lnTo>
                          <a:pt x="42" y="2"/>
                        </a:lnTo>
                        <a:lnTo>
                          <a:pt x="46" y="6"/>
                        </a:lnTo>
                        <a:lnTo>
                          <a:pt x="48" y="10"/>
                        </a:lnTo>
                        <a:lnTo>
                          <a:pt x="52" y="16"/>
                        </a:lnTo>
                        <a:lnTo>
                          <a:pt x="54" y="24"/>
                        </a:lnTo>
                        <a:lnTo>
                          <a:pt x="58" y="38"/>
                        </a:lnTo>
                        <a:lnTo>
                          <a:pt x="60" y="50"/>
                        </a:lnTo>
                        <a:lnTo>
                          <a:pt x="66" y="66"/>
                        </a:lnTo>
                        <a:lnTo>
                          <a:pt x="70" y="80"/>
                        </a:lnTo>
                        <a:lnTo>
                          <a:pt x="82" y="112"/>
                        </a:lnTo>
                        <a:close/>
                      </a:path>
                    </a:pathLst>
                  </a:custGeom>
                  <a:solidFill>
                    <a:srgbClr val="008000"/>
                  </a:solidFill>
                  <a:ln w="6350">
                    <a:solidFill>
                      <a:srgbClr val="606060"/>
                    </a:solidFill>
                    <a:round/>
                    <a:headEnd/>
                    <a:tailEnd/>
                  </a:ln>
                </p:spPr>
                <p:txBody>
                  <a:bodyPr/>
                  <a:lstStyle/>
                  <a:p>
                    <a:endParaRPr lang="es-AR"/>
                  </a:p>
                </p:txBody>
              </p:sp>
              <p:sp>
                <p:nvSpPr>
                  <p:cNvPr id="71774" name="Line 978"/>
                  <p:cNvSpPr>
                    <a:spLocks noChangeShapeType="1"/>
                  </p:cNvSpPr>
                  <p:nvPr/>
                </p:nvSpPr>
                <p:spPr bwMode="auto">
                  <a:xfrm flipH="1" flipV="1">
                    <a:off x="5504" y="2886"/>
                    <a:ext cx="78" cy="64"/>
                  </a:xfrm>
                  <a:prstGeom prst="line">
                    <a:avLst/>
                  </a:prstGeom>
                  <a:noFill/>
                  <a:ln w="6350">
                    <a:solidFill>
                      <a:srgbClr val="006000"/>
                    </a:solidFill>
                    <a:round/>
                    <a:headEnd/>
                    <a:tailEnd/>
                  </a:ln>
                </p:spPr>
                <p:txBody>
                  <a:bodyPr/>
                  <a:lstStyle/>
                  <a:p>
                    <a:endParaRPr lang="es-AR"/>
                  </a:p>
                </p:txBody>
              </p:sp>
            </p:grpSp>
          </p:grpSp>
        </p:grpSp>
      </p:grpSp>
      <p:sp>
        <p:nvSpPr>
          <p:cNvPr id="71710" name="TextBox 1069"/>
          <p:cNvSpPr txBox="1">
            <a:spLocks noChangeArrowheads="1"/>
          </p:cNvSpPr>
          <p:nvPr/>
        </p:nvSpPr>
        <p:spPr bwMode="auto">
          <a:xfrm>
            <a:off x="-31750" y="952500"/>
            <a:ext cx="2609850" cy="923925"/>
          </a:xfrm>
          <a:prstGeom prst="rect">
            <a:avLst/>
          </a:prstGeom>
          <a:noFill/>
          <a:ln w="9525">
            <a:noFill/>
            <a:miter lim="800000"/>
            <a:headEnd/>
            <a:tailEnd/>
          </a:ln>
        </p:spPr>
        <p:txBody>
          <a:bodyPr>
            <a:spAutoFit/>
          </a:bodyPr>
          <a:lstStyle/>
          <a:p>
            <a:pPr algn="ctr"/>
            <a:r>
              <a:rPr lang="es-PY" b="1">
                <a:solidFill>
                  <a:srgbClr val="FF0000"/>
                </a:solidFill>
              </a:rPr>
              <a:t>CLASE 1 </a:t>
            </a:r>
          </a:p>
          <a:p>
            <a:pPr algn="ctr"/>
            <a:r>
              <a:rPr lang="es-PY" b="1">
                <a:solidFill>
                  <a:srgbClr val="FF0000"/>
                </a:solidFill>
              </a:rPr>
              <a:t>(41 – 60 % de Arcilla)</a:t>
            </a:r>
          </a:p>
          <a:p>
            <a:pPr algn="ctr"/>
            <a:r>
              <a:rPr lang="es-PY" b="1">
                <a:solidFill>
                  <a:srgbClr val="FF0000"/>
                </a:solidFill>
              </a:rPr>
              <a:t>Análisis; 18 mg dm</a:t>
            </a:r>
            <a:r>
              <a:rPr lang="es-PY" sz="1600" b="1">
                <a:solidFill>
                  <a:srgbClr val="FF0000"/>
                </a:solidFill>
              </a:rPr>
              <a:t>3</a:t>
            </a:r>
            <a:endParaRPr lang="en-US" b="1">
              <a:solidFill>
                <a:srgbClr val="FF0000"/>
              </a:solidFill>
            </a:endParaRPr>
          </a:p>
        </p:txBody>
      </p:sp>
      <p:grpSp>
        <p:nvGrpSpPr>
          <p:cNvPr id="71711" name="Group 378"/>
          <p:cNvGrpSpPr>
            <a:grpSpLocks/>
          </p:cNvGrpSpPr>
          <p:nvPr/>
        </p:nvGrpSpPr>
        <p:grpSpPr bwMode="auto">
          <a:xfrm>
            <a:off x="3843338" y="3316288"/>
            <a:ext cx="1843087" cy="1366837"/>
            <a:chOff x="1057" y="1649"/>
            <a:chExt cx="891" cy="494"/>
          </a:xfrm>
        </p:grpSpPr>
        <p:grpSp>
          <p:nvGrpSpPr>
            <p:cNvPr id="71712" name="Group 379"/>
            <p:cNvGrpSpPr>
              <a:grpSpLocks/>
            </p:cNvGrpSpPr>
            <p:nvPr/>
          </p:nvGrpSpPr>
          <p:grpSpPr bwMode="auto">
            <a:xfrm>
              <a:off x="1057" y="1649"/>
              <a:ext cx="780" cy="494"/>
              <a:chOff x="1057" y="1649"/>
              <a:chExt cx="780" cy="494"/>
            </a:xfrm>
          </p:grpSpPr>
          <p:grpSp>
            <p:nvGrpSpPr>
              <p:cNvPr id="71735" name="Group 380"/>
              <p:cNvGrpSpPr>
                <a:grpSpLocks/>
              </p:cNvGrpSpPr>
              <p:nvPr/>
            </p:nvGrpSpPr>
            <p:grpSpPr bwMode="auto">
              <a:xfrm>
                <a:off x="1057" y="1649"/>
                <a:ext cx="484" cy="494"/>
                <a:chOff x="1057" y="1649"/>
                <a:chExt cx="484" cy="494"/>
              </a:xfrm>
            </p:grpSpPr>
            <p:sp>
              <p:nvSpPr>
                <p:cNvPr id="71750" name="Freeform 381"/>
                <p:cNvSpPr>
                  <a:spLocks/>
                </p:cNvSpPr>
                <p:nvPr/>
              </p:nvSpPr>
              <p:spPr bwMode="auto">
                <a:xfrm>
                  <a:off x="1057" y="1797"/>
                  <a:ext cx="115" cy="346"/>
                </a:xfrm>
                <a:custGeom>
                  <a:avLst/>
                  <a:gdLst>
                    <a:gd name="T0" fmla="*/ 1 w 230"/>
                    <a:gd name="T1" fmla="*/ 1 h 692"/>
                    <a:gd name="T2" fmla="*/ 1 w 230"/>
                    <a:gd name="T3" fmla="*/ 1 h 692"/>
                    <a:gd name="T4" fmla="*/ 1 w 230"/>
                    <a:gd name="T5" fmla="*/ 1 h 692"/>
                    <a:gd name="T6" fmla="*/ 1 w 230"/>
                    <a:gd name="T7" fmla="*/ 1 h 692"/>
                    <a:gd name="T8" fmla="*/ 1 w 230"/>
                    <a:gd name="T9" fmla="*/ 1 h 692"/>
                    <a:gd name="T10" fmla="*/ 1 w 230"/>
                    <a:gd name="T11" fmla="*/ 1 h 692"/>
                    <a:gd name="T12" fmla="*/ 1 w 230"/>
                    <a:gd name="T13" fmla="*/ 1 h 692"/>
                    <a:gd name="T14" fmla="*/ 1 w 230"/>
                    <a:gd name="T15" fmla="*/ 1 h 692"/>
                    <a:gd name="T16" fmla="*/ 1 w 230"/>
                    <a:gd name="T17" fmla="*/ 1 h 692"/>
                    <a:gd name="T18" fmla="*/ 1 w 230"/>
                    <a:gd name="T19" fmla="*/ 1 h 692"/>
                    <a:gd name="T20" fmla="*/ 1 w 230"/>
                    <a:gd name="T21" fmla="*/ 1 h 692"/>
                    <a:gd name="T22" fmla="*/ 0 w 230"/>
                    <a:gd name="T23" fmla="*/ 1 h 692"/>
                    <a:gd name="T24" fmla="*/ 0 w 230"/>
                    <a:gd name="T25" fmla="*/ 1 h 692"/>
                    <a:gd name="T26" fmla="*/ 1 w 230"/>
                    <a:gd name="T27" fmla="*/ 1 h 692"/>
                    <a:gd name="T28" fmla="*/ 1 w 230"/>
                    <a:gd name="T29" fmla="*/ 0 h 692"/>
                    <a:gd name="T30" fmla="*/ 1 w 230"/>
                    <a:gd name="T31" fmla="*/ 1 h 692"/>
                    <a:gd name="T32" fmla="*/ 1 w 230"/>
                    <a:gd name="T33" fmla="*/ 1 h 692"/>
                    <a:gd name="T34" fmla="*/ 1 w 230"/>
                    <a:gd name="T35" fmla="*/ 1 h 692"/>
                    <a:gd name="T36" fmla="*/ 1 w 230"/>
                    <a:gd name="T37" fmla="*/ 1 h 692"/>
                    <a:gd name="T38" fmla="*/ 1 w 230"/>
                    <a:gd name="T39" fmla="*/ 1 h 692"/>
                    <a:gd name="T40" fmla="*/ 1 w 230"/>
                    <a:gd name="T41" fmla="*/ 1 h 692"/>
                    <a:gd name="T42" fmla="*/ 1 w 230"/>
                    <a:gd name="T43" fmla="*/ 1 h 692"/>
                    <a:gd name="T44" fmla="*/ 1 w 230"/>
                    <a:gd name="T45" fmla="*/ 1 h 692"/>
                    <a:gd name="T46" fmla="*/ 1 w 230"/>
                    <a:gd name="T47" fmla="*/ 1 h 692"/>
                    <a:gd name="T48" fmla="*/ 1 w 230"/>
                    <a:gd name="T49" fmla="*/ 1 h 692"/>
                    <a:gd name="T50" fmla="*/ 1 w 230"/>
                    <a:gd name="T51" fmla="*/ 1 h 692"/>
                    <a:gd name="T52" fmla="*/ 1 w 230"/>
                    <a:gd name="T53" fmla="*/ 1 h 692"/>
                    <a:gd name="T54" fmla="*/ 1 w 230"/>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2"/>
                    <a:gd name="T86" fmla="*/ 230 w 230"/>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2">
                      <a:moveTo>
                        <a:pt x="158" y="692"/>
                      </a:moveTo>
                      <a:lnTo>
                        <a:pt x="160" y="622"/>
                      </a:lnTo>
                      <a:lnTo>
                        <a:pt x="160" y="568"/>
                      </a:lnTo>
                      <a:lnTo>
                        <a:pt x="160" y="514"/>
                      </a:lnTo>
                      <a:lnTo>
                        <a:pt x="160" y="462"/>
                      </a:lnTo>
                      <a:lnTo>
                        <a:pt x="160" y="408"/>
                      </a:lnTo>
                      <a:lnTo>
                        <a:pt x="141" y="356"/>
                      </a:lnTo>
                      <a:lnTo>
                        <a:pt x="141" y="319"/>
                      </a:lnTo>
                      <a:lnTo>
                        <a:pt x="106" y="266"/>
                      </a:lnTo>
                      <a:lnTo>
                        <a:pt x="70" y="212"/>
                      </a:lnTo>
                      <a:lnTo>
                        <a:pt x="18" y="177"/>
                      </a:lnTo>
                      <a:lnTo>
                        <a:pt x="0" y="123"/>
                      </a:lnTo>
                      <a:lnTo>
                        <a:pt x="0" y="71"/>
                      </a:lnTo>
                      <a:lnTo>
                        <a:pt x="18" y="17"/>
                      </a:lnTo>
                      <a:lnTo>
                        <a:pt x="70" y="0"/>
                      </a:lnTo>
                      <a:lnTo>
                        <a:pt x="106" y="52"/>
                      </a:lnTo>
                      <a:lnTo>
                        <a:pt x="106" y="106"/>
                      </a:lnTo>
                      <a:lnTo>
                        <a:pt x="124" y="160"/>
                      </a:lnTo>
                      <a:lnTo>
                        <a:pt x="160" y="212"/>
                      </a:lnTo>
                      <a:lnTo>
                        <a:pt x="178" y="266"/>
                      </a:lnTo>
                      <a:lnTo>
                        <a:pt x="195" y="319"/>
                      </a:lnTo>
                      <a:lnTo>
                        <a:pt x="213" y="356"/>
                      </a:lnTo>
                      <a:lnTo>
                        <a:pt x="230" y="408"/>
                      </a:lnTo>
                      <a:lnTo>
                        <a:pt x="230" y="462"/>
                      </a:lnTo>
                      <a:lnTo>
                        <a:pt x="230"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51" name="Freeform 382"/>
                <p:cNvSpPr>
                  <a:spLocks/>
                </p:cNvSpPr>
                <p:nvPr/>
              </p:nvSpPr>
              <p:spPr bwMode="auto">
                <a:xfrm>
                  <a:off x="1131"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6" y="266"/>
                      </a:lnTo>
                      <a:lnTo>
                        <a:pt x="71" y="212"/>
                      </a:lnTo>
                      <a:lnTo>
                        <a:pt x="19" y="177"/>
                      </a:lnTo>
                      <a:lnTo>
                        <a:pt x="0" y="123"/>
                      </a:lnTo>
                      <a:lnTo>
                        <a:pt x="0" y="71"/>
                      </a:lnTo>
                      <a:lnTo>
                        <a:pt x="19" y="17"/>
                      </a:lnTo>
                      <a:lnTo>
                        <a:pt x="71" y="0"/>
                      </a:lnTo>
                      <a:lnTo>
                        <a:pt x="106" y="52"/>
                      </a:lnTo>
                      <a:lnTo>
                        <a:pt x="106" y="106"/>
                      </a:lnTo>
                      <a:lnTo>
                        <a:pt x="125" y="160"/>
                      </a:lnTo>
                      <a:lnTo>
                        <a:pt x="160" y="212"/>
                      </a:lnTo>
                      <a:lnTo>
                        <a:pt x="179" y="266"/>
                      </a:lnTo>
                      <a:lnTo>
                        <a:pt x="196" y="319"/>
                      </a:lnTo>
                      <a:lnTo>
                        <a:pt x="214" y="356"/>
                      </a:lnTo>
                      <a:lnTo>
                        <a:pt x="231" y="408"/>
                      </a:lnTo>
                      <a:lnTo>
                        <a:pt x="231" y="462"/>
                      </a:lnTo>
                      <a:lnTo>
                        <a:pt x="231" y="514"/>
                      </a:lnTo>
                      <a:lnTo>
                        <a:pt x="196"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1752" name="Freeform 383"/>
                <p:cNvSpPr>
                  <a:spLocks/>
                </p:cNvSpPr>
                <p:nvPr/>
              </p:nvSpPr>
              <p:spPr bwMode="auto">
                <a:xfrm>
                  <a:off x="1204" y="1760"/>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1" y="356"/>
                      </a:lnTo>
                      <a:lnTo>
                        <a:pt x="141" y="319"/>
                      </a:lnTo>
                      <a:lnTo>
                        <a:pt x="106" y="266"/>
                      </a:lnTo>
                      <a:lnTo>
                        <a:pt x="71" y="213"/>
                      </a:lnTo>
                      <a:lnTo>
                        <a:pt x="18" y="177"/>
                      </a:lnTo>
                      <a:lnTo>
                        <a:pt x="0" y="123"/>
                      </a:lnTo>
                      <a:lnTo>
                        <a:pt x="0" y="71"/>
                      </a:lnTo>
                      <a:lnTo>
                        <a:pt x="18" y="17"/>
                      </a:lnTo>
                      <a:lnTo>
                        <a:pt x="71" y="0"/>
                      </a:lnTo>
                      <a:lnTo>
                        <a:pt x="106" y="53"/>
                      </a:lnTo>
                      <a:lnTo>
                        <a:pt x="106" y="106"/>
                      </a:lnTo>
                      <a:lnTo>
                        <a:pt x="125" y="160"/>
                      </a:lnTo>
                      <a:lnTo>
                        <a:pt x="160" y="213"/>
                      </a:lnTo>
                      <a:lnTo>
                        <a:pt x="178" y="266"/>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1753" name="Freeform 384"/>
                <p:cNvSpPr>
                  <a:spLocks/>
                </p:cNvSpPr>
                <p:nvPr/>
              </p:nvSpPr>
              <p:spPr bwMode="auto">
                <a:xfrm>
                  <a:off x="1426" y="1649"/>
                  <a:ext cx="115" cy="347"/>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1"/>
                      </a:lnTo>
                      <a:lnTo>
                        <a:pt x="160" y="567"/>
                      </a:lnTo>
                      <a:lnTo>
                        <a:pt x="160" y="514"/>
                      </a:lnTo>
                      <a:lnTo>
                        <a:pt x="160" y="461"/>
                      </a:lnTo>
                      <a:lnTo>
                        <a:pt x="160" y="407"/>
                      </a:lnTo>
                      <a:lnTo>
                        <a:pt x="142" y="355"/>
                      </a:lnTo>
                      <a:lnTo>
                        <a:pt x="142" y="318"/>
                      </a:lnTo>
                      <a:lnTo>
                        <a:pt x="106" y="266"/>
                      </a:lnTo>
                      <a:lnTo>
                        <a:pt x="71" y="212"/>
                      </a:lnTo>
                      <a:lnTo>
                        <a:pt x="18" y="177"/>
                      </a:lnTo>
                      <a:lnTo>
                        <a:pt x="0" y="123"/>
                      </a:lnTo>
                      <a:lnTo>
                        <a:pt x="0" y="70"/>
                      </a:lnTo>
                      <a:lnTo>
                        <a:pt x="18" y="17"/>
                      </a:lnTo>
                      <a:lnTo>
                        <a:pt x="71" y="0"/>
                      </a:lnTo>
                      <a:lnTo>
                        <a:pt x="106" y="52"/>
                      </a:lnTo>
                      <a:lnTo>
                        <a:pt x="106" y="106"/>
                      </a:lnTo>
                      <a:lnTo>
                        <a:pt x="125" y="160"/>
                      </a:lnTo>
                      <a:lnTo>
                        <a:pt x="160" y="212"/>
                      </a:lnTo>
                      <a:lnTo>
                        <a:pt x="178" y="266"/>
                      </a:lnTo>
                      <a:lnTo>
                        <a:pt x="195" y="318"/>
                      </a:lnTo>
                      <a:lnTo>
                        <a:pt x="214" y="355"/>
                      </a:lnTo>
                      <a:lnTo>
                        <a:pt x="231" y="407"/>
                      </a:lnTo>
                      <a:lnTo>
                        <a:pt x="231" y="461"/>
                      </a:lnTo>
                      <a:lnTo>
                        <a:pt x="231" y="514"/>
                      </a:lnTo>
                      <a:lnTo>
                        <a:pt x="195" y="567"/>
                      </a:lnTo>
                      <a:lnTo>
                        <a:pt x="178" y="621"/>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54" name="Freeform 385"/>
                <p:cNvSpPr>
                  <a:spLocks/>
                </p:cNvSpPr>
                <p:nvPr/>
              </p:nvSpPr>
              <p:spPr bwMode="auto">
                <a:xfrm>
                  <a:off x="1278" y="1723"/>
                  <a:ext cx="116"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7"/>
                      </a:lnTo>
                      <a:lnTo>
                        <a:pt x="70" y="213"/>
                      </a:lnTo>
                      <a:lnTo>
                        <a:pt x="18" y="177"/>
                      </a:lnTo>
                      <a:lnTo>
                        <a:pt x="0" y="123"/>
                      </a:lnTo>
                      <a:lnTo>
                        <a:pt x="0" y="71"/>
                      </a:lnTo>
                      <a:lnTo>
                        <a:pt x="18" y="17"/>
                      </a:lnTo>
                      <a:lnTo>
                        <a:pt x="70" y="0"/>
                      </a:lnTo>
                      <a:lnTo>
                        <a:pt x="106" y="53"/>
                      </a:lnTo>
                      <a:lnTo>
                        <a:pt x="106" y="107"/>
                      </a:lnTo>
                      <a:lnTo>
                        <a:pt x="124" y="160"/>
                      </a:lnTo>
                      <a:lnTo>
                        <a:pt x="160" y="213"/>
                      </a:lnTo>
                      <a:lnTo>
                        <a:pt x="178" y="267"/>
                      </a:lnTo>
                      <a:lnTo>
                        <a:pt x="195" y="319"/>
                      </a:lnTo>
                      <a:lnTo>
                        <a:pt x="213"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1755" name="Freeform 386"/>
                <p:cNvSpPr>
                  <a:spLocks/>
                </p:cNvSpPr>
                <p:nvPr/>
              </p:nvSpPr>
              <p:spPr bwMode="auto">
                <a:xfrm>
                  <a:off x="1352" y="1686"/>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7"/>
                      </a:lnTo>
                      <a:lnTo>
                        <a:pt x="71" y="213"/>
                      </a:lnTo>
                      <a:lnTo>
                        <a:pt x="19" y="177"/>
                      </a:lnTo>
                      <a:lnTo>
                        <a:pt x="0" y="124"/>
                      </a:lnTo>
                      <a:lnTo>
                        <a:pt x="0" y="71"/>
                      </a:lnTo>
                      <a:lnTo>
                        <a:pt x="19" y="17"/>
                      </a:lnTo>
                      <a:lnTo>
                        <a:pt x="71" y="0"/>
                      </a:lnTo>
                      <a:lnTo>
                        <a:pt x="106" y="53"/>
                      </a:lnTo>
                      <a:lnTo>
                        <a:pt x="106" y="107"/>
                      </a:lnTo>
                      <a:lnTo>
                        <a:pt x="125" y="161"/>
                      </a:lnTo>
                      <a:lnTo>
                        <a:pt x="160" y="213"/>
                      </a:lnTo>
                      <a:lnTo>
                        <a:pt x="179" y="267"/>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grpSp>
          <p:grpSp>
            <p:nvGrpSpPr>
              <p:cNvPr id="71736" name="Group 387"/>
              <p:cNvGrpSpPr>
                <a:grpSpLocks/>
              </p:cNvGrpSpPr>
              <p:nvPr/>
            </p:nvGrpSpPr>
            <p:grpSpPr bwMode="auto">
              <a:xfrm>
                <a:off x="1204" y="1649"/>
                <a:ext cx="485" cy="494"/>
                <a:chOff x="1204" y="1649"/>
                <a:chExt cx="485" cy="494"/>
              </a:xfrm>
            </p:grpSpPr>
            <p:sp>
              <p:nvSpPr>
                <p:cNvPr id="71744" name="Freeform 388"/>
                <p:cNvSpPr>
                  <a:spLocks/>
                </p:cNvSpPr>
                <p:nvPr/>
              </p:nvSpPr>
              <p:spPr bwMode="auto">
                <a:xfrm>
                  <a:off x="1204" y="1797"/>
                  <a:ext cx="116" cy="346"/>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2"/>
                      </a:lnTo>
                      <a:lnTo>
                        <a:pt x="160" y="568"/>
                      </a:lnTo>
                      <a:lnTo>
                        <a:pt x="160" y="514"/>
                      </a:lnTo>
                      <a:lnTo>
                        <a:pt x="160" y="462"/>
                      </a:lnTo>
                      <a:lnTo>
                        <a:pt x="160" y="408"/>
                      </a:lnTo>
                      <a:lnTo>
                        <a:pt x="141" y="356"/>
                      </a:lnTo>
                      <a:lnTo>
                        <a:pt x="141" y="319"/>
                      </a:lnTo>
                      <a:lnTo>
                        <a:pt x="106" y="266"/>
                      </a:lnTo>
                      <a:lnTo>
                        <a:pt x="71" y="212"/>
                      </a:lnTo>
                      <a:lnTo>
                        <a:pt x="18" y="177"/>
                      </a:lnTo>
                      <a:lnTo>
                        <a:pt x="0" y="123"/>
                      </a:lnTo>
                      <a:lnTo>
                        <a:pt x="0" y="71"/>
                      </a:lnTo>
                      <a:lnTo>
                        <a:pt x="18" y="17"/>
                      </a:lnTo>
                      <a:lnTo>
                        <a:pt x="71" y="0"/>
                      </a:lnTo>
                      <a:lnTo>
                        <a:pt x="106" y="52"/>
                      </a:lnTo>
                      <a:lnTo>
                        <a:pt x="106" y="106"/>
                      </a:lnTo>
                      <a:lnTo>
                        <a:pt x="125" y="160"/>
                      </a:lnTo>
                      <a:lnTo>
                        <a:pt x="160" y="212"/>
                      </a:lnTo>
                      <a:lnTo>
                        <a:pt x="178" y="266"/>
                      </a:lnTo>
                      <a:lnTo>
                        <a:pt x="195" y="319"/>
                      </a:lnTo>
                      <a:lnTo>
                        <a:pt x="214" y="356"/>
                      </a:lnTo>
                      <a:lnTo>
                        <a:pt x="231" y="408"/>
                      </a:lnTo>
                      <a:lnTo>
                        <a:pt x="231" y="462"/>
                      </a:lnTo>
                      <a:lnTo>
                        <a:pt x="231"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45" name="Freeform 389"/>
                <p:cNvSpPr>
                  <a:spLocks/>
                </p:cNvSpPr>
                <p:nvPr/>
              </p:nvSpPr>
              <p:spPr bwMode="auto">
                <a:xfrm>
                  <a:off x="1278" y="1797"/>
                  <a:ext cx="116" cy="346"/>
                </a:xfrm>
                <a:custGeom>
                  <a:avLst/>
                  <a:gdLst>
                    <a:gd name="T0" fmla="*/ 1 w 230"/>
                    <a:gd name="T1" fmla="*/ 1 h 692"/>
                    <a:gd name="T2" fmla="*/ 1 w 230"/>
                    <a:gd name="T3" fmla="*/ 1 h 692"/>
                    <a:gd name="T4" fmla="*/ 1 w 230"/>
                    <a:gd name="T5" fmla="*/ 1 h 692"/>
                    <a:gd name="T6" fmla="*/ 1 w 230"/>
                    <a:gd name="T7" fmla="*/ 1 h 692"/>
                    <a:gd name="T8" fmla="*/ 1 w 230"/>
                    <a:gd name="T9" fmla="*/ 1 h 692"/>
                    <a:gd name="T10" fmla="*/ 1 w 230"/>
                    <a:gd name="T11" fmla="*/ 1 h 692"/>
                    <a:gd name="T12" fmla="*/ 1 w 230"/>
                    <a:gd name="T13" fmla="*/ 1 h 692"/>
                    <a:gd name="T14" fmla="*/ 1 w 230"/>
                    <a:gd name="T15" fmla="*/ 1 h 692"/>
                    <a:gd name="T16" fmla="*/ 1 w 230"/>
                    <a:gd name="T17" fmla="*/ 1 h 692"/>
                    <a:gd name="T18" fmla="*/ 1 w 230"/>
                    <a:gd name="T19" fmla="*/ 1 h 692"/>
                    <a:gd name="T20" fmla="*/ 1 w 230"/>
                    <a:gd name="T21" fmla="*/ 1 h 692"/>
                    <a:gd name="T22" fmla="*/ 0 w 230"/>
                    <a:gd name="T23" fmla="*/ 1 h 692"/>
                    <a:gd name="T24" fmla="*/ 0 w 230"/>
                    <a:gd name="T25" fmla="*/ 1 h 692"/>
                    <a:gd name="T26" fmla="*/ 1 w 230"/>
                    <a:gd name="T27" fmla="*/ 1 h 692"/>
                    <a:gd name="T28" fmla="*/ 1 w 230"/>
                    <a:gd name="T29" fmla="*/ 0 h 692"/>
                    <a:gd name="T30" fmla="*/ 1 w 230"/>
                    <a:gd name="T31" fmla="*/ 1 h 692"/>
                    <a:gd name="T32" fmla="*/ 1 w 230"/>
                    <a:gd name="T33" fmla="*/ 1 h 692"/>
                    <a:gd name="T34" fmla="*/ 1 w 230"/>
                    <a:gd name="T35" fmla="*/ 1 h 692"/>
                    <a:gd name="T36" fmla="*/ 1 w 230"/>
                    <a:gd name="T37" fmla="*/ 1 h 692"/>
                    <a:gd name="T38" fmla="*/ 1 w 230"/>
                    <a:gd name="T39" fmla="*/ 1 h 692"/>
                    <a:gd name="T40" fmla="*/ 1 w 230"/>
                    <a:gd name="T41" fmla="*/ 1 h 692"/>
                    <a:gd name="T42" fmla="*/ 1 w 230"/>
                    <a:gd name="T43" fmla="*/ 1 h 692"/>
                    <a:gd name="T44" fmla="*/ 1 w 230"/>
                    <a:gd name="T45" fmla="*/ 1 h 692"/>
                    <a:gd name="T46" fmla="*/ 1 w 230"/>
                    <a:gd name="T47" fmla="*/ 1 h 692"/>
                    <a:gd name="T48" fmla="*/ 1 w 230"/>
                    <a:gd name="T49" fmla="*/ 1 h 692"/>
                    <a:gd name="T50" fmla="*/ 1 w 230"/>
                    <a:gd name="T51" fmla="*/ 1 h 692"/>
                    <a:gd name="T52" fmla="*/ 1 w 230"/>
                    <a:gd name="T53" fmla="*/ 1 h 692"/>
                    <a:gd name="T54" fmla="*/ 1 w 230"/>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2"/>
                    <a:gd name="T86" fmla="*/ 230 w 230"/>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2">
                      <a:moveTo>
                        <a:pt x="158" y="692"/>
                      </a:moveTo>
                      <a:lnTo>
                        <a:pt x="160" y="622"/>
                      </a:lnTo>
                      <a:lnTo>
                        <a:pt x="160" y="568"/>
                      </a:lnTo>
                      <a:lnTo>
                        <a:pt x="160" y="514"/>
                      </a:lnTo>
                      <a:lnTo>
                        <a:pt x="160" y="462"/>
                      </a:lnTo>
                      <a:lnTo>
                        <a:pt x="160" y="408"/>
                      </a:lnTo>
                      <a:lnTo>
                        <a:pt x="141" y="356"/>
                      </a:lnTo>
                      <a:lnTo>
                        <a:pt x="141" y="319"/>
                      </a:lnTo>
                      <a:lnTo>
                        <a:pt x="106" y="266"/>
                      </a:lnTo>
                      <a:lnTo>
                        <a:pt x="70" y="212"/>
                      </a:lnTo>
                      <a:lnTo>
                        <a:pt x="18" y="177"/>
                      </a:lnTo>
                      <a:lnTo>
                        <a:pt x="0" y="123"/>
                      </a:lnTo>
                      <a:lnTo>
                        <a:pt x="0" y="71"/>
                      </a:lnTo>
                      <a:lnTo>
                        <a:pt x="18" y="17"/>
                      </a:lnTo>
                      <a:lnTo>
                        <a:pt x="70" y="0"/>
                      </a:lnTo>
                      <a:lnTo>
                        <a:pt x="106" y="52"/>
                      </a:lnTo>
                      <a:lnTo>
                        <a:pt x="106" y="106"/>
                      </a:lnTo>
                      <a:lnTo>
                        <a:pt x="124" y="160"/>
                      </a:lnTo>
                      <a:lnTo>
                        <a:pt x="160" y="212"/>
                      </a:lnTo>
                      <a:lnTo>
                        <a:pt x="178" y="266"/>
                      </a:lnTo>
                      <a:lnTo>
                        <a:pt x="195" y="319"/>
                      </a:lnTo>
                      <a:lnTo>
                        <a:pt x="213" y="356"/>
                      </a:lnTo>
                      <a:lnTo>
                        <a:pt x="230" y="408"/>
                      </a:lnTo>
                      <a:lnTo>
                        <a:pt x="230" y="462"/>
                      </a:lnTo>
                      <a:lnTo>
                        <a:pt x="230"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46" name="Freeform 390"/>
                <p:cNvSpPr>
                  <a:spLocks/>
                </p:cNvSpPr>
                <p:nvPr/>
              </p:nvSpPr>
              <p:spPr bwMode="auto">
                <a:xfrm>
                  <a:off x="1352" y="1760"/>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6"/>
                      </a:lnTo>
                      <a:lnTo>
                        <a:pt x="71" y="213"/>
                      </a:lnTo>
                      <a:lnTo>
                        <a:pt x="19" y="177"/>
                      </a:lnTo>
                      <a:lnTo>
                        <a:pt x="0" y="123"/>
                      </a:lnTo>
                      <a:lnTo>
                        <a:pt x="0" y="71"/>
                      </a:lnTo>
                      <a:lnTo>
                        <a:pt x="19" y="17"/>
                      </a:lnTo>
                      <a:lnTo>
                        <a:pt x="71" y="0"/>
                      </a:lnTo>
                      <a:lnTo>
                        <a:pt x="106" y="53"/>
                      </a:lnTo>
                      <a:lnTo>
                        <a:pt x="106" y="106"/>
                      </a:lnTo>
                      <a:lnTo>
                        <a:pt x="125" y="160"/>
                      </a:lnTo>
                      <a:lnTo>
                        <a:pt x="160" y="213"/>
                      </a:lnTo>
                      <a:lnTo>
                        <a:pt x="179" y="266"/>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1747" name="Freeform 391"/>
                <p:cNvSpPr>
                  <a:spLocks/>
                </p:cNvSpPr>
                <p:nvPr/>
              </p:nvSpPr>
              <p:spPr bwMode="auto">
                <a:xfrm>
                  <a:off x="1574" y="1649"/>
                  <a:ext cx="115" cy="347"/>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1"/>
                      </a:lnTo>
                      <a:lnTo>
                        <a:pt x="160" y="567"/>
                      </a:lnTo>
                      <a:lnTo>
                        <a:pt x="160" y="514"/>
                      </a:lnTo>
                      <a:lnTo>
                        <a:pt x="160" y="461"/>
                      </a:lnTo>
                      <a:lnTo>
                        <a:pt x="160" y="407"/>
                      </a:lnTo>
                      <a:lnTo>
                        <a:pt x="142" y="355"/>
                      </a:lnTo>
                      <a:lnTo>
                        <a:pt x="142" y="318"/>
                      </a:lnTo>
                      <a:lnTo>
                        <a:pt x="107" y="266"/>
                      </a:lnTo>
                      <a:lnTo>
                        <a:pt x="71" y="212"/>
                      </a:lnTo>
                      <a:lnTo>
                        <a:pt x="19" y="177"/>
                      </a:lnTo>
                      <a:lnTo>
                        <a:pt x="0" y="123"/>
                      </a:lnTo>
                      <a:lnTo>
                        <a:pt x="0" y="70"/>
                      </a:lnTo>
                      <a:lnTo>
                        <a:pt x="19" y="17"/>
                      </a:lnTo>
                      <a:lnTo>
                        <a:pt x="71" y="0"/>
                      </a:lnTo>
                      <a:lnTo>
                        <a:pt x="107" y="52"/>
                      </a:lnTo>
                      <a:lnTo>
                        <a:pt x="107" y="106"/>
                      </a:lnTo>
                      <a:lnTo>
                        <a:pt x="125" y="160"/>
                      </a:lnTo>
                      <a:lnTo>
                        <a:pt x="160" y="212"/>
                      </a:lnTo>
                      <a:lnTo>
                        <a:pt x="179" y="266"/>
                      </a:lnTo>
                      <a:lnTo>
                        <a:pt x="196" y="318"/>
                      </a:lnTo>
                      <a:lnTo>
                        <a:pt x="214" y="355"/>
                      </a:lnTo>
                      <a:lnTo>
                        <a:pt x="231" y="407"/>
                      </a:lnTo>
                      <a:lnTo>
                        <a:pt x="231" y="461"/>
                      </a:lnTo>
                      <a:lnTo>
                        <a:pt x="231" y="514"/>
                      </a:lnTo>
                      <a:lnTo>
                        <a:pt x="196" y="567"/>
                      </a:lnTo>
                      <a:lnTo>
                        <a:pt x="179" y="621"/>
                      </a:lnTo>
                      <a:lnTo>
                        <a:pt x="159" y="692"/>
                      </a:lnTo>
                      <a:close/>
                    </a:path>
                  </a:pathLst>
                </a:custGeom>
                <a:solidFill>
                  <a:srgbClr val="00CC99"/>
                </a:solidFill>
                <a:ln w="9525">
                  <a:solidFill>
                    <a:srgbClr val="000000"/>
                  </a:solidFill>
                  <a:round/>
                  <a:headEnd/>
                  <a:tailEnd/>
                </a:ln>
              </p:spPr>
              <p:txBody>
                <a:bodyPr/>
                <a:lstStyle/>
                <a:p>
                  <a:endParaRPr lang="es-AR"/>
                </a:p>
              </p:txBody>
            </p:sp>
            <p:sp>
              <p:nvSpPr>
                <p:cNvPr id="71748" name="Freeform 392"/>
                <p:cNvSpPr>
                  <a:spLocks/>
                </p:cNvSpPr>
                <p:nvPr/>
              </p:nvSpPr>
              <p:spPr bwMode="auto">
                <a:xfrm>
                  <a:off x="1426" y="1723"/>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2" y="356"/>
                      </a:lnTo>
                      <a:lnTo>
                        <a:pt x="142" y="319"/>
                      </a:lnTo>
                      <a:lnTo>
                        <a:pt x="106" y="267"/>
                      </a:lnTo>
                      <a:lnTo>
                        <a:pt x="71" y="213"/>
                      </a:lnTo>
                      <a:lnTo>
                        <a:pt x="18" y="177"/>
                      </a:lnTo>
                      <a:lnTo>
                        <a:pt x="0" y="123"/>
                      </a:lnTo>
                      <a:lnTo>
                        <a:pt x="0" y="71"/>
                      </a:lnTo>
                      <a:lnTo>
                        <a:pt x="18" y="17"/>
                      </a:lnTo>
                      <a:lnTo>
                        <a:pt x="71" y="0"/>
                      </a:lnTo>
                      <a:lnTo>
                        <a:pt x="106" y="53"/>
                      </a:lnTo>
                      <a:lnTo>
                        <a:pt x="106" y="107"/>
                      </a:lnTo>
                      <a:lnTo>
                        <a:pt x="125" y="160"/>
                      </a:lnTo>
                      <a:lnTo>
                        <a:pt x="160" y="213"/>
                      </a:lnTo>
                      <a:lnTo>
                        <a:pt x="178" y="267"/>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1749" name="Freeform 393"/>
                <p:cNvSpPr>
                  <a:spLocks/>
                </p:cNvSpPr>
                <p:nvPr/>
              </p:nvSpPr>
              <p:spPr bwMode="auto">
                <a:xfrm>
                  <a:off x="1500" y="1686"/>
                  <a:ext cx="115"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7"/>
                      </a:lnTo>
                      <a:lnTo>
                        <a:pt x="70" y="213"/>
                      </a:lnTo>
                      <a:lnTo>
                        <a:pt x="18" y="177"/>
                      </a:lnTo>
                      <a:lnTo>
                        <a:pt x="0" y="124"/>
                      </a:lnTo>
                      <a:lnTo>
                        <a:pt x="0" y="71"/>
                      </a:lnTo>
                      <a:lnTo>
                        <a:pt x="18" y="17"/>
                      </a:lnTo>
                      <a:lnTo>
                        <a:pt x="70" y="0"/>
                      </a:lnTo>
                      <a:lnTo>
                        <a:pt x="106" y="53"/>
                      </a:lnTo>
                      <a:lnTo>
                        <a:pt x="106" y="107"/>
                      </a:lnTo>
                      <a:lnTo>
                        <a:pt x="124" y="161"/>
                      </a:lnTo>
                      <a:lnTo>
                        <a:pt x="160" y="213"/>
                      </a:lnTo>
                      <a:lnTo>
                        <a:pt x="178" y="267"/>
                      </a:lnTo>
                      <a:lnTo>
                        <a:pt x="195" y="319"/>
                      </a:lnTo>
                      <a:lnTo>
                        <a:pt x="214"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grpSp>
          <p:grpSp>
            <p:nvGrpSpPr>
              <p:cNvPr id="71737" name="Group 394"/>
              <p:cNvGrpSpPr>
                <a:grpSpLocks/>
              </p:cNvGrpSpPr>
              <p:nvPr/>
            </p:nvGrpSpPr>
            <p:grpSpPr bwMode="auto">
              <a:xfrm>
                <a:off x="1352" y="1649"/>
                <a:ext cx="485" cy="494"/>
                <a:chOff x="1352" y="1649"/>
                <a:chExt cx="485" cy="494"/>
              </a:xfrm>
            </p:grpSpPr>
            <p:sp>
              <p:nvSpPr>
                <p:cNvPr id="71738" name="Freeform 395"/>
                <p:cNvSpPr>
                  <a:spLocks/>
                </p:cNvSpPr>
                <p:nvPr/>
              </p:nvSpPr>
              <p:spPr bwMode="auto">
                <a:xfrm>
                  <a:off x="1352" y="1797"/>
                  <a:ext cx="116" cy="346"/>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6" y="266"/>
                      </a:lnTo>
                      <a:lnTo>
                        <a:pt x="71" y="212"/>
                      </a:lnTo>
                      <a:lnTo>
                        <a:pt x="19" y="177"/>
                      </a:lnTo>
                      <a:lnTo>
                        <a:pt x="0" y="123"/>
                      </a:lnTo>
                      <a:lnTo>
                        <a:pt x="0" y="71"/>
                      </a:lnTo>
                      <a:lnTo>
                        <a:pt x="19" y="17"/>
                      </a:lnTo>
                      <a:lnTo>
                        <a:pt x="71" y="0"/>
                      </a:lnTo>
                      <a:lnTo>
                        <a:pt x="106" y="52"/>
                      </a:lnTo>
                      <a:lnTo>
                        <a:pt x="106" y="106"/>
                      </a:lnTo>
                      <a:lnTo>
                        <a:pt x="125" y="160"/>
                      </a:lnTo>
                      <a:lnTo>
                        <a:pt x="160" y="212"/>
                      </a:lnTo>
                      <a:lnTo>
                        <a:pt x="179" y="266"/>
                      </a:lnTo>
                      <a:lnTo>
                        <a:pt x="196" y="319"/>
                      </a:lnTo>
                      <a:lnTo>
                        <a:pt x="214" y="356"/>
                      </a:lnTo>
                      <a:lnTo>
                        <a:pt x="231" y="408"/>
                      </a:lnTo>
                      <a:lnTo>
                        <a:pt x="231" y="462"/>
                      </a:lnTo>
                      <a:lnTo>
                        <a:pt x="231" y="514"/>
                      </a:lnTo>
                      <a:lnTo>
                        <a:pt x="196"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1739" name="Freeform 396"/>
                <p:cNvSpPr>
                  <a:spLocks/>
                </p:cNvSpPr>
                <p:nvPr/>
              </p:nvSpPr>
              <p:spPr bwMode="auto">
                <a:xfrm>
                  <a:off x="1426"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2"/>
                      </a:lnTo>
                      <a:lnTo>
                        <a:pt x="160" y="568"/>
                      </a:lnTo>
                      <a:lnTo>
                        <a:pt x="160" y="514"/>
                      </a:lnTo>
                      <a:lnTo>
                        <a:pt x="160" y="462"/>
                      </a:lnTo>
                      <a:lnTo>
                        <a:pt x="160" y="408"/>
                      </a:lnTo>
                      <a:lnTo>
                        <a:pt x="142" y="356"/>
                      </a:lnTo>
                      <a:lnTo>
                        <a:pt x="142" y="319"/>
                      </a:lnTo>
                      <a:lnTo>
                        <a:pt x="106" y="266"/>
                      </a:lnTo>
                      <a:lnTo>
                        <a:pt x="71" y="212"/>
                      </a:lnTo>
                      <a:lnTo>
                        <a:pt x="18" y="177"/>
                      </a:lnTo>
                      <a:lnTo>
                        <a:pt x="0" y="123"/>
                      </a:lnTo>
                      <a:lnTo>
                        <a:pt x="0" y="71"/>
                      </a:lnTo>
                      <a:lnTo>
                        <a:pt x="18" y="17"/>
                      </a:lnTo>
                      <a:lnTo>
                        <a:pt x="71" y="0"/>
                      </a:lnTo>
                      <a:lnTo>
                        <a:pt x="106" y="52"/>
                      </a:lnTo>
                      <a:lnTo>
                        <a:pt x="106" y="106"/>
                      </a:lnTo>
                      <a:lnTo>
                        <a:pt x="125" y="160"/>
                      </a:lnTo>
                      <a:lnTo>
                        <a:pt x="160" y="212"/>
                      </a:lnTo>
                      <a:lnTo>
                        <a:pt x="178" y="266"/>
                      </a:lnTo>
                      <a:lnTo>
                        <a:pt x="195" y="319"/>
                      </a:lnTo>
                      <a:lnTo>
                        <a:pt x="214" y="356"/>
                      </a:lnTo>
                      <a:lnTo>
                        <a:pt x="231" y="408"/>
                      </a:lnTo>
                      <a:lnTo>
                        <a:pt x="231" y="462"/>
                      </a:lnTo>
                      <a:lnTo>
                        <a:pt x="231"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40" name="Freeform 397"/>
                <p:cNvSpPr>
                  <a:spLocks/>
                </p:cNvSpPr>
                <p:nvPr/>
              </p:nvSpPr>
              <p:spPr bwMode="auto">
                <a:xfrm>
                  <a:off x="1500" y="1760"/>
                  <a:ext cx="115"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6"/>
                      </a:lnTo>
                      <a:lnTo>
                        <a:pt x="70" y="213"/>
                      </a:lnTo>
                      <a:lnTo>
                        <a:pt x="18" y="177"/>
                      </a:lnTo>
                      <a:lnTo>
                        <a:pt x="0" y="123"/>
                      </a:lnTo>
                      <a:lnTo>
                        <a:pt x="0" y="71"/>
                      </a:lnTo>
                      <a:lnTo>
                        <a:pt x="18" y="17"/>
                      </a:lnTo>
                      <a:lnTo>
                        <a:pt x="70" y="0"/>
                      </a:lnTo>
                      <a:lnTo>
                        <a:pt x="106" y="53"/>
                      </a:lnTo>
                      <a:lnTo>
                        <a:pt x="106" y="106"/>
                      </a:lnTo>
                      <a:lnTo>
                        <a:pt x="124" y="160"/>
                      </a:lnTo>
                      <a:lnTo>
                        <a:pt x="160" y="213"/>
                      </a:lnTo>
                      <a:lnTo>
                        <a:pt x="178" y="266"/>
                      </a:lnTo>
                      <a:lnTo>
                        <a:pt x="195" y="319"/>
                      </a:lnTo>
                      <a:lnTo>
                        <a:pt x="214"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1741" name="Freeform 398"/>
                <p:cNvSpPr>
                  <a:spLocks/>
                </p:cNvSpPr>
                <p:nvPr/>
              </p:nvSpPr>
              <p:spPr bwMode="auto">
                <a:xfrm>
                  <a:off x="1721" y="1649"/>
                  <a:ext cx="116" cy="347"/>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1"/>
                      </a:lnTo>
                      <a:lnTo>
                        <a:pt x="160" y="567"/>
                      </a:lnTo>
                      <a:lnTo>
                        <a:pt x="160" y="514"/>
                      </a:lnTo>
                      <a:lnTo>
                        <a:pt x="160" y="461"/>
                      </a:lnTo>
                      <a:lnTo>
                        <a:pt x="160" y="407"/>
                      </a:lnTo>
                      <a:lnTo>
                        <a:pt x="141" y="355"/>
                      </a:lnTo>
                      <a:lnTo>
                        <a:pt x="141" y="318"/>
                      </a:lnTo>
                      <a:lnTo>
                        <a:pt x="106" y="266"/>
                      </a:lnTo>
                      <a:lnTo>
                        <a:pt x="71" y="212"/>
                      </a:lnTo>
                      <a:lnTo>
                        <a:pt x="18" y="177"/>
                      </a:lnTo>
                      <a:lnTo>
                        <a:pt x="0" y="123"/>
                      </a:lnTo>
                      <a:lnTo>
                        <a:pt x="0" y="70"/>
                      </a:lnTo>
                      <a:lnTo>
                        <a:pt x="18" y="17"/>
                      </a:lnTo>
                      <a:lnTo>
                        <a:pt x="71" y="0"/>
                      </a:lnTo>
                      <a:lnTo>
                        <a:pt x="106" y="52"/>
                      </a:lnTo>
                      <a:lnTo>
                        <a:pt x="106" y="106"/>
                      </a:lnTo>
                      <a:lnTo>
                        <a:pt x="124" y="160"/>
                      </a:lnTo>
                      <a:lnTo>
                        <a:pt x="160" y="212"/>
                      </a:lnTo>
                      <a:lnTo>
                        <a:pt x="178" y="266"/>
                      </a:lnTo>
                      <a:lnTo>
                        <a:pt x="195" y="318"/>
                      </a:lnTo>
                      <a:lnTo>
                        <a:pt x="214" y="355"/>
                      </a:lnTo>
                      <a:lnTo>
                        <a:pt x="231" y="407"/>
                      </a:lnTo>
                      <a:lnTo>
                        <a:pt x="231" y="461"/>
                      </a:lnTo>
                      <a:lnTo>
                        <a:pt x="231" y="514"/>
                      </a:lnTo>
                      <a:lnTo>
                        <a:pt x="195" y="567"/>
                      </a:lnTo>
                      <a:lnTo>
                        <a:pt x="178" y="621"/>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42" name="Freeform 399"/>
                <p:cNvSpPr>
                  <a:spLocks/>
                </p:cNvSpPr>
                <p:nvPr/>
              </p:nvSpPr>
              <p:spPr bwMode="auto">
                <a:xfrm>
                  <a:off x="1574" y="1723"/>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7" y="267"/>
                      </a:lnTo>
                      <a:lnTo>
                        <a:pt x="71" y="213"/>
                      </a:lnTo>
                      <a:lnTo>
                        <a:pt x="19" y="177"/>
                      </a:lnTo>
                      <a:lnTo>
                        <a:pt x="0" y="123"/>
                      </a:lnTo>
                      <a:lnTo>
                        <a:pt x="0" y="71"/>
                      </a:lnTo>
                      <a:lnTo>
                        <a:pt x="19" y="17"/>
                      </a:lnTo>
                      <a:lnTo>
                        <a:pt x="71" y="0"/>
                      </a:lnTo>
                      <a:lnTo>
                        <a:pt x="107" y="53"/>
                      </a:lnTo>
                      <a:lnTo>
                        <a:pt x="107" y="107"/>
                      </a:lnTo>
                      <a:lnTo>
                        <a:pt x="125" y="160"/>
                      </a:lnTo>
                      <a:lnTo>
                        <a:pt x="160" y="213"/>
                      </a:lnTo>
                      <a:lnTo>
                        <a:pt x="179" y="267"/>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1743" name="Freeform 400"/>
                <p:cNvSpPr>
                  <a:spLocks/>
                </p:cNvSpPr>
                <p:nvPr/>
              </p:nvSpPr>
              <p:spPr bwMode="auto">
                <a:xfrm>
                  <a:off x="1648" y="1686"/>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7"/>
                      </a:lnTo>
                      <a:lnTo>
                        <a:pt x="71" y="213"/>
                      </a:lnTo>
                      <a:lnTo>
                        <a:pt x="19" y="177"/>
                      </a:lnTo>
                      <a:lnTo>
                        <a:pt x="0" y="124"/>
                      </a:lnTo>
                      <a:lnTo>
                        <a:pt x="0" y="71"/>
                      </a:lnTo>
                      <a:lnTo>
                        <a:pt x="19" y="17"/>
                      </a:lnTo>
                      <a:lnTo>
                        <a:pt x="71" y="0"/>
                      </a:lnTo>
                      <a:lnTo>
                        <a:pt x="106" y="53"/>
                      </a:lnTo>
                      <a:lnTo>
                        <a:pt x="106" y="107"/>
                      </a:lnTo>
                      <a:lnTo>
                        <a:pt x="125" y="161"/>
                      </a:lnTo>
                      <a:lnTo>
                        <a:pt x="160" y="213"/>
                      </a:lnTo>
                      <a:lnTo>
                        <a:pt x="179" y="267"/>
                      </a:lnTo>
                      <a:lnTo>
                        <a:pt x="195" y="319"/>
                      </a:lnTo>
                      <a:lnTo>
                        <a:pt x="214" y="356"/>
                      </a:lnTo>
                      <a:lnTo>
                        <a:pt x="231" y="408"/>
                      </a:lnTo>
                      <a:lnTo>
                        <a:pt x="231" y="462"/>
                      </a:lnTo>
                      <a:lnTo>
                        <a:pt x="231" y="514"/>
                      </a:lnTo>
                      <a:lnTo>
                        <a:pt x="195"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grpSp>
        </p:grpSp>
        <p:grpSp>
          <p:nvGrpSpPr>
            <p:cNvPr id="71713" name="Group 401"/>
            <p:cNvGrpSpPr>
              <a:grpSpLocks/>
            </p:cNvGrpSpPr>
            <p:nvPr/>
          </p:nvGrpSpPr>
          <p:grpSpPr bwMode="auto">
            <a:xfrm>
              <a:off x="1168" y="1649"/>
              <a:ext cx="780" cy="494"/>
              <a:chOff x="1168" y="1649"/>
              <a:chExt cx="780" cy="494"/>
            </a:xfrm>
          </p:grpSpPr>
          <p:grpSp>
            <p:nvGrpSpPr>
              <p:cNvPr id="71714" name="Group 402"/>
              <p:cNvGrpSpPr>
                <a:grpSpLocks/>
              </p:cNvGrpSpPr>
              <p:nvPr/>
            </p:nvGrpSpPr>
            <p:grpSpPr bwMode="auto">
              <a:xfrm>
                <a:off x="1168" y="1649"/>
                <a:ext cx="484" cy="494"/>
                <a:chOff x="1168" y="1649"/>
                <a:chExt cx="484" cy="494"/>
              </a:xfrm>
            </p:grpSpPr>
            <p:sp>
              <p:nvSpPr>
                <p:cNvPr id="71729" name="Freeform 403"/>
                <p:cNvSpPr>
                  <a:spLocks/>
                </p:cNvSpPr>
                <p:nvPr/>
              </p:nvSpPr>
              <p:spPr bwMode="auto">
                <a:xfrm>
                  <a:off x="1168"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6" y="266"/>
                      </a:lnTo>
                      <a:lnTo>
                        <a:pt x="71" y="212"/>
                      </a:lnTo>
                      <a:lnTo>
                        <a:pt x="19" y="177"/>
                      </a:lnTo>
                      <a:lnTo>
                        <a:pt x="0" y="123"/>
                      </a:lnTo>
                      <a:lnTo>
                        <a:pt x="0" y="71"/>
                      </a:lnTo>
                      <a:lnTo>
                        <a:pt x="19" y="17"/>
                      </a:lnTo>
                      <a:lnTo>
                        <a:pt x="71" y="0"/>
                      </a:lnTo>
                      <a:lnTo>
                        <a:pt x="106" y="52"/>
                      </a:lnTo>
                      <a:lnTo>
                        <a:pt x="106" y="106"/>
                      </a:lnTo>
                      <a:lnTo>
                        <a:pt x="125" y="160"/>
                      </a:lnTo>
                      <a:lnTo>
                        <a:pt x="160" y="212"/>
                      </a:lnTo>
                      <a:lnTo>
                        <a:pt x="179" y="266"/>
                      </a:lnTo>
                      <a:lnTo>
                        <a:pt x="195" y="319"/>
                      </a:lnTo>
                      <a:lnTo>
                        <a:pt x="214" y="356"/>
                      </a:lnTo>
                      <a:lnTo>
                        <a:pt x="231" y="408"/>
                      </a:lnTo>
                      <a:lnTo>
                        <a:pt x="231" y="462"/>
                      </a:lnTo>
                      <a:lnTo>
                        <a:pt x="231" y="514"/>
                      </a:lnTo>
                      <a:lnTo>
                        <a:pt x="195"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1730" name="Freeform 404"/>
                <p:cNvSpPr>
                  <a:spLocks/>
                </p:cNvSpPr>
                <p:nvPr/>
              </p:nvSpPr>
              <p:spPr bwMode="auto">
                <a:xfrm>
                  <a:off x="1241" y="1797"/>
                  <a:ext cx="116" cy="346"/>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2"/>
                      </a:lnTo>
                      <a:lnTo>
                        <a:pt x="160" y="568"/>
                      </a:lnTo>
                      <a:lnTo>
                        <a:pt x="160" y="514"/>
                      </a:lnTo>
                      <a:lnTo>
                        <a:pt x="160" y="462"/>
                      </a:lnTo>
                      <a:lnTo>
                        <a:pt x="160" y="408"/>
                      </a:lnTo>
                      <a:lnTo>
                        <a:pt x="141" y="356"/>
                      </a:lnTo>
                      <a:lnTo>
                        <a:pt x="141" y="319"/>
                      </a:lnTo>
                      <a:lnTo>
                        <a:pt x="106" y="266"/>
                      </a:lnTo>
                      <a:lnTo>
                        <a:pt x="71" y="212"/>
                      </a:lnTo>
                      <a:lnTo>
                        <a:pt x="18" y="177"/>
                      </a:lnTo>
                      <a:lnTo>
                        <a:pt x="0" y="123"/>
                      </a:lnTo>
                      <a:lnTo>
                        <a:pt x="0" y="71"/>
                      </a:lnTo>
                      <a:lnTo>
                        <a:pt x="18" y="17"/>
                      </a:lnTo>
                      <a:lnTo>
                        <a:pt x="71" y="0"/>
                      </a:lnTo>
                      <a:lnTo>
                        <a:pt x="106" y="52"/>
                      </a:lnTo>
                      <a:lnTo>
                        <a:pt x="106" y="106"/>
                      </a:lnTo>
                      <a:lnTo>
                        <a:pt x="124" y="160"/>
                      </a:lnTo>
                      <a:lnTo>
                        <a:pt x="160" y="212"/>
                      </a:lnTo>
                      <a:lnTo>
                        <a:pt x="178" y="266"/>
                      </a:lnTo>
                      <a:lnTo>
                        <a:pt x="195" y="319"/>
                      </a:lnTo>
                      <a:lnTo>
                        <a:pt x="214" y="356"/>
                      </a:lnTo>
                      <a:lnTo>
                        <a:pt x="231" y="408"/>
                      </a:lnTo>
                      <a:lnTo>
                        <a:pt x="231" y="462"/>
                      </a:lnTo>
                      <a:lnTo>
                        <a:pt x="231"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31" name="Freeform 405"/>
                <p:cNvSpPr>
                  <a:spLocks/>
                </p:cNvSpPr>
                <p:nvPr/>
              </p:nvSpPr>
              <p:spPr bwMode="auto">
                <a:xfrm>
                  <a:off x="1315" y="1760"/>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7" y="266"/>
                      </a:lnTo>
                      <a:lnTo>
                        <a:pt x="71" y="213"/>
                      </a:lnTo>
                      <a:lnTo>
                        <a:pt x="19" y="177"/>
                      </a:lnTo>
                      <a:lnTo>
                        <a:pt x="0" y="123"/>
                      </a:lnTo>
                      <a:lnTo>
                        <a:pt x="0" y="71"/>
                      </a:lnTo>
                      <a:lnTo>
                        <a:pt x="19" y="17"/>
                      </a:lnTo>
                      <a:lnTo>
                        <a:pt x="71" y="0"/>
                      </a:lnTo>
                      <a:lnTo>
                        <a:pt x="107" y="53"/>
                      </a:lnTo>
                      <a:lnTo>
                        <a:pt x="107" y="106"/>
                      </a:lnTo>
                      <a:lnTo>
                        <a:pt x="125" y="160"/>
                      </a:lnTo>
                      <a:lnTo>
                        <a:pt x="160" y="213"/>
                      </a:lnTo>
                      <a:lnTo>
                        <a:pt x="179" y="266"/>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1732" name="Freeform 406"/>
                <p:cNvSpPr>
                  <a:spLocks/>
                </p:cNvSpPr>
                <p:nvPr/>
              </p:nvSpPr>
              <p:spPr bwMode="auto">
                <a:xfrm>
                  <a:off x="1537" y="1649"/>
                  <a:ext cx="115" cy="347"/>
                </a:xfrm>
                <a:custGeom>
                  <a:avLst/>
                  <a:gdLst>
                    <a:gd name="T0" fmla="*/ 1 w 230"/>
                    <a:gd name="T1" fmla="*/ 1 h 692"/>
                    <a:gd name="T2" fmla="*/ 1 w 230"/>
                    <a:gd name="T3" fmla="*/ 1 h 692"/>
                    <a:gd name="T4" fmla="*/ 1 w 230"/>
                    <a:gd name="T5" fmla="*/ 1 h 692"/>
                    <a:gd name="T6" fmla="*/ 1 w 230"/>
                    <a:gd name="T7" fmla="*/ 1 h 692"/>
                    <a:gd name="T8" fmla="*/ 1 w 230"/>
                    <a:gd name="T9" fmla="*/ 1 h 692"/>
                    <a:gd name="T10" fmla="*/ 1 w 230"/>
                    <a:gd name="T11" fmla="*/ 1 h 692"/>
                    <a:gd name="T12" fmla="*/ 1 w 230"/>
                    <a:gd name="T13" fmla="*/ 1 h 692"/>
                    <a:gd name="T14" fmla="*/ 1 w 230"/>
                    <a:gd name="T15" fmla="*/ 1 h 692"/>
                    <a:gd name="T16" fmla="*/ 1 w 230"/>
                    <a:gd name="T17" fmla="*/ 1 h 692"/>
                    <a:gd name="T18" fmla="*/ 1 w 230"/>
                    <a:gd name="T19" fmla="*/ 1 h 692"/>
                    <a:gd name="T20" fmla="*/ 1 w 230"/>
                    <a:gd name="T21" fmla="*/ 1 h 692"/>
                    <a:gd name="T22" fmla="*/ 0 w 230"/>
                    <a:gd name="T23" fmla="*/ 1 h 692"/>
                    <a:gd name="T24" fmla="*/ 0 w 230"/>
                    <a:gd name="T25" fmla="*/ 1 h 692"/>
                    <a:gd name="T26" fmla="*/ 1 w 230"/>
                    <a:gd name="T27" fmla="*/ 1 h 692"/>
                    <a:gd name="T28" fmla="*/ 1 w 230"/>
                    <a:gd name="T29" fmla="*/ 0 h 692"/>
                    <a:gd name="T30" fmla="*/ 1 w 230"/>
                    <a:gd name="T31" fmla="*/ 1 h 692"/>
                    <a:gd name="T32" fmla="*/ 1 w 230"/>
                    <a:gd name="T33" fmla="*/ 1 h 692"/>
                    <a:gd name="T34" fmla="*/ 1 w 230"/>
                    <a:gd name="T35" fmla="*/ 1 h 692"/>
                    <a:gd name="T36" fmla="*/ 1 w 230"/>
                    <a:gd name="T37" fmla="*/ 1 h 692"/>
                    <a:gd name="T38" fmla="*/ 1 w 230"/>
                    <a:gd name="T39" fmla="*/ 1 h 692"/>
                    <a:gd name="T40" fmla="*/ 1 w 230"/>
                    <a:gd name="T41" fmla="*/ 1 h 692"/>
                    <a:gd name="T42" fmla="*/ 1 w 230"/>
                    <a:gd name="T43" fmla="*/ 1 h 692"/>
                    <a:gd name="T44" fmla="*/ 1 w 230"/>
                    <a:gd name="T45" fmla="*/ 1 h 692"/>
                    <a:gd name="T46" fmla="*/ 1 w 230"/>
                    <a:gd name="T47" fmla="*/ 1 h 692"/>
                    <a:gd name="T48" fmla="*/ 1 w 230"/>
                    <a:gd name="T49" fmla="*/ 1 h 692"/>
                    <a:gd name="T50" fmla="*/ 1 w 230"/>
                    <a:gd name="T51" fmla="*/ 1 h 692"/>
                    <a:gd name="T52" fmla="*/ 1 w 230"/>
                    <a:gd name="T53" fmla="*/ 1 h 692"/>
                    <a:gd name="T54" fmla="*/ 1 w 230"/>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2"/>
                    <a:gd name="T86" fmla="*/ 230 w 230"/>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2">
                      <a:moveTo>
                        <a:pt x="158" y="692"/>
                      </a:moveTo>
                      <a:lnTo>
                        <a:pt x="160" y="621"/>
                      </a:lnTo>
                      <a:lnTo>
                        <a:pt x="160" y="567"/>
                      </a:lnTo>
                      <a:lnTo>
                        <a:pt x="160" y="514"/>
                      </a:lnTo>
                      <a:lnTo>
                        <a:pt x="160" y="461"/>
                      </a:lnTo>
                      <a:lnTo>
                        <a:pt x="160" y="407"/>
                      </a:lnTo>
                      <a:lnTo>
                        <a:pt x="141" y="355"/>
                      </a:lnTo>
                      <a:lnTo>
                        <a:pt x="141" y="318"/>
                      </a:lnTo>
                      <a:lnTo>
                        <a:pt x="106" y="266"/>
                      </a:lnTo>
                      <a:lnTo>
                        <a:pt x="70" y="212"/>
                      </a:lnTo>
                      <a:lnTo>
                        <a:pt x="18" y="177"/>
                      </a:lnTo>
                      <a:lnTo>
                        <a:pt x="0" y="123"/>
                      </a:lnTo>
                      <a:lnTo>
                        <a:pt x="0" y="70"/>
                      </a:lnTo>
                      <a:lnTo>
                        <a:pt x="18" y="17"/>
                      </a:lnTo>
                      <a:lnTo>
                        <a:pt x="70" y="0"/>
                      </a:lnTo>
                      <a:lnTo>
                        <a:pt x="106" y="52"/>
                      </a:lnTo>
                      <a:lnTo>
                        <a:pt x="106" y="106"/>
                      </a:lnTo>
                      <a:lnTo>
                        <a:pt x="124" y="160"/>
                      </a:lnTo>
                      <a:lnTo>
                        <a:pt x="160" y="212"/>
                      </a:lnTo>
                      <a:lnTo>
                        <a:pt x="178" y="266"/>
                      </a:lnTo>
                      <a:lnTo>
                        <a:pt x="195" y="318"/>
                      </a:lnTo>
                      <a:lnTo>
                        <a:pt x="213" y="355"/>
                      </a:lnTo>
                      <a:lnTo>
                        <a:pt x="230" y="407"/>
                      </a:lnTo>
                      <a:lnTo>
                        <a:pt x="230" y="461"/>
                      </a:lnTo>
                      <a:lnTo>
                        <a:pt x="230" y="514"/>
                      </a:lnTo>
                      <a:lnTo>
                        <a:pt x="195" y="567"/>
                      </a:lnTo>
                      <a:lnTo>
                        <a:pt x="178" y="621"/>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33" name="Freeform 407"/>
                <p:cNvSpPr>
                  <a:spLocks/>
                </p:cNvSpPr>
                <p:nvPr/>
              </p:nvSpPr>
              <p:spPr bwMode="auto">
                <a:xfrm>
                  <a:off x="1389" y="1723"/>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7"/>
                      </a:lnTo>
                      <a:lnTo>
                        <a:pt x="71" y="213"/>
                      </a:lnTo>
                      <a:lnTo>
                        <a:pt x="19" y="177"/>
                      </a:lnTo>
                      <a:lnTo>
                        <a:pt x="0" y="123"/>
                      </a:lnTo>
                      <a:lnTo>
                        <a:pt x="0" y="71"/>
                      </a:lnTo>
                      <a:lnTo>
                        <a:pt x="19" y="17"/>
                      </a:lnTo>
                      <a:lnTo>
                        <a:pt x="71" y="0"/>
                      </a:lnTo>
                      <a:lnTo>
                        <a:pt x="106" y="53"/>
                      </a:lnTo>
                      <a:lnTo>
                        <a:pt x="106" y="107"/>
                      </a:lnTo>
                      <a:lnTo>
                        <a:pt x="125" y="160"/>
                      </a:lnTo>
                      <a:lnTo>
                        <a:pt x="160" y="213"/>
                      </a:lnTo>
                      <a:lnTo>
                        <a:pt x="179" y="267"/>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1734" name="Freeform 408"/>
                <p:cNvSpPr>
                  <a:spLocks/>
                </p:cNvSpPr>
                <p:nvPr/>
              </p:nvSpPr>
              <p:spPr bwMode="auto">
                <a:xfrm>
                  <a:off x="1463" y="1686"/>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1" y="356"/>
                      </a:lnTo>
                      <a:lnTo>
                        <a:pt x="141" y="319"/>
                      </a:lnTo>
                      <a:lnTo>
                        <a:pt x="106" y="267"/>
                      </a:lnTo>
                      <a:lnTo>
                        <a:pt x="71" y="213"/>
                      </a:lnTo>
                      <a:lnTo>
                        <a:pt x="18" y="177"/>
                      </a:lnTo>
                      <a:lnTo>
                        <a:pt x="0" y="124"/>
                      </a:lnTo>
                      <a:lnTo>
                        <a:pt x="0" y="71"/>
                      </a:lnTo>
                      <a:lnTo>
                        <a:pt x="18" y="17"/>
                      </a:lnTo>
                      <a:lnTo>
                        <a:pt x="71" y="0"/>
                      </a:lnTo>
                      <a:lnTo>
                        <a:pt x="106" y="53"/>
                      </a:lnTo>
                      <a:lnTo>
                        <a:pt x="106" y="107"/>
                      </a:lnTo>
                      <a:lnTo>
                        <a:pt x="124" y="161"/>
                      </a:lnTo>
                      <a:lnTo>
                        <a:pt x="160" y="213"/>
                      </a:lnTo>
                      <a:lnTo>
                        <a:pt x="178" y="267"/>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grpSp>
          <p:grpSp>
            <p:nvGrpSpPr>
              <p:cNvPr id="71715" name="Group 409"/>
              <p:cNvGrpSpPr>
                <a:grpSpLocks/>
              </p:cNvGrpSpPr>
              <p:nvPr/>
            </p:nvGrpSpPr>
            <p:grpSpPr bwMode="auto">
              <a:xfrm>
                <a:off x="1315" y="1649"/>
                <a:ext cx="485" cy="494"/>
                <a:chOff x="1315" y="1649"/>
                <a:chExt cx="485" cy="494"/>
              </a:xfrm>
            </p:grpSpPr>
            <p:sp>
              <p:nvSpPr>
                <p:cNvPr id="71723" name="Freeform 410"/>
                <p:cNvSpPr>
                  <a:spLocks/>
                </p:cNvSpPr>
                <p:nvPr/>
              </p:nvSpPr>
              <p:spPr bwMode="auto">
                <a:xfrm>
                  <a:off x="1315" y="1797"/>
                  <a:ext cx="116" cy="346"/>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7" y="266"/>
                      </a:lnTo>
                      <a:lnTo>
                        <a:pt x="71" y="212"/>
                      </a:lnTo>
                      <a:lnTo>
                        <a:pt x="19" y="177"/>
                      </a:lnTo>
                      <a:lnTo>
                        <a:pt x="0" y="123"/>
                      </a:lnTo>
                      <a:lnTo>
                        <a:pt x="0" y="71"/>
                      </a:lnTo>
                      <a:lnTo>
                        <a:pt x="19" y="17"/>
                      </a:lnTo>
                      <a:lnTo>
                        <a:pt x="71" y="0"/>
                      </a:lnTo>
                      <a:lnTo>
                        <a:pt x="107" y="52"/>
                      </a:lnTo>
                      <a:lnTo>
                        <a:pt x="107" y="106"/>
                      </a:lnTo>
                      <a:lnTo>
                        <a:pt x="125" y="160"/>
                      </a:lnTo>
                      <a:lnTo>
                        <a:pt x="160" y="212"/>
                      </a:lnTo>
                      <a:lnTo>
                        <a:pt x="179" y="266"/>
                      </a:lnTo>
                      <a:lnTo>
                        <a:pt x="196" y="319"/>
                      </a:lnTo>
                      <a:lnTo>
                        <a:pt x="214" y="356"/>
                      </a:lnTo>
                      <a:lnTo>
                        <a:pt x="231" y="408"/>
                      </a:lnTo>
                      <a:lnTo>
                        <a:pt x="231" y="462"/>
                      </a:lnTo>
                      <a:lnTo>
                        <a:pt x="231" y="514"/>
                      </a:lnTo>
                      <a:lnTo>
                        <a:pt x="196"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1724" name="Freeform 411"/>
                <p:cNvSpPr>
                  <a:spLocks/>
                </p:cNvSpPr>
                <p:nvPr/>
              </p:nvSpPr>
              <p:spPr bwMode="auto">
                <a:xfrm>
                  <a:off x="1389"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2"/>
                      </a:lnTo>
                      <a:lnTo>
                        <a:pt x="160" y="568"/>
                      </a:lnTo>
                      <a:lnTo>
                        <a:pt x="160" y="514"/>
                      </a:lnTo>
                      <a:lnTo>
                        <a:pt x="160" y="462"/>
                      </a:lnTo>
                      <a:lnTo>
                        <a:pt x="160" y="408"/>
                      </a:lnTo>
                      <a:lnTo>
                        <a:pt x="142" y="356"/>
                      </a:lnTo>
                      <a:lnTo>
                        <a:pt x="142" y="319"/>
                      </a:lnTo>
                      <a:lnTo>
                        <a:pt x="106" y="266"/>
                      </a:lnTo>
                      <a:lnTo>
                        <a:pt x="71" y="212"/>
                      </a:lnTo>
                      <a:lnTo>
                        <a:pt x="19" y="177"/>
                      </a:lnTo>
                      <a:lnTo>
                        <a:pt x="0" y="123"/>
                      </a:lnTo>
                      <a:lnTo>
                        <a:pt x="0" y="71"/>
                      </a:lnTo>
                      <a:lnTo>
                        <a:pt x="19" y="17"/>
                      </a:lnTo>
                      <a:lnTo>
                        <a:pt x="71" y="0"/>
                      </a:lnTo>
                      <a:lnTo>
                        <a:pt x="106" y="52"/>
                      </a:lnTo>
                      <a:lnTo>
                        <a:pt x="106" y="106"/>
                      </a:lnTo>
                      <a:lnTo>
                        <a:pt x="125" y="160"/>
                      </a:lnTo>
                      <a:lnTo>
                        <a:pt x="160" y="212"/>
                      </a:lnTo>
                      <a:lnTo>
                        <a:pt x="179" y="266"/>
                      </a:lnTo>
                      <a:lnTo>
                        <a:pt x="196" y="319"/>
                      </a:lnTo>
                      <a:lnTo>
                        <a:pt x="214" y="356"/>
                      </a:lnTo>
                      <a:lnTo>
                        <a:pt x="231" y="408"/>
                      </a:lnTo>
                      <a:lnTo>
                        <a:pt x="231" y="462"/>
                      </a:lnTo>
                      <a:lnTo>
                        <a:pt x="231" y="514"/>
                      </a:lnTo>
                      <a:lnTo>
                        <a:pt x="196" y="568"/>
                      </a:lnTo>
                      <a:lnTo>
                        <a:pt x="179" y="622"/>
                      </a:lnTo>
                      <a:lnTo>
                        <a:pt x="159" y="692"/>
                      </a:lnTo>
                      <a:close/>
                    </a:path>
                  </a:pathLst>
                </a:custGeom>
                <a:solidFill>
                  <a:srgbClr val="00CC99"/>
                </a:solidFill>
                <a:ln w="9525">
                  <a:solidFill>
                    <a:srgbClr val="000000"/>
                  </a:solidFill>
                  <a:round/>
                  <a:headEnd/>
                  <a:tailEnd/>
                </a:ln>
              </p:spPr>
              <p:txBody>
                <a:bodyPr/>
                <a:lstStyle/>
                <a:p>
                  <a:endParaRPr lang="es-AR"/>
                </a:p>
              </p:txBody>
            </p:sp>
            <p:sp>
              <p:nvSpPr>
                <p:cNvPr id="71725" name="Freeform 412"/>
                <p:cNvSpPr>
                  <a:spLocks/>
                </p:cNvSpPr>
                <p:nvPr/>
              </p:nvSpPr>
              <p:spPr bwMode="auto">
                <a:xfrm>
                  <a:off x="1463" y="1760"/>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1" y="356"/>
                      </a:lnTo>
                      <a:lnTo>
                        <a:pt x="141" y="319"/>
                      </a:lnTo>
                      <a:lnTo>
                        <a:pt x="106" y="266"/>
                      </a:lnTo>
                      <a:lnTo>
                        <a:pt x="71" y="213"/>
                      </a:lnTo>
                      <a:lnTo>
                        <a:pt x="18" y="177"/>
                      </a:lnTo>
                      <a:lnTo>
                        <a:pt x="0" y="123"/>
                      </a:lnTo>
                      <a:lnTo>
                        <a:pt x="0" y="71"/>
                      </a:lnTo>
                      <a:lnTo>
                        <a:pt x="18" y="17"/>
                      </a:lnTo>
                      <a:lnTo>
                        <a:pt x="71" y="0"/>
                      </a:lnTo>
                      <a:lnTo>
                        <a:pt x="106" y="53"/>
                      </a:lnTo>
                      <a:lnTo>
                        <a:pt x="106" y="106"/>
                      </a:lnTo>
                      <a:lnTo>
                        <a:pt x="124" y="160"/>
                      </a:lnTo>
                      <a:lnTo>
                        <a:pt x="160" y="213"/>
                      </a:lnTo>
                      <a:lnTo>
                        <a:pt x="178" y="266"/>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1726" name="Freeform 413"/>
                <p:cNvSpPr>
                  <a:spLocks/>
                </p:cNvSpPr>
                <p:nvPr/>
              </p:nvSpPr>
              <p:spPr bwMode="auto">
                <a:xfrm>
                  <a:off x="1684" y="1649"/>
                  <a:ext cx="116" cy="347"/>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1"/>
                      </a:lnTo>
                      <a:lnTo>
                        <a:pt x="160" y="567"/>
                      </a:lnTo>
                      <a:lnTo>
                        <a:pt x="160" y="514"/>
                      </a:lnTo>
                      <a:lnTo>
                        <a:pt x="160" y="461"/>
                      </a:lnTo>
                      <a:lnTo>
                        <a:pt x="160" y="407"/>
                      </a:lnTo>
                      <a:lnTo>
                        <a:pt x="141" y="355"/>
                      </a:lnTo>
                      <a:lnTo>
                        <a:pt x="141" y="318"/>
                      </a:lnTo>
                      <a:lnTo>
                        <a:pt x="106" y="266"/>
                      </a:lnTo>
                      <a:lnTo>
                        <a:pt x="71" y="212"/>
                      </a:lnTo>
                      <a:lnTo>
                        <a:pt x="18" y="177"/>
                      </a:lnTo>
                      <a:lnTo>
                        <a:pt x="0" y="123"/>
                      </a:lnTo>
                      <a:lnTo>
                        <a:pt x="0" y="70"/>
                      </a:lnTo>
                      <a:lnTo>
                        <a:pt x="18" y="17"/>
                      </a:lnTo>
                      <a:lnTo>
                        <a:pt x="71" y="0"/>
                      </a:lnTo>
                      <a:lnTo>
                        <a:pt x="106" y="52"/>
                      </a:lnTo>
                      <a:lnTo>
                        <a:pt x="106" y="106"/>
                      </a:lnTo>
                      <a:lnTo>
                        <a:pt x="125" y="160"/>
                      </a:lnTo>
                      <a:lnTo>
                        <a:pt x="160" y="212"/>
                      </a:lnTo>
                      <a:lnTo>
                        <a:pt x="178" y="266"/>
                      </a:lnTo>
                      <a:lnTo>
                        <a:pt x="195" y="318"/>
                      </a:lnTo>
                      <a:lnTo>
                        <a:pt x="214" y="355"/>
                      </a:lnTo>
                      <a:lnTo>
                        <a:pt x="231" y="407"/>
                      </a:lnTo>
                      <a:lnTo>
                        <a:pt x="231" y="461"/>
                      </a:lnTo>
                      <a:lnTo>
                        <a:pt x="231" y="514"/>
                      </a:lnTo>
                      <a:lnTo>
                        <a:pt x="195" y="567"/>
                      </a:lnTo>
                      <a:lnTo>
                        <a:pt x="178" y="621"/>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27" name="Freeform 414"/>
                <p:cNvSpPr>
                  <a:spLocks/>
                </p:cNvSpPr>
                <p:nvPr/>
              </p:nvSpPr>
              <p:spPr bwMode="auto">
                <a:xfrm>
                  <a:off x="1537" y="1723"/>
                  <a:ext cx="115"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7"/>
                      </a:lnTo>
                      <a:lnTo>
                        <a:pt x="70" y="213"/>
                      </a:lnTo>
                      <a:lnTo>
                        <a:pt x="18" y="177"/>
                      </a:lnTo>
                      <a:lnTo>
                        <a:pt x="0" y="123"/>
                      </a:lnTo>
                      <a:lnTo>
                        <a:pt x="0" y="71"/>
                      </a:lnTo>
                      <a:lnTo>
                        <a:pt x="18" y="17"/>
                      </a:lnTo>
                      <a:lnTo>
                        <a:pt x="70" y="0"/>
                      </a:lnTo>
                      <a:lnTo>
                        <a:pt x="106" y="53"/>
                      </a:lnTo>
                      <a:lnTo>
                        <a:pt x="106" y="107"/>
                      </a:lnTo>
                      <a:lnTo>
                        <a:pt x="124" y="160"/>
                      </a:lnTo>
                      <a:lnTo>
                        <a:pt x="160" y="213"/>
                      </a:lnTo>
                      <a:lnTo>
                        <a:pt x="178" y="267"/>
                      </a:lnTo>
                      <a:lnTo>
                        <a:pt x="195" y="319"/>
                      </a:lnTo>
                      <a:lnTo>
                        <a:pt x="213"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1728" name="Freeform 415"/>
                <p:cNvSpPr>
                  <a:spLocks/>
                </p:cNvSpPr>
                <p:nvPr/>
              </p:nvSpPr>
              <p:spPr bwMode="auto">
                <a:xfrm>
                  <a:off x="1611" y="1686"/>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7"/>
                      </a:lnTo>
                      <a:lnTo>
                        <a:pt x="71" y="213"/>
                      </a:lnTo>
                      <a:lnTo>
                        <a:pt x="19" y="177"/>
                      </a:lnTo>
                      <a:lnTo>
                        <a:pt x="0" y="124"/>
                      </a:lnTo>
                      <a:lnTo>
                        <a:pt x="0" y="71"/>
                      </a:lnTo>
                      <a:lnTo>
                        <a:pt x="19" y="17"/>
                      </a:lnTo>
                      <a:lnTo>
                        <a:pt x="71" y="0"/>
                      </a:lnTo>
                      <a:lnTo>
                        <a:pt x="106" y="53"/>
                      </a:lnTo>
                      <a:lnTo>
                        <a:pt x="106" y="107"/>
                      </a:lnTo>
                      <a:lnTo>
                        <a:pt x="125" y="161"/>
                      </a:lnTo>
                      <a:lnTo>
                        <a:pt x="160" y="213"/>
                      </a:lnTo>
                      <a:lnTo>
                        <a:pt x="179" y="267"/>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grpSp>
          <p:grpSp>
            <p:nvGrpSpPr>
              <p:cNvPr id="71716" name="Group 416"/>
              <p:cNvGrpSpPr>
                <a:grpSpLocks/>
              </p:cNvGrpSpPr>
              <p:nvPr/>
            </p:nvGrpSpPr>
            <p:grpSpPr bwMode="auto">
              <a:xfrm>
                <a:off x="1463" y="1649"/>
                <a:ext cx="485" cy="494"/>
                <a:chOff x="1463" y="1649"/>
                <a:chExt cx="485" cy="494"/>
              </a:xfrm>
            </p:grpSpPr>
            <p:sp>
              <p:nvSpPr>
                <p:cNvPr id="71717" name="Freeform 417"/>
                <p:cNvSpPr>
                  <a:spLocks/>
                </p:cNvSpPr>
                <p:nvPr/>
              </p:nvSpPr>
              <p:spPr bwMode="auto">
                <a:xfrm>
                  <a:off x="1463" y="1797"/>
                  <a:ext cx="115" cy="346"/>
                </a:xfrm>
                <a:custGeom>
                  <a:avLst/>
                  <a:gdLst>
                    <a:gd name="T0" fmla="*/ 0 w 231"/>
                    <a:gd name="T1" fmla="*/ 1 h 692"/>
                    <a:gd name="T2" fmla="*/ 0 w 231"/>
                    <a:gd name="T3" fmla="*/ 1 h 692"/>
                    <a:gd name="T4" fmla="*/ 0 w 231"/>
                    <a:gd name="T5" fmla="*/ 1 h 692"/>
                    <a:gd name="T6" fmla="*/ 0 w 231"/>
                    <a:gd name="T7" fmla="*/ 1 h 692"/>
                    <a:gd name="T8" fmla="*/ 0 w 231"/>
                    <a:gd name="T9" fmla="*/ 1 h 692"/>
                    <a:gd name="T10" fmla="*/ 0 w 231"/>
                    <a:gd name="T11" fmla="*/ 1 h 692"/>
                    <a:gd name="T12" fmla="*/ 0 w 231"/>
                    <a:gd name="T13" fmla="*/ 1 h 692"/>
                    <a:gd name="T14" fmla="*/ 0 w 231"/>
                    <a:gd name="T15" fmla="*/ 1 h 692"/>
                    <a:gd name="T16" fmla="*/ 0 w 231"/>
                    <a:gd name="T17" fmla="*/ 1 h 692"/>
                    <a:gd name="T18" fmla="*/ 0 w 231"/>
                    <a:gd name="T19" fmla="*/ 1 h 692"/>
                    <a:gd name="T20" fmla="*/ 0 w 231"/>
                    <a:gd name="T21" fmla="*/ 1 h 692"/>
                    <a:gd name="T22" fmla="*/ 0 w 231"/>
                    <a:gd name="T23" fmla="*/ 1 h 692"/>
                    <a:gd name="T24" fmla="*/ 0 w 231"/>
                    <a:gd name="T25" fmla="*/ 1 h 692"/>
                    <a:gd name="T26" fmla="*/ 0 w 231"/>
                    <a:gd name="T27" fmla="*/ 1 h 692"/>
                    <a:gd name="T28" fmla="*/ 0 w 231"/>
                    <a:gd name="T29" fmla="*/ 0 h 692"/>
                    <a:gd name="T30" fmla="*/ 0 w 231"/>
                    <a:gd name="T31" fmla="*/ 1 h 692"/>
                    <a:gd name="T32" fmla="*/ 0 w 231"/>
                    <a:gd name="T33" fmla="*/ 1 h 692"/>
                    <a:gd name="T34" fmla="*/ 0 w 231"/>
                    <a:gd name="T35" fmla="*/ 1 h 692"/>
                    <a:gd name="T36" fmla="*/ 0 w 231"/>
                    <a:gd name="T37" fmla="*/ 1 h 692"/>
                    <a:gd name="T38" fmla="*/ 0 w 231"/>
                    <a:gd name="T39" fmla="*/ 1 h 692"/>
                    <a:gd name="T40" fmla="*/ 0 w 231"/>
                    <a:gd name="T41" fmla="*/ 1 h 692"/>
                    <a:gd name="T42" fmla="*/ 0 w 231"/>
                    <a:gd name="T43" fmla="*/ 1 h 692"/>
                    <a:gd name="T44" fmla="*/ 0 w 231"/>
                    <a:gd name="T45" fmla="*/ 1 h 692"/>
                    <a:gd name="T46" fmla="*/ 0 w 231"/>
                    <a:gd name="T47" fmla="*/ 1 h 692"/>
                    <a:gd name="T48" fmla="*/ 0 w 231"/>
                    <a:gd name="T49" fmla="*/ 1 h 692"/>
                    <a:gd name="T50" fmla="*/ 0 w 231"/>
                    <a:gd name="T51" fmla="*/ 1 h 692"/>
                    <a:gd name="T52" fmla="*/ 0 w 231"/>
                    <a:gd name="T53" fmla="*/ 1 h 692"/>
                    <a:gd name="T54" fmla="*/ 0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8" y="692"/>
                      </a:moveTo>
                      <a:lnTo>
                        <a:pt x="160" y="622"/>
                      </a:lnTo>
                      <a:lnTo>
                        <a:pt x="160" y="568"/>
                      </a:lnTo>
                      <a:lnTo>
                        <a:pt x="160" y="514"/>
                      </a:lnTo>
                      <a:lnTo>
                        <a:pt x="160" y="462"/>
                      </a:lnTo>
                      <a:lnTo>
                        <a:pt x="160" y="408"/>
                      </a:lnTo>
                      <a:lnTo>
                        <a:pt x="141" y="356"/>
                      </a:lnTo>
                      <a:lnTo>
                        <a:pt x="141" y="319"/>
                      </a:lnTo>
                      <a:lnTo>
                        <a:pt x="106" y="266"/>
                      </a:lnTo>
                      <a:lnTo>
                        <a:pt x="71" y="212"/>
                      </a:lnTo>
                      <a:lnTo>
                        <a:pt x="18" y="177"/>
                      </a:lnTo>
                      <a:lnTo>
                        <a:pt x="0" y="123"/>
                      </a:lnTo>
                      <a:lnTo>
                        <a:pt x="0" y="71"/>
                      </a:lnTo>
                      <a:lnTo>
                        <a:pt x="18" y="17"/>
                      </a:lnTo>
                      <a:lnTo>
                        <a:pt x="71" y="0"/>
                      </a:lnTo>
                      <a:lnTo>
                        <a:pt x="106" y="52"/>
                      </a:lnTo>
                      <a:lnTo>
                        <a:pt x="106" y="106"/>
                      </a:lnTo>
                      <a:lnTo>
                        <a:pt x="124" y="160"/>
                      </a:lnTo>
                      <a:lnTo>
                        <a:pt x="160" y="212"/>
                      </a:lnTo>
                      <a:lnTo>
                        <a:pt x="178" y="266"/>
                      </a:lnTo>
                      <a:lnTo>
                        <a:pt x="195" y="319"/>
                      </a:lnTo>
                      <a:lnTo>
                        <a:pt x="214" y="356"/>
                      </a:lnTo>
                      <a:lnTo>
                        <a:pt x="231" y="408"/>
                      </a:lnTo>
                      <a:lnTo>
                        <a:pt x="231" y="462"/>
                      </a:lnTo>
                      <a:lnTo>
                        <a:pt x="231"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18" name="Freeform 418"/>
                <p:cNvSpPr>
                  <a:spLocks/>
                </p:cNvSpPr>
                <p:nvPr/>
              </p:nvSpPr>
              <p:spPr bwMode="auto">
                <a:xfrm>
                  <a:off x="1537" y="1797"/>
                  <a:ext cx="115" cy="346"/>
                </a:xfrm>
                <a:custGeom>
                  <a:avLst/>
                  <a:gdLst>
                    <a:gd name="T0" fmla="*/ 1 w 230"/>
                    <a:gd name="T1" fmla="*/ 1 h 692"/>
                    <a:gd name="T2" fmla="*/ 1 w 230"/>
                    <a:gd name="T3" fmla="*/ 1 h 692"/>
                    <a:gd name="T4" fmla="*/ 1 w 230"/>
                    <a:gd name="T5" fmla="*/ 1 h 692"/>
                    <a:gd name="T6" fmla="*/ 1 w 230"/>
                    <a:gd name="T7" fmla="*/ 1 h 692"/>
                    <a:gd name="T8" fmla="*/ 1 w 230"/>
                    <a:gd name="T9" fmla="*/ 1 h 692"/>
                    <a:gd name="T10" fmla="*/ 1 w 230"/>
                    <a:gd name="T11" fmla="*/ 1 h 692"/>
                    <a:gd name="T12" fmla="*/ 1 w 230"/>
                    <a:gd name="T13" fmla="*/ 1 h 692"/>
                    <a:gd name="T14" fmla="*/ 1 w 230"/>
                    <a:gd name="T15" fmla="*/ 1 h 692"/>
                    <a:gd name="T16" fmla="*/ 1 w 230"/>
                    <a:gd name="T17" fmla="*/ 1 h 692"/>
                    <a:gd name="T18" fmla="*/ 1 w 230"/>
                    <a:gd name="T19" fmla="*/ 1 h 692"/>
                    <a:gd name="T20" fmla="*/ 1 w 230"/>
                    <a:gd name="T21" fmla="*/ 1 h 692"/>
                    <a:gd name="T22" fmla="*/ 0 w 230"/>
                    <a:gd name="T23" fmla="*/ 1 h 692"/>
                    <a:gd name="T24" fmla="*/ 0 w 230"/>
                    <a:gd name="T25" fmla="*/ 1 h 692"/>
                    <a:gd name="T26" fmla="*/ 1 w 230"/>
                    <a:gd name="T27" fmla="*/ 1 h 692"/>
                    <a:gd name="T28" fmla="*/ 1 w 230"/>
                    <a:gd name="T29" fmla="*/ 0 h 692"/>
                    <a:gd name="T30" fmla="*/ 1 w 230"/>
                    <a:gd name="T31" fmla="*/ 1 h 692"/>
                    <a:gd name="T32" fmla="*/ 1 w 230"/>
                    <a:gd name="T33" fmla="*/ 1 h 692"/>
                    <a:gd name="T34" fmla="*/ 1 w 230"/>
                    <a:gd name="T35" fmla="*/ 1 h 692"/>
                    <a:gd name="T36" fmla="*/ 1 w 230"/>
                    <a:gd name="T37" fmla="*/ 1 h 692"/>
                    <a:gd name="T38" fmla="*/ 1 w 230"/>
                    <a:gd name="T39" fmla="*/ 1 h 692"/>
                    <a:gd name="T40" fmla="*/ 1 w 230"/>
                    <a:gd name="T41" fmla="*/ 1 h 692"/>
                    <a:gd name="T42" fmla="*/ 1 w 230"/>
                    <a:gd name="T43" fmla="*/ 1 h 692"/>
                    <a:gd name="T44" fmla="*/ 1 w 230"/>
                    <a:gd name="T45" fmla="*/ 1 h 692"/>
                    <a:gd name="T46" fmla="*/ 1 w 230"/>
                    <a:gd name="T47" fmla="*/ 1 h 692"/>
                    <a:gd name="T48" fmla="*/ 1 w 230"/>
                    <a:gd name="T49" fmla="*/ 1 h 692"/>
                    <a:gd name="T50" fmla="*/ 1 w 230"/>
                    <a:gd name="T51" fmla="*/ 1 h 692"/>
                    <a:gd name="T52" fmla="*/ 1 w 230"/>
                    <a:gd name="T53" fmla="*/ 1 h 692"/>
                    <a:gd name="T54" fmla="*/ 1 w 230"/>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2"/>
                    <a:gd name="T86" fmla="*/ 230 w 230"/>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2">
                      <a:moveTo>
                        <a:pt x="158" y="692"/>
                      </a:moveTo>
                      <a:lnTo>
                        <a:pt x="160" y="622"/>
                      </a:lnTo>
                      <a:lnTo>
                        <a:pt x="160" y="568"/>
                      </a:lnTo>
                      <a:lnTo>
                        <a:pt x="160" y="514"/>
                      </a:lnTo>
                      <a:lnTo>
                        <a:pt x="160" y="462"/>
                      </a:lnTo>
                      <a:lnTo>
                        <a:pt x="160" y="408"/>
                      </a:lnTo>
                      <a:lnTo>
                        <a:pt x="141" y="356"/>
                      </a:lnTo>
                      <a:lnTo>
                        <a:pt x="141" y="319"/>
                      </a:lnTo>
                      <a:lnTo>
                        <a:pt x="106" y="266"/>
                      </a:lnTo>
                      <a:lnTo>
                        <a:pt x="70" y="212"/>
                      </a:lnTo>
                      <a:lnTo>
                        <a:pt x="18" y="177"/>
                      </a:lnTo>
                      <a:lnTo>
                        <a:pt x="0" y="123"/>
                      </a:lnTo>
                      <a:lnTo>
                        <a:pt x="0" y="71"/>
                      </a:lnTo>
                      <a:lnTo>
                        <a:pt x="18" y="17"/>
                      </a:lnTo>
                      <a:lnTo>
                        <a:pt x="70" y="0"/>
                      </a:lnTo>
                      <a:lnTo>
                        <a:pt x="106" y="52"/>
                      </a:lnTo>
                      <a:lnTo>
                        <a:pt x="106" y="106"/>
                      </a:lnTo>
                      <a:lnTo>
                        <a:pt x="124" y="160"/>
                      </a:lnTo>
                      <a:lnTo>
                        <a:pt x="160" y="212"/>
                      </a:lnTo>
                      <a:lnTo>
                        <a:pt x="178" y="266"/>
                      </a:lnTo>
                      <a:lnTo>
                        <a:pt x="195" y="319"/>
                      </a:lnTo>
                      <a:lnTo>
                        <a:pt x="213" y="356"/>
                      </a:lnTo>
                      <a:lnTo>
                        <a:pt x="230" y="408"/>
                      </a:lnTo>
                      <a:lnTo>
                        <a:pt x="230" y="462"/>
                      </a:lnTo>
                      <a:lnTo>
                        <a:pt x="230" y="514"/>
                      </a:lnTo>
                      <a:lnTo>
                        <a:pt x="195" y="568"/>
                      </a:lnTo>
                      <a:lnTo>
                        <a:pt x="178" y="622"/>
                      </a:lnTo>
                      <a:lnTo>
                        <a:pt x="158" y="692"/>
                      </a:lnTo>
                      <a:close/>
                    </a:path>
                  </a:pathLst>
                </a:custGeom>
                <a:solidFill>
                  <a:srgbClr val="00CC99"/>
                </a:solidFill>
                <a:ln w="9525">
                  <a:solidFill>
                    <a:srgbClr val="000000"/>
                  </a:solidFill>
                  <a:round/>
                  <a:headEnd/>
                  <a:tailEnd/>
                </a:ln>
              </p:spPr>
              <p:txBody>
                <a:bodyPr/>
                <a:lstStyle/>
                <a:p>
                  <a:endParaRPr lang="es-AR"/>
                </a:p>
              </p:txBody>
            </p:sp>
            <p:sp>
              <p:nvSpPr>
                <p:cNvPr id="71719" name="Freeform 419"/>
                <p:cNvSpPr>
                  <a:spLocks/>
                </p:cNvSpPr>
                <p:nvPr/>
              </p:nvSpPr>
              <p:spPr bwMode="auto">
                <a:xfrm>
                  <a:off x="1611" y="1760"/>
                  <a:ext cx="115" cy="346"/>
                </a:xfrm>
                <a:custGeom>
                  <a:avLst/>
                  <a:gdLst>
                    <a:gd name="T0" fmla="*/ 0 w 231"/>
                    <a:gd name="T1" fmla="*/ 0 h 693"/>
                    <a:gd name="T2" fmla="*/ 0 w 231"/>
                    <a:gd name="T3" fmla="*/ 0 h 693"/>
                    <a:gd name="T4" fmla="*/ 0 w 231"/>
                    <a:gd name="T5" fmla="*/ 0 h 693"/>
                    <a:gd name="T6" fmla="*/ 0 w 231"/>
                    <a:gd name="T7" fmla="*/ 0 h 693"/>
                    <a:gd name="T8" fmla="*/ 0 w 231"/>
                    <a:gd name="T9" fmla="*/ 0 h 693"/>
                    <a:gd name="T10" fmla="*/ 0 w 231"/>
                    <a:gd name="T11" fmla="*/ 0 h 693"/>
                    <a:gd name="T12" fmla="*/ 0 w 231"/>
                    <a:gd name="T13" fmla="*/ 0 h 693"/>
                    <a:gd name="T14" fmla="*/ 0 w 231"/>
                    <a:gd name="T15" fmla="*/ 0 h 693"/>
                    <a:gd name="T16" fmla="*/ 0 w 231"/>
                    <a:gd name="T17" fmla="*/ 0 h 693"/>
                    <a:gd name="T18" fmla="*/ 0 w 231"/>
                    <a:gd name="T19" fmla="*/ 0 h 693"/>
                    <a:gd name="T20" fmla="*/ 0 w 231"/>
                    <a:gd name="T21" fmla="*/ 0 h 693"/>
                    <a:gd name="T22" fmla="*/ 0 w 231"/>
                    <a:gd name="T23" fmla="*/ 0 h 693"/>
                    <a:gd name="T24" fmla="*/ 0 w 231"/>
                    <a:gd name="T25" fmla="*/ 0 h 693"/>
                    <a:gd name="T26" fmla="*/ 0 w 231"/>
                    <a:gd name="T27" fmla="*/ 0 h 693"/>
                    <a:gd name="T28" fmla="*/ 0 w 231"/>
                    <a:gd name="T29" fmla="*/ 0 h 693"/>
                    <a:gd name="T30" fmla="*/ 0 w 231"/>
                    <a:gd name="T31" fmla="*/ 0 h 693"/>
                    <a:gd name="T32" fmla="*/ 0 w 231"/>
                    <a:gd name="T33" fmla="*/ 0 h 693"/>
                    <a:gd name="T34" fmla="*/ 0 w 231"/>
                    <a:gd name="T35" fmla="*/ 0 h 693"/>
                    <a:gd name="T36" fmla="*/ 0 w 231"/>
                    <a:gd name="T37" fmla="*/ 0 h 693"/>
                    <a:gd name="T38" fmla="*/ 0 w 231"/>
                    <a:gd name="T39" fmla="*/ 0 h 693"/>
                    <a:gd name="T40" fmla="*/ 0 w 231"/>
                    <a:gd name="T41" fmla="*/ 0 h 693"/>
                    <a:gd name="T42" fmla="*/ 0 w 231"/>
                    <a:gd name="T43" fmla="*/ 0 h 693"/>
                    <a:gd name="T44" fmla="*/ 0 w 231"/>
                    <a:gd name="T45" fmla="*/ 0 h 693"/>
                    <a:gd name="T46" fmla="*/ 0 w 231"/>
                    <a:gd name="T47" fmla="*/ 0 h 693"/>
                    <a:gd name="T48" fmla="*/ 0 w 231"/>
                    <a:gd name="T49" fmla="*/ 0 h 693"/>
                    <a:gd name="T50" fmla="*/ 0 w 231"/>
                    <a:gd name="T51" fmla="*/ 0 h 693"/>
                    <a:gd name="T52" fmla="*/ 0 w 231"/>
                    <a:gd name="T53" fmla="*/ 0 h 693"/>
                    <a:gd name="T54" fmla="*/ 0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9" y="693"/>
                      </a:moveTo>
                      <a:lnTo>
                        <a:pt x="160" y="622"/>
                      </a:lnTo>
                      <a:lnTo>
                        <a:pt x="160" y="568"/>
                      </a:lnTo>
                      <a:lnTo>
                        <a:pt x="160" y="514"/>
                      </a:lnTo>
                      <a:lnTo>
                        <a:pt x="160" y="462"/>
                      </a:lnTo>
                      <a:lnTo>
                        <a:pt x="160" y="408"/>
                      </a:lnTo>
                      <a:lnTo>
                        <a:pt x="142" y="356"/>
                      </a:lnTo>
                      <a:lnTo>
                        <a:pt x="142" y="319"/>
                      </a:lnTo>
                      <a:lnTo>
                        <a:pt x="106" y="266"/>
                      </a:lnTo>
                      <a:lnTo>
                        <a:pt x="71" y="213"/>
                      </a:lnTo>
                      <a:lnTo>
                        <a:pt x="19" y="177"/>
                      </a:lnTo>
                      <a:lnTo>
                        <a:pt x="0" y="123"/>
                      </a:lnTo>
                      <a:lnTo>
                        <a:pt x="0" y="71"/>
                      </a:lnTo>
                      <a:lnTo>
                        <a:pt x="19" y="17"/>
                      </a:lnTo>
                      <a:lnTo>
                        <a:pt x="71" y="0"/>
                      </a:lnTo>
                      <a:lnTo>
                        <a:pt x="106" y="53"/>
                      </a:lnTo>
                      <a:lnTo>
                        <a:pt x="106" y="106"/>
                      </a:lnTo>
                      <a:lnTo>
                        <a:pt x="125" y="160"/>
                      </a:lnTo>
                      <a:lnTo>
                        <a:pt x="160" y="213"/>
                      </a:lnTo>
                      <a:lnTo>
                        <a:pt x="179" y="266"/>
                      </a:lnTo>
                      <a:lnTo>
                        <a:pt x="196" y="319"/>
                      </a:lnTo>
                      <a:lnTo>
                        <a:pt x="214" y="356"/>
                      </a:lnTo>
                      <a:lnTo>
                        <a:pt x="231" y="408"/>
                      </a:lnTo>
                      <a:lnTo>
                        <a:pt x="231" y="462"/>
                      </a:lnTo>
                      <a:lnTo>
                        <a:pt x="231" y="514"/>
                      </a:lnTo>
                      <a:lnTo>
                        <a:pt x="196" y="568"/>
                      </a:lnTo>
                      <a:lnTo>
                        <a:pt x="179" y="622"/>
                      </a:lnTo>
                      <a:lnTo>
                        <a:pt x="159" y="693"/>
                      </a:lnTo>
                      <a:close/>
                    </a:path>
                  </a:pathLst>
                </a:custGeom>
                <a:solidFill>
                  <a:srgbClr val="00CC99"/>
                </a:solidFill>
                <a:ln w="9525">
                  <a:solidFill>
                    <a:srgbClr val="000000"/>
                  </a:solidFill>
                  <a:round/>
                  <a:headEnd/>
                  <a:tailEnd/>
                </a:ln>
              </p:spPr>
              <p:txBody>
                <a:bodyPr/>
                <a:lstStyle/>
                <a:p>
                  <a:endParaRPr lang="es-AR"/>
                </a:p>
              </p:txBody>
            </p:sp>
            <p:sp>
              <p:nvSpPr>
                <p:cNvPr id="71720" name="Freeform 420"/>
                <p:cNvSpPr>
                  <a:spLocks/>
                </p:cNvSpPr>
                <p:nvPr/>
              </p:nvSpPr>
              <p:spPr bwMode="auto">
                <a:xfrm>
                  <a:off x="1832" y="1649"/>
                  <a:ext cx="116" cy="347"/>
                </a:xfrm>
                <a:custGeom>
                  <a:avLst/>
                  <a:gdLst>
                    <a:gd name="T0" fmla="*/ 1 w 231"/>
                    <a:gd name="T1" fmla="*/ 1 h 692"/>
                    <a:gd name="T2" fmla="*/ 1 w 231"/>
                    <a:gd name="T3" fmla="*/ 1 h 692"/>
                    <a:gd name="T4" fmla="*/ 1 w 231"/>
                    <a:gd name="T5" fmla="*/ 1 h 692"/>
                    <a:gd name="T6" fmla="*/ 1 w 231"/>
                    <a:gd name="T7" fmla="*/ 1 h 692"/>
                    <a:gd name="T8" fmla="*/ 1 w 231"/>
                    <a:gd name="T9" fmla="*/ 1 h 692"/>
                    <a:gd name="T10" fmla="*/ 1 w 231"/>
                    <a:gd name="T11" fmla="*/ 1 h 692"/>
                    <a:gd name="T12" fmla="*/ 1 w 231"/>
                    <a:gd name="T13" fmla="*/ 1 h 692"/>
                    <a:gd name="T14" fmla="*/ 1 w 231"/>
                    <a:gd name="T15" fmla="*/ 1 h 692"/>
                    <a:gd name="T16" fmla="*/ 1 w 231"/>
                    <a:gd name="T17" fmla="*/ 1 h 692"/>
                    <a:gd name="T18" fmla="*/ 1 w 231"/>
                    <a:gd name="T19" fmla="*/ 1 h 692"/>
                    <a:gd name="T20" fmla="*/ 1 w 231"/>
                    <a:gd name="T21" fmla="*/ 1 h 692"/>
                    <a:gd name="T22" fmla="*/ 0 w 231"/>
                    <a:gd name="T23" fmla="*/ 1 h 692"/>
                    <a:gd name="T24" fmla="*/ 0 w 231"/>
                    <a:gd name="T25" fmla="*/ 1 h 692"/>
                    <a:gd name="T26" fmla="*/ 1 w 231"/>
                    <a:gd name="T27" fmla="*/ 1 h 692"/>
                    <a:gd name="T28" fmla="*/ 1 w 231"/>
                    <a:gd name="T29" fmla="*/ 0 h 692"/>
                    <a:gd name="T30" fmla="*/ 1 w 231"/>
                    <a:gd name="T31" fmla="*/ 1 h 692"/>
                    <a:gd name="T32" fmla="*/ 1 w 231"/>
                    <a:gd name="T33" fmla="*/ 1 h 692"/>
                    <a:gd name="T34" fmla="*/ 1 w 231"/>
                    <a:gd name="T35" fmla="*/ 1 h 692"/>
                    <a:gd name="T36" fmla="*/ 1 w 231"/>
                    <a:gd name="T37" fmla="*/ 1 h 692"/>
                    <a:gd name="T38" fmla="*/ 1 w 231"/>
                    <a:gd name="T39" fmla="*/ 1 h 692"/>
                    <a:gd name="T40" fmla="*/ 1 w 231"/>
                    <a:gd name="T41" fmla="*/ 1 h 692"/>
                    <a:gd name="T42" fmla="*/ 1 w 231"/>
                    <a:gd name="T43" fmla="*/ 1 h 692"/>
                    <a:gd name="T44" fmla="*/ 1 w 231"/>
                    <a:gd name="T45" fmla="*/ 1 h 692"/>
                    <a:gd name="T46" fmla="*/ 1 w 231"/>
                    <a:gd name="T47" fmla="*/ 1 h 692"/>
                    <a:gd name="T48" fmla="*/ 1 w 231"/>
                    <a:gd name="T49" fmla="*/ 1 h 692"/>
                    <a:gd name="T50" fmla="*/ 1 w 231"/>
                    <a:gd name="T51" fmla="*/ 1 h 692"/>
                    <a:gd name="T52" fmla="*/ 1 w 231"/>
                    <a:gd name="T53" fmla="*/ 1 h 692"/>
                    <a:gd name="T54" fmla="*/ 1 w 231"/>
                    <a:gd name="T55" fmla="*/ 1 h 6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2"/>
                    <a:gd name="T86" fmla="*/ 231 w 231"/>
                    <a:gd name="T87" fmla="*/ 692 h 69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2">
                      <a:moveTo>
                        <a:pt x="159" y="692"/>
                      </a:moveTo>
                      <a:lnTo>
                        <a:pt x="160" y="621"/>
                      </a:lnTo>
                      <a:lnTo>
                        <a:pt x="160" y="567"/>
                      </a:lnTo>
                      <a:lnTo>
                        <a:pt x="160" y="514"/>
                      </a:lnTo>
                      <a:lnTo>
                        <a:pt x="160" y="461"/>
                      </a:lnTo>
                      <a:lnTo>
                        <a:pt x="160" y="407"/>
                      </a:lnTo>
                      <a:lnTo>
                        <a:pt x="142" y="355"/>
                      </a:lnTo>
                      <a:lnTo>
                        <a:pt x="142" y="318"/>
                      </a:lnTo>
                      <a:lnTo>
                        <a:pt x="106" y="266"/>
                      </a:lnTo>
                      <a:lnTo>
                        <a:pt x="71" y="212"/>
                      </a:lnTo>
                      <a:lnTo>
                        <a:pt x="19" y="177"/>
                      </a:lnTo>
                      <a:lnTo>
                        <a:pt x="0" y="123"/>
                      </a:lnTo>
                      <a:lnTo>
                        <a:pt x="0" y="70"/>
                      </a:lnTo>
                      <a:lnTo>
                        <a:pt x="19" y="17"/>
                      </a:lnTo>
                      <a:lnTo>
                        <a:pt x="71" y="0"/>
                      </a:lnTo>
                      <a:lnTo>
                        <a:pt x="106" y="52"/>
                      </a:lnTo>
                      <a:lnTo>
                        <a:pt x="106" y="106"/>
                      </a:lnTo>
                      <a:lnTo>
                        <a:pt x="125" y="160"/>
                      </a:lnTo>
                      <a:lnTo>
                        <a:pt x="160" y="212"/>
                      </a:lnTo>
                      <a:lnTo>
                        <a:pt x="179" y="266"/>
                      </a:lnTo>
                      <a:lnTo>
                        <a:pt x="196" y="318"/>
                      </a:lnTo>
                      <a:lnTo>
                        <a:pt x="214" y="355"/>
                      </a:lnTo>
                      <a:lnTo>
                        <a:pt x="231" y="407"/>
                      </a:lnTo>
                      <a:lnTo>
                        <a:pt x="231" y="461"/>
                      </a:lnTo>
                      <a:lnTo>
                        <a:pt x="231" y="514"/>
                      </a:lnTo>
                      <a:lnTo>
                        <a:pt x="196" y="567"/>
                      </a:lnTo>
                      <a:lnTo>
                        <a:pt x="179" y="621"/>
                      </a:lnTo>
                      <a:lnTo>
                        <a:pt x="159" y="692"/>
                      </a:lnTo>
                      <a:close/>
                    </a:path>
                  </a:pathLst>
                </a:custGeom>
                <a:solidFill>
                  <a:srgbClr val="00CC99"/>
                </a:solidFill>
                <a:ln w="9525">
                  <a:solidFill>
                    <a:srgbClr val="000000"/>
                  </a:solidFill>
                  <a:round/>
                  <a:headEnd/>
                  <a:tailEnd/>
                </a:ln>
              </p:spPr>
              <p:txBody>
                <a:bodyPr/>
                <a:lstStyle/>
                <a:p>
                  <a:endParaRPr lang="es-AR"/>
                </a:p>
              </p:txBody>
            </p:sp>
            <p:sp>
              <p:nvSpPr>
                <p:cNvPr id="71721" name="Freeform 421"/>
                <p:cNvSpPr>
                  <a:spLocks/>
                </p:cNvSpPr>
                <p:nvPr/>
              </p:nvSpPr>
              <p:spPr bwMode="auto">
                <a:xfrm>
                  <a:off x="1684" y="1723"/>
                  <a:ext cx="116" cy="346"/>
                </a:xfrm>
                <a:custGeom>
                  <a:avLst/>
                  <a:gdLst>
                    <a:gd name="T0" fmla="*/ 1 w 231"/>
                    <a:gd name="T1" fmla="*/ 0 h 693"/>
                    <a:gd name="T2" fmla="*/ 1 w 231"/>
                    <a:gd name="T3" fmla="*/ 0 h 693"/>
                    <a:gd name="T4" fmla="*/ 1 w 231"/>
                    <a:gd name="T5" fmla="*/ 0 h 693"/>
                    <a:gd name="T6" fmla="*/ 1 w 231"/>
                    <a:gd name="T7" fmla="*/ 0 h 693"/>
                    <a:gd name="T8" fmla="*/ 1 w 231"/>
                    <a:gd name="T9" fmla="*/ 0 h 693"/>
                    <a:gd name="T10" fmla="*/ 1 w 231"/>
                    <a:gd name="T11" fmla="*/ 0 h 693"/>
                    <a:gd name="T12" fmla="*/ 1 w 231"/>
                    <a:gd name="T13" fmla="*/ 0 h 693"/>
                    <a:gd name="T14" fmla="*/ 1 w 231"/>
                    <a:gd name="T15" fmla="*/ 0 h 693"/>
                    <a:gd name="T16" fmla="*/ 1 w 231"/>
                    <a:gd name="T17" fmla="*/ 0 h 693"/>
                    <a:gd name="T18" fmla="*/ 1 w 231"/>
                    <a:gd name="T19" fmla="*/ 0 h 693"/>
                    <a:gd name="T20" fmla="*/ 1 w 231"/>
                    <a:gd name="T21" fmla="*/ 0 h 693"/>
                    <a:gd name="T22" fmla="*/ 0 w 231"/>
                    <a:gd name="T23" fmla="*/ 0 h 693"/>
                    <a:gd name="T24" fmla="*/ 0 w 231"/>
                    <a:gd name="T25" fmla="*/ 0 h 693"/>
                    <a:gd name="T26" fmla="*/ 1 w 231"/>
                    <a:gd name="T27" fmla="*/ 0 h 693"/>
                    <a:gd name="T28" fmla="*/ 1 w 231"/>
                    <a:gd name="T29" fmla="*/ 0 h 693"/>
                    <a:gd name="T30" fmla="*/ 1 w 231"/>
                    <a:gd name="T31" fmla="*/ 0 h 693"/>
                    <a:gd name="T32" fmla="*/ 1 w 231"/>
                    <a:gd name="T33" fmla="*/ 0 h 693"/>
                    <a:gd name="T34" fmla="*/ 1 w 231"/>
                    <a:gd name="T35" fmla="*/ 0 h 693"/>
                    <a:gd name="T36" fmla="*/ 1 w 231"/>
                    <a:gd name="T37" fmla="*/ 0 h 693"/>
                    <a:gd name="T38" fmla="*/ 1 w 231"/>
                    <a:gd name="T39" fmla="*/ 0 h 693"/>
                    <a:gd name="T40" fmla="*/ 1 w 231"/>
                    <a:gd name="T41" fmla="*/ 0 h 693"/>
                    <a:gd name="T42" fmla="*/ 1 w 231"/>
                    <a:gd name="T43" fmla="*/ 0 h 693"/>
                    <a:gd name="T44" fmla="*/ 1 w 231"/>
                    <a:gd name="T45" fmla="*/ 0 h 693"/>
                    <a:gd name="T46" fmla="*/ 1 w 231"/>
                    <a:gd name="T47" fmla="*/ 0 h 693"/>
                    <a:gd name="T48" fmla="*/ 1 w 231"/>
                    <a:gd name="T49" fmla="*/ 0 h 693"/>
                    <a:gd name="T50" fmla="*/ 1 w 231"/>
                    <a:gd name="T51" fmla="*/ 0 h 693"/>
                    <a:gd name="T52" fmla="*/ 1 w 231"/>
                    <a:gd name="T53" fmla="*/ 0 h 693"/>
                    <a:gd name="T54" fmla="*/ 1 w 231"/>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1"/>
                    <a:gd name="T85" fmla="*/ 0 h 693"/>
                    <a:gd name="T86" fmla="*/ 231 w 231"/>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1" h="693">
                      <a:moveTo>
                        <a:pt x="158" y="693"/>
                      </a:moveTo>
                      <a:lnTo>
                        <a:pt x="160" y="622"/>
                      </a:lnTo>
                      <a:lnTo>
                        <a:pt x="160" y="568"/>
                      </a:lnTo>
                      <a:lnTo>
                        <a:pt x="160" y="514"/>
                      </a:lnTo>
                      <a:lnTo>
                        <a:pt x="160" y="462"/>
                      </a:lnTo>
                      <a:lnTo>
                        <a:pt x="160" y="408"/>
                      </a:lnTo>
                      <a:lnTo>
                        <a:pt x="141" y="356"/>
                      </a:lnTo>
                      <a:lnTo>
                        <a:pt x="141" y="319"/>
                      </a:lnTo>
                      <a:lnTo>
                        <a:pt x="106" y="267"/>
                      </a:lnTo>
                      <a:lnTo>
                        <a:pt x="71" y="213"/>
                      </a:lnTo>
                      <a:lnTo>
                        <a:pt x="18" y="177"/>
                      </a:lnTo>
                      <a:lnTo>
                        <a:pt x="0" y="123"/>
                      </a:lnTo>
                      <a:lnTo>
                        <a:pt x="0" y="71"/>
                      </a:lnTo>
                      <a:lnTo>
                        <a:pt x="18" y="17"/>
                      </a:lnTo>
                      <a:lnTo>
                        <a:pt x="71" y="0"/>
                      </a:lnTo>
                      <a:lnTo>
                        <a:pt x="106" y="53"/>
                      </a:lnTo>
                      <a:lnTo>
                        <a:pt x="106" y="107"/>
                      </a:lnTo>
                      <a:lnTo>
                        <a:pt x="125" y="160"/>
                      </a:lnTo>
                      <a:lnTo>
                        <a:pt x="160" y="213"/>
                      </a:lnTo>
                      <a:lnTo>
                        <a:pt x="178" y="267"/>
                      </a:lnTo>
                      <a:lnTo>
                        <a:pt x="195" y="319"/>
                      </a:lnTo>
                      <a:lnTo>
                        <a:pt x="214" y="356"/>
                      </a:lnTo>
                      <a:lnTo>
                        <a:pt x="231" y="408"/>
                      </a:lnTo>
                      <a:lnTo>
                        <a:pt x="231" y="462"/>
                      </a:lnTo>
                      <a:lnTo>
                        <a:pt x="231"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sp>
              <p:nvSpPr>
                <p:cNvPr id="71722" name="Freeform 422"/>
                <p:cNvSpPr>
                  <a:spLocks/>
                </p:cNvSpPr>
                <p:nvPr/>
              </p:nvSpPr>
              <p:spPr bwMode="auto">
                <a:xfrm>
                  <a:off x="1758" y="1686"/>
                  <a:ext cx="116" cy="346"/>
                </a:xfrm>
                <a:custGeom>
                  <a:avLst/>
                  <a:gdLst>
                    <a:gd name="T0" fmla="*/ 1 w 230"/>
                    <a:gd name="T1" fmla="*/ 0 h 693"/>
                    <a:gd name="T2" fmla="*/ 1 w 230"/>
                    <a:gd name="T3" fmla="*/ 0 h 693"/>
                    <a:gd name="T4" fmla="*/ 1 w 230"/>
                    <a:gd name="T5" fmla="*/ 0 h 693"/>
                    <a:gd name="T6" fmla="*/ 1 w 230"/>
                    <a:gd name="T7" fmla="*/ 0 h 693"/>
                    <a:gd name="T8" fmla="*/ 1 w 230"/>
                    <a:gd name="T9" fmla="*/ 0 h 693"/>
                    <a:gd name="T10" fmla="*/ 1 w 230"/>
                    <a:gd name="T11" fmla="*/ 0 h 693"/>
                    <a:gd name="T12" fmla="*/ 1 w 230"/>
                    <a:gd name="T13" fmla="*/ 0 h 693"/>
                    <a:gd name="T14" fmla="*/ 1 w 230"/>
                    <a:gd name="T15" fmla="*/ 0 h 693"/>
                    <a:gd name="T16" fmla="*/ 1 w 230"/>
                    <a:gd name="T17" fmla="*/ 0 h 693"/>
                    <a:gd name="T18" fmla="*/ 1 w 230"/>
                    <a:gd name="T19" fmla="*/ 0 h 693"/>
                    <a:gd name="T20" fmla="*/ 1 w 230"/>
                    <a:gd name="T21" fmla="*/ 0 h 693"/>
                    <a:gd name="T22" fmla="*/ 0 w 230"/>
                    <a:gd name="T23" fmla="*/ 0 h 693"/>
                    <a:gd name="T24" fmla="*/ 0 w 230"/>
                    <a:gd name="T25" fmla="*/ 0 h 693"/>
                    <a:gd name="T26" fmla="*/ 1 w 230"/>
                    <a:gd name="T27" fmla="*/ 0 h 693"/>
                    <a:gd name="T28" fmla="*/ 1 w 230"/>
                    <a:gd name="T29" fmla="*/ 0 h 693"/>
                    <a:gd name="T30" fmla="*/ 1 w 230"/>
                    <a:gd name="T31" fmla="*/ 0 h 693"/>
                    <a:gd name="T32" fmla="*/ 1 w 230"/>
                    <a:gd name="T33" fmla="*/ 0 h 693"/>
                    <a:gd name="T34" fmla="*/ 1 w 230"/>
                    <a:gd name="T35" fmla="*/ 0 h 693"/>
                    <a:gd name="T36" fmla="*/ 1 w 230"/>
                    <a:gd name="T37" fmla="*/ 0 h 693"/>
                    <a:gd name="T38" fmla="*/ 1 w 230"/>
                    <a:gd name="T39" fmla="*/ 0 h 693"/>
                    <a:gd name="T40" fmla="*/ 1 w 230"/>
                    <a:gd name="T41" fmla="*/ 0 h 693"/>
                    <a:gd name="T42" fmla="*/ 1 w 230"/>
                    <a:gd name="T43" fmla="*/ 0 h 693"/>
                    <a:gd name="T44" fmla="*/ 1 w 230"/>
                    <a:gd name="T45" fmla="*/ 0 h 693"/>
                    <a:gd name="T46" fmla="*/ 1 w 230"/>
                    <a:gd name="T47" fmla="*/ 0 h 693"/>
                    <a:gd name="T48" fmla="*/ 1 w 230"/>
                    <a:gd name="T49" fmla="*/ 0 h 693"/>
                    <a:gd name="T50" fmla="*/ 1 w 230"/>
                    <a:gd name="T51" fmla="*/ 0 h 693"/>
                    <a:gd name="T52" fmla="*/ 1 w 230"/>
                    <a:gd name="T53" fmla="*/ 0 h 693"/>
                    <a:gd name="T54" fmla="*/ 1 w 230"/>
                    <a:gd name="T55" fmla="*/ 0 h 69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693"/>
                    <a:gd name="T86" fmla="*/ 230 w 230"/>
                    <a:gd name="T87" fmla="*/ 693 h 69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693">
                      <a:moveTo>
                        <a:pt x="158" y="693"/>
                      </a:moveTo>
                      <a:lnTo>
                        <a:pt x="160" y="622"/>
                      </a:lnTo>
                      <a:lnTo>
                        <a:pt x="160" y="568"/>
                      </a:lnTo>
                      <a:lnTo>
                        <a:pt x="160" y="514"/>
                      </a:lnTo>
                      <a:lnTo>
                        <a:pt x="160" y="462"/>
                      </a:lnTo>
                      <a:lnTo>
                        <a:pt x="160" y="408"/>
                      </a:lnTo>
                      <a:lnTo>
                        <a:pt x="141" y="356"/>
                      </a:lnTo>
                      <a:lnTo>
                        <a:pt x="141" y="319"/>
                      </a:lnTo>
                      <a:lnTo>
                        <a:pt x="106" y="267"/>
                      </a:lnTo>
                      <a:lnTo>
                        <a:pt x="70" y="213"/>
                      </a:lnTo>
                      <a:lnTo>
                        <a:pt x="18" y="177"/>
                      </a:lnTo>
                      <a:lnTo>
                        <a:pt x="0" y="124"/>
                      </a:lnTo>
                      <a:lnTo>
                        <a:pt x="0" y="71"/>
                      </a:lnTo>
                      <a:lnTo>
                        <a:pt x="18" y="17"/>
                      </a:lnTo>
                      <a:lnTo>
                        <a:pt x="70" y="0"/>
                      </a:lnTo>
                      <a:lnTo>
                        <a:pt x="106" y="53"/>
                      </a:lnTo>
                      <a:lnTo>
                        <a:pt x="106" y="107"/>
                      </a:lnTo>
                      <a:lnTo>
                        <a:pt x="124" y="161"/>
                      </a:lnTo>
                      <a:lnTo>
                        <a:pt x="160" y="213"/>
                      </a:lnTo>
                      <a:lnTo>
                        <a:pt x="178" y="267"/>
                      </a:lnTo>
                      <a:lnTo>
                        <a:pt x="195" y="319"/>
                      </a:lnTo>
                      <a:lnTo>
                        <a:pt x="213" y="356"/>
                      </a:lnTo>
                      <a:lnTo>
                        <a:pt x="230" y="408"/>
                      </a:lnTo>
                      <a:lnTo>
                        <a:pt x="230" y="462"/>
                      </a:lnTo>
                      <a:lnTo>
                        <a:pt x="230" y="514"/>
                      </a:lnTo>
                      <a:lnTo>
                        <a:pt x="195" y="568"/>
                      </a:lnTo>
                      <a:lnTo>
                        <a:pt x="178" y="622"/>
                      </a:lnTo>
                      <a:lnTo>
                        <a:pt x="158" y="693"/>
                      </a:lnTo>
                      <a:close/>
                    </a:path>
                  </a:pathLst>
                </a:custGeom>
                <a:solidFill>
                  <a:srgbClr val="00CC99"/>
                </a:solidFill>
                <a:ln w="9525">
                  <a:solidFill>
                    <a:srgbClr val="000000"/>
                  </a:solidFill>
                  <a:round/>
                  <a:headEnd/>
                  <a:tailEnd/>
                </a:ln>
              </p:spPr>
              <p:txBody>
                <a:bodyPr/>
                <a:lstStyle/>
                <a:p>
                  <a:endParaRPr lang="es-AR"/>
                </a:p>
              </p:txBody>
            </p:sp>
          </p:grpSp>
        </p:grpSp>
      </p:grpSp>
      <p:grpSp>
        <p:nvGrpSpPr>
          <p:cNvPr id="539" name="Group 1018"/>
          <p:cNvGrpSpPr>
            <a:grpSpLocks/>
          </p:cNvGrpSpPr>
          <p:nvPr/>
        </p:nvGrpSpPr>
        <p:grpSpPr bwMode="auto">
          <a:xfrm>
            <a:off x="294017" y="5386060"/>
            <a:ext cx="1712912" cy="928687"/>
            <a:chOff x="7561419" y="5921375"/>
            <a:chExt cx="1712913" cy="928688"/>
          </a:xfrm>
        </p:grpSpPr>
        <p:sp>
          <p:nvSpPr>
            <p:cNvPr id="540" name="412 Elipse"/>
            <p:cNvSpPr>
              <a:spLocks noChangeArrowheads="1"/>
            </p:cNvSpPr>
            <p:nvPr/>
          </p:nvSpPr>
          <p:spPr bwMode="auto">
            <a:xfrm>
              <a:off x="7561419" y="5921375"/>
              <a:ext cx="1712913" cy="928688"/>
            </a:xfrm>
            <a:prstGeom prst="ellipse">
              <a:avLst/>
            </a:prstGeom>
            <a:gradFill rotWithShape="1">
              <a:gsLst>
                <a:gs pos="0">
                  <a:srgbClr val="A9E8FF"/>
                </a:gs>
                <a:gs pos="35001">
                  <a:srgbClr val="C2EEFF"/>
                </a:gs>
                <a:gs pos="100000">
                  <a:srgbClr val="E6F9FF"/>
                </a:gs>
              </a:gsLst>
              <a:lin ang="16200000" scaled="1"/>
            </a:gradFill>
            <a:ln w="9525">
              <a:solidFill>
                <a:srgbClr val="66AEC7"/>
              </a:solidFill>
              <a:round/>
              <a:headEnd/>
              <a:tailEnd/>
            </a:ln>
            <a:effectLst>
              <a:outerShdw blurRad="63500" dist="20000" dir="5400000" rotWithShape="0">
                <a:srgbClr val="000000">
                  <a:alpha val="37999"/>
                </a:srgbClr>
              </a:outerShdw>
            </a:effectLst>
          </p:spPr>
          <p:txBody>
            <a:bodyPr anchor="ctr"/>
            <a:lstStyle/>
            <a:p>
              <a:pPr algn="ctr" fontAlgn="auto">
                <a:spcBef>
                  <a:spcPts val="0"/>
                </a:spcBef>
                <a:spcAft>
                  <a:spcPts val="0"/>
                </a:spcAft>
                <a:defRPr/>
              </a:pPr>
              <a:endParaRPr lang="en-US">
                <a:solidFill>
                  <a:srgbClr val="FF0000"/>
                </a:solidFill>
                <a:latin typeface="+mn-lt"/>
              </a:endParaRPr>
            </a:p>
          </p:txBody>
        </p:sp>
        <p:sp>
          <p:nvSpPr>
            <p:cNvPr id="541" name="410 CuadroTexto"/>
            <p:cNvSpPr txBox="1"/>
            <p:nvPr/>
          </p:nvSpPr>
          <p:spPr bwMode="auto">
            <a:xfrm>
              <a:off x="7729694" y="6072187"/>
              <a:ext cx="1393826" cy="677864"/>
            </a:xfrm>
            <a:prstGeom prst="rect">
              <a:avLst/>
            </a:prstGeom>
            <a:noFill/>
          </p:spPr>
          <p:txBody>
            <a:bodyPr wrap="none">
              <a:spAutoFit/>
            </a:bodyPr>
            <a:lstStyle/>
            <a:p>
              <a:pPr algn="ctr" fontAlgn="auto">
                <a:spcBef>
                  <a:spcPts val="0"/>
                </a:spcBef>
                <a:spcAft>
                  <a:spcPts val="0"/>
                </a:spcAft>
                <a:defRPr/>
              </a:pPr>
              <a:r>
                <a:rPr lang="en-US" b="1" dirty="0">
                  <a:solidFill>
                    <a:srgbClr val="FF0000"/>
                  </a:solidFill>
                  <a:effectLst>
                    <a:outerShdw blurRad="38100" dist="38100" dir="2700000" algn="tl">
                      <a:srgbClr val="000000"/>
                    </a:outerShdw>
                  </a:effectLst>
                  <a:latin typeface="+mn-lt"/>
                </a:rPr>
                <a:t>NIVEL </a:t>
              </a:r>
              <a:r>
                <a:rPr lang="en-US" sz="2000" b="1" u="sng" dirty="0">
                  <a:solidFill>
                    <a:srgbClr val="FF0000"/>
                  </a:solidFill>
                  <a:effectLst>
                    <a:outerShdw blurRad="38100" dist="38100" dir="2700000" algn="tl">
                      <a:srgbClr val="000000"/>
                    </a:outerShdw>
                  </a:effectLst>
                  <a:latin typeface="+mn-lt"/>
                </a:rPr>
                <a:t>ALTO </a:t>
              </a:r>
              <a:endParaRPr lang="en-US" b="1" u="sng" dirty="0">
                <a:solidFill>
                  <a:srgbClr val="FF0000"/>
                </a:solidFill>
                <a:effectLst>
                  <a:outerShdw blurRad="38100" dist="38100" dir="2700000" algn="tl">
                    <a:srgbClr val="000000"/>
                  </a:outerShdw>
                </a:effectLst>
                <a:latin typeface="+mn-lt"/>
              </a:endParaRPr>
            </a:p>
            <a:p>
              <a:pPr algn="ctr" fontAlgn="auto">
                <a:spcBef>
                  <a:spcPts val="0"/>
                </a:spcBef>
                <a:spcAft>
                  <a:spcPts val="0"/>
                </a:spcAft>
                <a:defRPr/>
              </a:pPr>
              <a:r>
                <a:rPr lang="en-US" b="1" dirty="0">
                  <a:solidFill>
                    <a:srgbClr val="FF0000"/>
                  </a:solidFill>
                  <a:effectLst>
                    <a:outerShdw blurRad="38100" dist="38100" dir="2700000" algn="tl">
                      <a:srgbClr val="000000"/>
                    </a:outerShdw>
                  </a:effectLst>
                  <a:latin typeface="+mn-lt"/>
                </a:rPr>
                <a:t>DE P </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39"/>
                                        </p:tgtEl>
                                        <p:attrNameLst>
                                          <p:attrName>style.visibility</p:attrName>
                                        </p:attrNameLst>
                                      </p:cBhvr>
                                      <p:to>
                                        <p:strVal val="visible"/>
                                      </p:to>
                                    </p:set>
                                    <p:animEffect transition="in" filter="blinds(horizontal)">
                                      <p:cBhvr>
                                        <p:cTn id="7" dur="500"/>
                                        <p:tgtEl>
                                          <p:spTgt spid="7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Effect transition="in" filter="blinds(horizontal)">
                                      <p:cBhvr>
                                        <p:cTn id="12" dur="500"/>
                                        <p:tgtEl>
                                          <p:spTgt spid="73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539"/>
                                        </p:tgtEl>
                                        <p:attrNameLst>
                                          <p:attrName>style.visibility</p:attrName>
                                        </p:attrNameLst>
                                      </p:cBhvr>
                                      <p:to>
                                        <p:strVal val="visible"/>
                                      </p:to>
                                    </p:set>
                                    <p:animEffect transition="in" filter="diamond(in)">
                                      <p:cBhvr>
                                        <p:cTn id="17" dur="2000"/>
                                        <p:tgtEl>
                                          <p:spTgt spid="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3 Imagen" descr="DSC_0238.JPG"/>
          <p:cNvPicPr>
            <a:picLocks noChangeAspect="1"/>
          </p:cNvPicPr>
          <p:nvPr/>
        </p:nvPicPr>
        <p:blipFill>
          <a:blip r:embed="rId3" cstate="print">
            <a:lum bright="-20000"/>
          </a:blip>
          <a:srcRect/>
          <a:stretch>
            <a:fillRect/>
          </a:stretch>
        </p:blipFill>
        <p:spPr bwMode="auto">
          <a:xfrm>
            <a:off x="-217488" y="0"/>
            <a:ext cx="9521826" cy="6858000"/>
          </a:xfrm>
          <a:prstGeom prst="rect">
            <a:avLst/>
          </a:prstGeom>
          <a:noFill/>
          <a:ln w="9525">
            <a:noFill/>
            <a:miter lim="800000"/>
            <a:headEnd/>
            <a:tailEnd/>
          </a:ln>
        </p:spPr>
      </p:pic>
      <p:sp>
        <p:nvSpPr>
          <p:cNvPr id="31747" name="2 Marcador de contenido"/>
          <p:cNvSpPr>
            <a:spLocks noGrp="1"/>
          </p:cNvSpPr>
          <p:nvPr>
            <p:ph idx="1"/>
          </p:nvPr>
        </p:nvSpPr>
        <p:spPr>
          <a:xfrm>
            <a:off x="-252413" y="549275"/>
            <a:ext cx="9396413" cy="2951163"/>
          </a:xfrm>
        </p:spPr>
        <p:txBody>
          <a:bodyPr/>
          <a:lstStyle/>
          <a:p>
            <a:pPr eaLnBrk="1" hangingPunct="1">
              <a:defRPr/>
            </a:pPr>
            <a:r>
              <a:rPr lang="es-PY" sz="4400" dirty="0" smtClean="0">
                <a:solidFill>
                  <a:schemeClr val="bg2">
                    <a:lumMod val="20000"/>
                    <a:lumOff val="80000"/>
                  </a:schemeClr>
                </a:solidFill>
                <a:latin typeface="Arial" pitchFamily="34" charset="0"/>
                <a:cs typeface="Arial" pitchFamily="34" charset="0"/>
              </a:rPr>
              <a:t>La Fertilización en tres cultivos son económicamente rentables bajo las condiciones de precios de insumos y productos;</a:t>
            </a:r>
          </a:p>
          <a:p>
            <a:pPr eaLnBrk="1" hangingPunct="1">
              <a:defRPr/>
            </a:pPr>
            <a:endParaRPr lang="es-PY" sz="4400" dirty="0" smtClean="0">
              <a:solidFill>
                <a:schemeClr val="bg2">
                  <a:lumMod val="20000"/>
                  <a:lumOff val="80000"/>
                </a:schemeClr>
              </a:solidFill>
              <a:latin typeface="Arial" pitchFamily="34" charset="0"/>
              <a:cs typeface="Arial" pitchFamily="34" charset="0"/>
            </a:endParaRPr>
          </a:p>
          <a:p>
            <a:pPr eaLnBrk="1" hangingPunct="1">
              <a:defRPr/>
            </a:pPr>
            <a:r>
              <a:rPr lang="es-PY" sz="4400" dirty="0" smtClean="0">
                <a:solidFill>
                  <a:schemeClr val="bg2">
                    <a:lumMod val="20000"/>
                    <a:lumOff val="80000"/>
                  </a:schemeClr>
                </a:solidFill>
                <a:latin typeface="Arial" pitchFamily="34" charset="0"/>
                <a:cs typeface="Arial" pitchFamily="34" charset="0"/>
              </a:rPr>
              <a:t>Esta inversión garantiza rendimientos productivos mayores y menos volátiles en el largo plazo.</a:t>
            </a:r>
            <a:endParaRPr lang="en-US" sz="4400" dirty="0" smtClean="0">
              <a:solidFill>
                <a:schemeClr val="bg2">
                  <a:lumMod val="20000"/>
                  <a:lumOff val="80000"/>
                </a:schemeClr>
              </a:solidFill>
              <a:latin typeface="Arial" pitchFamily="34" charset="0"/>
              <a:cs typeface="Arial" pitchFamily="34" charset="0"/>
            </a:endParaRPr>
          </a:p>
          <a:p>
            <a:pPr eaLnBrk="1" hangingPunct="1">
              <a:defRPr/>
            </a:pPr>
            <a:endParaRPr lang="es-PY" sz="4400" dirty="0" smtClean="0">
              <a:solidFill>
                <a:schemeClr val="bg2">
                  <a:lumMod val="20000"/>
                  <a:lumOff val="80000"/>
                </a:schemeClr>
              </a:solidFill>
              <a:latin typeface="Arial" pitchFamily="34" charset="0"/>
              <a:cs typeface="Arial" pitchFamily="34" charset="0"/>
            </a:endParaRPr>
          </a:p>
          <a:p>
            <a:pPr eaLnBrk="1" hangingPunct="1">
              <a:buFont typeface="Arial" pitchFamily="34" charset="0"/>
              <a:buNone/>
              <a:defRPr/>
            </a:pPr>
            <a:endParaRPr lang="es-PY" sz="4400" dirty="0" smtClean="0">
              <a:solidFill>
                <a:schemeClr val="bg2">
                  <a:lumMod val="20000"/>
                  <a:lumOff val="80000"/>
                </a:schemeClr>
              </a:solidFill>
              <a:latin typeface="Arial" pitchFamily="34" charset="0"/>
              <a:cs typeface="Arial" pitchFamily="34" charset="0"/>
            </a:endParaRPr>
          </a:p>
        </p:txBody>
      </p:sp>
      <p:sp>
        <p:nvSpPr>
          <p:cNvPr id="72708" name="TextBox 3"/>
          <p:cNvSpPr txBox="1">
            <a:spLocks noChangeArrowheads="1"/>
          </p:cNvSpPr>
          <p:nvPr/>
        </p:nvSpPr>
        <p:spPr bwMode="auto">
          <a:xfrm>
            <a:off x="5429250" y="6346607"/>
            <a:ext cx="3833813" cy="400050"/>
          </a:xfrm>
          <a:prstGeom prst="rect">
            <a:avLst/>
          </a:prstGeom>
          <a:noFill/>
          <a:ln w="9525">
            <a:noFill/>
            <a:miter lim="800000"/>
            <a:headEnd/>
            <a:tailEnd/>
          </a:ln>
        </p:spPr>
        <p:txBody>
          <a:bodyPr wrap="none">
            <a:spAutoFit/>
          </a:bodyPr>
          <a:lstStyle/>
          <a:p>
            <a:pPr algn="ctr"/>
            <a:r>
              <a:rPr lang="en-US" sz="2000" i="1" dirty="0" err="1">
                <a:solidFill>
                  <a:schemeClr val="bg1"/>
                </a:solidFill>
              </a:rPr>
              <a:t>Fuente</a:t>
            </a:r>
            <a:r>
              <a:rPr lang="en-US" sz="2000" i="1" dirty="0">
                <a:solidFill>
                  <a:schemeClr val="bg1"/>
                </a:solidFill>
              </a:rPr>
              <a:t>: Cubilla &amp; Ferreira, 2009</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20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2" end="2"/>
                                            </p:txEl>
                                          </p:spTgt>
                                        </p:tgtEl>
                                        <p:attrNameLst>
                                          <p:attrName>style.visibility</p:attrName>
                                        </p:attrNameLst>
                                      </p:cBhvr>
                                      <p:to>
                                        <p:strVal val="visible"/>
                                      </p:to>
                                    </p:set>
                                    <p:animEffect transition="in" filter="fade">
                                      <p:cBhvr>
                                        <p:cTn id="12" dur="20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descr="MapDisplay"/>
          <p:cNvPicPr>
            <a:picLocks noChangeAspect="1" noChangeArrowheads="1"/>
          </p:cNvPicPr>
          <p:nvPr/>
        </p:nvPicPr>
        <p:blipFill>
          <a:blip r:embed="rId3" cstate="print"/>
          <a:srcRect/>
          <a:stretch>
            <a:fillRect/>
          </a:stretch>
        </p:blipFill>
        <p:spPr bwMode="auto">
          <a:xfrm>
            <a:off x="2286000" y="3581400"/>
            <a:ext cx="4495800" cy="2946400"/>
          </a:xfrm>
          <a:prstGeom prst="rect">
            <a:avLst/>
          </a:prstGeom>
          <a:noFill/>
          <a:ln w="9525">
            <a:noFill/>
            <a:miter lim="800000"/>
            <a:headEnd/>
            <a:tailEnd/>
          </a:ln>
        </p:spPr>
      </p:pic>
      <p:pic>
        <p:nvPicPr>
          <p:cNvPr id="73731" name="Picture 3" descr="Imagem1"/>
          <p:cNvPicPr>
            <a:picLocks noChangeAspect="1" noChangeArrowheads="1"/>
          </p:cNvPicPr>
          <p:nvPr/>
        </p:nvPicPr>
        <p:blipFill>
          <a:blip r:embed="rId4" cstate="print"/>
          <a:srcRect/>
          <a:stretch>
            <a:fillRect/>
          </a:stretch>
        </p:blipFill>
        <p:spPr bwMode="auto">
          <a:xfrm>
            <a:off x="0" y="0"/>
            <a:ext cx="9144000" cy="830263"/>
          </a:xfrm>
          <a:prstGeom prst="rect">
            <a:avLst/>
          </a:prstGeom>
          <a:noFill/>
          <a:ln w="9525">
            <a:noFill/>
            <a:miter lim="800000"/>
            <a:headEnd/>
            <a:tailEnd/>
          </a:ln>
        </p:spPr>
      </p:pic>
      <p:pic>
        <p:nvPicPr>
          <p:cNvPr id="73732" name="Picture 4" descr="MapDisplay"/>
          <p:cNvPicPr>
            <a:picLocks noChangeAspect="1" noChangeArrowheads="1"/>
          </p:cNvPicPr>
          <p:nvPr/>
        </p:nvPicPr>
        <p:blipFill>
          <a:blip r:embed="rId5" cstate="print"/>
          <a:srcRect/>
          <a:stretch>
            <a:fillRect/>
          </a:stretch>
        </p:blipFill>
        <p:spPr bwMode="auto">
          <a:xfrm>
            <a:off x="2305050" y="1133475"/>
            <a:ext cx="4462463" cy="2946400"/>
          </a:xfrm>
          <a:prstGeom prst="rect">
            <a:avLst/>
          </a:prstGeom>
          <a:noFill/>
          <a:ln w="9525">
            <a:noFill/>
            <a:miter lim="800000"/>
            <a:headEnd/>
            <a:tailEnd/>
          </a:ln>
        </p:spPr>
      </p:pic>
      <p:sp>
        <p:nvSpPr>
          <p:cNvPr id="73733" name="AutoShape 5"/>
          <p:cNvSpPr>
            <a:spLocks noChangeArrowheads="1"/>
          </p:cNvSpPr>
          <p:nvPr/>
        </p:nvSpPr>
        <p:spPr bwMode="auto">
          <a:xfrm>
            <a:off x="4205288" y="3589338"/>
            <a:ext cx="590550" cy="633412"/>
          </a:xfrm>
          <a:prstGeom prst="downArrow">
            <a:avLst>
              <a:gd name="adj1" fmla="val 50000"/>
              <a:gd name="adj2" fmla="val 26814"/>
            </a:avLst>
          </a:prstGeom>
          <a:solidFill>
            <a:schemeClr val="accent1"/>
          </a:solidFill>
          <a:ln w="9525">
            <a:solidFill>
              <a:schemeClr val="tx1"/>
            </a:solidFill>
            <a:miter lim="800000"/>
            <a:headEnd/>
            <a:tailEnd/>
          </a:ln>
        </p:spPr>
        <p:txBody>
          <a:bodyPr wrap="none" anchor="ctr"/>
          <a:lstStyle/>
          <a:p>
            <a:endParaRPr lang="es-AR"/>
          </a:p>
        </p:txBody>
      </p:sp>
      <p:sp>
        <p:nvSpPr>
          <p:cNvPr id="1123334" name="Text Box 6"/>
          <p:cNvSpPr txBox="1">
            <a:spLocks noChangeArrowheads="1"/>
          </p:cNvSpPr>
          <p:nvPr/>
        </p:nvSpPr>
        <p:spPr bwMode="auto">
          <a:xfrm>
            <a:off x="5229225" y="2663825"/>
            <a:ext cx="3638550" cy="750888"/>
          </a:xfrm>
          <a:prstGeom prst="rect">
            <a:avLst/>
          </a:prstGeom>
          <a:noFill/>
          <a:ln w="9525">
            <a:noFill/>
            <a:miter lim="800000"/>
            <a:headEnd/>
            <a:tailEnd/>
          </a:ln>
          <a:effectLst/>
        </p:spPr>
        <p:txBody>
          <a:bodyPr lIns="18464" tIns="9231" rIns="18464" bIns="9231">
            <a:spAutoFit/>
          </a:bodyPr>
          <a:lstStyle/>
          <a:p>
            <a:pPr algn="ctr" defTabSz="182563">
              <a:spcBef>
                <a:spcPct val="50000"/>
              </a:spcBef>
              <a:defRPr/>
            </a:pPr>
            <a:r>
              <a:rPr lang="pt-BR" sz="2400" b="1" dirty="0">
                <a:solidFill>
                  <a:srgbClr val="FF0000"/>
                </a:solidFill>
                <a:effectLst>
                  <a:outerShdw blurRad="38100" dist="38100" dir="2700000" algn="tl">
                    <a:srgbClr val="000000"/>
                  </a:outerShdw>
                </a:effectLst>
                <a:latin typeface="Arial" pitchFamily="34" charset="0"/>
              </a:rPr>
              <a:t>58% da área com deficiência</a:t>
            </a:r>
          </a:p>
        </p:txBody>
      </p:sp>
      <p:sp>
        <p:nvSpPr>
          <p:cNvPr id="1123335" name="Text Box 7"/>
          <p:cNvSpPr txBox="1">
            <a:spLocks noChangeArrowheads="1"/>
          </p:cNvSpPr>
          <p:nvPr/>
        </p:nvSpPr>
        <p:spPr bwMode="auto">
          <a:xfrm>
            <a:off x="5249863" y="5340350"/>
            <a:ext cx="3636962" cy="758825"/>
          </a:xfrm>
          <a:prstGeom prst="rect">
            <a:avLst/>
          </a:prstGeom>
          <a:noFill/>
          <a:ln w="9525">
            <a:noFill/>
            <a:miter lim="800000"/>
            <a:headEnd/>
            <a:tailEnd/>
          </a:ln>
          <a:effectLst/>
        </p:spPr>
        <p:txBody>
          <a:bodyPr lIns="18464" tIns="9231" rIns="18464" bIns="9231">
            <a:spAutoFit/>
          </a:bodyPr>
          <a:lstStyle/>
          <a:p>
            <a:pPr algn="ctr" defTabSz="182563">
              <a:spcBef>
                <a:spcPct val="50000"/>
              </a:spcBef>
              <a:defRPr/>
            </a:pPr>
            <a:r>
              <a:rPr lang="pt-BR" sz="2400" b="1" dirty="0">
                <a:solidFill>
                  <a:srgbClr val="92D050"/>
                </a:solidFill>
                <a:effectLst>
                  <a:outerShdw blurRad="38100" dist="38100" dir="2700000" algn="tl">
                    <a:srgbClr val="000000"/>
                  </a:outerShdw>
                </a:effectLst>
                <a:latin typeface="Arial" pitchFamily="34" charset="0"/>
              </a:rPr>
              <a:t>92% da área com corrigido</a:t>
            </a:r>
          </a:p>
        </p:txBody>
      </p:sp>
      <p:sp>
        <p:nvSpPr>
          <p:cNvPr id="73736" name="Text Box 8"/>
          <p:cNvSpPr txBox="1">
            <a:spLocks noChangeArrowheads="1"/>
          </p:cNvSpPr>
          <p:nvPr/>
        </p:nvSpPr>
        <p:spPr bwMode="auto">
          <a:xfrm>
            <a:off x="0" y="304800"/>
            <a:ext cx="8308975" cy="1162050"/>
          </a:xfrm>
          <a:prstGeom prst="rect">
            <a:avLst/>
          </a:prstGeom>
          <a:noFill/>
          <a:ln w="9525">
            <a:noFill/>
            <a:miter lim="800000"/>
            <a:headEnd/>
            <a:tailEnd/>
          </a:ln>
        </p:spPr>
        <p:txBody>
          <a:bodyPr lIns="18464" tIns="9231" rIns="18464" bIns="9231">
            <a:spAutoFit/>
          </a:bodyPr>
          <a:lstStyle/>
          <a:p>
            <a:pPr>
              <a:spcBef>
                <a:spcPct val="50000"/>
              </a:spcBef>
            </a:pPr>
            <a:r>
              <a:rPr lang="pt-BR" sz="3000" b="1">
                <a:solidFill>
                  <a:srgbClr val="000000"/>
                </a:solidFill>
              </a:rPr>
              <a:t>Evolução da fertilidade Fósforo</a:t>
            </a:r>
            <a:r>
              <a:rPr lang="pt-BR" sz="3000" b="1">
                <a:solidFill>
                  <a:schemeClr val="accent2"/>
                </a:solidFill>
              </a:rPr>
              <a:t> </a:t>
            </a:r>
          </a:p>
          <a:p>
            <a:pPr>
              <a:spcBef>
                <a:spcPct val="50000"/>
              </a:spcBef>
            </a:pPr>
            <a:r>
              <a:rPr lang="pt-BR" sz="3000" b="1">
                <a:solidFill>
                  <a:schemeClr val="accent2"/>
                </a:solidFill>
              </a:rPr>
              <a:t>                                                      </a:t>
            </a:r>
            <a:r>
              <a:rPr lang="pt-BR" sz="1600" b="1">
                <a:solidFill>
                  <a:srgbClr val="000000"/>
                </a:solidFill>
              </a:rPr>
              <a:t>Jairo  13 ha </a:t>
            </a:r>
          </a:p>
        </p:txBody>
      </p:sp>
      <p:sp>
        <p:nvSpPr>
          <p:cNvPr id="73737" name="Text Box 9"/>
          <p:cNvSpPr txBox="1">
            <a:spLocks noChangeArrowheads="1"/>
          </p:cNvSpPr>
          <p:nvPr/>
        </p:nvSpPr>
        <p:spPr bwMode="auto">
          <a:xfrm>
            <a:off x="109538" y="1119188"/>
            <a:ext cx="3949700" cy="384175"/>
          </a:xfrm>
          <a:prstGeom prst="rect">
            <a:avLst/>
          </a:prstGeom>
          <a:noFill/>
          <a:ln w="9525">
            <a:noFill/>
            <a:miter lim="800000"/>
            <a:headEnd/>
            <a:tailEnd/>
          </a:ln>
        </p:spPr>
        <p:txBody>
          <a:bodyPr lIns="18464" tIns="9231" rIns="18464" bIns="9231">
            <a:spAutoFit/>
          </a:bodyPr>
          <a:lstStyle/>
          <a:p>
            <a:pPr>
              <a:spcBef>
                <a:spcPct val="50000"/>
              </a:spcBef>
            </a:pPr>
            <a:r>
              <a:rPr lang="pt-BR" sz="2400" b="1" u="sng">
                <a:solidFill>
                  <a:srgbClr val="000000"/>
                </a:solidFill>
              </a:rPr>
              <a:t>DUAS  TAXAS VARIADAS</a:t>
            </a:r>
          </a:p>
        </p:txBody>
      </p:sp>
      <p:sp>
        <p:nvSpPr>
          <p:cNvPr id="73738" name="Text Box 10"/>
          <p:cNvSpPr txBox="1">
            <a:spLocks noChangeArrowheads="1"/>
          </p:cNvSpPr>
          <p:nvPr/>
        </p:nvSpPr>
        <p:spPr bwMode="auto">
          <a:xfrm>
            <a:off x="1498600" y="3116263"/>
            <a:ext cx="1463675" cy="385762"/>
          </a:xfrm>
          <a:prstGeom prst="rect">
            <a:avLst/>
          </a:prstGeom>
          <a:solidFill>
            <a:schemeClr val="bg1"/>
          </a:solidFill>
          <a:ln w="9525">
            <a:noFill/>
            <a:miter lim="800000"/>
            <a:headEnd/>
            <a:tailEnd/>
          </a:ln>
        </p:spPr>
        <p:txBody>
          <a:bodyPr lIns="18464" tIns="9231" rIns="18464" bIns="9231">
            <a:spAutoFit/>
          </a:bodyPr>
          <a:lstStyle/>
          <a:p>
            <a:pPr algn="ctr">
              <a:spcBef>
                <a:spcPct val="50000"/>
              </a:spcBef>
            </a:pPr>
            <a:r>
              <a:rPr lang="pt-BR" sz="2400" b="1"/>
              <a:t>2005</a:t>
            </a:r>
          </a:p>
        </p:txBody>
      </p:sp>
      <p:sp>
        <p:nvSpPr>
          <p:cNvPr id="73739" name="Text Box 11"/>
          <p:cNvSpPr txBox="1">
            <a:spLocks noChangeArrowheads="1"/>
          </p:cNvSpPr>
          <p:nvPr/>
        </p:nvSpPr>
        <p:spPr bwMode="auto">
          <a:xfrm>
            <a:off x="1571625" y="5738813"/>
            <a:ext cx="1463675" cy="385762"/>
          </a:xfrm>
          <a:prstGeom prst="rect">
            <a:avLst/>
          </a:prstGeom>
          <a:solidFill>
            <a:schemeClr val="bg1"/>
          </a:solidFill>
          <a:ln w="9525">
            <a:noFill/>
            <a:miter lim="800000"/>
            <a:headEnd/>
            <a:tailEnd/>
          </a:ln>
        </p:spPr>
        <p:txBody>
          <a:bodyPr lIns="18464" tIns="9231" rIns="18464" bIns="9231">
            <a:spAutoFit/>
          </a:bodyPr>
          <a:lstStyle/>
          <a:p>
            <a:pPr algn="ctr">
              <a:spcBef>
                <a:spcPct val="50000"/>
              </a:spcBef>
            </a:pPr>
            <a:r>
              <a:rPr lang="pt-BR" sz="2400" b="1"/>
              <a:t>2006</a:t>
            </a:r>
          </a:p>
        </p:txBody>
      </p:sp>
      <p:pic>
        <p:nvPicPr>
          <p:cNvPr id="73740" name="Picture 12"/>
          <p:cNvPicPr>
            <a:picLocks noChangeAspect="1" noChangeArrowheads="1"/>
          </p:cNvPicPr>
          <p:nvPr/>
        </p:nvPicPr>
        <p:blipFill>
          <a:blip r:embed="rId6" cstate="print"/>
          <a:srcRect/>
          <a:stretch>
            <a:fillRect/>
          </a:stretch>
        </p:blipFill>
        <p:spPr bwMode="auto">
          <a:xfrm>
            <a:off x="0" y="6140450"/>
            <a:ext cx="9180513" cy="735013"/>
          </a:xfrm>
          <a:prstGeom prst="rect">
            <a:avLst/>
          </a:prstGeom>
          <a:noFill/>
          <a:ln w="9525">
            <a:noFill/>
            <a:miter lim="800000"/>
            <a:headEnd/>
            <a:tailEnd/>
          </a:ln>
        </p:spPr>
      </p:pic>
      <p:sp>
        <p:nvSpPr>
          <p:cNvPr id="73741" name="Rectangle 12"/>
          <p:cNvSpPr>
            <a:spLocks noChangeArrowheads="1"/>
          </p:cNvSpPr>
          <p:nvPr/>
        </p:nvSpPr>
        <p:spPr bwMode="auto">
          <a:xfrm>
            <a:off x="6748463" y="6519863"/>
            <a:ext cx="2519362" cy="369887"/>
          </a:xfrm>
          <a:prstGeom prst="rect">
            <a:avLst/>
          </a:prstGeom>
          <a:noFill/>
          <a:ln w="9525">
            <a:noFill/>
            <a:miter lim="800000"/>
            <a:headEnd/>
            <a:tailEnd/>
          </a:ln>
        </p:spPr>
        <p:txBody>
          <a:bodyPr wrap="none">
            <a:spAutoFit/>
          </a:bodyPr>
          <a:lstStyle/>
          <a:p>
            <a:r>
              <a:rPr lang="pt-BR" i="1">
                <a:solidFill>
                  <a:srgbClr val="000000"/>
                </a:solidFill>
              </a:rPr>
              <a:t>Fonte: Dellamea, 2008</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p:txBody>
          <a:bodyPr/>
          <a:lstStyle/>
          <a:p>
            <a:endParaRPr lang="es-AR" smtClean="0">
              <a:latin typeface="Arial" charset="0"/>
            </a:endParaRPr>
          </a:p>
        </p:txBody>
      </p:sp>
      <p:sp>
        <p:nvSpPr>
          <p:cNvPr id="3" name="Subtitle 2"/>
          <p:cNvSpPr>
            <a:spLocks noGrp="1"/>
          </p:cNvSpPr>
          <p:nvPr>
            <p:ph type="subTitle" idx="1"/>
          </p:nvPr>
        </p:nvSpPr>
        <p:spPr/>
        <p:txBody>
          <a:bodyPr/>
          <a:lstStyle/>
          <a:p>
            <a:pPr>
              <a:defRPr/>
            </a:pPr>
            <a:endParaRPr lang="en-US"/>
          </a:p>
        </p:txBody>
      </p:sp>
      <p:sp>
        <p:nvSpPr>
          <p:cNvPr id="77828" name="Footer Placeholder 3"/>
          <p:cNvSpPr>
            <a:spLocks noGrp="1"/>
          </p:cNvSpPr>
          <p:nvPr>
            <p:ph type="ftr" sz="quarter" idx="11"/>
          </p:nvPr>
        </p:nvSpPr>
        <p:spPr bwMode="auto">
          <a:xfrm>
            <a:off x="215900" y="5918200"/>
            <a:ext cx="9144000" cy="803275"/>
          </a:xfrm>
          <a:noFill/>
          <a:ln>
            <a:miter lim="800000"/>
            <a:headEnd/>
            <a:tailEnd/>
          </a:ln>
        </p:spPr>
        <p:txBody>
          <a:bodyPr wrap="square" numCol="1" anchorCtr="0" compatLnSpc="1">
            <a:prstTxWarp prst="textNoShape">
              <a:avLst/>
            </a:prstTxWarp>
          </a:bodyPr>
          <a:lstStyle/>
          <a:p>
            <a:pPr algn="l" fontAlgn="base">
              <a:spcBef>
                <a:spcPct val="0"/>
              </a:spcBef>
              <a:spcAft>
                <a:spcPct val="0"/>
              </a:spcAft>
            </a:pPr>
            <a:r>
              <a:rPr lang="es-ES_tradnl" sz="1800" b="1" smtClean="0">
                <a:solidFill>
                  <a:srgbClr val="002060"/>
                </a:solidFill>
                <a:latin typeface="Arial" charset="0"/>
              </a:rPr>
              <a:t>Necesidad de nutrientes en la planta y exportación en los granos de soja (Promedio de varias fuentes, citado por Gassen et al., 2003).</a:t>
            </a:r>
            <a:endParaRPr lang="en-US" sz="1800" b="1" smtClean="0">
              <a:solidFill>
                <a:srgbClr val="002060"/>
              </a:solidFill>
              <a:latin typeface="Arial" charset="0"/>
            </a:endParaRPr>
          </a:p>
        </p:txBody>
      </p:sp>
      <p:pic>
        <p:nvPicPr>
          <p:cNvPr id="77829" name="Chart 2"/>
          <p:cNvPicPr>
            <a:picLocks noChangeArrowheads="1"/>
          </p:cNvPicPr>
          <p:nvPr/>
        </p:nvPicPr>
        <p:blipFill>
          <a:blip r:embed="rId2" cstate="print"/>
          <a:srcRect l="-4167" t="-3580" r="-3748" b="-3828"/>
          <a:stretch>
            <a:fillRect/>
          </a:stretch>
        </p:blipFill>
        <p:spPr bwMode="auto">
          <a:xfrm>
            <a:off x="-282575" y="182563"/>
            <a:ext cx="9642475" cy="5835650"/>
          </a:xfrm>
          <a:prstGeom prst="rect">
            <a:avLst/>
          </a:prstGeom>
          <a:noFill/>
          <a:ln w="9525">
            <a:noFill/>
            <a:miter lim="800000"/>
            <a:headEnd/>
            <a:tailEnd/>
          </a:ln>
        </p:spPr>
      </p:pic>
      <p:sp>
        <p:nvSpPr>
          <p:cNvPr id="6" name="7 Elipse"/>
          <p:cNvSpPr/>
          <p:nvPr/>
        </p:nvSpPr>
        <p:spPr>
          <a:xfrm>
            <a:off x="2411413" y="3259138"/>
            <a:ext cx="1246187" cy="2841625"/>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sp>
        <p:nvSpPr>
          <p:cNvPr id="7" name="7 Elipse"/>
          <p:cNvSpPr/>
          <p:nvPr/>
        </p:nvSpPr>
        <p:spPr>
          <a:xfrm>
            <a:off x="3576638" y="2393950"/>
            <a:ext cx="1389062" cy="3629025"/>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Marcador de contenido"/>
          <p:cNvGraphicFramePr>
            <a:graphicFrameLocks/>
          </p:cNvGraphicFramePr>
          <p:nvPr>
            <p:extLst>
              <p:ext uri="{D42A27DB-BD31-4B8C-83A1-F6EECF244321}">
                <p14:modId xmlns:p14="http://schemas.microsoft.com/office/powerpoint/2010/main" val="3191154690"/>
              </p:ext>
            </p:extLst>
          </p:nvPr>
        </p:nvGraphicFramePr>
        <p:xfrm>
          <a:off x="0" y="-266700"/>
          <a:ext cx="9143999" cy="3600451"/>
        </p:xfrm>
        <a:graphic>
          <a:graphicData uri="http://schemas.openxmlformats.org/drawingml/2006/table">
            <a:tbl>
              <a:tblPr/>
              <a:tblGrid>
                <a:gridCol w="25400"/>
                <a:gridCol w="1879600"/>
                <a:gridCol w="1600200"/>
                <a:gridCol w="2057400"/>
                <a:gridCol w="1828800"/>
                <a:gridCol w="1752599"/>
              </a:tblGrid>
              <a:tr h="1207517">
                <a:tc gridSpan="6">
                  <a:txBody>
                    <a:bodyPr/>
                    <a:lstStyle/>
                    <a:p>
                      <a:pPr algn="ctr" fontAlgn="b"/>
                      <a:r>
                        <a:rPr lang="es-PY" sz="3200" b="1" i="0" u="none" strike="noStrike" dirty="0" smtClean="0">
                          <a:latin typeface="Arial"/>
                        </a:rPr>
                        <a:t>Productividad vs</a:t>
                      </a:r>
                      <a:r>
                        <a:rPr lang="es-PY" sz="3200" b="1" i="0" u="none" strike="noStrike" baseline="0" dirty="0" smtClean="0">
                          <a:latin typeface="Arial"/>
                        </a:rPr>
                        <a:t> Exportación Nutrientes</a:t>
                      </a:r>
                      <a:endParaRPr lang="es-PY" sz="3200" b="1" i="0" u="none" strike="noStrike" dirty="0">
                        <a:latin typeface="Arial"/>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prstClr val="white"/>
                    </a:solidFill>
                  </a:tcPr>
                </a:tc>
                <a:tc hMerge="1">
                  <a:txBody>
                    <a:bodyPr/>
                    <a:lstStyle/>
                    <a:p>
                      <a:endParaRPr lang="es-PY"/>
                    </a:p>
                  </a:txBody>
                  <a:tcPr/>
                </a:tc>
                <a:tc hMerge="1">
                  <a:txBody>
                    <a:bodyPr/>
                    <a:lstStyle/>
                    <a:p>
                      <a:endParaRPr lang="es-PY"/>
                    </a:p>
                  </a:txBody>
                  <a:tcPr/>
                </a:tc>
                <a:tc hMerge="1">
                  <a:txBody>
                    <a:bodyPr/>
                    <a:lstStyle/>
                    <a:p>
                      <a:endParaRPr lang="es-PY"/>
                    </a:p>
                  </a:txBody>
                  <a:tcPr/>
                </a:tc>
                <a:tc hMerge="1">
                  <a:txBody>
                    <a:bodyPr/>
                    <a:lstStyle/>
                    <a:p>
                      <a:endParaRPr lang="es-PY"/>
                    </a:p>
                  </a:txBody>
                  <a:tcPr/>
                </a:tc>
                <a:tc hMerge="1">
                  <a:txBody>
                    <a:bodyPr/>
                    <a:lstStyle/>
                    <a:p>
                      <a:endParaRPr lang="es-PY"/>
                    </a:p>
                  </a:txBody>
                  <a:tcPr/>
                </a:tc>
              </a:tr>
              <a:tr h="693335">
                <a:tc rowSpan="2">
                  <a:txBody>
                    <a:bodyPr/>
                    <a:lstStyle/>
                    <a:p>
                      <a:pPr algn="ctr" fontAlgn="ctr"/>
                      <a:endParaRPr lang="es-PY" sz="2000" b="1" i="0" u="none" strike="noStrike" dirty="0">
                        <a:solidFill>
                          <a:srgbClr val="FFFFFF"/>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gridSpan="5">
                  <a:txBody>
                    <a:bodyPr/>
                    <a:lstStyle/>
                    <a:p>
                      <a:pPr algn="ctr" fontAlgn="b"/>
                      <a:r>
                        <a:rPr lang="es-PY" sz="2400" b="1" i="0" u="none" strike="noStrike" dirty="0">
                          <a:solidFill>
                            <a:srgbClr val="FFFFFF"/>
                          </a:solidFill>
                          <a:latin typeface="Arial"/>
                        </a:rPr>
                        <a:t>Años</a:t>
                      </a:r>
                      <a:r>
                        <a:rPr lang="es-PY" sz="1600" b="1" i="0" u="none" strike="noStrike" dirty="0">
                          <a:solidFill>
                            <a:srgbClr val="FFFFFF"/>
                          </a:solidFill>
                          <a:latin typeface="Arial"/>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921"/>
                    </a:solidFill>
                  </a:tcPr>
                </a:tc>
                <a:tc hMerge="1">
                  <a:txBody>
                    <a:bodyPr/>
                    <a:lstStyle/>
                    <a:p>
                      <a:endParaRPr lang="es-PY"/>
                    </a:p>
                  </a:txBody>
                  <a:tcPr/>
                </a:tc>
                <a:tc hMerge="1">
                  <a:txBody>
                    <a:bodyPr/>
                    <a:lstStyle/>
                    <a:p>
                      <a:endParaRPr lang="es-PY"/>
                    </a:p>
                  </a:txBody>
                  <a:tcPr/>
                </a:tc>
                <a:tc hMerge="1">
                  <a:txBody>
                    <a:bodyPr/>
                    <a:lstStyle/>
                    <a:p>
                      <a:endParaRPr lang="es-PY"/>
                    </a:p>
                  </a:txBody>
                  <a:tcPr/>
                </a:tc>
                <a:tc hMerge="1">
                  <a:txBody>
                    <a:bodyPr/>
                    <a:lstStyle/>
                    <a:p>
                      <a:endParaRPr lang="es-PY"/>
                    </a:p>
                  </a:txBody>
                  <a:tcPr/>
                </a:tc>
              </a:tr>
              <a:tr h="693335">
                <a:tc vMerge="1">
                  <a:txBody>
                    <a:bodyPr/>
                    <a:lstStyle/>
                    <a:p>
                      <a:endParaRPr lang="es-PY"/>
                    </a:p>
                  </a:txBody>
                  <a:tcPr/>
                </a:tc>
                <a:tc>
                  <a:txBody>
                    <a:bodyPr/>
                    <a:lstStyle/>
                    <a:p>
                      <a:pPr algn="ctr" fontAlgn="b"/>
                      <a:r>
                        <a:rPr lang="es-PY" sz="2000" b="1" i="0" u="none" strike="noStrike" dirty="0" smtClean="0">
                          <a:solidFill>
                            <a:srgbClr val="FFFFFF"/>
                          </a:solidFill>
                          <a:latin typeface="Arial"/>
                        </a:rPr>
                        <a:t>2009/10</a:t>
                      </a:r>
                      <a:endParaRPr lang="es-PY" sz="2000" b="1" i="0" u="none" strike="noStrike" dirty="0">
                        <a:solidFill>
                          <a:srgbClr val="FFFFFF"/>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921"/>
                    </a:solidFill>
                  </a:tcPr>
                </a:tc>
                <a:tc>
                  <a:txBody>
                    <a:bodyPr/>
                    <a:lstStyle/>
                    <a:p>
                      <a:pPr algn="ctr" fontAlgn="b"/>
                      <a:r>
                        <a:rPr lang="es-PY" sz="2000" b="1" i="0" u="none" strike="noStrike" dirty="0" smtClean="0">
                          <a:solidFill>
                            <a:srgbClr val="FFFFFF"/>
                          </a:solidFill>
                          <a:latin typeface="Arial"/>
                        </a:rPr>
                        <a:t>2010/11</a:t>
                      </a:r>
                      <a:endParaRPr lang="es-PY" sz="2000" b="1" i="0" u="none" strike="noStrike" dirty="0">
                        <a:solidFill>
                          <a:srgbClr val="FFFFFF"/>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921"/>
                    </a:solidFill>
                  </a:tcPr>
                </a:tc>
                <a:tc>
                  <a:txBody>
                    <a:bodyPr/>
                    <a:lstStyle/>
                    <a:p>
                      <a:pPr algn="ctr" fontAlgn="b"/>
                      <a:r>
                        <a:rPr lang="es-PY" sz="2000" b="1" i="0" u="none" strike="noStrike" dirty="0" smtClean="0">
                          <a:solidFill>
                            <a:srgbClr val="FFFFFF"/>
                          </a:solidFill>
                          <a:latin typeface="Arial"/>
                        </a:rPr>
                        <a:t>2011/12</a:t>
                      </a:r>
                      <a:endParaRPr lang="es-PY" sz="2000" b="1" i="0" u="none" strike="noStrike" dirty="0">
                        <a:solidFill>
                          <a:srgbClr val="FFFFFF"/>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921"/>
                    </a:solidFill>
                  </a:tcPr>
                </a:tc>
                <a:tc>
                  <a:txBody>
                    <a:bodyPr/>
                    <a:lstStyle/>
                    <a:p>
                      <a:pPr algn="ctr" fontAlgn="b"/>
                      <a:r>
                        <a:rPr lang="es-PY" sz="2000" b="1" i="0" u="none" strike="noStrike" dirty="0" smtClean="0">
                          <a:solidFill>
                            <a:srgbClr val="FFFFFF"/>
                          </a:solidFill>
                          <a:latin typeface="Arial"/>
                        </a:rPr>
                        <a:t>2012/13</a:t>
                      </a:r>
                      <a:endParaRPr lang="es-PY" sz="2000" b="1" i="0" u="none" strike="noStrike" dirty="0">
                        <a:solidFill>
                          <a:srgbClr val="FFFFFF"/>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921"/>
                    </a:solidFill>
                  </a:tcPr>
                </a:tc>
                <a:tc>
                  <a:txBody>
                    <a:bodyPr/>
                    <a:lstStyle/>
                    <a:p>
                      <a:pPr algn="ctr" fontAlgn="b"/>
                      <a:r>
                        <a:rPr lang="es-PY" sz="2000" b="1" i="0" u="none" strike="noStrike" dirty="0" smtClean="0">
                          <a:solidFill>
                            <a:srgbClr val="FFFFFF"/>
                          </a:solidFill>
                          <a:latin typeface="Arial"/>
                        </a:rPr>
                        <a:t>2013/14</a:t>
                      </a:r>
                      <a:endParaRPr lang="es-PY" sz="2000" b="1" i="0" u="none" strike="noStrike" dirty="0">
                        <a:solidFill>
                          <a:srgbClr val="FFFFFF"/>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66921"/>
                    </a:solidFill>
                  </a:tcPr>
                </a:tc>
              </a:tr>
              <a:tr h="1006264">
                <a:tc>
                  <a:txBody>
                    <a:bodyPr/>
                    <a:lstStyle/>
                    <a:p>
                      <a:pPr algn="l" fontAlgn="b"/>
                      <a:endParaRPr lang="es-PY" sz="2400" b="1" i="0" u="none" strike="noStrike" dirty="0">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kern="1200" dirty="0" smtClean="0">
                          <a:solidFill>
                            <a:srgbClr val="002060"/>
                          </a:solidFill>
                          <a:latin typeface="Arial" pitchFamily="34" charset="0"/>
                          <a:ea typeface="+mn-ea"/>
                          <a:cs typeface="Arial" pitchFamily="34" charset="0"/>
                        </a:rPr>
                        <a:t>2.411 kg/ha</a:t>
                      </a:r>
                    </a:p>
                    <a:p>
                      <a:pPr algn="ctr" fontAlgn="b"/>
                      <a:r>
                        <a:rPr lang="es-PY" sz="1400" b="0" i="0" u="none" strike="noStrike" dirty="0" smtClean="0">
                          <a:solidFill>
                            <a:srgbClr val="FF0000"/>
                          </a:solidFill>
                          <a:latin typeface="Arial" pitchFamily="34" charset="0"/>
                          <a:cs typeface="Arial" pitchFamily="34" charset="0"/>
                        </a:rPr>
                        <a:t>36 kg </a:t>
                      </a:r>
                      <a:r>
                        <a:rPr lang="pt-PT" sz="1400" b="0" dirty="0" smtClean="0">
                          <a:solidFill>
                            <a:srgbClr val="FF0000"/>
                          </a:solidFill>
                          <a:latin typeface="Tahoma" pitchFamily="34" charset="0"/>
                          <a:cs typeface="Times New Roman" pitchFamily="18" charset="0"/>
                        </a:rPr>
                        <a:t>P</a:t>
                      </a:r>
                      <a:r>
                        <a:rPr lang="pt-PT" sz="1400" b="0" baseline="-30000" dirty="0" smtClean="0">
                          <a:solidFill>
                            <a:srgbClr val="FF0000"/>
                          </a:solidFill>
                          <a:latin typeface="Tahoma" pitchFamily="34" charset="0"/>
                          <a:cs typeface="Times New Roman" pitchFamily="18" charset="0"/>
                        </a:rPr>
                        <a:t>2</a:t>
                      </a:r>
                      <a:r>
                        <a:rPr lang="pt-PT" sz="1400" b="0" dirty="0" smtClean="0">
                          <a:solidFill>
                            <a:srgbClr val="FF0000"/>
                          </a:solidFill>
                          <a:latin typeface="Tahoma" pitchFamily="34" charset="0"/>
                          <a:cs typeface="Times New Roman" pitchFamily="18" charset="0"/>
                        </a:rPr>
                        <a:t>O</a:t>
                      </a:r>
                      <a:r>
                        <a:rPr lang="pt-PT" sz="1400" b="0" baseline="-30000" dirty="0" smtClean="0">
                          <a:solidFill>
                            <a:srgbClr val="FF0000"/>
                          </a:solidFill>
                          <a:latin typeface="Tahoma" pitchFamily="34" charset="0"/>
                          <a:cs typeface="Times New Roman" pitchFamily="18" charset="0"/>
                        </a:rPr>
                        <a:t>5</a:t>
                      </a:r>
                    </a:p>
                    <a:p>
                      <a:pPr algn="ctr" fontAlgn="b"/>
                      <a:r>
                        <a:rPr lang="es-PY" sz="1400" b="0" i="0" u="none" strike="noStrike" dirty="0" smtClean="0">
                          <a:solidFill>
                            <a:srgbClr val="FF0000"/>
                          </a:solidFill>
                          <a:latin typeface="Arial" pitchFamily="34" charset="0"/>
                          <a:cs typeface="Arial" pitchFamily="34" charset="0"/>
                        </a:rPr>
                        <a:t>94 Kg </a:t>
                      </a:r>
                      <a:r>
                        <a:rPr lang="pt-PT" sz="1400" b="0" i="0" u="none" strike="noStrike" dirty="0" smtClean="0">
                          <a:solidFill>
                            <a:srgbClr val="FF0000"/>
                          </a:solidFill>
                          <a:latin typeface="Tahoma" pitchFamily="34" charset="0"/>
                          <a:cs typeface="Times New Roman" pitchFamily="18" charset="0"/>
                        </a:rPr>
                        <a:t>K</a:t>
                      </a:r>
                      <a:r>
                        <a:rPr lang="pt-PT" sz="1400" b="0" baseline="-30000" dirty="0" smtClean="0">
                          <a:solidFill>
                            <a:srgbClr val="FF0000"/>
                          </a:solidFill>
                          <a:latin typeface="Tahoma" pitchFamily="34" charset="0"/>
                          <a:cs typeface="Times New Roman" pitchFamily="18" charset="0"/>
                        </a:rPr>
                        <a:t>2</a:t>
                      </a:r>
                      <a:r>
                        <a:rPr lang="pt-PT" sz="1400" b="0" dirty="0" smtClean="0">
                          <a:solidFill>
                            <a:srgbClr val="FF0000"/>
                          </a:solidFill>
                          <a:latin typeface="Tahoma" pitchFamily="34" charset="0"/>
                          <a:cs typeface="Times New Roman" pitchFamily="18" charset="0"/>
                        </a:rPr>
                        <a:t>O</a:t>
                      </a:r>
                      <a:endParaRPr lang="es-PY" sz="1400" b="0" i="0" u="none" strike="noStrike" dirty="0">
                        <a:solidFill>
                          <a:srgbClr val="FF0000"/>
                        </a:solidFill>
                        <a:latin typeface="Arial" pitchFamily="34" charset="0"/>
                        <a:cs typeface="Arial"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000" b="0" kern="1200" dirty="0" smtClean="0">
                          <a:solidFill>
                            <a:srgbClr val="002060"/>
                          </a:solidFill>
                          <a:latin typeface="Arial" pitchFamily="34" charset="0"/>
                          <a:ea typeface="+mn-ea"/>
                          <a:cs typeface="Arial" pitchFamily="34" charset="0"/>
                        </a:rPr>
                        <a:t>2.483 kg/ha</a:t>
                      </a:r>
                    </a:p>
                    <a:p>
                      <a:pPr algn="ctr" fontAlgn="b"/>
                      <a:r>
                        <a:rPr lang="es-PY" sz="1400" b="0" i="0" u="none" strike="noStrike" dirty="0" smtClean="0">
                          <a:solidFill>
                            <a:srgbClr val="FF0000"/>
                          </a:solidFill>
                          <a:latin typeface="Arial" pitchFamily="34" charset="0"/>
                          <a:cs typeface="Arial" pitchFamily="34" charset="0"/>
                        </a:rPr>
                        <a:t>38 kg </a:t>
                      </a:r>
                      <a:r>
                        <a:rPr lang="pt-PT" sz="1400" b="0" dirty="0" smtClean="0">
                          <a:solidFill>
                            <a:srgbClr val="FF0000"/>
                          </a:solidFill>
                          <a:latin typeface="Tahoma" pitchFamily="34" charset="0"/>
                          <a:cs typeface="Times New Roman" pitchFamily="18" charset="0"/>
                        </a:rPr>
                        <a:t>P</a:t>
                      </a:r>
                      <a:r>
                        <a:rPr lang="pt-PT" sz="1400" b="0" baseline="-30000" dirty="0" smtClean="0">
                          <a:solidFill>
                            <a:srgbClr val="FF0000"/>
                          </a:solidFill>
                          <a:latin typeface="Tahoma" pitchFamily="34" charset="0"/>
                          <a:cs typeface="Times New Roman" pitchFamily="18" charset="0"/>
                        </a:rPr>
                        <a:t>2</a:t>
                      </a:r>
                      <a:r>
                        <a:rPr lang="pt-PT" sz="1400" b="0" dirty="0" smtClean="0">
                          <a:solidFill>
                            <a:srgbClr val="FF0000"/>
                          </a:solidFill>
                          <a:latin typeface="Tahoma" pitchFamily="34" charset="0"/>
                          <a:cs typeface="Times New Roman" pitchFamily="18" charset="0"/>
                        </a:rPr>
                        <a:t>O</a:t>
                      </a:r>
                      <a:r>
                        <a:rPr lang="pt-PT" sz="1400" b="0" baseline="-30000" dirty="0" smtClean="0">
                          <a:solidFill>
                            <a:srgbClr val="FF0000"/>
                          </a:solidFill>
                          <a:latin typeface="Tahoma" pitchFamily="34" charset="0"/>
                          <a:cs typeface="Times New Roman" pitchFamily="18" charset="0"/>
                        </a:rPr>
                        <a:t>5</a:t>
                      </a:r>
                    </a:p>
                    <a:p>
                      <a:pPr algn="ctr" fontAlgn="b"/>
                      <a:r>
                        <a:rPr lang="pt-PT" sz="1400" b="0" i="0" u="none" strike="noStrike" dirty="0" smtClean="0">
                          <a:solidFill>
                            <a:srgbClr val="FF0000"/>
                          </a:solidFill>
                          <a:latin typeface="Tahoma" pitchFamily="34" charset="0"/>
                          <a:cs typeface="Times New Roman" pitchFamily="18" charset="0"/>
                        </a:rPr>
                        <a:t>97 Kg K</a:t>
                      </a:r>
                      <a:r>
                        <a:rPr lang="pt-PT" sz="1400" b="0" baseline="-30000" dirty="0" smtClean="0">
                          <a:solidFill>
                            <a:srgbClr val="FF0000"/>
                          </a:solidFill>
                          <a:latin typeface="Tahoma" pitchFamily="34" charset="0"/>
                          <a:cs typeface="Times New Roman" pitchFamily="18" charset="0"/>
                        </a:rPr>
                        <a:t>2</a:t>
                      </a:r>
                      <a:r>
                        <a:rPr lang="pt-PT" sz="1400" b="0" dirty="0" smtClean="0">
                          <a:solidFill>
                            <a:srgbClr val="FF0000"/>
                          </a:solidFill>
                          <a:latin typeface="Tahoma" pitchFamily="34" charset="0"/>
                          <a:cs typeface="Times New Roman" pitchFamily="18" charset="0"/>
                        </a:rPr>
                        <a:t>O</a:t>
                      </a:r>
                      <a:endParaRPr lang="es-PY" sz="1400" b="0" i="0" u="none" strike="noStrike" dirty="0">
                        <a:solidFill>
                          <a:srgbClr val="FF0000"/>
                        </a:solidFill>
                        <a:latin typeface="Arial" pitchFamily="34" charset="0"/>
                        <a:cs typeface="Arial"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1" u="sng" kern="1200" dirty="0" smtClean="0">
                          <a:solidFill>
                            <a:srgbClr val="002060"/>
                          </a:solidFill>
                          <a:effectLst>
                            <a:outerShdw blurRad="38100" dist="38100" dir="2700000" algn="tl">
                              <a:srgbClr val="000000">
                                <a:alpha val="43137"/>
                              </a:srgbClr>
                            </a:outerShdw>
                          </a:effectLst>
                          <a:latin typeface="Arial" pitchFamily="34" charset="0"/>
                          <a:ea typeface="+mn-ea"/>
                          <a:cs typeface="Arial" pitchFamily="34" charset="0"/>
                        </a:rPr>
                        <a:t>1.367 kg/ha </a:t>
                      </a:r>
                    </a:p>
                    <a:p>
                      <a:pPr algn="ctr" fontAlgn="b"/>
                      <a:r>
                        <a:rPr lang="es-PY" sz="2000" b="0" i="0" u="none" strike="noStrike" kern="1200" dirty="0" smtClean="0">
                          <a:solidFill>
                            <a:srgbClr val="FF0000"/>
                          </a:solidFill>
                          <a:latin typeface="Arial" pitchFamily="34" charset="0"/>
                          <a:ea typeface="+mn-ea"/>
                          <a:cs typeface="Arial" pitchFamily="34" charset="0"/>
                        </a:rPr>
                        <a:t>26 </a:t>
                      </a:r>
                      <a:r>
                        <a:rPr lang="es-PY" sz="2000" b="0" i="0" u="none" strike="noStrike" dirty="0" smtClean="0">
                          <a:solidFill>
                            <a:srgbClr val="FF0000"/>
                          </a:solidFill>
                          <a:latin typeface="Arial" pitchFamily="34" charset="0"/>
                          <a:cs typeface="Arial" pitchFamily="34" charset="0"/>
                        </a:rPr>
                        <a:t>kg </a:t>
                      </a:r>
                      <a:r>
                        <a:rPr lang="pt-PT" sz="2000" b="0" dirty="0" smtClean="0">
                          <a:solidFill>
                            <a:srgbClr val="FF0000"/>
                          </a:solidFill>
                          <a:latin typeface="Tahoma" pitchFamily="34" charset="0"/>
                          <a:cs typeface="Times New Roman" pitchFamily="18" charset="0"/>
                        </a:rPr>
                        <a:t>P</a:t>
                      </a:r>
                      <a:r>
                        <a:rPr lang="pt-PT" sz="2000" b="0" baseline="-30000" dirty="0" smtClean="0">
                          <a:solidFill>
                            <a:srgbClr val="FF0000"/>
                          </a:solidFill>
                          <a:latin typeface="Tahoma" pitchFamily="34" charset="0"/>
                          <a:cs typeface="Times New Roman" pitchFamily="18" charset="0"/>
                        </a:rPr>
                        <a:t>2</a:t>
                      </a:r>
                      <a:r>
                        <a:rPr lang="pt-PT" sz="2000" b="0" dirty="0" smtClean="0">
                          <a:solidFill>
                            <a:srgbClr val="FF0000"/>
                          </a:solidFill>
                          <a:latin typeface="Tahoma" pitchFamily="34" charset="0"/>
                          <a:cs typeface="Times New Roman" pitchFamily="18" charset="0"/>
                        </a:rPr>
                        <a:t>O</a:t>
                      </a:r>
                      <a:r>
                        <a:rPr lang="pt-PT" sz="2000" b="0" baseline="-30000" dirty="0" smtClean="0">
                          <a:solidFill>
                            <a:srgbClr val="FF0000"/>
                          </a:solidFill>
                          <a:latin typeface="Tahoma" pitchFamily="34" charset="0"/>
                          <a:cs typeface="Times New Roman" pitchFamily="18" charset="0"/>
                        </a:rPr>
                        <a:t>5 </a:t>
                      </a:r>
                    </a:p>
                    <a:p>
                      <a:pPr algn="ctr" fontAlgn="b"/>
                      <a:r>
                        <a:rPr lang="es-PY" sz="2000" b="0" i="0" u="none" strike="noStrike" kern="1200" dirty="0" smtClean="0">
                          <a:solidFill>
                            <a:srgbClr val="FF0000"/>
                          </a:solidFill>
                          <a:latin typeface="Arial" pitchFamily="34" charset="0"/>
                          <a:ea typeface="+mn-ea"/>
                          <a:cs typeface="Arial" pitchFamily="34" charset="0"/>
                        </a:rPr>
                        <a:t>53 kg </a:t>
                      </a:r>
                      <a:r>
                        <a:rPr lang="pt-PT" sz="2000" b="0" i="0" u="none" strike="noStrike" dirty="0" smtClean="0">
                          <a:solidFill>
                            <a:srgbClr val="FF0000"/>
                          </a:solidFill>
                          <a:latin typeface="Tahoma" pitchFamily="34" charset="0"/>
                          <a:cs typeface="Times New Roman" pitchFamily="18" charset="0"/>
                        </a:rPr>
                        <a:t>K</a:t>
                      </a:r>
                      <a:r>
                        <a:rPr lang="pt-PT" sz="2000" b="0" baseline="-30000" dirty="0" smtClean="0">
                          <a:solidFill>
                            <a:srgbClr val="FF0000"/>
                          </a:solidFill>
                          <a:latin typeface="Tahoma" pitchFamily="34" charset="0"/>
                          <a:cs typeface="Times New Roman" pitchFamily="18" charset="0"/>
                        </a:rPr>
                        <a:t>2</a:t>
                      </a:r>
                      <a:r>
                        <a:rPr lang="pt-PT" sz="2000" b="0" dirty="0" smtClean="0">
                          <a:solidFill>
                            <a:srgbClr val="FF0000"/>
                          </a:solidFill>
                          <a:latin typeface="Tahoma" pitchFamily="34" charset="0"/>
                          <a:cs typeface="Times New Roman" pitchFamily="18" charset="0"/>
                        </a:rPr>
                        <a:t>O</a:t>
                      </a:r>
                      <a:endParaRPr lang="es-PY" sz="2000" b="0" i="0" u="none" strike="noStrike" dirty="0">
                        <a:solidFill>
                          <a:srgbClr val="FF0000"/>
                        </a:solidFill>
                        <a:latin typeface="Arial" pitchFamily="34" charset="0"/>
                        <a:cs typeface="Arial"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2400" b="0" u="none" kern="1200" dirty="0" smtClean="0">
                          <a:solidFill>
                            <a:srgbClr val="002060"/>
                          </a:solidFill>
                          <a:effectLst>
                            <a:outerShdw blurRad="38100" dist="38100" dir="2700000" algn="tl">
                              <a:srgbClr val="000000">
                                <a:alpha val="43137"/>
                              </a:srgbClr>
                            </a:outerShdw>
                          </a:effectLst>
                          <a:latin typeface="Arial" pitchFamily="34" charset="0"/>
                          <a:ea typeface="+mn-ea"/>
                          <a:cs typeface="Arial" pitchFamily="34" charset="0"/>
                        </a:rPr>
                        <a:t>2.598 kg/ha</a:t>
                      </a:r>
                    </a:p>
                    <a:p>
                      <a:pPr algn="ctr" fontAlgn="b"/>
                      <a:r>
                        <a:rPr lang="es-PY" sz="2000" b="0" i="0" u="none" strike="noStrike" kern="1200" dirty="0" smtClean="0">
                          <a:solidFill>
                            <a:srgbClr val="FF0000"/>
                          </a:solidFill>
                          <a:latin typeface="Arial" pitchFamily="34" charset="0"/>
                          <a:ea typeface="+mn-ea"/>
                          <a:cs typeface="Arial" pitchFamily="34" charset="0"/>
                        </a:rPr>
                        <a:t>49 </a:t>
                      </a:r>
                      <a:r>
                        <a:rPr lang="es-PY" sz="2000" b="0" i="0" u="none" strike="noStrike" dirty="0" smtClean="0">
                          <a:solidFill>
                            <a:srgbClr val="FF0000"/>
                          </a:solidFill>
                          <a:latin typeface="Arial" pitchFamily="34" charset="0"/>
                          <a:cs typeface="Arial" pitchFamily="34" charset="0"/>
                        </a:rPr>
                        <a:t>kg </a:t>
                      </a:r>
                      <a:r>
                        <a:rPr lang="pt-PT" sz="2000" b="0" u="none" dirty="0" smtClean="0">
                          <a:solidFill>
                            <a:srgbClr val="FF0000"/>
                          </a:solidFill>
                          <a:latin typeface="Tahoma" pitchFamily="34" charset="0"/>
                          <a:cs typeface="Times New Roman" pitchFamily="18" charset="0"/>
                        </a:rPr>
                        <a:t>P</a:t>
                      </a:r>
                      <a:r>
                        <a:rPr lang="pt-PT" sz="2000" b="0" u="none" baseline="-30000" dirty="0" smtClean="0">
                          <a:solidFill>
                            <a:srgbClr val="FF0000"/>
                          </a:solidFill>
                          <a:latin typeface="Tahoma" pitchFamily="34" charset="0"/>
                          <a:cs typeface="Times New Roman" pitchFamily="18" charset="0"/>
                        </a:rPr>
                        <a:t>2</a:t>
                      </a:r>
                      <a:r>
                        <a:rPr lang="pt-PT" sz="2000" b="0" u="none" dirty="0" smtClean="0">
                          <a:solidFill>
                            <a:srgbClr val="FF0000"/>
                          </a:solidFill>
                          <a:latin typeface="Tahoma" pitchFamily="34" charset="0"/>
                          <a:cs typeface="Times New Roman" pitchFamily="18" charset="0"/>
                        </a:rPr>
                        <a:t>O</a:t>
                      </a:r>
                      <a:r>
                        <a:rPr lang="pt-PT" sz="2000" b="0" u="none" baseline="-30000" dirty="0" smtClean="0">
                          <a:solidFill>
                            <a:srgbClr val="FF0000"/>
                          </a:solidFill>
                          <a:latin typeface="Tahoma" pitchFamily="34" charset="0"/>
                          <a:cs typeface="Times New Roman" pitchFamily="18" charset="0"/>
                        </a:rPr>
                        <a:t>5</a:t>
                      </a:r>
                    </a:p>
                    <a:p>
                      <a:pPr algn="ctr" fontAlgn="b"/>
                      <a:r>
                        <a:rPr lang="es-PY" sz="2000" b="0" i="0" u="none" strike="noStrike" kern="1200" dirty="0" smtClean="0">
                          <a:solidFill>
                            <a:srgbClr val="FF0000"/>
                          </a:solidFill>
                          <a:latin typeface="Arial" pitchFamily="34" charset="0"/>
                          <a:ea typeface="+mn-ea"/>
                          <a:cs typeface="Arial" pitchFamily="34" charset="0"/>
                        </a:rPr>
                        <a:t>101 kg </a:t>
                      </a:r>
                      <a:r>
                        <a:rPr lang="pt-PT" sz="2000" b="0" i="0" u="none" strike="noStrike" dirty="0" smtClean="0">
                          <a:solidFill>
                            <a:srgbClr val="FF0000"/>
                          </a:solidFill>
                          <a:latin typeface="Tahoma" pitchFamily="34" charset="0"/>
                          <a:cs typeface="Times New Roman" pitchFamily="18" charset="0"/>
                        </a:rPr>
                        <a:t>K</a:t>
                      </a:r>
                      <a:r>
                        <a:rPr lang="pt-PT" sz="2000" b="0" u="none" baseline="-30000" dirty="0" smtClean="0">
                          <a:solidFill>
                            <a:srgbClr val="FF0000"/>
                          </a:solidFill>
                          <a:latin typeface="Tahoma" pitchFamily="34" charset="0"/>
                          <a:cs typeface="Times New Roman" pitchFamily="18" charset="0"/>
                        </a:rPr>
                        <a:t>2</a:t>
                      </a:r>
                      <a:r>
                        <a:rPr lang="pt-PT" sz="2000" b="0" u="none" dirty="0" smtClean="0">
                          <a:solidFill>
                            <a:srgbClr val="FF0000"/>
                          </a:solidFill>
                          <a:latin typeface="Tahoma" pitchFamily="34" charset="0"/>
                          <a:cs typeface="Times New Roman" pitchFamily="18" charset="0"/>
                        </a:rPr>
                        <a:t>O</a:t>
                      </a:r>
                      <a:endParaRPr lang="es-PY" sz="2000" b="0" i="0" u="none" strike="noStrike" dirty="0">
                        <a:solidFill>
                          <a:srgbClr val="FF0000"/>
                        </a:solidFill>
                        <a:latin typeface="Arial" pitchFamily="34" charset="0"/>
                        <a:cs typeface="Arial"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PY" sz="2400" b="1" i="0" u="sng" strike="noStrike" dirty="0" smtClean="0">
                          <a:solidFill>
                            <a:srgbClr val="002060"/>
                          </a:solidFill>
                          <a:latin typeface="Arial" pitchFamily="34" charset="0"/>
                          <a:cs typeface="Arial" pitchFamily="34" charset="0"/>
                        </a:rPr>
                        <a:t>2.700</a:t>
                      </a:r>
                      <a:r>
                        <a:rPr lang="es-PY" sz="2400" b="1" i="0" u="sng" strike="noStrike" baseline="0" dirty="0" smtClean="0">
                          <a:solidFill>
                            <a:srgbClr val="002060"/>
                          </a:solidFill>
                          <a:latin typeface="Arial" pitchFamily="34" charset="0"/>
                          <a:cs typeface="Arial" pitchFamily="34" charset="0"/>
                        </a:rPr>
                        <a:t> </a:t>
                      </a:r>
                      <a:r>
                        <a:rPr lang="es-PY" sz="2400" b="1" i="0" u="sng" strike="noStrike" baseline="0" dirty="0" err="1" smtClean="0">
                          <a:solidFill>
                            <a:srgbClr val="002060"/>
                          </a:solidFill>
                          <a:latin typeface="Arial" pitchFamily="34" charset="0"/>
                          <a:cs typeface="Arial" pitchFamily="34" charset="0"/>
                        </a:rPr>
                        <a:t>aprox</a:t>
                      </a:r>
                      <a:endParaRPr lang="es-PY" sz="2400" b="1" i="0" u="sng" strike="noStrike" baseline="0" dirty="0" smtClean="0">
                        <a:solidFill>
                          <a:srgbClr val="002060"/>
                        </a:solidFill>
                        <a:latin typeface="Arial" pitchFamily="34" charset="0"/>
                        <a:cs typeface="Arial" pitchFamily="34" charset="0"/>
                      </a:endParaRPr>
                    </a:p>
                    <a:p>
                      <a:pPr algn="ctr" fontAlgn="b"/>
                      <a:r>
                        <a:rPr lang="es-PY" sz="1600" b="1" i="0" u="none" strike="noStrike" baseline="0" dirty="0" smtClean="0">
                          <a:solidFill>
                            <a:srgbClr val="FF0000"/>
                          </a:solidFill>
                          <a:latin typeface="Arial" pitchFamily="34" charset="0"/>
                          <a:cs typeface="Arial" pitchFamily="34" charset="0"/>
                        </a:rPr>
                        <a:t>51 </a:t>
                      </a:r>
                      <a:r>
                        <a:rPr lang="es-PY" sz="1600" b="1" i="0" u="none" strike="noStrike" dirty="0" smtClean="0">
                          <a:solidFill>
                            <a:srgbClr val="FF0000"/>
                          </a:solidFill>
                          <a:latin typeface="Arial" pitchFamily="34" charset="0"/>
                          <a:cs typeface="Arial" pitchFamily="34" charset="0"/>
                        </a:rPr>
                        <a:t>kg </a:t>
                      </a:r>
                      <a:r>
                        <a:rPr lang="pt-PT" sz="1600" b="1" dirty="0" smtClean="0">
                          <a:solidFill>
                            <a:srgbClr val="FF0000"/>
                          </a:solidFill>
                          <a:latin typeface="Tahoma" pitchFamily="34" charset="0"/>
                          <a:cs typeface="Times New Roman" pitchFamily="18" charset="0"/>
                        </a:rPr>
                        <a:t>P</a:t>
                      </a:r>
                      <a:r>
                        <a:rPr lang="pt-PT" sz="1600" b="1" baseline="-30000" dirty="0" smtClean="0">
                          <a:solidFill>
                            <a:srgbClr val="FF0000"/>
                          </a:solidFill>
                          <a:latin typeface="Tahoma" pitchFamily="34" charset="0"/>
                          <a:cs typeface="Times New Roman" pitchFamily="18" charset="0"/>
                        </a:rPr>
                        <a:t>2</a:t>
                      </a:r>
                      <a:r>
                        <a:rPr lang="pt-PT" sz="1600" b="1" dirty="0" smtClean="0">
                          <a:solidFill>
                            <a:srgbClr val="FF0000"/>
                          </a:solidFill>
                          <a:latin typeface="Tahoma" pitchFamily="34" charset="0"/>
                          <a:cs typeface="Times New Roman" pitchFamily="18" charset="0"/>
                        </a:rPr>
                        <a:t>O</a:t>
                      </a:r>
                      <a:r>
                        <a:rPr lang="pt-PT" sz="1600" b="1" baseline="-30000" dirty="0" smtClean="0">
                          <a:solidFill>
                            <a:srgbClr val="FF0000"/>
                          </a:solidFill>
                          <a:latin typeface="Tahoma" pitchFamily="34" charset="0"/>
                          <a:cs typeface="Times New Roman" pitchFamily="18" charset="0"/>
                        </a:rPr>
                        <a:t>5</a:t>
                      </a:r>
                    </a:p>
                    <a:p>
                      <a:pPr marL="0" marR="0" indent="0" algn="ctr" defTabSz="457200" rtl="0" eaLnBrk="1" fontAlgn="b" latinLnBrk="0" hangingPunct="1">
                        <a:lnSpc>
                          <a:spcPct val="100000"/>
                        </a:lnSpc>
                        <a:spcBef>
                          <a:spcPts val="0"/>
                        </a:spcBef>
                        <a:spcAft>
                          <a:spcPts val="0"/>
                        </a:spcAft>
                        <a:buClrTx/>
                        <a:buSzTx/>
                        <a:buFontTx/>
                        <a:buNone/>
                        <a:tabLst/>
                        <a:defRPr/>
                      </a:pPr>
                      <a:r>
                        <a:rPr lang="es-PY" sz="1600" b="1" i="0" u="none" strike="noStrike" kern="1200" dirty="0" smtClean="0">
                          <a:solidFill>
                            <a:srgbClr val="FF0000"/>
                          </a:solidFill>
                          <a:latin typeface="Arial" pitchFamily="34" charset="0"/>
                          <a:ea typeface="+mn-ea"/>
                          <a:cs typeface="Arial" pitchFamily="34" charset="0"/>
                        </a:rPr>
                        <a:t>105 kg </a:t>
                      </a:r>
                      <a:r>
                        <a:rPr lang="pt-PT" sz="1600" b="1" i="0" u="none" strike="noStrike" dirty="0" smtClean="0">
                          <a:solidFill>
                            <a:srgbClr val="FF0000"/>
                          </a:solidFill>
                          <a:latin typeface="Tahoma" pitchFamily="34" charset="0"/>
                          <a:cs typeface="Times New Roman" pitchFamily="18" charset="0"/>
                        </a:rPr>
                        <a:t>K</a:t>
                      </a:r>
                      <a:r>
                        <a:rPr lang="pt-PT" sz="1600" b="1" baseline="-30000" dirty="0" smtClean="0">
                          <a:solidFill>
                            <a:srgbClr val="FF0000"/>
                          </a:solidFill>
                          <a:latin typeface="Tahoma" pitchFamily="34" charset="0"/>
                          <a:cs typeface="Times New Roman" pitchFamily="18" charset="0"/>
                        </a:rPr>
                        <a:t>2</a:t>
                      </a:r>
                      <a:r>
                        <a:rPr lang="pt-PT" sz="1600" b="1" dirty="0" smtClean="0">
                          <a:solidFill>
                            <a:srgbClr val="FF0000"/>
                          </a:solidFill>
                          <a:latin typeface="Tahoma" pitchFamily="34" charset="0"/>
                          <a:cs typeface="Times New Roman" pitchFamily="18" charset="0"/>
                        </a:rPr>
                        <a:t>O</a:t>
                      </a:r>
                      <a:endParaRPr lang="es-PY" sz="1800" b="1" i="0" u="none" strike="noStrike" dirty="0" smtClean="0">
                        <a:solidFill>
                          <a:srgbClr val="FF0000"/>
                        </a:solidFill>
                        <a:latin typeface="Arial" pitchFamily="34" charset="0"/>
                        <a:cs typeface="Arial"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8" name="TextBox 4"/>
          <p:cNvSpPr txBox="1">
            <a:spLocks noChangeArrowheads="1"/>
          </p:cNvSpPr>
          <p:nvPr/>
        </p:nvSpPr>
        <p:spPr bwMode="auto">
          <a:xfrm>
            <a:off x="-69850" y="3341688"/>
            <a:ext cx="9788525" cy="3540125"/>
          </a:xfrm>
          <a:prstGeom prst="rect">
            <a:avLst/>
          </a:prstGeom>
          <a:noFill/>
          <a:ln w="9525">
            <a:noFill/>
            <a:miter lim="800000"/>
            <a:headEnd/>
            <a:tailEnd/>
          </a:ln>
        </p:spPr>
        <p:txBody>
          <a:bodyPr wrap="none">
            <a:spAutoFit/>
          </a:bodyPr>
          <a:lstStyle/>
          <a:p>
            <a:r>
              <a:rPr lang="es-PY" sz="3200" b="1" dirty="0">
                <a:solidFill>
                  <a:schemeClr val="bg1"/>
                </a:solidFill>
              </a:rPr>
              <a:t>Muy importante:</a:t>
            </a:r>
          </a:p>
          <a:p>
            <a:r>
              <a:rPr lang="es-PY" sz="3200" b="1" dirty="0">
                <a:solidFill>
                  <a:schemeClr val="bg1"/>
                </a:solidFill>
              </a:rPr>
              <a:t>Histórico de productividad por lote;</a:t>
            </a:r>
          </a:p>
          <a:p>
            <a:r>
              <a:rPr lang="es-PY" sz="3200" b="1" dirty="0">
                <a:solidFill>
                  <a:schemeClr val="bg1"/>
                </a:solidFill>
              </a:rPr>
              <a:t>Histórico del manejo suelo;</a:t>
            </a:r>
          </a:p>
          <a:p>
            <a:r>
              <a:rPr lang="es-PY" sz="3200" b="1" dirty="0">
                <a:solidFill>
                  <a:schemeClr val="bg1"/>
                </a:solidFill>
              </a:rPr>
              <a:t>Histórico de la fertilización; </a:t>
            </a:r>
          </a:p>
          <a:p>
            <a:r>
              <a:rPr lang="es-PY" sz="3200" b="1" dirty="0">
                <a:solidFill>
                  <a:schemeClr val="bg1"/>
                </a:solidFill>
              </a:rPr>
              <a:t>Muestreo, análisis (tenores de nutrientes).</a:t>
            </a:r>
          </a:p>
          <a:p>
            <a:endParaRPr lang="es-PY" sz="3200" b="1" dirty="0">
              <a:solidFill>
                <a:schemeClr val="bg1"/>
              </a:solidFill>
            </a:endParaRPr>
          </a:p>
          <a:p>
            <a:r>
              <a:rPr lang="es-PY" sz="3200" b="1" dirty="0">
                <a:solidFill>
                  <a:schemeClr val="bg1"/>
                </a:solidFill>
              </a:rPr>
              <a:t>FUNDAMENTAL PARA TOMAS DE DECISIONES</a:t>
            </a:r>
            <a:endParaRPr lang="en-US" sz="3200" b="1" dirty="0">
              <a:solidFill>
                <a:schemeClr val="bg1"/>
              </a:solidFill>
            </a:endParaRPr>
          </a:p>
        </p:txBody>
      </p:sp>
      <p:sp>
        <p:nvSpPr>
          <p:cNvPr id="9" name="Oval 8"/>
          <p:cNvSpPr/>
          <p:nvPr/>
        </p:nvSpPr>
        <p:spPr>
          <a:xfrm>
            <a:off x="3600450" y="1676400"/>
            <a:ext cx="1847850" cy="188595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7391065" y="1666875"/>
            <a:ext cx="1847850" cy="188595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500"/>
                                        <p:tgtEl>
                                          <p:spTgt spid="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5778" name="2 Imagen"/>
          <p:cNvPicPr>
            <a:picLocks noChangeAspect="1"/>
          </p:cNvPicPr>
          <p:nvPr/>
        </p:nvPicPr>
        <p:blipFill>
          <a:blip r:embed="rId2" cstate="print">
            <a:lum bright="10000" contrast="54000"/>
          </a:blip>
          <a:srcRect/>
          <a:stretch>
            <a:fillRect/>
          </a:stretch>
        </p:blipFill>
        <p:spPr bwMode="auto">
          <a:xfrm>
            <a:off x="0" y="0"/>
            <a:ext cx="9144000" cy="6858000"/>
          </a:xfrm>
          <a:prstGeom prst="rect">
            <a:avLst/>
          </a:prstGeom>
          <a:noFill/>
          <a:ln w="9525">
            <a:noFill/>
            <a:miter lim="800000"/>
            <a:headEnd/>
            <a:tailEnd/>
          </a:ln>
        </p:spPr>
      </p:pic>
      <p:sp>
        <p:nvSpPr>
          <p:cNvPr id="3" name="Oval 2"/>
          <p:cNvSpPr/>
          <p:nvPr/>
        </p:nvSpPr>
        <p:spPr>
          <a:xfrm>
            <a:off x="0" y="3810000"/>
            <a:ext cx="8705850" cy="47625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2 Imagen"/>
          <p:cNvPicPr>
            <a:picLocks noChangeAspect="1"/>
          </p:cNvPicPr>
          <p:nvPr/>
        </p:nvPicPr>
        <p:blipFill>
          <a:blip r:embed="rId2" cstate="print">
            <a:lum bright="10000" contrast="50000"/>
          </a:blip>
          <a:srcRect/>
          <a:stretch>
            <a:fillRect/>
          </a:stretch>
        </p:blipFill>
        <p:spPr bwMode="auto">
          <a:xfrm>
            <a:off x="0" y="0"/>
            <a:ext cx="9144000" cy="6858000"/>
          </a:xfrm>
          <a:prstGeom prst="rect">
            <a:avLst/>
          </a:prstGeom>
          <a:noFill/>
          <a:ln w="9525">
            <a:noFill/>
            <a:miter lim="800000"/>
            <a:headEnd/>
            <a:tailEnd/>
          </a:ln>
        </p:spPr>
      </p:pic>
      <p:cxnSp>
        <p:nvCxnSpPr>
          <p:cNvPr id="4" name="3 Conector recto"/>
          <p:cNvCxnSpPr/>
          <p:nvPr/>
        </p:nvCxnSpPr>
        <p:spPr>
          <a:xfrm>
            <a:off x="1520825" y="1268413"/>
            <a:ext cx="52117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68263" y="433279"/>
            <a:ext cx="9144000" cy="923925"/>
          </a:xfrm>
        </p:spPr>
        <p:txBody>
          <a:bodyPr/>
          <a:lstStyle/>
          <a:p>
            <a:pPr eaLnBrk="1" fontAlgn="auto" hangingPunct="1">
              <a:spcAft>
                <a:spcPts val="0"/>
              </a:spcAft>
              <a:defRPr/>
            </a:pPr>
            <a:r>
              <a:rPr lang="es-AR" sz="4300" dirty="0" smtClean="0">
                <a:solidFill>
                  <a:schemeClr val="accent1">
                    <a:lumMod val="75000"/>
                  </a:schemeClr>
                </a:solidFill>
                <a:effectLst>
                  <a:outerShdw blurRad="38100" dist="38100" dir="2700000" algn="tl">
                    <a:srgbClr val="000000"/>
                  </a:outerShdw>
                </a:effectLst>
                <a:ea typeface="ＭＳ Ｐゴシック" charset="-128"/>
              </a:rPr>
              <a:t>Dosis de fertilización nitrogenada para </a:t>
            </a:r>
            <a:r>
              <a:rPr lang="es-AR" sz="4300" dirty="0" err="1" smtClean="0">
                <a:solidFill>
                  <a:schemeClr val="accent1">
                    <a:lumMod val="75000"/>
                  </a:schemeClr>
                </a:solidFill>
                <a:effectLst>
                  <a:outerShdw blurRad="38100" dist="38100" dir="2700000" algn="tl">
                    <a:srgbClr val="000000"/>
                  </a:outerShdw>
                </a:effectLst>
                <a:ea typeface="ＭＳ Ｐゴシック" charset="-128"/>
              </a:rPr>
              <a:t>Maiz</a:t>
            </a:r>
            <a:r>
              <a:rPr lang="es-AR" sz="4300" dirty="0" smtClean="0">
                <a:solidFill>
                  <a:schemeClr val="accent1">
                    <a:lumMod val="75000"/>
                  </a:schemeClr>
                </a:solidFill>
                <a:effectLst>
                  <a:outerShdw blurRad="38100" dist="38100" dir="2700000" algn="tl">
                    <a:srgbClr val="000000"/>
                  </a:outerShdw>
                </a:effectLst>
                <a:ea typeface="ＭＳ Ｐゴシック" charset="-128"/>
              </a:rPr>
              <a:t> y Trigo</a:t>
            </a:r>
            <a:endParaRPr lang="en-US" sz="4300" dirty="0" smtClean="0">
              <a:solidFill>
                <a:schemeClr val="accent1">
                  <a:lumMod val="75000"/>
                </a:schemeClr>
              </a:solidFill>
              <a:effectLst>
                <a:outerShdw blurRad="38100" dist="38100" dir="2700000" algn="tl">
                  <a:srgbClr val="000000"/>
                </a:outerShdw>
              </a:effectLst>
              <a:ea typeface="ＭＳ Ｐゴシック" charset="-128"/>
            </a:endParaRPr>
          </a:p>
        </p:txBody>
      </p:sp>
      <p:sp>
        <p:nvSpPr>
          <p:cNvPr id="110595" name="Rectangle 3"/>
          <p:cNvSpPr>
            <a:spLocks noGrp="1" noChangeArrowheads="1"/>
          </p:cNvSpPr>
          <p:nvPr>
            <p:ph idx="4294967295"/>
          </p:nvPr>
        </p:nvSpPr>
        <p:spPr>
          <a:xfrm>
            <a:off x="39688" y="927100"/>
            <a:ext cx="9104312" cy="5238750"/>
          </a:xfrm>
        </p:spPr>
        <p:txBody>
          <a:bodyPr/>
          <a:lstStyle/>
          <a:p>
            <a:pPr eaLnBrk="1" fontAlgn="auto" hangingPunct="1">
              <a:spcBef>
                <a:spcPct val="0"/>
              </a:spcBef>
              <a:spcAft>
                <a:spcPts val="1200"/>
              </a:spcAft>
              <a:buFont typeface="Arial" pitchFamily="34" charset="0"/>
              <a:buChar char="•"/>
              <a:defRPr/>
            </a:pPr>
            <a:endParaRPr lang="es-AR" sz="4400" b="1" dirty="0" smtClean="0">
              <a:solidFill>
                <a:schemeClr val="accent3">
                  <a:lumMod val="75000"/>
                </a:schemeClr>
              </a:solidFill>
              <a:effectLst>
                <a:outerShdw blurRad="38100" dist="38100" dir="2700000" algn="tl">
                  <a:srgbClr val="000000">
                    <a:alpha val="43137"/>
                  </a:srgbClr>
                </a:outerShdw>
              </a:effectLst>
            </a:endParaRPr>
          </a:p>
          <a:p>
            <a:pPr eaLnBrk="1" fontAlgn="auto" hangingPunct="1">
              <a:spcBef>
                <a:spcPct val="0"/>
              </a:spcBef>
              <a:spcAft>
                <a:spcPts val="1200"/>
              </a:spcAft>
              <a:buFont typeface="Arial" pitchFamily="34" charset="0"/>
              <a:buChar char="•"/>
              <a:defRPr/>
            </a:pPr>
            <a:r>
              <a:rPr lang="es-AR" sz="4400" b="1" dirty="0" smtClean="0">
                <a:solidFill>
                  <a:schemeClr val="accent3">
                    <a:lumMod val="75000"/>
                  </a:schemeClr>
                </a:solidFill>
                <a:effectLst>
                  <a:outerShdw blurRad="38100" dist="38100" dir="2700000" algn="tl">
                    <a:srgbClr val="000000">
                      <a:alpha val="43137"/>
                    </a:srgbClr>
                  </a:outerShdw>
                </a:effectLst>
              </a:rPr>
              <a:t>Debe ser recomendada, a partir:</a:t>
            </a:r>
          </a:p>
          <a:p>
            <a:pPr eaLnBrk="1" fontAlgn="auto" hangingPunct="1">
              <a:spcBef>
                <a:spcPct val="0"/>
              </a:spcBef>
              <a:spcAft>
                <a:spcPts val="1200"/>
              </a:spcAft>
              <a:buFont typeface="Arial" charset="0"/>
              <a:buNone/>
              <a:defRPr/>
            </a:pPr>
            <a:endParaRPr lang="es-AR" sz="2400" b="1" i="1" dirty="0" smtClean="0">
              <a:solidFill>
                <a:schemeClr val="accent3">
                  <a:lumMod val="75000"/>
                </a:schemeClr>
              </a:solidFill>
              <a:effectLst>
                <a:outerShdw blurRad="38100" dist="38100" dir="2700000" algn="tl">
                  <a:srgbClr val="000000">
                    <a:alpha val="43137"/>
                  </a:srgbClr>
                </a:outerShdw>
              </a:effectLst>
            </a:endParaRPr>
          </a:p>
          <a:p>
            <a:pPr eaLnBrk="1" fontAlgn="auto" hangingPunct="1">
              <a:spcBef>
                <a:spcPct val="0"/>
              </a:spcBef>
              <a:spcAft>
                <a:spcPts val="1200"/>
              </a:spcAft>
              <a:buFont typeface="Arial" charset="0"/>
              <a:buNone/>
              <a:defRPr/>
            </a:pPr>
            <a:r>
              <a:rPr lang="es-AR" sz="4400" b="1" i="1" dirty="0" smtClean="0">
                <a:solidFill>
                  <a:schemeClr val="accent3">
                    <a:lumMod val="75000"/>
                  </a:schemeClr>
                </a:solidFill>
                <a:effectLst>
                  <a:outerShdw blurRad="38100" dist="38100" dir="2700000" algn="tl">
                    <a:srgbClr val="000000">
                      <a:alpha val="43137"/>
                    </a:srgbClr>
                  </a:outerShdw>
                </a:effectLst>
              </a:rPr>
              <a:t>1.</a:t>
            </a:r>
            <a:r>
              <a:rPr lang="es-AR" sz="4400" b="1" dirty="0" smtClean="0">
                <a:solidFill>
                  <a:schemeClr val="accent3">
                    <a:lumMod val="75000"/>
                  </a:schemeClr>
                </a:solidFill>
                <a:effectLst>
                  <a:outerShdw blurRad="38100" dist="38100" dir="2700000" algn="tl">
                    <a:srgbClr val="000000">
                      <a:alpha val="43137"/>
                    </a:srgbClr>
                  </a:outerShdw>
                </a:effectLst>
              </a:rPr>
              <a:t> </a:t>
            </a:r>
            <a:r>
              <a:rPr lang="es-AR" sz="4400" b="1" i="1" dirty="0" smtClean="0">
                <a:solidFill>
                  <a:schemeClr val="accent3">
                    <a:lumMod val="75000"/>
                  </a:schemeClr>
                </a:solidFill>
                <a:effectLst>
                  <a:outerShdw blurRad="38100" dist="38100" dir="2700000" algn="tl">
                    <a:srgbClr val="000000">
                      <a:alpha val="43137"/>
                    </a:srgbClr>
                  </a:outerShdw>
                </a:effectLst>
              </a:rPr>
              <a:t>del cultivo anterior; </a:t>
            </a:r>
          </a:p>
          <a:p>
            <a:pPr eaLnBrk="1" fontAlgn="auto" hangingPunct="1">
              <a:spcBef>
                <a:spcPct val="0"/>
              </a:spcBef>
              <a:spcAft>
                <a:spcPts val="1200"/>
              </a:spcAft>
              <a:buFont typeface="Arial" charset="0"/>
              <a:buNone/>
              <a:defRPr/>
            </a:pPr>
            <a:r>
              <a:rPr lang="es-AR" sz="4400" b="1" i="1" dirty="0" smtClean="0">
                <a:solidFill>
                  <a:schemeClr val="accent3">
                    <a:lumMod val="75000"/>
                  </a:schemeClr>
                </a:solidFill>
                <a:effectLst>
                  <a:outerShdw blurRad="38100" dist="38100" dir="2700000" algn="tl">
                    <a:srgbClr val="000000">
                      <a:alpha val="43137"/>
                    </a:srgbClr>
                  </a:outerShdw>
                </a:effectLst>
              </a:rPr>
              <a:t>2. del tenor (%) de MO; y de la </a:t>
            </a:r>
          </a:p>
          <a:p>
            <a:pPr eaLnBrk="1" fontAlgn="auto" hangingPunct="1">
              <a:spcBef>
                <a:spcPct val="0"/>
              </a:spcBef>
              <a:spcAft>
                <a:spcPts val="1200"/>
              </a:spcAft>
              <a:buFont typeface="Arial" charset="0"/>
              <a:buNone/>
              <a:defRPr/>
            </a:pPr>
            <a:r>
              <a:rPr lang="es-AR" sz="4400" b="1" i="1" dirty="0" smtClean="0">
                <a:solidFill>
                  <a:schemeClr val="accent3">
                    <a:lumMod val="75000"/>
                  </a:schemeClr>
                </a:solidFill>
                <a:effectLst>
                  <a:outerShdw blurRad="38100" dist="38100" dir="2700000" algn="tl">
                    <a:srgbClr val="000000">
                      <a:alpha val="43137"/>
                    </a:srgbClr>
                  </a:outerShdw>
                </a:effectLst>
              </a:rPr>
              <a:t>3. expectativa de productividad</a:t>
            </a:r>
            <a:r>
              <a:rPr lang="es-AR" sz="4400" b="1" dirty="0" smtClean="0">
                <a:solidFill>
                  <a:schemeClr val="accent3">
                    <a:lumMod val="75000"/>
                  </a:schemeClr>
                </a:solidFill>
                <a:effectLst>
                  <a:outerShdw blurRad="38100" dist="38100" dir="2700000" algn="tl">
                    <a:srgbClr val="000000">
                      <a:alpha val="43137"/>
                    </a:srgbClr>
                  </a:outerShdw>
                </a:effectLst>
              </a:rPr>
              <a:t>. </a:t>
            </a:r>
            <a:endParaRPr lang="en-US" sz="4400" b="1" dirty="0" smtClean="0">
              <a:solidFill>
                <a:schemeClr val="accent3">
                  <a:lumMod val="75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595">
                                            <p:txEl>
                                              <p:pRg st="1" end="1"/>
                                            </p:txEl>
                                          </p:spTgt>
                                        </p:tgtEl>
                                        <p:attrNameLst>
                                          <p:attrName>style.visibility</p:attrName>
                                        </p:attrNameLst>
                                      </p:cBhvr>
                                      <p:to>
                                        <p:strVal val="visible"/>
                                      </p:to>
                                    </p:set>
                                    <p:animEffect transition="in" filter="fade">
                                      <p:cBhvr>
                                        <p:cTn id="7" dur="3000"/>
                                        <p:tgtEl>
                                          <p:spTgt spid="110595">
                                            <p:txEl>
                                              <p:pRg st="1" end="1"/>
                                            </p:txEl>
                                          </p:spTgt>
                                        </p:tgtEl>
                                      </p:cBhvr>
                                    </p:animEffect>
                                  </p:childTnLst>
                                </p:cTn>
                              </p:par>
                            </p:childTnLst>
                          </p:cTn>
                        </p:par>
                        <p:par>
                          <p:cTn id="8" fill="hold" nodeType="afterGroup">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10595">
                                            <p:txEl>
                                              <p:pRg st="3" end="3"/>
                                            </p:txEl>
                                          </p:spTgt>
                                        </p:tgtEl>
                                        <p:attrNameLst>
                                          <p:attrName>style.visibility</p:attrName>
                                        </p:attrNameLst>
                                      </p:cBhvr>
                                      <p:to>
                                        <p:strVal val="visible"/>
                                      </p:to>
                                    </p:set>
                                    <p:animEffect transition="in" filter="fade">
                                      <p:cBhvr>
                                        <p:cTn id="11" dur="3000"/>
                                        <p:tgtEl>
                                          <p:spTgt spid="110595">
                                            <p:txEl>
                                              <p:pRg st="3" end="3"/>
                                            </p:txEl>
                                          </p:spTgt>
                                        </p:tgtEl>
                                      </p:cBhvr>
                                    </p:animEffect>
                                  </p:childTnLst>
                                </p:cTn>
                              </p:par>
                            </p:childTnLst>
                          </p:cTn>
                        </p:par>
                        <p:par>
                          <p:cTn id="12" fill="hold" nodeType="afterGroup">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110595">
                                            <p:txEl>
                                              <p:pRg st="4" end="4"/>
                                            </p:txEl>
                                          </p:spTgt>
                                        </p:tgtEl>
                                        <p:attrNameLst>
                                          <p:attrName>style.visibility</p:attrName>
                                        </p:attrNameLst>
                                      </p:cBhvr>
                                      <p:to>
                                        <p:strVal val="visible"/>
                                      </p:to>
                                    </p:set>
                                    <p:animEffect transition="in" filter="fade">
                                      <p:cBhvr>
                                        <p:cTn id="15" dur="3000"/>
                                        <p:tgtEl>
                                          <p:spTgt spid="110595">
                                            <p:txEl>
                                              <p:pRg st="4" end="4"/>
                                            </p:txEl>
                                          </p:spTgt>
                                        </p:tgtEl>
                                      </p:cBhvr>
                                    </p:animEffect>
                                  </p:childTnLst>
                                </p:cTn>
                              </p:par>
                            </p:childTnLst>
                          </p:cTn>
                        </p:par>
                        <p:par>
                          <p:cTn id="16" fill="hold" nodeType="afterGroup">
                            <p:stCondLst>
                              <p:cond delay="9000"/>
                            </p:stCondLst>
                            <p:childTnLst>
                              <p:par>
                                <p:cTn id="17" presetID="10" presetClass="entr" presetSubtype="0" fill="hold" grpId="0" nodeType="afterEffect">
                                  <p:stCondLst>
                                    <p:cond delay="0"/>
                                  </p:stCondLst>
                                  <p:childTnLst>
                                    <p:set>
                                      <p:cBhvr>
                                        <p:cTn id="18" dur="1" fill="hold">
                                          <p:stCondLst>
                                            <p:cond delay="0"/>
                                          </p:stCondLst>
                                        </p:cTn>
                                        <p:tgtEl>
                                          <p:spTgt spid="110595">
                                            <p:txEl>
                                              <p:pRg st="5" end="5"/>
                                            </p:txEl>
                                          </p:spTgt>
                                        </p:tgtEl>
                                        <p:attrNameLst>
                                          <p:attrName>style.visibility</p:attrName>
                                        </p:attrNameLst>
                                      </p:cBhvr>
                                      <p:to>
                                        <p:strVal val="visible"/>
                                      </p:to>
                                    </p:set>
                                    <p:animEffect transition="in" filter="fade">
                                      <p:cBhvr>
                                        <p:cTn id="19" dur="3000"/>
                                        <p:tgtEl>
                                          <p:spTgt spid="1105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noGrp="1"/>
          </p:cNvGraphicFramePr>
          <p:nvPr/>
        </p:nvGraphicFramePr>
        <p:xfrm>
          <a:off x="285750" y="1214438"/>
          <a:ext cx="8715375" cy="5151438"/>
        </p:xfrm>
        <a:graphic>
          <a:graphicData uri="http://schemas.openxmlformats.org/drawingml/2006/table">
            <a:tbl>
              <a:tblPr/>
              <a:tblGrid>
                <a:gridCol w="1473200"/>
                <a:gridCol w="788988"/>
                <a:gridCol w="1290637"/>
                <a:gridCol w="1290638"/>
                <a:gridCol w="1290637"/>
                <a:gridCol w="1290638"/>
                <a:gridCol w="1290637"/>
              </a:tblGrid>
              <a:tr h="471488">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smtClean="0">
                          <a:ln>
                            <a:noFill/>
                          </a:ln>
                          <a:solidFill>
                            <a:schemeClr val="tx1"/>
                          </a:solidFill>
                          <a:effectLst/>
                          <a:latin typeface="Calibri" pitchFamily="34" charset="0"/>
                          <a:ea typeface="MS PGothic" pitchFamily="34" charset="-128"/>
                        </a:rPr>
                        <a:t>Cultivo anterior</a:t>
                      </a:r>
                      <a:endParaRPr kumimoji="0" lang="en-US" sz="18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w="12700" cap="flat" cmpd="sng" algn="ctr">
                      <a:solidFill>
                        <a:srgbClr val="7E6BC9"/>
                      </a:solidFill>
                      <a:prstDash val="solid"/>
                      <a:round/>
                      <a:headEnd type="none" w="med" len="med"/>
                      <a:tailEnd type="none" w="med" len="med"/>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2D5A3"/>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800" b="1" i="0" u="none" strike="noStrike" cap="none" normalizeH="0" baseline="0" smtClean="0">
                          <a:ln>
                            <a:noFill/>
                          </a:ln>
                          <a:solidFill>
                            <a:schemeClr val="tx1"/>
                          </a:solidFill>
                          <a:effectLst/>
                          <a:latin typeface="Calibri" pitchFamily="34" charset="0"/>
                          <a:ea typeface="MS PGothic" pitchFamily="34" charset="-128"/>
                        </a:rPr>
                        <a:t>MO</a:t>
                      </a:r>
                      <a:endParaRPr kumimoji="0" lang="en-US" sz="18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2D5A3"/>
                    </a:solidFill>
                  </a:tcPr>
                </a:tc>
                <a:tc gridSpan="5">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s-ES" sz="1800" b="1" i="0" u="none" strike="noStrike" cap="none" normalizeH="0" baseline="0" smtClean="0">
                          <a:ln>
                            <a:noFill/>
                          </a:ln>
                          <a:solidFill>
                            <a:schemeClr val="tx1"/>
                          </a:solidFill>
                          <a:effectLst/>
                          <a:latin typeface="Calibri" pitchFamily="34" charset="0"/>
                          <a:ea typeface="MS PGothic" pitchFamily="34" charset="-128"/>
                        </a:rPr>
                        <a:t>Expectativa de productividad (kg ha</a:t>
                      </a:r>
                      <a:r>
                        <a:rPr kumimoji="0" lang="es-ES" sz="1800" b="1" i="0" u="none" strike="noStrike" cap="none" normalizeH="0" baseline="30000" smtClean="0">
                          <a:ln>
                            <a:noFill/>
                          </a:ln>
                          <a:solidFill>
                            <a:schemeClr val="tx1"/>
                          </a:solidFill>
                          <a:effectLst/>
                          <a:latin typeface="Calibri" pitchFamily="34" charset="0"/>
                          <a:ea typeface="MS PGothic" pitchFamily="34" charset="-128"/>
                        </a:rPr>
                        <a:t>-1</a:t>
                      </a:r>
                      <a:r>
                        <a:rPr kumimoji="0" lang="es-ES" sz="1800" b="1" i="0" u="none" strike="noStrike" cap="none" normalizeH="0" baseline="0" smtClean="0">
                          <a:ln>
                            <a:noFill/>
                          </a:ln>
                          <a:solidFill>
                            <a:schemeClr val="tx1"/>
                          </a:solidFill>
                          <a:effectLst/>
                          <a:latin typeface="Calibri" pitchFamily="34" charset="0"/>
                          <a:ea typeface="MS PGothic" pitchFamily="34" charset="-128"/>
                        </a:rPr>
                        <a:t>)</a:t>
                      </a:r>
                      <a:endParaRPr kumimoji="0" lang="en-US" sz="1800" b="1"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2D5A3"/>
                    </a:solidFill>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r>
              <a:tr h="425450">
                <a:tc vMerge="1">
                  <a:txBody>
                    <a:bodyPr/>
                    <a:lstStyle/>
                    <a:p>
                      <a:endParaRPr lang="es-AR"/>
                    </a:p>
                  </a:txBody>
                  <a:tcPr/>
                </a:tc>
                <a:tc vMerge="1">
                  <a:txBody>
                    <a:bodyPr/>
                    <a:lstStyle/>
                    <a:p>
                      <a:endParaRPr lang="es-A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smtClean="0">
                          <a:ln>
                            <a:noFill/>
                          </a:ln>
                          <a:solidFill>
                            <a:schemeClr val="tx1"/>
                          </a:solidFill>
                          <a:effectLst/>
                          <a:latin typeface="Calibri" pitchFamily="34" charset="0"/>
                          <a:ea typeface="MS PGothic" pitchFamily="34" charset="-128"/>
                        </a:rPr>
                        <a:t>&lt; 3000</a:t>
                      </a:r>
                      <a:endParaRPr kumimoji="0" lang="en-US" sz="1600" b="1" i="0" u="none" strike="noStrike" cap="none" normalizeH="0" baseline="0" smtClean="0">
                        <a:ln>
                          <a:noFill/>
                        </a:ln>
                        <a:solidFill>
                          <a:schemeClr val="tx1"/>
                        </a:solidFill>
                        <a:effectLst/>
                        <a:latin typeface="Calibri" pitchFamily="34" charset="0"/>
                        <a:ea typeface="MS PGothic" pitchFamily="34" charset="-128"/>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2D5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smtClean="0">
                          <a:ln>
                            <a:noFill/>
                          </a:ln>
                          <a:solidFill>
                            <a:schemeClr val="tx1"/>
                          </a:solidFill>
                          <a:effectLst/>
                          <a:latin typeface="Calibri" pitchFamily="34" charset="0"/>
                          <a:ea typeface="MS PGothic" pitchFamily="34" charset="-128"/>
                        </a:rPr>
                        <a:t>3000-4000</a:t>
                      </a:r>
                      <a:endParaRPr kumimoji="0" lang="en-US" sz="1600" b="1" i="0" u="none" strike="noStrike" cap="none" normalizeH="0" baseline="0" smtClean="0">
                        <a:ln>
                          <a:noFill/>
                        </a:ln>
                        <a:solidFill>
                          <a:schemeClr val="tx1"/>
                        </a:solidFill>
                        <a:effectLst/>
                        <a:latin typeface="Calibri" pitchFamily="34" charset="0"/>
                        <a:ea typeface="MS PGothic" pitchFamily="34" charset="-128"/>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2D5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smtClean="0">
                          <a:ln>
                            <a:noFill/>
                          </a:ln>
                          <a:solidFill>
                            <a:schemeClr val="tx1"/>
                          </a:solidFill>
                          <a:effectLst/>
                          <a:latin typeface="Calibri" pitchFamily="34" charset="0"/>
                          <a:ea typeface="MS PGothic" pitchFamily="34" charset="-128"/>
                        </a:rPr>
                        <a:t>4000-6000</a:t>
                      </a:r>
                      <a:endParaRPr kumimoji="0" lang="en-US" sz="1600" b="1" i="0" u="none" strike="noStrike" cap="none" normalizeH="0" baseline="0" smtClean="0">
                        <a:ln>
                          <a:noFill/>
                        </a:ln>
                        <a:solidFill>
                          <a:schemeClr val="tx1"/>
                        </a:solidFill>
                        <a:effectLst/>
                        <a:latin typeface="Calibri" pitchFamily="34" charset="0"/>
                        <a:ea typeface="MS PGothic" pitchFamily="34" charset="-128"/>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2D5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smtClean="0">
                          <a:ln>
                            <a:noFill/>
                          </a:ln>
                          <a:solidFill>
                            <a:schemeClr val="tx1"/>
                          </a:solidFill>
                          <a:effectLst/>
                          <a:latin typeface="Calibri" pitchFamily="34" charset="0"/>
                          <a:ea typeface="MS PGothic" pitchFamily="34" charset="-128"/>
                        </a:rPr>
                        <a:t>6000-8000</a:t>
                      </a:r>
                      <a:endParaRPr kumimoji="0" lang="en-US" sz="1600" b="1" i="0" u="none" strike="noStrike" cap="none" normalizeH="0" baseline="0" smtClean="0">
                        <a:ln>
                          <a:noFill/>
                        </a:ln>
                        <a:solidFill>
                          <a:schemeClr val="tx1"/>
                        </a:solidFill>
                        <a:effectLst/>
                        <a:latin typeface="Calibri" pitchFamily="34" charset="0"/>
                        <a:ea typeface="MS PGothic" pitchFamily="34" charset="-128"/>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2D5A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1" i="0" u="none" strike="noStrike" cap="none" normalizeH="0" baseline="0" smtClean="0">
                          <a:ln>
                            <a:noFill/>
                          </a:ln>
                          <a:solidFill>
                            <a:schemeClr val="tx1"/>
                          </a:solidFill>
                          <a:effectLst/>
                          <a:latin typeface="Calibri" pitchFamily="34" charset="0"/>
                          <a:ea typeface="MS PGothic" pitchFamily="34" charset="-128"/>
                        </a:rPr>
                        <a:t>&gt;8000</a:t>
                      </a:r>
                      <a:endParaRPr kumimoji="0" lang="en-US" sz="1600" b="1" i="0" u="none" strike="noStrike" cap="none" normalizeH="0" baseline="0" smtClean="0">
                        <a:ln>
                          <a:noFill/>
                        </a:ln>
                        <a:solidFill>
                          <a:schemeClr val="tx1"/>
                        </a:solidFill>
                        <a:effectLst/>
                        <a:latin typeface="Calibri" pitchFamily="34" charset="0"/>
                        <a:ea typeface="MS PGothic" pitchFamily="34" charset="-128"/>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2D5A3"/>
                    </a:solidFill>
                  </a:tcPr>
                </a:tc>
              </a:tr>
              <a:tr h="425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PT" sz="1600" b="0" i="1" u="none" strike="noStrike" cap="none" normalizeH="0" baseline="0" smtClean="0">
                        <a:ln>
                          <a:noFill/>
                        </a:ln>
                        <a:solidFill>
                          <a:schemeClr val="tx1"/>
                        </a:solidFill>
                        <a:effectLst/>
                        <a:latin typeface="Arial" pitchFamily="34" charset="0"/>
                        <a:ea typeface="MS PGothic" pitchFamily="34" charset="-128"/>
                        <a:cs typeface="Times New Roman" pitchFamily="18" charset="0"/>
                      </a:endParaRPr>
                    </a:p>
                  </a:txBody>
                  <a:tcPr marL="68580" marR="68580" marT="0" marB="0" anchor="ctr" horzOverflow="overflow">
                    <a:lnL w="12700" cap="flat" cmpd="sng" algn="ctr">
                      <a:solidFill>
                        <a:srgbClr val="7E6BC9"/>
                      </a:solidFill>
                      <a:prstDash val="solid"/>
                      <a:round/>
                      <a:headEnd type="none" w="med" len="med"/>
                      <a:tailEnd type="none" w="med" len="med"/>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1" u="none" strike="noStrike" cap="none" normalizeH="0" baseline="0" smtClean="0">
                          <a:ln>
                            <a:noFill/>
                          </a:ln>
                          <a:solidFill>
                            <a:schemeClr val="tx1"/>
                          </a:solidFill>
                          <a:effectLst/>
                          <a:latin typeface="Calibri" pitchFamily="34" charset="0"/>
                          <a:ea typeface="MS PGothic" pitchFamily="34" charset="-128"/>
                        </a:rPr>
                        <a:t>%</a:t>
                      </a:r>
                      <a:endParaRPr kumimoji="0" lang="en-US" sz="1600" b="0" i="1"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1" u="none" strike="noStrike" cap="none" normalizeH="0" baseline="0" smtClean="0">
                          <a:ln>
                            <a:noFill/>
                          </a:ln>
                          <a:solidFill>
                            <a:schemeClr val="tx1"/>
                          </a:solidFill>
                          <a:effectLst/>
                          <a:latin typeface="Calibri" pitchFamily="34" charset="0"/>
                          <a:ea typeface="MS PGothic" pitchFamily="34" charset="-128"/>
                        </a:rPr>
                        <a:t>-------------------------------  kg ha</a:t>
                      </a:r>
                      <a:r>
                        <a:rPr kumimoji="0" lang="pt-PT" sz="1600" b="0" i="1" u="none" strike="noStrike" cap="none" normalizeH="0" baseline="30000" smtClean="0">
                          <a:ln>
                            <a:noFill/>
                          </a:ln>
                          <a:solidFill>
                            <a:schemeClr val="tx1"/>
                          </a:solidFill>
                          <a:effectLst/>
                          <a:latin typeface="Calibri" pitchFamily="34" charset="0"/>
                          <a:ea typeface="MS PGothic" pitchFamily="34" charset="-128"/>
                        </a:rPr>
                        <a:t>-1</a:t>
                      </a:r>
                      <a:r>
                        <a:rPr kumimoji="0" lang="pt-PT" sz="1600" b="0" i="1" u="none" strike="noStrike" cap="none" normalizeH="0" baseline="0" smtClean="0">
                          <a:ln>
                            <a:noFill/>
                          </a:ln>
                          <a:solidFill>
                            <a:schemeClr val="tx1"/>
                          </a:solidFill>
                          <a:effectLst/>
                          <a:latin typeface="Calibri" pitchFamily="34" charset="0"/>
                          <a:ea typeface="MS PGothic" pitchFamily="34" charset="-128"/>
                        </a:rPr>
                        <a:t>  -----------------------------</a:t>
                      </a:r>
                      <a:endParaRPr kumimoji="0" lang="en-US" sz="1600" b="0" i="1"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r>
              <a:tr h="42545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Gramínea</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w="12700" cap="flat" cmpd="sng" algn="ctr">
                      <a:solidFill>
                        <a:srgbClr val="7E6BC9"/>
                      </a:solidFill>
                      <a:prstDash val="solid"/>
                      <a:round/>
                      <a:headEnd type="none" w="med" len="med"/>
                      <a:tailEnd type="none" w="med" len="med"/>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&lt; 2</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30 </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50 </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70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90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110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r>
              <a:tr h="425450">
                <a:tc vMerge="1">
                  <a:txBody>
                    <a:bodyPr/>
                    <a:lstStyle/>
                    <a:p>
                      <a:endParaRPr lang="es-A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2 a 3</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40 </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60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80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100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r>
              <a:tr h="425450">
                <a:tc vMerge="1">
                  <a:txBody>
                    <a:bodyPr/>
                    <a:lstStyle/>
                    <a:p>
                      <a:endParaRPr lang="es-A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&gt; 3</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30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50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70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90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r>
              <a:tr h="42545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Consorcio o barbecho</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w="12700" cap="flat" cmpd="sng" algn="ctr">
                      <a:solidFill>
                        <a:srgbClr val="7E6BC9"/>
                      </a:solidFill>
                      <a:prstDash val="solid"/>
                      <a:round/>
                      <a:headEnd type="none" w="med" len="med"/>
                      <a:tailEnd type="none" w="med" len="med"/>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&lt; 2</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30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50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70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90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r>
              <a:tr h="425450">
                <a:tc vMerge="1">
                  <a:txBody>
                    <a:bodyPr/>
                    <a:lstStyle/>
                    <a:p>
                      <a:endParaRPr lang="es-A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2 a 3</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40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60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80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r>
              <a:tr h="425450">
                <a:tc vMerge="1">
                  <a:txBody>
                    <a:bodyPr/>
                    <a:lstStyle/>
                    <a:p>
                      <a:endParaRPr lang="es-A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&gt; 3</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30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50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70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r>
              <a:tr h="42545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Leguminosa</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w="12700" cap="flat" cmpd="sng" algn="ctr">
                      <a:solidFill>
                        <a:srgbClr val="7E6BC9"/>
                      </a:solidFill>
                      <a:prstDash val="solid"/>
                      <a:round/>
                      <a:headEnd type="none" w="med" len="med"/>
                      <a:tailEnd type="none" w="med" len="med"/>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&lt; 2</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40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50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70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r>
              <a:tr h="425450">
                <a:tc vMerge="1">
                  <a:txBody>
                    <a:bodyPr/>
                    <a:lstStyle/>
                    <a:p>
                      <a:endParaRPr lang="es-A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2 a 3</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30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40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60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chemeClr val="bg1"/>
                    </a:solidFill>
                  </a:tcPr>
                </a:tc>
              </a:tr>
              <a:tr h="425450">
                <a:tc vMerge="1">
                  <a:txBody>
                    <a:bodyPr/>
                    <a:lstStyle/>
                    <a:p>
                      <a:endParaRPr lang="es-A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&gt; 3</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20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30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a:noFill/>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1600" b="0" i="0" u="none" strike="noStrike" cap="none" normalizeH="0" baseline="0" smtClean="0">
                          <a:ln>
                            <a:noFill/>
                          </a:ln>
                          <a:solidFill>
                            <a:schemeClr val="tx1"/>
                          </a:solidFill>
                          <a:effectLst/>
                          <a:latin typeface="Calibri" pitchFamily="34" charset="0"/>
                          <a:ea typeface="MS PGothic" pitchFamily="34" charset="-128"/>
                        </a:rPr>
                        <a:t>≥ 50</a:t>
                      </a:r>
                      <a:endParaRPr kumimoji="0" lang="en-US" sz="1600" b="0" i="0" u="none" strike="noStrike" cap="none" normalizeH="0" baseline="0" smtClean="0">
                        <a:ln>
                          <a:noFill/>
                        </a:ln>
                        <a:solidFill>
                          <a:schemeClr val="tx1"/>
                        </a:solidFill>
                        <a:effectLst/>
                        <a:latin typeface="Times New Roman" pitchFamily="18" charset="0"/>
                        <a:ea typeface="MS PGothic" pitchFamily="34" charset="-128"/>
                        <a:cs typeface="Times New Roman" pitchFamily="18" charset="0"/>
                      </a:endParaRPr>
                    </a:p>
                  </a:txBody>
                  <a:tcPr marL="68580" marR="68580" marT="0" marB="0" anchor="ctr" horzOverflow="overflow">
                    <a:lnL>
                      <a:noFill/>
                    </a:lnL>
                    <a:lnR w="12700" cap="flat" cmpd="sng" algn="ctr">
                      <a:solidFill>
                        <a:srgbClr val="7E6BC9"/>
                      </a:solidFill>
                      <a:prstDash val="solid"/>
                      <a:round/>
                      <a:headEnd type="none" w="med" len="med"/>
                      <a:tailEnd type="none" w="med" len="med"/>
                    </a:lnR>
                    <a:lnT w="12700" cap="flat" cmpd="sng" algn="ctr">
                      <a:solidFill>
                        <a:srgbClr val="7E6BC9"/>
                      </a:solidFill>
                      <a:prstDash val="solid"/>
                      <a:round/>
                      <a:headEnd type="none" w="med" len="med"/>
                      <a:tailEnd type="none" w="med" len="med"/>
                    </a:lnT>
                    <a:lnB w="12700" cap="flat" cmpd="sng" algn="ctr">
                      <a:solidFill>
                        <a:srgbClr val="7E6BC9"/>
                      </a:solidFill>
                      <a:prstDash val="solid"/>
                      <a:round/>
                      <a:headEnd type="none" w="med" len="med"/>
                      <a:tailEnd type="none" w="med" len="med"/>
                    </a:lnB>
                    <a:lnTlToBr>
                      <a:noFill/>
                    </a:lnTlToBr>
                    <a:lnBlToTr>
                      <a:noFill/>
                    </a:lnBlToTr>
                    <a:solidFill>
                      <a:srgbClr val="ECEBF5"/>
                    </a:solidFill>
                  </a:tcPr>
                </a:tc>
              </a:tr>
            </a:tbl>
          </a:graphicData>
        </a:graphic>
      </p:graphicFrame>
      <p:sp>
        <p:nvSpPr>
          <p:cNvPr id="3" name="6 Elipse"/>
          <p:cNvSpPr/>
          <p:nvPr/>
        </p:nvSpPr>
        <p:spPr>
          <a:xfrm>
            <a:off x="6643688" y="5113338"/>
            <a:ext cx="785812" cy="357187"/>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4" name="6 Elipse"/>
          <p:cNvSpPr/>
          <p:nvPr/>
        </p:nvSpPr>
        <p:spPr>
          <a:xfrm>
            <a:off x="320675" y="5426075"/>
            <a:ext cx="1387475" cy="577850"/>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5" name="6 Elipse"/>
          <p:cNvSpPr/>
          <p:nvPr/>
        </p:nvSpPr>
        <p:spPr>
          <a:xfrm>
            <a:off x="1795463" y="5089525"/>
            <a:ext cx="785812" cy="355600"/>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6" name="6 Elipse"/>
          <p:cNvSpPr/>
          <p:nvPr/>
        </p:nvSpPr>
        <p:spPr>
          <a:xfrm>
            <a:off x="6500813" y="1639888"/>
            <a:ext cx="1193800" cy="514350"/>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7" name="6 Elipse"/>
          <p:cNvSpPr/>
          <p:nvPr/>
        </p:nvSpPr>
        <p:spPr>
          <a:xfrm>
            <a:off x="6643688" y="2571750"/>
            <a:ext cx="785812" cy="357188"/>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8" name="6 Elipse"/>
          <p:cNvSpPr/>
          <p:nvPr/>
        </p:nvSpPr>
        <p:spPr>
          <a:xfrm>
            <a:off x="1784350" y="2582863"/>
            <a:ext cx="785813" cy="357187"/>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9" name="6 Elipse"/>
          <p:cNvSpPr/>
          <p:nvPr/>
        </p:nvSpPr>
        <p:spPr>
          <a:xfrm>
            <a:off x="338138" y="2908300"/>
            <a:ext cx="1387475" cy="577850"/>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80989" name="Title 1"/>
          <p:cNvSpPr txBox="1">
            <a:spLocks/>
          </p:cNvSpPr>
          <p:nvPr/>
        </p:nvSpPr>
        <p:spPr bwMode="auto">
          <a:xfrm>
            <a:off x="166688" y="214313"/>
            <a:ext cx="9144000" cy="1214437"/>
          </a:xfrm>
          <a:prstGeom prst="rect">
            <a:avLst/>
          </a:prstGeom>
          <a:noFill/>
          <a:ln w="9525">
            <a:noFill/>
            <a:miter lim="800000"/>
            <a:headEnd/>
            <a:tailEnd/>
          </a:ln>
        </p:spPr>
        <p:txBody>
          <a:bodyPr/>
          <a:lstStyle/>
          <a:p>
            <a:r>
              <a:rPr lang="es-AR" sz="2800" b="1">
                <a:latin typeface="Calibri" pitchFamily="34" charset="0"/>
                <a:cs typeface="Times New Roman" pitchFamily="18" charset="0"/>
              </a:rPr>
              <a:t>Recomendación de fertilización nitrogenada para MAIZ bajo Sistema de Siembra Directa </a:t>
            </a:r>
            <a:r>
              <a:rPr lang="en-US" sz="2800" b="1">
                <a:latin typeface="Calibri" pitchFamily="34" charset="0"/>
                <a:cs typeface="Times New Roman" pitchFamily="18" charset="0"/>
              </a:rPr>
              <a:t>-</a:t>
            </a:r>
            <a:r>
              <a:rPr lang="es-AR" sz="2800" b="1">
                <a:latin typeface="Calibri" pitchFamily="34" charset="0"/>
                <a:cs typeface="Times New Roman" pitchFamily="18" charset="0"/>
              </a:rPr>
              <a:t> Paraguay</a:t>
            </a:r>
            <a:r>
              <a:rPr lang="es-AR" sz="2400" b="1">
                <a:latin typeface="Calibri" pitchFamily="34" charset="0"/>
                <a:cs typeface="Times New Roman" pitchFamily="18" charset="0"/>
              </a:rPr>
              <a:t/>
            </a:r>
            <a:br>
              <a:rPr lang="es-AR" sz="2400" b="1">
                <a:latin typeface="Calibri" pitchFamily="34" charset="0"/>
                <a:cs typeface="Times New Roman" pitchFamily="18" charset="0"/>
              </a:rPr>
            </a:br>
            <a:endParaRPr lang="es-AR" sz="2000" b="1">
              <a:latin typeface="Calibri" pitchFamily="34" charset="0"/>
            </a:endParaRPr>
          </a:p>
        </p:txBody>
      </p:sp>
      <p:sp>
        <p:nvSpPr>
          <p:cNvPr id="12" name="6 Elipse"/>
          <p:cNvSpPr/>
          <p:nvPr/>
        </p:nvSpPr>
        <p:spPr>
          <a:xfrm>
            <a:off x="7956550" y="5949950"/>
            <a:ext cx="785813" cy="357188"/>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3" name="6 Elipse"/>
          <p:cNvSpPr/>
          <p:nvPr/>
        </p:nvSpPr>
        <p:spPr>
          <a:xfrm>
            <a:off x="1763713" y="5949950"/>
            <a:ext cx="785812" cy="357188"/>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4" name="6 Elipse"/>
          <p:cNvSpPr/>
          <p:nvPr/>
        </p:nvSpPr>
        <p:spPr>
          <a:xfrm>
            <a:off x="1763713" y="3429000"/>
            <a:ext cx="785812" cy="357188"/>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
        <p:nvSpPr>
          <p:cNvPr id="15" name="6 Elipse"/>
          <p:cNvSpPr/>
          <p:nvPr/>
        </p:nvSpPr>
        <p:spPr>
          <a:xfrm>
            <a:off x="8034338" y="3432175"/>
            <a:ext cx="785812" cy="357188"/>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linds(horizont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linds(horizont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2" grpId="0" animBg="1"/>
      <p:bldP spid="13" grpId="0" animBg="1"/>
      <p:bldP spid="14"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214313" y="355600"/>
            <a:ext cx="9144000" cy="1214438"/>
          </a:xfrm>
          <a:prstGeom prst="rect">
            <a:avLst/>
          </a:prstGeom>
          <a:noFill/>
          <a:ln w="9525">
            <a:noFill/>
            <a:miter lim="800000"/>
            <a:headEnd/>
            <a:tailEnd/>
          </a:ln>
        </p:spPr>
        <p:txBody>
          <a:bodyPr/>
          <a:lstStyle/>
          <a:p>
            <a:r>
              <a:rPr lang="es-AR" sz="2800" b="1" dirty="0">
                <a:latin typeface="Arial Narrow" pitchFamily="34" charset="0"/>
                <a:cs typeface="Times New Roman" pitchFamily="18" charset="0"/>
              </a:rPr>
              <a:t>Recomendación de fertilización nitrogenada para TRIGO bajo Sistema de Siembra Directa </a:t>
            </a:r>
            <a:r>
              <a:rPr lang="en-US" sz="2800" b="1" dirty="0">
                <a:latin typeface="Arial Narrow" pitchFamily="34" charset="0"/>
                <a:cs typeface="Times New Roman" pitchFamily="18" charset="0"/>
              </a:rPr>
              <a:t>–</a:t>
            </a:r>
            <a:r>
              <a:rPr lang="es-AR" sz="2800" b="1" dirty="0">
                <a:latin typeface="Arial Narrow" pitchFamily="34" charset="0"/>
                <a:cs typeface="Times New Roman" pitchFamily="18" charset="0"/>
              </a:rPr>
              <a:t> </a:t>
            </a:r>
            <a:r>
              <a:rPr lang="es-AR" sz="2800" b="1" dirty="0" smtClean="0">
                <a:latin typeface="Arial Narrow" pitchFamily="34" charset="0"/>
                <a:cs typeface="Times New Roman" pitchFamily="18" charset="0"/>
              </a:rPr>
              <a:t>Paraguay</a:t>
            </a:r>
            <a:r>
              <a:rPr lang="es-AR" sz="2400" b="1" dirty="0">
                <a:latin typeface="Arial Narrow" pitchFamily="34" charset="0"/>
                <a:cs typeface="Times New Roman" pitchFamily="18" charset="0"/>
              </a:rPr>
              <a:t/>
            </a:r>
            <a:br>
              <a:rPr lang="es-AR" sz="2400" b="1" dirty="0">
                <a:latin typeface="Arial Narrow" pitchFamily="34" charset="0"/>
                <a:cs typeface="Times New Roman" pitchFamily="18" charset="0"/>
              </a:rPr>
            </a:br>
            <a:endParaRPr lang="es-AR" sz="2000" b="1" dirty="0">
              <a:latin typeface="Arial Narrow" pitchFamily="34" charset="0"/>
            </a:endParaRPr>
          </a:p>
        </p:txBody>
      </p:sp>
      <p:sp>
        <p:nvSpPr>
          <p:cNvPr id="81923" name="6 CuadroTexto"/>
          <p:cNvSpPr txBox="1">
            <a:spLocks noChangeArrowheads="1"/>
          </p:cNvSpPr>
          <p:nvPr/>
        </p:nvSpPr>
        <p:spPr bwMode="auto">
          <a:xfrm>
            <a:off x="6180138" y="6429375"/>
            <a:ext cx="184150" cy="369888"/>
          </a:xfrm>
          <a:prstGeom prst="rect">
            <a:avLst/>
          </a:prstGeom>
          <a:noFill/>
          <a:ln w="9525">
            <a:noFill/>
            <a:miter lim="800000"/>
            <a:headEnd/>
            <a:tailEnd/>
          </a:ln>
        </p:spPr>
        <p:txBody>
          <a:bodyPr wrap="none">
            <a:spAutoFit/>
          </a:bodyPr>
          <a:lstStyle/>
          <a:p>
            <a:endParaRPr lang="es-PY">
              <a:latin typeface="Arial Narrow" pitchFamily="34" charset="0"/>
            </a:endParaRPr>
          </a:p>
        </p:txBody>
      </p:sp>
      <p:graphicFrame>
        <p:nvGraphicFramePr>
          <p:cNvPr id="6" name="5 Tabla"/>
          <p:cNvGraphicFramePr>
            <a:graphicFrameLocks noGrp="1"/>
          </p:cNvGraphicFramePr>
          <p:nvPr/>
        </p:nvGraphicFramePr>
        <p:xfrm>
          <a:off x="285750" y="1641475"/>
          <a:ext cx="8643938" cy="4648201"/>
        </p:xfrm>
        <a:graphic>
          <a:graphicData uri="http://schemas.openxmlformats.org/drawingml/2006/table">
            <a:tbl>
              <a:tblPr/>
              <a:tblGrid>
                <a:gridCol w="1084263"/>
                <a:gridCol w="1487487"/>
                <a:gridCol w="1357313"/>
                <a:gridCol w="1643062"/>
                <a:gridCol w="1571625"/>
                <a:gridCol w="1500188"/>
              </a:tblGrid>
              <a:tr h="6191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bg1"/>
                          </a:solidFill>
                          <a:effectLst/>
                          <a:latin typeface="Arial" pitchFamily="34" charset="0"/>
                          <a:ea typeface="ＭＳ Ｐゴシック" charset="-128"/>
                          <a:cs typeface="Times New Roman" pitchFamily="18" charset="0"/>
                        </a:rPr>
                        <a:t>Cultivo anterior</a:t>
                      </a:r>
                      <a:endParaRPr kumimoji="0" lang="es-PY" sz="2000" b="1" i="0" u="none" strike="noStrike" cap="none" normalizeH="0" baseline="0" dirty="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bg1"/>
                          </a:solidFill>
                          <a:effectLst/>
                          <a:latin typeface="Arial" pitchFamily="34" charset="0"/>
                          <a:ea typeface="ＭＳ Ｐゴシック" charset="-128"/>
                          <a:cs typeface="Times New Roman" pitchFamily="18" charset="0"/>
                        </a:rPr>
                        <a:t>Profundidad de muestreo (0-10 cm)</a:t>
                      </a:r>
                      <a:endParaRPr kumimoji="0" lang="es-PY" sz="2000" b="1" i="0" u="none" strike="noStrike" cap="none" normalizeH="0" baseline="0" dirty="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Expectativa de productividad (kg ha</a:t>
                      </a:r>
                      <a:r>
                        <a:rPr kumimoji="0" lang="es-ES" sz="2000" b="1" i="0" u="none" strike="noStrike" cap="none" normalizeH="0" baseline="30000" smtClean="0">
                          <a:ln>
                            <a:noFill/>
                          </a:ln>
                          <a:solidFill>
                            <a:schemeClr val="bg1"/>
                          </a:solidFill>
                          <a:effectLst/>
                          <a:latin typeface="Arial" pitchFamily="34" charset="0"/>
                          <a:ea typeface="ＭＳ Ｐゴシック" charset="-128"/>
                          <a:cs typeface="Times New Roman" pitchFamily="18" charset="0"/>
                        </a:rPr>
                        <a:t>-1</a:t>
                      </a:r>
                      <a:r>
                        <a:rPr kumimoji="0" lang="es-ES" sz="20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a:t>
                      </a:r>
                      <a:endParaRPr kumimoji="0" lang="es-PY" sz="20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hMerge="1">
                  <a:txBody>
                    <a:bodyPr/>
                    <a:lstStyle/>
                    <a:p>
                      <a:endParaRPr lang="en-US"/>
                    </a:p>
                  </a:txBody>
                  <a:tcPr/>
                </a:tc>
                <a:tc hMerge="1">
                  <a:txBody>
                    <a:bodyPr/>
                    <a:lstStyle/>
                    <a:p>
                      <a:endParaRPr lang="en-US"/>
                    </a:p>
                  </a:txBody>
                  <a:tcPr/>
                </a:tc>
              </a:tr>
              <a:tr h="595313">
                <a:tc vMerge="1">
                  <a:txBody>
                    <a:bodyPr/>
                    <a:lstStyle/>
                    <a:p>
                      <a:endParaRPr lang="en-US"/>
                    </a:p>
                  </a:txBody>
                  <a:tcPr/>
                </a:tc>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bg1"/>
                          </a:solidFill>
                          <a:effectLst/>
                          <a:latin typeface="Arial" pitchFamily="34" charset="0"/>
                          <a:ea typeface="ＭＳ Ｐゴシック" charset="-128"/>
                          <a:cs typeface="Times New Roman" pitchFamily="18" charset="0"/>
                        </a:rPr>
                        <a:t>Materia Orgánica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dirty="0" smtClean="0">
                          <a:ln>
                            <a:noFill/>
                          </a:ln>
                          <a:solidFill>
                            <a:schemeClr val="bg1"/>
                          </a:solidFill>
                          <a:effectLst/>
                          <a:latin typeface="Arial" pitchFamily="34" charset="0"/>
                          <a:ea typeface="ＭＳ Ｐゴシック" charset="-128"/>
                          <a:cs typeface="Times New Roman" pitchFamily="18" charset="0"/>
                        </a:rPr>
                        <a:t> -</a:t>
                      </a:r>
                      <a:r>
                        <a:rPr kumimoji="0" lang="pt-PT" sz="2000" b="1" i="0" u="none" strike="noStrike" cap="none" normalizeH="0" baseline="0" dirty="0" smtClean="0">
                          <a:ln>
                            <a:noFill/>
                          </a:ln>
                          <a:solidFill>
                            <a:schemeClr val="bg1"/>
                          </a:solidFill>
                          <a:effectLst/>
                          <a:latin typeface="Arial" pitchFamily="34" charset="0"/>
                          <a:ea typeface="ＭＳ Ｐゴシック" charset="-128"/>
                          <a:cs typeface="Times New Roman" pitchFamily="18" charset="0"/>
                        </a:rPr>
                        <a:t>--%---</a:t>
                      </a:r>
                      <a:endParaRPr kumimoji="0" lang="es-PY" sz="2000" b="1" i="0" u="none" strike="noStrike" cap="none" normalizeH="0" baseline="0" dirty="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rowSpan="2"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&lt; 2000</a:t>
                      </a:r>
                      <a:endParaRPr kumimoji="0" lang="es-PY" sz="20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2000-3000</a:t>
                      </a:r>
                      <a:endParaRPr kumimoji="0" lang="es-PY" sz="20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&gt; 3000</a:t>
                      </a:r>
                      <a:endParaRPr kumimoji="0" lang="es-PY" sz="20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r>
              <a:tr h="3413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ES" sz="2000" b="1" i="0" u="none" strike="noStrike" cap="none" normalizeH="0" baseline="0" smtClean="0">
                        <a:ln>
                          <a:noFill/>
                        </a:ln>
                        <a:solidFill>
                          <a:schemeClr val="bg1"/>
                        </a:solidFill>
                        <a:effectLst/>
                        <a:latin typeface="Arial" pitchFamily="34" charset="0"/>
                        <a:ea typeface="ＭＳ Ｐゴシック" charset="-128"/>
                        <a:cs typeface="Times New Roman" pitchFamily="18" charset="0"/>
                      </a:endParaRPr>
                    </a:p>
                  </a:txBody>
                  <a:tcPr marL="60864" marR="608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gridSpan="2" vMerge="1">
                  <a:txBody>
                    <a:bodyPr/>
                    <a:lstStyle/>
                    <a:p>
                      <a:endParaRPr lang="en-US"/>
                    </a:p>
                  </a:txBody>
                  <a:tcPr/>
                </a:tc>
                <a:tc hMerge="1" v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0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----------------kg ha</a:t>
                      </a:r>
                      <a:r>
                        <a:rPr kumimoji="0" lang="pt-PT" sz="2000" b="1" i="0" u="none" strike="noStrike" cap="none" normalizeH="0" baseline="30000" smtClean="0">
                          <a:ln>
                            <a:noFill/>
                          </a:ln>
                          <a:solidFill>
                            <a:schemeClr val="bg1"/>
                          </a:solidFill>
                          <a:effectLst/>
                          <a:latin typeface="Arial" pitchFamily="34" charset="0"/>
                          <a:ea typeface="ＭＳ Ｐゴシック" charset="-128"/>
                          <a:cs typeface="Times New Roman" pitchFamily="18" charset="0"/>
                        </a:rPr>
                        <a:t>-1</a:t>
                      </a:r>
                      <a:r>
                        <a:rPr kumimoji="0" lang="pt-PT" sz="20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 de N-------------------</a:t>
                      </a:r>
                      <a:endParaRPr kumimoji="0" lang="es-PY" sz="20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hMerge="1">
                  <a:txBody>
                    <a:bodyPr/>
                    <a:lstStyle/>
                    <a:p>
                      <a:endParaRPr lang="en-US"/>
                    </a:p>
                  </a:txBody>
                  <a:tcPr/>
                </a:tc>
                <a:tc hMerge="1">
                  <a:txBody>
                    <a:bodyPr/>
                    <a:lstStyle/>
                    <a:p>
                      <a:endParaRPr lang="en-US"/>
                    </a:p>
                  </a:txBody>
                  <a:tcPr/>
                </a:tc>
              </a:tr>
              <a:tr h="51435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32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Maíz</a:t>
                      </a:r>
                      <a:endParaRPr kumimoji="0" lang="es-PY" sz="32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Bajo</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&lt; 2</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60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80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100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r>
              <a:tr h="51435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Medio</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2 - 3</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40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60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80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r>
              <a:tr h="52070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Alto</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&gt; 3</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20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40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60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r>
              <a:tr h="51435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3200" b="1" i="0" u="none" strike="noStrike" cap="none" normalizeH="0" baseline="0" dirty="0" smtClean="0">
                          <a:ln>
                            <a:noFill/>
                          </a:ln>
                          <a:solidFill>
                            <a:schemeClr val="bg1"/>
                          </a:solidFill>
                          <a:effectLst/>
                          <a:latin typeface="Arial" pitchFamily="34" charset="0"/>
                          <a:ea typeface="ＭＳ Ｐゴシック" charset="-128"/>
                          <a:cs typeface="Times New Roman" pitchFamily="18" charset="0"/>
                        </a:rPr>
                        <a:t>Soja</a:t>
                      </a:r>
                      <a:endParaRPr kumimoji="0" lang="es-PY" sz="3200" b="1" i="0" u="none" strike="noStrike" cap="none" normalizeH="0" baseline="0" dirty="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Bajo</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&lt; 2</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40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60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80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r>
              <a:tr h="51435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Medio</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2 - 3</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20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40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60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r>
              <a:tr h="51435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dirty="0" smtClean="0">
                          <a:ln>
                            <a:noFill/>
                          </a:ln>
                          <a:solidFill>
                            <a:schemeClr val="bg1"/>
                          </a:solidFill>
                          <a:effectLst/>
                          <a:latin typeface="Arial" pitchFamily="34" charset="0"/>
                          <a:ea typeface="ＭＳ Ｐゴシック" charset="-128"/>
                          <a:cs typeface="Times New Roman" pitchFamily="18" charset="0"/>
                        </a:rPr>
                        <a:t>Alto</a:t>
                      </a:r>
                      <a:endParaRPr kumimoji="0" lang="es-PY" sz="2400" b="1" i="0" u="none" strike="noStrike" cap="none" normalizeH="0" baseline="0" dirty="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&gt; 3</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smtClean="0">
                          <a:ln>
                            <a:noFill/>
                          </a:ln>
                          <a:solidFill>
                            <a:schemeClr val="bg1"/>
                          </a:solidFill>
                          <a:effectLst/>
                          <a:latin typeface="Arial" pitchFamily="34" charset="0"/>
                          <a:ea typeface="ＭＳ Ｐゴシック" charset="-128"/>
                          <a:cs typeface="Times New Roman" pitchFamily="18" charset="0"/>
                        </a:rPr>
                        <a:t>20</a:t>
                      </a:r>
                      <a:endParaRPr kumimoji="0" lang="es-PY" sz="2400" b="1" i="0" u="none" strike="noStrike" cap="none" normalizeH="0" baseline="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PT" sz="2400" b="1" i="0" u="none" strike="noStrike" cap="none" normalizeH="0" baseline="0" dirty="0" smtClean="0">
                          <a:ln>
                            <a:noFill/>
                          </a:ln>
                          <a:solidFill>
                            <a:schemeClr val="bg1"/>
                          </a:solidFill>
                          <a:effectLst/>
                          <a:latin typeface="Arial" pitchFamily="34" charset="0"/>
                          <a:ea typeface="ＭＳ Ｐゴシック" charset="-128"/>
                          <a:cs typeface="Times New Roman" pitchFamily="18" charset="0"/>
                        </a:rPr>
                        <a:t>40</a:t>
                      </a:r>
                      <a:endParaRPr kumimoji="0" lang="es-PY" sz="2400" b="1" i="0" u="none" strike="noStrike" cap="none" normalizeH="0" baseline="0" dirty="0" smtClean="0">
                        <a:ln>
                          <a:noFill/>
                        </a:ln>
                        <a:solidFill>
                          <a:schemeClr val="bg1"/>
                        </a:solidFill>
                        <a:effectLst/>
                        <a:latin typeface="Times New Roman" pitchFamily="18" charset="0"/>
                        <a:ea typeface="ＭＳ Ｐゴシック" charset="-128"/>
                        <a:cs typeface="Times New Roman" pitchFamily="18" charset="0"/>
                      </a:endParaRPr>
                    </a:p>
                  </a:txBody>
                  <a:tcPr marL="60864" marR="6086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r="-100000" b="-100000"/>
                    </a:gradFill>
                  </a:tcPr>
                </a:tc>
              </a:tr>
            </a:tbl>
          </a:graphicData>
        </a:graphic>
      </p:graphicFrame>
      <p:sp>
        <p:nvSpPr>
          <p:cNvPr id="5" name="4 Elipse"/>
          <p:cNvSpPr/>
          <p:nvPr/>
        </p:nvSpPr>
        <p:spPr>
          <a:xfrm>
            <a:off x="6215063" y="3214688"/>
            <a:ext cx="857250" cy="500062"/>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9" name="8 Elipse"/>
          <p:cNvSpPr/>
          <p:nvPr/>
        </p:nvSpPr>
        <p:spPr>
          <a:xfrm>
            <a:off x="6197600" y="4752975"/>
            <a:ext cx="857250" cy="500063"/>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0" name="9 Elipse"/>
          <p:cNvSpPr/>
          <p:nvPr/>
        </p:nvSpPr>
        <p:spPr>
          <a:xfrm>
            <a:off x="7740650" y="5260975"/>
            <a:ext cx="857250" cy="500063"/>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1" name="4 Elipse"/>
          <p:cNvSpPr/>
          <p:nvPr/>
        </p:nvSpPr>
        <p:spPr>
          <a:xfrm>
            <a:off x="7737475" y="3714750"/>
            <a:ext cx="857250" cy="500063"/>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2" name="8 Elipse"/>
          <p:cNvSpPr/>
          <p:nvPr/>
        </p:nvSpPr>
        <p:spPr>
          <a:xfrm>
            <a:off x="82550" y="5018088"/>
            <a:ext cx="1428750" cy="1071562"/>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3" name="8 Elipse"/>
          <p:cNvSpPr/>
          <p:nvPr/>
        </p:nvSpPr>
        <p:spPr>
          <a:xfrm>
            <a:off x="100013" y="3429000"/>
            <a:ext cx="1428750" cy="1071563"/>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4" name="8 Elipse"/>
          <p:cNvSpPr/>
          <p:nvPr/>
        </p:nvSpPr>
        <p:spPr>
          <a:xfrm>
            <a:off x="5703888" y="2214563"/>
            <a:ext cx="1928812" cy="690562"/>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5" name="9 Elipse"/>
          <p:cNvSpPr/>
          <p:nvPr/>
        </p:nvSpPr>
        <p:spPr>
          <a:xfrm>
            <a:off x="1538288" y="4699000"/>
            <a:ext cx="2747962" cy="587375"/>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16" name="4 Elipse"/>
          <p:cNvSpPr/>
          <p:nvPr/>
        </p:nvSpPr>
        <p:spPr>
          <a:xfrm>
            <a:off x="6215063" y="5775325"/>
            <a:ext cx="857250" cy="500063"/>
          </a:xfrm>
          <a:prstGeom prst="ellipse">
            <a:avLst/>
          </a:prstGeom>
          <a:noFill/>
          <a:ln>
            <a:solidFill>
              <a:srgbClr val="FF0000"/>
            </a:solidFill>
          </a:ln>
        </p:spPr>
        <p:style>
          <a:lnRef idx="2">
            <a:schemeClr val="dk1"/>
          </a:lnRef>
          <a:fillRef idx="100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07950" y="549275"/>
            <a:ext cx="9036050" cy="5780088"/>
          </a:xfrm>
          <a:prstGeom prst="rect">
            <a:avLst/>
          </a:prstGeom>
          <a:noFill/>
          <a:ln w="9525">
            <a:noFill/>
            <a:miter lim="800000"/>
            <a:headEnd/>
            <a:tailEnd/>
          </a:ln>
        </p:spPr>
      </p:pic>
      <p:sp>
        <p:nvSpPr>
          <p:cNvPr id="104451" name="TextBox 4"/>
          <p:cNvSpPr txBox="1">
            <a:spLocks noChangeArrowheads="1"/>
          </p:cNvSpPr>
          <p:nvPr/>
        </p:nvSpPr>
        <p:spPr bwMode="auto">
          <a:xfrm>
            <a:off x="6181725" y="6365875"/>
            <a:ext cx="2890838" cy="369888"/>
          </a:xfrm>
          <a:prstGeom prst="rect">
            <a:avLst/>
          </a:prstGeom>
          <a:noFill/>
          <a:ln w="9525">
            <a:noFill/>
            <a:miter lim="800000"/>
            <a:headEnd/>
            <a:tailEnd/>
          </a:ln>
        </p:spPr>
        <p:txBody>
          <a:bodyPr wrap="none">
            <a:spAutoFit/>
          </a:bodyPr>
          <a:lstStyle/>
          <a:p>
            <a:pPr>
              <a:defRPr/>
            </a:pPr>
            <a:r>
              <a:rPr lang="en-US" b="1" i="1" dirty="0" err="1">
                <a:solidFill>
                  <a:schemeClr val="accent3">
                    <a:lumMod val="75000"/>
                  </a:schemeClr>
                </a:solidFill>
              </a:rPr>
              <a:t>Fuente</a:t>
            </a:r>
            <a:r>
              <a:rPr lang="en-US" b="1" i="1" dirty="0">
                <a:solidFill>
                  <a:schemeClr val="accent3">
                    <a:lumMod val="75000"/>
                  </a:schemeClr>
                </a:solidFill>
              </a:rPr>
              <a:t>: </a:t>
            </a:r>
            <a:r>
              <a:rPr lang="en-US" b="1" i="1" dirty="0" err="1">
                <a:solidFill>
                  <a:schemeClr val="accent3">
                    <a:lumMod val="75000"/>
                  </a:schemeClr>
                </a:solidFill>
              </a:rPr>
              <a:t>Fullaondo</a:t>
            </a:r>
            <a:r>
              <a:rPr lang="en-US" b="1" i="1" dirty="0">
                <a:solidFill>
                  <a:schemeClr val="accent3">
                    <a:lumMod val="75000"/>
                  </a:schemeClr>
                </a:solidFill>
              </a:rPr>
              <a:t>, 2014 </a:t>
            </a:r>
            <a:endParaRPr lang="es-AR" b="1" i="1" dirty="0">
              <a:solidFill>
                <a:schemeClr val="accent3">
                  <a:lumMod val="75000"/>
                </a:schemeClr>
              </a:solidFill>
            </a:endParaRPr>
          </a:p>
        </p:txBody>
      </p:sp>
      <p:sp>
        <p:nvSpPr>
          <p:cNvPr id="4" name="Oval 3"/>
          <p:cNvSpPr/>
          <p:nvPr/>
        </p:nvSpPr>
        <p:spPr>
          <a:xfrm>
            <a:off x="5470525" y="1592263"/>
            <a:ext cx="409575" cy="977900"/>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
        <p:nvSpPr>
          <p:cNvPr id="5" name="Oval 4"/>
          <p:cNvSpPr/>
          <p:nvPr/>
        </p:nvSpPr>
        <p:spPr>
          <a:xfrm>
            <a:off x="7342188" y="2301875"/>
            <a:ext cx="409575" cy="882650"/>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
        <p:nvSpPr>
          <p:cNvPr id="6" name="Oval 5"/>
          <p:cNvSpPr/>
          <p:nvPr/>
        </p:nvSpPr>
        <p:spPr>
          <a:xfrm>
            <a:off x="4010025" y="1908175"/>
            <a:ext cx="409575" cy="519113"/>
          </a:xfrm>
          <a:prstGeom prst="ellipse">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
        <p:nvSpPr>
          <p:cNvPr id="7" name="Oval 6"/>
          <p:cNvSpPr/>
          <p:nvPr/>
        </p:nvSpPr>
        <p:spPr>
          <a:xfrm>
            <a:off x="3642218" y="4793429"/>
            <a:ext cx="772127" cy="687387"/>
          </a:xfrm>
          <a:prstGeom prst="ellipse">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
        <p:nvSpPr>
          <p:cNvPr id="8" name="Oval 7"/>
          <p:cNvSpPr/>
          <p:nvPr/>
        </p:nvSpPr>
        <p:spPr>
          <a:xfrm>
            <a:off x="4897714" y="4776950"/>
            <a:ext cx="840937" cy="1035653"/>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
        <p:nvSpPr>
          <p:cNvPr id="9" name="Oval 8"/>
          <p:cNvSpPr/>
          <p:nvPr/>
        </p:nvSpPr>
        <p:spPr>
          <a:xfrm>
            <a:off x="6731874" y="4693046"/>
            <a:ext cx="882870" cy="1045601"/>
          </a:xfrm>
          <a:prstGeom prst="ellipse">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a:xfrm>
            <a:off x="833439" y="152401"/>
            <a:ext cx="7396162" cy="1219200"/>
          </a:xfrm>
        </p:spPr>
        <p:txBody>
          <a:bodyPr/>
          <a:lstStyle/>
          <a:p>
            <a:pPr>
              <a:lnSpc>
                <a:spcPct val="90000"/>
              </a:lnSpc>
            </a:pPr>
            <a:r>
              <a:rPr lang="es-ES_tradnl" altLang="en-US" b="1" dirty="0" smtClean="0">
                <a:solidFill>
                  <a:srgbClr val="FF0000"/>
                </a:solidFill>
                <a:effectLst>
                  <a:glow rad="139700">
                    <a:schemeClr val="accent4">
                      <a:satMod val="175000"/>
                      <a:alpha val="40000"/>
                    </a:schemeClr>
                  </a:glow>
                </a:effectLst>
                <a:latin typeface="Calibri" pitchFamily="34" charset="0"/>
              </a:rPr>
              <a:t>Soja</a:t>
            </a:r>
            <a:br>
              <a:rPr lang="es-ES_tradnl" altLang="en-US" b="1" dirty="0" smtClean="0">
                <a:solidFill>
                  <a:srgbClr val="FF0000"/>
                </a:solidFill>
                <a:effectLst>
                  <a:glow rad="139700">
                    <a:schemeClr val="accent4">
                      <a:satMod val="175000"/>
                      <a:alpha val="40000"/>
                    </a:schemeClr>
                  </a:glow>
                </a:effectLst>
                <a:latin typeface="Calibri" pitchFamily="34" charset="0"/>
              </a:rPr>
            </a:br>
            <a:r>
              <a:rPr lang="es-ES_tradnl" altLang="en-US" b="1" dirty="0" smtClean="0">
                <a:solidFill>
                  <a:srgbClr val="FF0000"/>
                </a:solidFill>
                <a:effectLst>
                  <a:glow rad="139700">
                    <a:schemeClr val="accent4">
                      <a:satMod val="175000"/>
                      <a:alpha val="40000"/>
                    </a:schemeClr>
                  </a:glow>
                </a:effectLst>
                <a:latin typeface="Calibri" pitchFamily="34" charset="0"/>
              </a:rPr>
              <a:t>Practica de inoculación en el Cono Sur</a:t>
            </a:r>
          </a:p>
        </p:txBody>
      </p:sp>
      <p:sp>
        <p:nvSpPr>
          <p:cNvPr id="687107" name="Content Placeholder 34"/>
          <p:cNvSpPr>
            <a:spLocks noGrp="1"/>
          </p:cNvSpPr>
          <p:nvPr>
            <p:ph idx="1"/>
          </p:nvPr>
        </p:nvSpPr>
        <p:spPr>
          <a:xfrm>
            <a:off x="654050" y="1677987"/>
            <a:ext cx="7878763" cy="3778250"/>
          </a:xfrm>
        </p:spPr>
        <p:txBody>
          <a:bodyPr/>
          <a:lstStyle/>
          <a:p>
            <a:pPr>
              <a:spcBef>
                <a:spcPct val="0"/>
              </a:spcBef>
              <a:spcAft>
                <a:spcPts val="2400"/>
              </a:spcAft>
            </a:pPr>
            <a:r>
              <a:rPr lang="es-AR" altLang="en-US" sz="3200" b="1" dirty="0" smtClean="0">
                <a:solidFill>
                  <a:srgbClr val="0000FF"/>
                </a:solidFill>
                <a:effectLst>
                  <a:glow rad="139700">
                    <a:schemeClr val="accent4">
                      <a:satMod val="175000"/>
                      <a:alpha val="40000"/>
                    </a:schemeClr>
                  </a:glow>
                </a:effectLst>
                <a:latin typeface="Calibri" pitchFamily="34" charset="0"/>
              </a:rPr>
              <a:t>Argentina: 18,5 millones ha - 75 % Inoculada  </a:t>
            </a:r>
          </a:p>
          <a:p>
            <a:pPr>
              <a:spcBef>
                <a:spcPct val="0"/>
              </a:spcBef>
              <a:spcAft>
                <a:spcPts val="2400"/>
              </a:spcAft>
            </a:pPr>
            <a:r>
              <a:rPr lang="es-AR" altLang="en-US" sz="3200" b="1" dirty="0" smtClean="0">
                <a:solidFill>
                  <a:srgbClr val="0000FF"/>
                </a:solidFill>
                <a:effectLst>
                  <a:glow rad="139700">
                    <a:schemeClr val="accent4">
                      <a:satMod val="175000"/>
                      <a:alpha val="40000"/>
                    </a:schemeClr>
                  </a:glow>
                </a:effectLst>
                <a:latin typeface="Calibri" pitchFamily="34" charset="0"/>
              </a:rPr>
              <a:t>Bolivia: 900 mil ha - 65 % Inoculada</a:t>
            </a:r>
          </a:p>
          <a:p>
            <a:pPr>
              <a:spcBef>
                <a:spcPct val="0"/>
              </a:spcBef>
              <a:spcAft>
                <a:spcPts val="2400"/>
              </a:spcAft>
            </a:pPr>
            <a:r>
              <a:rPr lang="es-AR" altLang="en-US" sz="3200" b="1" dirty="0" smtClean="0">
                <a:solidFill>
                  <a:srgbClr val="0000FF"/>
                </a:solidFill>
                <a:effectLst>
                  <a:glow rad="139700">
                    <a:schemeClr val="accent4">
                      <a:satMod val="175000"/>
                      <a:alpha val="40000"/>
                    </a:schemeClr>
                  </a:glow>
                </a:effectLst>
                <a:latin typeface="Calibri" pitchFamily="34" charset="0"/>
              </a:rPr>
              <a:t>Brasil:  24 millones ha - 70 % Inoculada</a:t>
            </a:r>
          </a:p>
          <a:p>
            <a:pPr>
              <a:spcBef>
                <a:spcPct val="0"/>
              </a:spcBef>
              <a:spcAft>
                <a:spcPts val="2400"/>
              </a:spcAft>
            </a:pPr>
            <a:r>
              <a:rPr lang="es-AR" altLang="en-US" sz="3200" b="1" dirty="0" smtClean="0">
                <a:solidFill>
                  <a:srgbClr val="0000FF"/>
                </a:solidFill>
                <a:effectLst>
                  <a:glow rad="139700">
                    <a:schemeClr val="accent4">
                      <a:satMod val="175000"/>
                      <a:alpha val="40000"/>
                    </a:schemeClr>
                  </a:glow>
                </a:effectLst>
                <a:latin typeface="Calibri" pitchFamily="34" charset="0"/>
              </a:rPr>
              <a:t>Paraguay: 2,9 millones ha - 40 % Inoculada</a:t>
            </a:r>
          </a:p>
          <a:p>
            <a:pPr>
              <a:spcBef>
                <a:spcPct val="0"/>
              </a:spcBef>
              <a:spcAft>
                <a:spcPts val="2400"/>
              </a:spcAft>
            </a:pPr>
            <a:r>
              <a:rPr lang="es-AR" altLang="en-US" sz="3200" b="1" dirty="0" smtClean="0">
                <a:solidFill>
                  <a:srgbClr val="0000FF"/>
                </a:solidFill>
                <a:effectLst>
                  <a:glow rad="139700">
                    <a:schemeClr val="accent4">
                      <a:satMod val="175000"/>
                      <a:alpha val="40000"/>
                    </a:schemeClr>
                  </a:glow>
                </a:effectLst>
                <a:latin typeface="Calibri" pitchFamily="34" charset="0"/>
              </a:rPr>
              <a:t>Uruguay: 850 mil ha - 90 % Inoculada</a:t>
            </a:r>
          </a:p>
        </p:txBody>
      </p:sp>
      <p:sp>
        <p:nvSpPr>
          <p:cNvPr id="4" name="TextBox 3"/>
          <p:cNvSpPr txBox="1"/>
          <p:nvPr/>
        </p:nvSpPr>
        <p:spPr>
          <a:xfrm>
            <a:off x="2970149" y="6281824"/>
            <a:ext cx="3619100" cy="338554"/>
          </a:xfrm>
          <a:prstGeom prst="rect">
            <a:avLst/>
          </a:prstGeom>
          <a:noFill/>
        </p:spPr>
        <p:txBody>
          <a:bodyPr wrap="none">
            <a:spAutoFit/>
          </a:bodyPr>
          <a:lstStyle/>
          <a:p>
            <a:pPr algn="ctr" fontAlgn="base">
              <a:spcBef>
                <a:spcPct val="0"/>
              </a:spcBef>
              <a:spcAft>
                <a:spcPct val="0"/>
              </a:spcAft>
              <a:defRPr/>
            </a:pPr>
            <a:r>
              <a:rPr lang="es-AR" sz="1600" b="1" i="1" dirty="0">
                <a:solidFill>
                  <a:srgbClr val="FFFF00"/>
                </a:solidFill>
                <a:effectLst>
                  <a:glow rad="139700">
                    <a:schemeClr val="accent4">
                      <a:satMod val="175000"/>
                      <a:alpha val="40000"/>
                    </a:schemeClr>
                  </a:glow>
                  <a:outerShdw blurRad="38100" dist="38100" dir="2700000" algn="tl">
                    <a:srgbClr val="000000">
                      <a:alpha val="43137"/>
                    </a:srgbClr>
                  </a:outerShdw>
                </a:effectLst>
                <a:latin typeface="Tahoma" pitchFamily="34" charset="0"/>
                <a:ea typeface="MS PGothic" pitchFamily="34" charset="-128"/>
              </a:rPr>
              <a:t>Fuente: M. Oliverio, Agosto 2011</a:t>
            </a:r>
            <a:endParaRPr lang="en-US" sz="1600" b="1" i="1" dirty="0">
              <a:solidFill>
                <a:srgbClr val="FFFF00"/>
              </a:solidFill>
              <a:effectLst>
                <a:glow rad="139700">
                  <a:schemeClr val="accent4">
                    <a:satMod val="175000"/>
                    <a:alpha val="40000"/>
                  </a:schemeClr>
                </a:glow>
                <a:outerShdw blurRad="38100" dist="38100" dir="2700000" algn="tl">
                  <a:srgbClr val="000000">
                    <a:alpha val="43137"/>
                  </a:srgbClr>
                </a:outerShdw>
              </a:effectLst>
              <a:latin typeface="Tahoma" pitchFamily="34" charset="0"/>
              <a:ea typeface="MS PGothic" pitchFamily="34" charset="-128"/>
            </a:endParaRPr>
          </a:p>
        </p:txBody>
      </p:sp>
      <p:sp>
        <p:nvSpPr>
          <p:cNvPr id="5" name="Oval 35"/>
          <p:cNvSpPr>
            <a:spLocks noChangeArrowheads="1"/>
          </p:cNvSpPr>
          <p:nvPr/>
        </p:nvSpPr>
        <p:spPr bwMode="auto">
          <a:xfrm>
            <a:off x="381000" y="4343400"/>
            <a:ext cx="8237538" cy="990600"/>
          </a:xfrm>
          <a:prstGeom prst="ellipse">
            <a:avLst/>
          </a:prstGeom>
          <a:noFill/>
          <a:ln w="57150">
            <a:solidFill>
              <a:srgbClr val="FF0000"/>
            </a:solidFill>
            <a:prstDash val="dash"/>
            <a:round/>
            <a:headEnd/>
            <a:tailEnd/>
          </a:ln>
          <a:effectLst>
            <a:glow rad="101600">
              <a:schemeClr val="accent3">
                <a:satMod val="175000"/>
                <a:alpha val="40000"/>
              </a:schemeClr>
            </a:glow>
          </a:effectLst>
          <a:extLst>
            <a:ext uri="{909E8E84-426E-40dd-AFC4-6F175D3DCCD1}">
              <a14:hiddenFill xmlns:a14="http://schemas.microsoft.com/office/drawing/2010/main">
                <a:solidFill>
                  <a:srgbClr val="FFFFFF"/>
                </a:solidFill>
              </a14:hiddenFill>
            </a:ext>
          </a:extLst>
        </p:spPr>
        <p:txBody>
          <a:bodyPr wrap="none" lIns="90939" tIns="45472" rIns="90939" bIns="45472" anchor="ctr"/>
          <a:lstStyle/>
          <a:p>
            <a:pPr fontAlgn="base">
              <a:spcBef>
                <a:spcPct val="0"/>
              </a:spcBef>
              <a:spcAft>
                <a:spcPct val="0"/>
              </a:spcAft>
            </a:pPr>
            <a:endParaRPr lang="en-US" sz="2000" b="1">
              <a:solidFill>
                <a:srgbClr val="FFFF00"/>
              </a:solidFill>
              <a:effectLst>
                <a:glow rad="139700">
                  <a:schemeClr val="accent4">
                    <a:satMod val="175000"/>
                    <a:alpha val="40000"/>
                  </a:schemeClr>
                </a:glow>
              </a:effectLst>
            </a:endParaRPr>
          </a:p>
        </p:txBody>
      </p:sp>
    </p:spTree>
    <p:extLst>
      <p:ext uri="{BB962C8B-B14F-4D97-AF65-F5344CB8AC3E}">
        <p14:creationId xmlns:p14="http://schemas.microsoft.com/office/powerpoint/2010/main" val="1532230504"/>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7107">
                                            <p:txEl>
                                              <p:pRg st="0" end="0"/>
                                            </p:txEl>
                                          </p:spTgt>
                                        </p:tgtEl>
                                        <p:attrNameLst>
                                          <p:attrName>style.visibility</p:attrName>
                                        </p:attrNameLst>
                                      </p:cBhvr>
                                      <p:to>
                                        <p:strVal val="visible"/>
                                      </p:to>
                                    </p:set>
                                    <p:animEffect transition="in" filter="dissolve">
                                      <p:cBhvr>
                                        <p:cTn id="7" dur="500"/>
                                        <p:tgtEl>
                                          <p:spTgt spid="687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7107">
                                            <p:txEl>
                                              <p:pRg st="1" end="1"/>
                                            </p:txEl>
                                          </p:spTgt>
                                        </p:tgtEl>
                                        <p:attrNameLst>
                                          <p:attrName>style.visibility</p:attrName>
                                        </p:attrNameLst>
                                      </p:cBhvr>
                                      <p:to>
                                        <p:strVal val="visible"/>
                                      </p:to>
                                    </p:set>
                                    <p:animEffect transition="in" filter="dissolve">
                                      <p:cBhvr>
                                        <p:cTn id="12" dur="500"/>
                                        <p:tgtEl>
                                          <p:spTgt spid="687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7107">
                                            <p:txEl>
                                              <p:pRg st="2" end="2"/>
                                            </p:txEl>
                                          </p:spTgt>
                                        </p:tgtEl>
                                        <p:attrNameLst>
                                          <p:attrName>style.visibility</p:attrName>
                                        </p:attrNameLst>
                                      </p:cBhvr>
                                      <p:to>
                                        <p:strVal val="visible"/>
                                      </p:to>
                                    </p:set>
                                    <p:animEffect transition="in" filter="dissolve">
                                      <p:cBhvr>
                                        <p:cTn id="17" dur="500"/>
                                        <p:tgtEl>
                                          <p:spTgt spid="6871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7107">
                                            <p:txEl>
                                              <p:pRg st="3" end="3"/>
                                            </p:txEl>
                                          </p:spTgt>
                                        </p:tgtEl>
                                        <p:attrNameLst>
                                          <p:attrName>style.visibility</p:attrName>
                                        </p:attrNameLst>
                                      </p:cBhvr>
                                      <p:to>
                                        <p:strVal val="visible"/>
                                      </p:to>
                                    </p:set>
                                    <p:animEffect transition="in" filter="dissolve">
                                      <p:cBhvr>
                                        <p:cTn id="22" dur="500"/>
                                        <p:tgtEl>
                                          <p:spTgt spid="6871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87107">
                                            <p:txEl>
                                              <p:pRg st="4" end="4"/>
                                            </p:txEl>
                                          </p:spTgt>
                                        </p:tgtEl>
                                        <p:attrNameLst>
                                          <p:attrName>style.visibility</p:attrName>
                                        </p:attrNameLst>
                                      </p:cBhvr>
                                      <p:to>
                                        <p:strVal val="visible"/>
                                      </p:to>
                                    </p:set>
                                    <p:animEffect transition="in" filter="dissolve">
                                      <p:cBhvr>
                                        <p:cTn id="27" dur="500"/>
                                        <p:tgtEl>
                                          <p:spTgt spid="6871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grpId="1"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7" grpId="0" uiExpand="1" build="p"/>
      <p:bldP spid="5"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95250" y="1143000"/>
            <a:ext cx="9144000" cy="752475"/>
          </a:xfrm>
        </p:spPr>
        <p:txBody>
          <a:bodyPr/>
          <a:lstStyle/>
          <a:p>
            <a:pPr>
              <a:defRPr/>
            </a:pPr>
            <a:r>
              <a:rPr lang="en-US" dirty="0" err="1" smtClean="0">
                <a:solidFill>
                  <a:schemeClr val="accent3">
                    <a:lumMod val="50000"/>
                  </a:schemeClr>
                </a:solidFill>
                <a:latin typeface="Arial" charset="0"/>
              </a:rPr>
              <a:t>Tesis</a:t>
            </a:r>
            <a:r>
              <a:rPr lang="en-US" dirty="0" smtClean="0">
                <a:solidFill>
                  <a:schemeClr val="accent3">
                    <a:lumMod val="50000"/>
                  </a:schemeClr>
                </a:solidFill>
                <a:latin typeface="Arial" charset="0"/>
              </a:rPr>
              <a:t> de </a:t>
            </a:r>
            <a:r>
              <a:rPr lang="en-US" dirty="0" err="1" smtClean="0">
                <a:solidFill>
                  <a:schemeClr val="accent3">
                    <a:lumMod val="50000"/>
                  </a:schemeClr>
                </a:solidFill>
                <a:latin typeface="Arial" charset="0"/>
              </a:rPr>
              <a:t>Maestria</a:t>
            </a:r>
            <a:r>
              <a:rPr lang="en-US" dirty="0" smtClean="0">
                <a:solidFill>
                  <a:schemeClr val="accent3">
                    <a:lumMod val="50000"/>
                  </a:schemeClr>
                </a:solidFill>
                <a:latin typeface="Arial" charset="0"/>
              </a:rPr>
              <a:t>, </a:t>
            </a:r>
            <a:r>
              <a:rPr lang="pt-BR" dirty="0" smtClean="0">
                <a:solidFill>
                  <a:schemeClr val="accent3">
                    <a:lumMod val="50000"/>
                  </a:schemeClr>
                </a:solidFill>
              </a:rPr>
              <a:t>Roberto Willian John, 2014. UFSM, Brasil.</a:t>
            </a:r>
            <a:r>
              <a:rPr lang="es-AR" dirty="0" smtClean="0">
                <a:solidFill>
                  <a:schemeClr val="accent3">
                    <a:lumMod val="50000"/>
                  </a:schemeClr>
                </a:solidFill>
              </a:rPr>
              <a:t/>
            </a:r>
            <a:br>
              <a:rPr lang="es-AR" dirty="0" smtClean="0">
                <a:solidFill>
                  <a:schemeClr val="accent3">
                    <a:lumMod val="50000"/>
                  </a:schemeClr>
                </a:solidFill>
              </a:rPr>
            </a:br>
            <a:endParaRPr lang="es-AR" dirty="0" smtClean="0">
              <a:solidFill>
                <a:schemeClr val="accent3">
                  <a:lumMod val="50000"/>
                </a:schemeClr>
              </a:solidFill>
              <a:latin typeface="Arial" charset="0"/>
            </a:endParaRPr>
          </a:p>
        </p:txBody>
      </p:sp>
      <p:sp>
        <p:nvSpPr>
          <p:cNvPr id="99331" name="Content Placeholder 2"/>
          <p:cNvSpPr>
            <a:spLocks noGrp="1"/>
          </p:cNvSpPr>
          <p:nvPr>
            <p:ph idx="1"/>
          </p:nvPr>
        </p:nvSpPr>
        <p:spPr>
          <a:xfrm>
            <a:off x="204788" y="2171700"/>
            <a:ext cx="8939212" cy="3421063"/>
          </a:xfrm>
        </p:spPr>
        <p:txBody>
          <a:bodyPr/>
          <a:lstStyle/>
          <a:p>
            <a:pPr>
              <a:defRPr/>
            </a:pPr>
            <a:r>
              <a:rPr lang="pt-BR" i="1" dirty="0" smtClean="0">
                <a:solidFill>
                  <a:schemeClr val="accent3">
                    <a:lumMod val="50000"/>
                  </a:schemeClr>
                </a:solidFill>
                <a:effectLst>
                  <a:outerShdw blurRad="38100" dist="38100" dir="2700000" algn="tl">
                    <a:srgbClr val="000000">
                      <a:alpha val="43137"/>
                    </a:srgbClr>
                  </a:outerShdw>
                </a:effectLst>
                <a:latin typeface="Arial" charset="0"/>
              </a:rPr>
              <a:t>Analisis de suelos del periodo </a:t>
            </a:r>
            <a:r>
              <a:rPr lang="pt-BR" i="1" dirty="0" err="1" smtClean="0">
                <a:solidFill>
                  <a:schemeClr val="accent3">
                    <a:lumMod val="50000"/>
                  </a:schemeClr>
                </a:solidFill>
                <a:effectLst>
                  <a:outerShdw blurRad="38100" dist="38100" dir="2700000" algn="tl">
                    <a:srgbClr val="000000">
                      <a:alpha val="43137"/>
                    </a:srgbClr>
                  </a:outerShdw>
                </a:effectLst>
                <a:latin typeface="Arial" charset="0"/>
              </a:rPr>
              <a:t>agricola</a:t>
            </a:r>
            <a:r>
              <a:rPr lang="pt-BR" i="1" dirty="0" smtClean="0">
                <a:solidFill>
                  <a:schemeClr val="accent3">
                    <a:lumMod val="50000"/>
                  </a:schemeClr>
                </a:solidFill>
                <a:effectLst>
                  <a:outerShdw blurRad="38100" dist="38100" dir="2700000" algn="tl">
                    <a:srgbClr val="000000">
                      <a:alpha val="43137"/>
                    </a:srgbClr>
                  </a:outerShdw>
                </a:effectLst>
                <a:latin typeface="Arial" charset="0"/>
              </a:rPr>
              <a:t> </a:t>
            </a:r>
            <a:r>
              <a:rPr lang="pt-BR" i="1" dirty="0" err="1" smtClean="0">
                <a:solidFill>
                  <a:schemeClr val="accent3">
                    <a:lumMod val="50000"/>
                  </a:schemeClr>
                </a:solidFill>
                <a:effectLst>
                  <a:outerShdw blurRad="38100" dist="38100" dir="2700000" algn="tl">
                    <a:srgbClr val="000000">
                      <a:alpha val="43137"/>
                    </a:srgbClr>
                  </a:outerShdw>
                </a:effectLst>
                <a:latin typeface="Arial" charset="0"/>
              </a:rPr>
              <a:t>año</a:t>
            </a:r>
            <a:r>
              <a:rPr lang="pt-BR" i="1" dirty="0" smtClean="0">
                <a:solidFill>
                  <a:schemeClr val="accent3">
                    <a:lumMod val="50000"/>
                  </a:schemeClr>
                </a:solidFill>
                <a:effectLst>
                  <a:outerShdw blurRad="38100" dist="38100" dir="2700000" algn="tl">
                    <a:srgbClr val="000000">
                      <a:alpha val="43137"/>
                    </a:srgbClr>
                  </a:outerShdw>
                </a:effectLst>
                <a:latin typeface="Arial" charset="0"/>
              </a:rPr>
              <a:t> 2011-2012 con 11.130 datos de analisis de suelos (matéria orgânica, fósforo disponíble, potasio y pH). </a:t>
            </a:r>
          </a:p>
          <a:p>
            <a:pPr>
              <a:buNone/>
              <a:defRPr/>
            </a:pPr>
            <a:r>
              <a:rPr lang="pt-BR" i="1" dirty="0" smtClean="0">
                <a:solidFill>
                  <a:schemeClr val="accent3">
                    <a:lumMod val="50000"/>
                  </a:schemeClr>
                </a:solidFill>
                <a:effectLst>
                  <a:outerShdw blurRad="38100" dist="38100" dir="2700000" algn="tl">
                    <a:srgbClr val="000000">
                      <a:alpha val="43137"/>
                    </a:srgbClr>
                  </a:outerShdw>
                </a:effectLst>
                <a:latin typeface="Arial" charset="0"/>
              </a:rPr>
              <a:t>   Base de datos del Laboratorio Sustenlab S.A., Paraguay.</a:t>
            </a:r>
            <a:endParaRPr lang="es-AR" i="1" dirty="0" smtClean="0">
              <a:solidFill>
                <a:schemeClr val="accent3">
                  <a:lumMod val="50000"/>
                </a:schemeClr>
              </a:solidFill>
              <a:effectLst>
                <a:outerShdw blurRad="38100" dist="38100" dir="2700000" algn="tl">
                  <a:srgbClr val="000000">
                    <a:alpha val="43137"/>
                  </a:srgbClr>
                </a:outerShdw>
              </a:effectLst>
              <a:latin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Imagen 13"/>
          <p:cNvPicPr>
            <a:picLocks noChangeAspect="1" noChangeArrowheads="1"/>
          </p:cNvPicPr>
          <p:nvPr/>
        </p:nvPicPr>
        <p:blipFill>
          <a:blip r:embed="rId2" cstate="print"/>
          <a:srcRect/>
          <a:stretch>
            <a:fillRect/>
          </a:stretch>
        </p:blipFill>
        <p:spPr bwMode="auto">
          <a:xfrm>
            <a:off x="520262" y="236483"/>
            <a:ext cx="8253245" cy="6159859"/>
          </a:xfrm>
          <a:prstGeom prst="rect">
            <a:avLst/>
          </a:prstGeom>
          <a:solidFill>
            <a:schemeClr val="tx2"/>
          </a:solidFill>
          <a:ln w="9525">
            <a:gradFill flip="none" rotWithShape="1">
              <a:gsLst>
                <a:gs pos="0">
                  <a:srgbClr val="000000"/>
                </a:gs>
                <a:gs pos="0">
                  <a:srgbClr val="000000"/>
                </a:gs>
                <a:gs pos="39999">
                  <a:srgbClr val="0A128C"/>
                </a:gs>
                <a:gs pos="70000">
                  <a:srgbClr val="181CC7"/>
                </a:gs>
                <a:gs pos="88000">
                  <a:srgbClr val="7005D4"/>
                </a:gs>
                <a:gs pos="100000">
                  <a:srgbClr val="8C3D91"/>
                </a:gs>
              </a:gsLst>
              <a:lin ang="2700000" scaled="1"/>
              <a:tileRect/>
            </a:gradFill>
            <a:miter lim="800000"/>
            <a:headEnd/>
            <a:tailEnd/>
          </a:ln>
        </p:spPr>
      </p:pic>
      <p:sp>
        <p:nvSpPr>
          <p:cNvPr id="83971" name="Title 4"/>
          <p:cNvSpPr>
            <a:spLocks noGrp="1"/>
          </p:cNvSpPr>
          <p:nvPr>
            <p:ph type="title"/>
          </p:nvPr>
        </p:nvSpPr>
        <p:spPr>
          <a:xfrm>
            <a:off x="6386513" y="6237288"/>
            <a:ext cx="5986462" cy="777875"/>
          </a:xfrm>
        </p:spPr>
        <p:txBody>
          <a:bodyPr/>
          <a:lstStyle/>
          <a:p>
            <a:r>
              <a:rPr lang="en-US" sz="2000" smtClean="0">
                <a:latin typeface="Arial" charset="0"/>
              </a:rPr>
              <a:t>Fuente: John 2014</a:t>
            </a:r>
            <a:endParaRPr lang="es-AR" sz="2000" smtClean="0">
              <a:latin typeface="Arial" charset="0"/>
            </a:endParaRPr>
          </a:p>
        </p:txBody>
      </p:sp>
      <p:sp>
        <p:nvSpPr>
          <p:cNvPr id="4" name="TextBox 3"/>
          <p:cNvSpPr txBox="1"/>
          <p:nvPr/>
        </p:nvSpPr>
        <p:spPr>
          <a:xfrm>
            <a:off x="5580975" y="4966133"/>
            <a:ext cx="1292341" cy="276999"/>
          </a:xfrm>
          <a:prstGeom prst="rect">
            <a:avLst/>
          </a:prstGeom>
          <a:noFill/>
        </p:spPr>
        <p:txBody>
          <a:bodyPr wrap="none" rtlCol="0">
            <a:spAutoFit/>
          </a:bodyPr>
          <a:lstStyle/>
          <a:p>
            <a:r>
              <a:rPr lang="es-PY" sz="1200" b="1" i="1" dirty="0" smtClean="0">
                <a:solidFill>
                  <a:srgbClr val="FF0000"/>
                </a:solidFill>
              </a:rPr>
              <a:t>8.313 muestras</a:t>
            </a:r>
            <a:endParaRPr lang="es-AR" sz="1200" i="1" dirty="0">
              <a:solidFill>
                <a:srgbClr val="FF0000"/>
              </a:solidFill>
            </a:endParaRPr>
          </a:p>
        </p:txBody>
      </p:sp>
      <p:sp>
        <p:nvSpPr>
          <p:cNvPr id="5" name="TextBox 4"/>
          <p:cNvSpPr txBox="1"/>
          <p:nvPr/>
        </p:nvSpPr>
        <p:spPr>
          <a:xfrm>
            <a:off x="6663569" y="2438313"/>
            <a:ext cx="1292341" cy="276999"/>
          </a:xfrm>
          <a:prstGeom prst="rect">
            <a:avLst/>
          </a:prstGeom>
          <a:noFill/>
        </p:spPr>
        <p:txBody>
          <a:bodyPr wrap="none" rtlCol="0">
            <a:spAutoFit/>
          </a:bodyPr>
          <a:lstStyle/>
          <a:p>
            <a:r>
              <a:rPr lang="es-PY" sz="1200" b="1" i="1" dirty="0" smtClean="0">
                <a:solidFill>
                  <a:srgbClr val="FF0000"/>
                </a:solidFill>
              </a:rPr>
              <a:t>2.234 muestras</a:t>
            </a:r>
            <a:endParaRPr lang="es-AR" sz="1200" i="1" dirty="0">
              <a:solidFill>
                <a:srgbClr val="FF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1"/>
          </p:nvPr>
        </p:nvSpPr>
        <p:spPr>
          <a:xfrm>
            <a:off x="0" y="231775"/>
            <a:ext cx="9144000" cy="1397000"/>
          </a:xfrm>
        </p:spPr>
        <p:txBody>
          <a:bodyPr/>
          <a:lstStyle/>
          <a:p>
            <a:pPr>
              <a:buFont typeface="Arial" charset="0"/>
              <a:buNone/>
            </a:pPr>
            <a:r>
              <a:rPr lang="pt-BR" sz="2000" smtClean="0">
                <a:latin typeface="Arial" charset="0"/>
              </a:rPr>
              <a:t>Os parâmetros que se utilizaram para a classificação são a matéria orgânica, o fosforo disponível, potássio e pH (acidez ativa). </a:t>
            </a:r>
            <a:endParaRPr lang="es-AR" sz="2000" smtClean="0">
              <a:latin typeface="Arial" charset="0"/>
            </a:endParaRPr>
          </a:p>
          <a:p>
            <a:endParaRPr lang="es-AR" sz="2000" smtClean="0">
              <a:latin typeface="Arial"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22935424"/>
              </p:ext>
            </p:extLst>
          </p:nvPr>
        </p:nvGraphicFramePr>
        <p:xfrm>
          <a:off x="395288" y="2205038"/>
          <a:ext cx="8280920" cy="2808312"/>
        </p:xfrm>
        <a:graphic>
          <a:graphicData uri="http://schemas.openxmlformats.org/drawingml/2006/table">
            <a:tbl>
              <a:tblPr/>
              <a:tblGrid>
                <a:gridCol w="2280565"/>
                <a:gridCol w="1066583"/>
                <a:gridCol w="1253731"/>
                <a:gridCol w="1253731"/>
                <a:gridCol w="1253731"/>
                <a:gridCol w="1172579"/>
              </a:tblGrid>
              <a:tr h="468052">
                <a:tc>
                  <a:txBody>
                    <a:bodyPr/>
                    <a:lstStyle/>
                    <a:p>
                      <a:pPr marL="0" marR="0" algn="ctr">
                        <a:lnSpc>
                          <a:spcPct val="115000"/>
                        </a:lnSpc>
                        <a:spcBef>
                          <a:spcPts val="0"/>
                        </a:spcBef>
                        <a:spcAft>
                          <a:spcPts val="0"/>
                        </a:spcAft>
                      </a:pPr>
                      <a:r>
                        <a:rPr lang="pt-BR" sz="1800" b="1" dirty="0">
                          <a:solidFill>
                            <a:schemeClr val="tx1"/>
                          </a:solidFill>
                          <a:latin typeface="Times New Roman"/>
                          <a:ea typeface="Times New Roman"/>
                          <a:cs typeface="Times New Roman"/>
                        </a:rPr>
                        <a:t> </a:t>
                      </a:r>
                      <a:endParaRPr lang="es-AR" sz="1600" dirty="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gridSpan="5">
                  <a:txBody>
                    <a:bodyPr/>
                    <a:lstStyle/>
                    <a:p>
                      <a:pPr marL="0" marR="0" algn="ctr">
                        <a:lnSpc>
                          <a:spcPct val="115000"/>
                        </a:lnSpc>
                        <a:spcBef>
                          <a:spcPts val="0"/>
                        </a:spcBef>
                        <a:spcAft>
                          <a:spcPts val="0"/>
                        </a:spcAft>
                      </a:pPr>
                      <a:r>
                        <a:rPr lang="es-PY" sz="1800" b="1" dirty="0" smtClean="0">
                          <a:solidFill>
                            <a:schemeClr val="tx1"/>
                          </a:solidFill>
                          <a:latin typeface="Times New Roman"/>
                          <a:ea typeface="Times New Roman"/>
                          <a:cs typeface="Times New Roman"/>
                        </a:rPr>
                        <a:t>Clase </a:t>
                      </a:r>
                      <a:r>
                        <a:rPr lang="es-PY" sz="1800" b="1" dirty="0">
                          <a:solidFill>
                            <a:schemeClr val="tx1"/>
                          </a:solidFill>
                          <a:latin typeface="Times New Roman"/>
                          <a:ea typeface="Times New Roman"/>
                          <a:cs typeface="Times New Roman"/>
                        </a:rPr>
                        <a:t>de </a:t>
                      </a:r>
                      <a:r>
                        <a:rPr lang="es-PY" sz="1800" b="1" dirty="0" smtClean="0">
                          <a:solidFill>
                            <a:schemeClr val="tx1"/>
                          </a:solidFill>
                          <a:latin typeface="Times New Roman"/>
                          <a:ea typeface="Times New Roman"/>
                          <a:cs typeface="Times New Roman"/>
                        </a:rPr>
                        <a:t>Fertilidad</a:t>
                      </a:r>
                      <a:endParaRPr lang="es-AR" sz="1600" dirty="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AR"/>
                    </a:p>
                  </a:txBody>
                  <a:tcPr/>
                </a:tc>
                <a:tc hMerge="1">
                  <a:txBody>
                    <a:bodyPr/>
                    <a:lstStyle/>
                    <a:p>
                      <a:endParaRPr lang="es-AR"/>
                    </a:p>
                  </a:txBody>
                  <a:tcPr/>
                </a:tc>
                <a:tc hMerge="1">
                  <a:txBody>
                    <a:bodyPr/>
                    <a:lstStyle/>
                    <a:p>
                      <a:endParaRPr lang="es-AR"/>
                    </a:p>
                  </a:txBody>
                  <a:tcPr/>
                </a:tc>
                <a:tc hMerge="1">
                  <a:txBody>
                    <a:bodyPr/>
                    <a:lstStyle/>
                    <a:p>
                      <a:endParaRPr lang="es-AR"/>
                    </a:p>
                  </a:txBody>
                  <a:tcPr/>
                </a:tc>
              </a:tr>
              <a:tr h="468052">
                <a:tc>
                  <a:txBody>
                    <a:bodyPr/>
                    <a:lstStyle/>
                    <a:p>
                      <a:pPr marL="0" marR="0" algn="ctr">
                        <a:lnSpc>
                          <a:spcPct val="115000"/>
                        </a:lnSpc>
                        <a:spcBef>
                          <a:spcPts val="0"/>
                        </a:spcBef>
                        <a:spcAft>
                          <a:spcPts val="0"/>
                        </a:spcAft>
                      </a:pPr>
                      <a:r>
                        <a:rPr lang="es-PY" sz="1800" b="1">
                          <a:solidFill>
                            <a:schemeClr val="tx1"/>
                          </a:solidFill>
                          <a:latin typeface="Times New Roman"/>
                          <a:ea typeface="Times New Roman"/>
                          <a:cs typeface="Times New Roman"/>
                        </a:rPr>
                        <a:t>Parâmetro</a:t>
                      </a:r>
                      <a:endParaRPr lang="es-AR" sz="1600">
                        <a:solidFill>
                          <a:schemeClr val="tx1"/>
                        </a:solidFill>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PY" sz="1800" b="1">
                          <a:solidFill>
                            <a:schemeClr val="tx1"/>
                          </a:solidFill>
                          <a:latin typeface="Times New Roman"/>
                          <a:ea typeface="Times New Roman"/>
                          <a:cs typeface="Times New Roman"/>
                        </a:rPr>
                        <a:t>M. Baixa</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PY" sz="1800" b="1">
                          <a:solidFill>
                            <a:schemeClr val="tx1"/>
                          </a:solidFill>
                          <a:latin typeface="Times New Roman"/>
                          <a:ea typeface="Times New Roman"/>
                          <a:cs typeface="Times New Roman"/>
                        </a:rPr>
                        <a:t>Baixa</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PY" sz="1800" b="1">
                          <a:solidFill>
                            <a:schemeClr val="tx1"/>
                          </a:solidFill>
                          <a:latin typeface="Times New Roman"/>
                          <a:ea typeface="Times New Roman"/>
                          <a:cs typeface="Times New Roman"/>
                        </a:rPr>
                        <a:t>Média</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PY" sz="1800" b="1">
                          <a:solidFill>
                            <a:schemeClr val="tx1"/>
                          </a:solidFill>
                          <a:latin typeface="Times New Roman"/>
                          <a:ea typeface="Times New Roman"/>
                          <a:cs typeface="Times New Roman"/>
                        </a:rPr>
                        <a:t>Alta</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PY" sz="1800" b="1">
                          <a:solidFill>
                            <a:schemeClr val="tx1"/>
                          </a:solidFill>
                          <a:latin typeface="Times New Roman"/>
                          <a:ea typeface="Times New Roman"/>
                          <a:cs typeface="Times New Roman"/>
                        </a:rPr>
                        <a:t>M. Alta</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8052">
                <a:tc>
                  <a:txBody>
                    <a:bodyPr/>
                    <a:lstStyle/>
                    <a:p>
                      <a:pPr marL="0" marR="0">
                        <a:lnSpc>
                          <a:spcPct val="115000"/>
                        </a:lnSpc>
                        <a:spcBef>
                          <a:spcPts val="0"/>
                        </a:spcBef>
                        <a:spcAft>
                          <a:spcPts val="0"/>
                        </a:spcAft>
                      </a:pPr>
                      <a:r>
                        <a:rPr lang="es-PY" sz="1800">
                          <a:solidFill>
                            <a:schemeClr val="tx1"/>
                          </a:solidFill>
                          <a:latin typeface="Times New Roman"/>
                          <a:ea typeface="Times New Roman"/>
                          <a:cs typeface="Times New Roman"/>
                        </a:rPr>
                        <a:t>Matéria Orgânica</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pt-BR" sz="1800">
                          <a:solidFill>
                            <a:schemeClr val="tx1"/>
                          </a:solidFill>
                          <a:latin typeface="Times New Roman"/>
                          <a:ea typeface="Times New Roman"/>
                          <a:cs typeface="Times New Roman"/>
                        </a:rPr>
                        <a:t>&lt; 1,5</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s-PY" sz="1800">
                          <a:solidFill>
                            <a:schemeClr val="tx1"/>
                          </a:solidFill>
                          <a:latin typeface="Times New Roman"/>
                          <a:ea typeface="Times New Roman"/>
                          <a:cs typeface="Times New Roman"/>
                        </a:rPr>
                        <a:t>1,51 - 2,5</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s-PY" sz="1800" dirty="0">
                          <a:solidFill>
                            <a:schemeClr val="tx1"/>
                          </a:solidFill>
                          <a:latin typeface="Times New Roman"/>
                          <a:ea typeface="Times New Roman"/>
                          <a:cs typeface="Times New Roman"/>
                        </a:rPr>
                        <a:t>2,51 - 3,5</a:t>
                      </a:r>
                      <a:endParaRPr lang="es-AR" sz="1600" dirty="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s-PY" sz="1800">
                          <a:solidFill>
                            <a:schemeClr val="tx1"/>
                          </a:solidFill>
                          <a:latin typeface="Times New Roman"/>
                          <a:ea typeface="Times New Roman"/>
                          <a:cs typeface="Times New Roman"/>
                        </a:rPr>
                        <a:t>3,51 - 4,5</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pt-BR" sz="1800">
                          <a:solidFill>
                            <a:schemeClr val="tx1"/>
                          </a:solidFill>
                          <a:latin typeface="Times New Roman"/>
                          <a:ea typeface="Times New Roman"/>
                          <a:cs typeface="Times New Roman"/>
                        </a:rPr>
                        <a:t>&gt; 4,51</a:t>
                      </a:r>
                      <a:endParaRPr lang="es-AR" sz="1600">
                        <a:solidFill>
                          <a:schemeClr val="tx1"/>
                        </a:solidFill>
                        <a:latin typeface="Calibri"/>
                        <a:ea typeface="Calibri"/>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r>
              <a:tr h="468052">
                <a:tc>
                  <a:txBody>
                    <a:bodyPr/>
                    <a:lstStyle/>
                    <a:p>
                      <a:pPr marL="0" marR="0">
                        <a:lnSpc>
                          <a:spcPct val="115000"/>
                        </a:lnSpc>
                        <a:spcBef>
                          <a:spcPts val="0"/>
                        </a:spcBef>
                        <a:spcAft>
                          <a:spcPts val="0"/>
                        </a:spcAft>
                      </a:pPr>
                      <a:r>
                        <a:rPr lang="es-PY" sz="1800" dirty="0">
                          <a:solidFill>
                            <a:srgbClr val="0000FF"/>
                          </a:solidFill>
                          <a:latin typeface="Times New Roman"/>
                          <a:ea typeface="Times New Roman"/>
                          <a:cs typeface="Times New Roman"/>
                        </a:rPr>
                        <a:t>Fósforo</a:t>
                      </a:r>
                      <a:endParaRPr lang="es-AR" sz="1600" dirty="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pt-BR" sz="1800">
                          <a:solidFill>
                            <a:srgbClr val="0000FF"/>
                          </a:solidFill>
                          <a:latin typeface="Times New Roman"/>
                          <a:ea typeface="Times New Roman"/>
                          <a:cs typeface="Times New Roman"/>
                        </a:rPr>
                        <a:t>&lt; 4,0</a:t>
                      </a:r>
                      <a:endParaRPr lang="es-AR" sz="160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es-PY" sz="1800">
                          <a:solidFill>
                            <a:srgbClr val="0000FF"/>
                          </a:solidFill>
                          <a:latin typeface="Times New Roman"/>
                          <a:ea typeface="Times New Roman"/>
                          <a:cs typeface="Times New Roman"/>
                        </a:rPr>
                        <a:t>4,01 - 8,0</a:t>
                      </a:r>
                      <a:endParaRPr lang="es-AR" sz="160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es-PY" sz="1800">
                          <a:solidFill>
                            <a:srgbClr val="0000FF"/>
                          </a:solidFill>
                          <a:latin typeface="Times New Roman"/>
                          <a:ea typeface="Times New Roman"/>
                          <a:cs typeface="Times New Roman"/>
                        </a:rPr>
                        <a:t>8,01 - 12,0</a:t>
                      </a:r>
                      <a:endParaRPr lang="es-AR" sz="160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es-PY" sz="1800" dirty="0">
                          <a:solidFill>
                            <a:srgbClr val="0000FF"/>
                          </a:solidFill>
                          <a:latin typeface="Times New Roman"/>
                          <a:ea typeface="Times New Roman"/>
                          <a:cs typeface="Times New Roman"/>
                        </a:rPr>
                        <a:t>12,01 - 24,0</a:t>
                      </a:r>
                      <a:endParaRPr lang="es-AR" sz="1600" dirty="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pt-BR" sz="1800" dirty="0">
                          <a:solidFill>
                            <a:srgbClr val="0000FF"/>
                          </a:solidFill>
                          <a:latin typeface="Times New Roman"/>
                          <a:ea typeface="Times New Roman"/>
                          <a:cs typeface="Times New Roman"/>
                        </a:rPr>
                        <a:t>&gt; 24,0</a:t>
                      </a:r>
                      <a:endParaRPr lang="es-AR" sz="1600" dirty="0">
                        <a:solidFill>
                          <a:srgbClr val="0000FF"/>
                        </a:solidFill>
                        <a:latin typeface="Calibri"/>
                        <a:ea typeface="Calibri"/>
                        <a:cs typeface="Times New Roman"/>
                      </a:endParaRPr>
                    </a:p>
                  </a:txBody>
                  <a:tcPr marL="44450" marR="44450" marT="0" marB="0" anchor="b">
                    <a:lnL>
                      <a:noFill/>
                    </a:lnL>
                    <a:lnR>
                      <a:noFill/>
                    </a:lnR>
                    <a:lnT>
                      <a:noFill/>
                    </a:lnT>
                    <a:lnB>
                      <a:noFill/>
                    </a:lnB>
                  </a:tcPr>
                </a:tc>
              </a:tr>
              <a:tr h="468052">
                <a:tc>
                  <a:txBody>
                    <a:bodyPr/>
                    <a:lstStyle/>
                    <a:p>
                      <a:pPr marL="0" marR="0">
                        <a:lnSpc>
                          <a:spcPct val="115000"/>
                        </a:lnSpc>
                        <a:spcBef>
                          <a:spcPts val="0"/>
                        </a:spcBef>
                        <a:spcAft>
                          <a:spcPts val="0"/>
                        </a:spcAft>
                      </a:pPr>
                      <a:r>
                        <a:rPr lang="es-PY" sz="1800" dirty="0">
                          <a:solidFill>
                            <a:srgbClr val="0000FF"/>
                          </a:solidFill>
                          <a:latin typeface="Times New Roman"/>
                          <a:ea typeface="Times New Roman"/>
                          <a:cs typeface="Times New Roman"/>
                        </a:rPr>
                        <a:t>Potássio</a:t>
                      </a:r>
                      <a:endParaRPr lang="es-AR" sz="1600" dirty="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pt-BR" sz="1800" dirty="0">
                          <a:solidFill>
                            <a:srgbClr val="0000FF"/>
                          </a:solidFill>
                          <a:latin typeface="Times New Roman"/>
                          <a:ea typeface="Times New Roman"/>
                          <a:cs typeface="Times New Roman"/>
                        </a:rPr>
                        <a:t>&lt; 0,06</a:t>
                      </a:r>
                      <a:endParaRPr lang="es-AR" sz="1600" dirty="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es-PY" sz="1800" dirty="0">
                          <a:solidFill>
                            <a:srgbClr val="0000FF"/>
                          </a:solidFill>
                          <a:latin typeface="Times New Roman"/>
                          <a:ea typeface="Times New Roman"/>
                          <a:cs typeface="Times New Roman"/>
                        </a:rPr>
                        <a:t>0,061 - 0,12</a:t>
                      </a:r>
                      <a:endParaRPr lang="es-AR" sz="1600" dirty="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es-PY" sz="1800" dirty="0">
                          <a:solidFill>
                            <a:srgbClr val="0000FF"/>
                          </a:solidFill>
                          <a:latin typeface="Times New Roman"/>
                          <a:ea typeface="Times New Roman"/>
                          <a:cs typeface="Times New Roman"/>
                        </a:rPr>
                        <a:t>0,121 - 0,19</a:t>
                      </a:r>
                      <a:endParaRPr lang="es-AR" sz="1600" dirty="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es-PY" sz="1800">
                          <a:solidFill>
                            <a:srgbClr val="0000FF"/>
                          </a:solidFill>
                          <a:latin typeface="Times New Roman"/>
                          <a:ea typeface="Times New Roman"/>
                          <a:cs typeface="Times New Roman"/>
                        </a:rPr>
                        <a:t>0,191 - 0,38</a:t>
                      </a:r>
                      <a:endParaRPr lang="es-AR" sz="1600">
                        <a:solidFill>
                          <a:srgbClr val="0000FF"/>
                        </a:solidFill>
                        <a:latin typeface="Calibri"/>
                        <a:ea typeface="Calibri"/>
                        <a:cs typeface="Times New Roman"/>
                      </a:endParaRPr>
                    </a:p>
                  </a:txBody>
                  <a:tcPr marL="44450" marR="44450" marT="0" marB="0" anchor="b">
                    <a:lnL>
                      <a:noFill/>
                    </a:lnL>
                    <a:lnR>
                      <a:noFill/>
                    </a:lnR>
                    <a:lnT>
                      <a:noFill/>
                    </a:lnT>
                    <a:lnB>
                      <a:noFill/>
                    </a:lnB>
                  </a:tcPr>
                </a:tc>
                <a:tc>
                  <a:txBody>
                    <a:bodyPr/>
                    <a:lstStyle/>
                    <a:p>
                      <a:pPr marL="0" marR="0" algn="ctr">
                        <a:lnSpc>
                          <a:spcPct val="115000"/>
                        </a:lnSpc>
                        <a:spcBef>
                          <a:spcPts val="0"/>
                        </a:spcBef>
                        <a:spcAft>
                          <a:spcPts val="0"/>
                        </a:spcAft>
                      </a:pPr>
                      <a:r>
                        <a:rPr lang="pt-BR" sz="1800" dirty="0">
                          <a:solidFill>
                            <a:srgbClr val="0000FF"/>
                          </a:solidFill>
                          <a:latin typeface="Times New Roman"/>
                          <a:ea typeface="Times New Roman"/>
                          <a:cs typeface="Times New Roman"/>
                        </a:rPr>
                        <a:t>&gt; 0,381</a:t>
                      </a:r>
                      <a:endParaRPr lang="es-AR" sz="1600" dirty="0">
                        <a:solidFill>
                          <a:srgbClr val="0000FF"/>
                        </a:solidFill>
                        <a:latin typeface="Calibri"/>
                        <a:ea typeface="Calibri"/>
                        <a:cs typeface="Times New Roman"/>
                      </a:endParaRPr>
                    </a:p>
                  </a:txBody>
                  <a:tcPr marL="44450" marR="44450" marT="0" marB="0" anchor="b">
                    <a:lnL>
                      <a:noFill/>
                    </a:lnL>
                    <a:lnR>
                      <a:noFill/>
                    </a:lnR>
                    <a:lnT>
                      <a:noFill/>
                    </a:lnT>
                    <a:lnB>
                      <a:noFill/>
                    </a:lnB>
                  </a:tcPr>
                </a:tc>
              </a:tr>
              <a:tr h="468052">
                <a:tc>
                  <a:txBody>
                    <a:bodyPr/>
                    <a:lstStyle/>
                    <a:p>
                      <a:pPr marL="0" marR="0">
                        <a:lnSpc>
                          <a:spcPct val="115000"/>
                        </a:lnSpc>
                        <a:spcBef>
                          <a:spcPts val="0"/>
                        </a:spcBef>
                        <a:spcAft>
                          <a:spcPts val="0"/>
                        </a:spcAft>
                      </a:pPr>
                      <a:r>
                        <a:rPr lang="es-PY" sz="1800">
                          <a:solidFill>
                            <a:schemeClr val="tx1"/>
                          </a:solidFill>
                          <a:latin typeface="Times New Roman"/>
                          <a:ea typeface="Times New Roman"/>
                          <a:cs typeface="Times New Roman"/>
                        </a:rPr>
                        <a:t>pH</a:t>
                      </a:r>
                      <a:endParaRPr lang="es-AR" sz="1600">
                        <a:solidFill>
                          <a:schemeClr val="tx1"/>
                        </a:solidFill>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800">
                          <a:solidFill>
                            <a:schemeClr val="tx1"/>
                          </a:solidFill>
                          <a:latin typeface="Times New Roman"/>
                          <a:ea typeface="Times New Roman"/>
                          <a:cs typeface="Times New Roman"/>
                        </a:rPr>
                        <a:t>&lt; 4,5</a:t>
                      </a:r>
                      <a:endParaRPr lang="es-AR" sz="1600">
                        <a:solidFill>
                          <a:schemeClr val="tx1"/>
                        </a:solidFill>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PY" sz="1800">
                          <a:solidFill>
                            <a:schemeClr val="tx1"/>
                          </a:solidFill>
                          <a:latin typeface="Times New Roman"/>
                          <a:ea typeface="Times New Roman"/>
                          <a:cs typeface="Times New Roman"/>
                        </a:rPr>
                        <a:t>4,51 - 5,4</a:t>
                      </a:r>
                      <a:endParaRPr lang="es-AR" sz="1600">
                        <a:solidFill>
                          <a:schemeClr val="tx1"/>
                        </a:solidFill>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PY" sz="1800">
                          <a:solidFill>
                            <a:schemeClr val="tx1"/>
                          </a:solidFill>
                          <a:latin typeface="Times New Roman"/>
                          <a:ea typeface="Times New Roman"/>
                          <a:cs typeface="Times New Roman"/>
                        </a:rPr>
                        <a:t>5,41 - 6,0</a:t>
                      </a:r>
                      <a:endParaRPr lang="es-AR" sz="1600">
                        <a:solidFill>
                          <a:schemeClr val="tx1"/>
                        </a:solidFill>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PY" sz="1800">
                          <a:solidFill>
                            <a:schemeClr val="tx1"/>
                          </a:solidFill>
                          <a:latin typeface="Times New Roman"/>
                          <a:ea typeface="Times New Roman"/>
                          <a:cs typeface="Times New Roman"/>
                        </a:rPr>
                        <a:t>6,01 - 7,0</a:t>
                      </a:r>
                      <a:endParaRPr lang="es-AR" sz="1600">
                        <a:solidFill>
                          <a:schemeClr val="tx1"/>
                        </a:solidFill>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1800" dirty="0">
                          <a:solidFill>
                            <a:schemeClr val="tx1"/>
                          </a:solidFill>
                          <a:latin typeface="Times New Roman"/>
                          <a:ea typeface="Times New Roman"/>
                          <a:cs typeface="Times New Roman"/>
                        </a:rPr>
                        <a:t>&gt; 7,01</a:t>
                      </a:r>
                      <a:endParaRPr lang="es-AR" sz="1600" dirty="0">
                        <a:solidFill>
                          <a:schemeClr val="tx1"/>
                        </a:solidFill>
                        <a:latin typeface="Calibri"/>
                        <a:ea typeface="Calibri"/>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22881" name="Rectangle 1"/>
          <p:cNvSpPr>
            <a:spLocks noChangeArrowheads="1"/>
          </p:cNvSpPr>
          <p:nvPr/>
        </p:nvSpPr>
        <p:spPr bwMode="auto">
          <a:xfrm>
            <a:off x="0" y="1322388"/>
            <a:ext cx="8964613" cy="954087"/>
          </a:xfrm>
          <a:prstGeom prst="rect">
            <a:avLst/>
          </a:prstGeom>
          <a:noFill/>
          <a:ln w="9525">
            <a:noFill/>
            <a:miter lim="800000"/>
            <a:headEnd/>
            <a:tailEnd/>
          </a:ln>
          <a:effectLst/>
        </p:spPr>
        <p:txBody>
          <a:bodyPr anchor="ctr">
            <a:spAutoFit/>
          </a:bodyPr>
          <a:lstStyle/>
          <a:p>
            <a:pPr indent="450850" eaLnBrk="0" hangingPunct="0">
              <a:defRPr/>
            </a:pPr>
            <a:r>
              <a:rPr lang="pt-BR" sz="1600" dirty="0">
                <a:latin typeface="Times New Roman" pitchFamily="18" charset="0"/>
                <a:ea typeface="Calibri" pitchFamily="34" charset="0"/>
                <a:cs typeface="Arial" pitchFamily="34" charset="0"/>
              </a:rPr>
              <a:t>T</a:t>
            </a:r>
            <a:r>
              <a:rPr lang="pt-BR" sz="1600" dirty="0" bmk="">
                <a:latin typeface="Times New Roman" pitchFamily="18" charset="0"/>
                <a:ea typeface="Calibri" pitchFamily="34" charset="0"/>
                <a:cs typeface="Arial" pitchFamily="34" charset="0"/>
              </a:rPr>
              <a:t>abela </a:t>
            </a:r>
            <a:r>
              <a:rPr lang="pt-BR" sz="1600" dirty="0" bmk="_Toc377568334">
                <a:latin typeface="Times New Roman" pitchFamily="18" charset="0"/>
                <a:ea typeface="Calibri" pitchFamily="34" charset="0"/>
                <a:cs typeface="Arial" pitchFamily="34" charset="0"/>
              </a:rPr>
              <a:t>1. N</a:t>
            </a:r>
            <a:r>
              <a:rPr lang="pt-BR" sz="1600" dirty="0" bmk="_Toc377568334">
                <a:latin typeface="Arial"/>
                <a:ea typeface="Calibri" pitchFamily="34" charset="0"/>
                <a:cs typeface="Arial" pitchFamily="34" charset="0"/>
              </a:rPr>
              <a:t>í</a:t>
            </a:r>
            <a:r>
              <a:rPr lang="pt-BR" sz="1600" dirty="0" bmk="_Toc377568334">
                <a:latin typeface="Times New Roman" pitchFamily="18" charset="0"/>
                <a:ea typeface="Calibri" pitchFamily="34" charset="0"/>
                <a:cs typeface="Arial" pitchFamily="34" charset="0"/>
              </a:rPr>
              <a:t>veis dos parâmetros utilizados para a classifica</a:t>
            </a:r>
            <a:r>
              <a:rPr lang="pt-BR" sz="1600" dirty="0" bmk="_Toc377568334">
                <a:latin typeface="Arial"/>
                <a:ea typeface="Calibri" pitchFamily="34" charset="0"/>
                <a:cs typeface="Arial" pitchFamily="34" charset="0"/>
              </a:rPr>
              <a:t>ç</a:t>
            </a:r>
            <a:r>
              <a:rPr lang="pt-BR" sz="1600" dirty="0" bmk="_Toc377568334">
                <a:latin typeface="Times New Roman" pitchFamily="18" charset="0"/>
                <a:ea typeface="Calibri" pitchFamily="34" charset="0"/>
                <a:cs typeface="Arial" pitchFamily="34" charset="0"/>
              </a:rPr>
              <a:t>ão de n</a:t>
            </a:r>
            <a:r>
              <a:rPr lang="pt-BR" sz="1600" dirty="0" bmk="_Toc377568334">
                <a:latin typeface="Arial"/>
                <a:ea typeface="Calibri" pitchFamily="34" charset="0"/>
                <a:cs typeface="Arial" pitchFamily="34" charset="0"/>
              </a:rPr>
              <a:t>í</a:t>
            </a:r>
            <a:r>
              <a:rPr lang="pt-BR" sz="1600" dirty="0" bmk="_Toc377568334">
                <a:latin typeface="Times New Roman" pitchFamily="18" charset="0"/>
                <a:ea typeface="Calibri" pitchFamily="34" charset="0"/>
                <a:cs typeface="Arial" pitchFamily="34" charset="0"/>
              </a:rPr>
              <a:t>veis de fertilidade da camada superficial do solo.</a:t>
            </a:r>
            <a:endParaRPr lang="es-AR" sz="1050" dirty="0">
              <a:latin typeface="Arial" pitchFamily="34" charset="0"/>
              <a:cs typeface="Arial" pitchFamily="34" charset="0"/>
            </a:endParaRPr>
          </a:p>
          <a:p>
            <a:pPr indent="450850" eaLnBrk="0" hangingPunct="0">
              <a:defRPr/>
            </a:pPr>
            <a:endParaRPr lang="es-AR" sz="2400" dirty="0">
              <a:latin typeface="Arial" pitchFamily="34" charset="0"/>
              <a:cs typeface="Arial" pitchFamily="34" charset="0"/>
            </a:endParaRPr>
          </a:p>
        </p:txBody>
      </p:sp>
      <p:sp>
        <p:nvSpPr>
          <p:cNvPr id="85033" name="TextBox 5"/>
          <p:cNvSpPr txBox="1">
            <a:spLocks noChangeArrowheads="1"/>
          </p:cNvSpPr>
          <p:nvPr/>
        </p:nvSpPr>
        <p:spPr bwMode="auto">
          <a:xfrm>
            <a:off x="395288" y="5033963"/>
            <a:ext cx="1765207" cy="307777"/>
          </a:xfrm>
          <a:prstGeom prst="rect">
            <a:avLst/>
          </a:prstGeom>
          <a:noFill/>
          <a:ln w="9525">
            <a:solidFill>
              <a:srgbClr val="00CC99"/>
            </a:solidFill>
            <a:miter lim="800000"/>
            <a:headEnd/>
            <a:tailEnd/>
          </a:ln>
        </p:spPr>
        <p:txBody>
          <a:bodyPr wrap="none">
            <a:spAutoFit/>
          </a:bodyPr>
          <a:lstStyle/>
          <a:p>
            <a:r>
              <a:rPr lang="en-US" sz="1400" i="1" dirty="0">
                <a:solidFill>
                  <a:srgbClr val="0000FF"/>
                </a:solidFill>
              </a:rPr>
              <a:t>Cubilla et. al., 2012</a:t>
            </a:r>
            <a:endParaRPr lang="es-AR" sz="1400" i="1" dirty="0">
              <a:solidFill>
                <a:srgbClr val="0000FF"/>
              </a:solidFill>
            </a:endParaRPr>
          </a:p>
        </p:txBody>
      </p:sp>
      <p:sp>
        <p:nvSpPr>
          <p:cNvPr id="85034" name="Title 4"/>
          <p:cNvSpPr>
            <a:spLocks noGrp="1"/>
          </p:cNvSpPr>
          <p:nvPr>
            <p:ph type="title"/>
          </p:nvPr>
        </p:nvSpPr>
        <p:spPr>
          <a:xfrm>
            <a:off x="6326188" y="6118225"/>
            <a:ext cx="3006725" cy="777875"/>
          </a:xfrm>
        </p:spPr>
        <p:txBody>
          <a:bodyPr/>
          <a:lstStyle/>
          <a:p>
            <a:r>
              <a:rPr lang="en-US" sz="2000" i="1" smtClean="0">
                <a:latin typeface="Arial" charset="0"/>
              </a:rPr>
              <a:t>Fuente: John, 2014</a:t>
            </a:r>
            <a:endParaRPr lang="es-AR" sz="2000" i="1" smtClean="0">
              <a:latin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
          <p:cNvSpPr>
            <a:spLocks noChangeArrowheads="1"/>
          </p:cNvSpPr>
          <p:nvPr/>
        </p:nvSpPr>
        <p:spPr bwMode="auto">
          <a:xfrm>
            <a:off x="252413" y="96838"/>
            <a:ext cx="8567737" cy="1200150"/>
          </a:xfrm>
          <a:prstGeom prst="rect">
            <a:avLst/>
          </a:prstGeom>
          <a:noFill/>
          <a:ln w="9525">
            <a:noFill/>
            <a:miter lim="800000"/>
            <a:headEnd/>
            <a:tailEnd/>
          </a:ln>
          <a:effectLst/>
        </p:spPr>
        <p:txBody>
          <a:bodyPr anchor="ctr">
            <a:spAutoFit/>
          </a:bodyPr>
          <a:lstStyle/>
          <a:p>
            <a:pPr algn="just" eaLnBrk="0" hangingPunct="0">
              <a:defRPr/>
            </a:pPr>
            <a:r>
              <a:rPr lang="pt-BR" sz="2400" b="1" dirty="0">
                <a:latin typeface="+mn-lt"/>
                <a:ea typeface="Calibri" pitchFamily="34" charset="0"/>
                <a:cs typeface="Arial" pitchFamily="34" charset="0"/>
              </a:rPr>
              <a:t>Clasificacion de la fertilidad camada superficial del suelo del Departamento de </a:t>
            </a:r>
            <a:r>
              <a:rPr lang="pt-BR" sz="2400" b="1" dirty="0" smtClean="0">
                <a:latin typeface="+mn-lt"/>
                <a:ea typeface="Calibri" pitchFamily="34" charset="0"/>
                <a:cs typeface="Arial" pitchFamily="34" charset="0"/>
              </a:rPr>
              <a:t>Itapua. </a:t>
            </a:r>
            <a:r>
              <a:rPr lang="es-PY" sz="2400" b="1" dirty="0" smtClean="0">
                <a:latin typeface="+mn-lt"/>
              </a:rPr>
              <a:t>8.313 </a:t>
            </a:r>
            <a:r>
              <a:rPr lang="es-PY" sz="2400" b="1" dirty="0">
                <a:latin typeface="+mn-lt"/>
              </a:rPr>
              <a:t>análisis.  </a:t>
            </a:r>
            <a:endParaRPr lang="es-AR" sz="2400" b="1" i="1" dirty="0">
              <a:latin typeface="+mn-lt"/>
              <a:cs typeface="Arial" pitchFamily="34" charset="0"/>
            </a:endParaRPr>
          </a:p>
          <a:p>
            <a:pPr algn="just" eaLnBrk="0" hangingPunct="0">
              <a:defRPr/>
            </a:pPr>
            <a:endParaRPr lang="pt-BR" sz="2400" b="1" dirty="0">
              <a:latin typeface="+mn-lt"/>
              <a:cs typeface="Arial" pitchFamily="34" charset="0"/>
            </a:endParaRPr>
          </a:p>
        </p:txBody>
      </p:sp>
      <p:pic>
        <p:nvPicPr>
          <p:cNvPr id="86019" name="Gráfico 25"/>
          <p:cNvPicPr>
            <a:picLocks noChangeArrowheads="1"/>
          </p:cNvPicPr>
          <p:nvPr/>
        </p:nvPicPr>
        <p:blipFill>
          <a:blip r:embed="rId3" cstate="print"/>
          <a:srcRect b="-44"/>
          <a:stretch>
            <a:fillRect/>
          </a:stretch>
        </p:blipFill>
        <p:spPr bwMode="auto">
          <a:xfrm>
            <a:off x="250825" y="898525"/>
            <a:ext cx="4033838" cy="2847975"/>
          </a:xfrm>
          <a:prstGeom prst="rect">
            <a:avLst/>
          </a:prstGeom>
          <a:noFill/>
          <a:ln w="9525">
            <a:noFill/>
            <a:miter lim="800000"/>
            <a:headEnd/>
            <a:tailEnd/>
          </a:ln>
        </p:spPr>
      </p:pic>
      <p:pic>
        <p:nvPicPr>
          <p:cNvPr id="86020" name="Gráfico 12"/>
          <p:cNvPicPr>
            <a:picLocks noChangeArrowheads="1"/>
          </p:cNvPicPr>
          <p:nvPr/>
        </p:nvPicPr>
        <p:blipFill>
          <a:blip r:embed="rId4" cstate="print"/>
          <a:srcRect b="-44"/>
          <a:stretch>
            <a:fillRect/>
          </a:stretch>
        </p:blipFill>
        <p:spPr bwMode="auto">
          <a:xfrm>
            <a:off x="4643438" y="3813175"/>
            <a:ext cx="3816350" cy="2924175"/>
          </a:xfrm>
          <a:prstGeom prst="rect">
            <a:avLst/>
          </a:prstGeom>
          <a:noFill/>
          <a:ln w="9525">
            <a:noFill/>
            <a:miter lim="800000"/>
            <a:headEnd/>
            <a:tailEnd/>
          </a:ln>
        </p:spPr>
      </p:pic>
      <p:pic>
        <p:nvPicPr>
          <p:cNvPr id="86021" name="Gráfico 23"/>
          <p:cNvPicPr>
            <a:picLocks noChangeArrowheads="1"/>
          </p:cNvPicPr>
          <p:nvPr/>
        </p:nvPicPr>
        <p:blipFill>
          <a:blip r:embed="rId5" cstate="print"/>
          <a:srcRect b="-44"/>
          <a:stretch>
            <a:fillRect/>
          </a:stretch>
        </p:blipFill>
        <p:spPr bwMode="auto">
          <a:xfrm>
            <a:off x="250825" y="3813175"/>
            <a:ext cx="4033838" cy="2924175"/>
          </a:xfrm>
          <a:prstGeom prst="rect">
            <a:avLst/>
          </a:prstGeom>
          <a:noFill/>
          <a:ln w="9525">
            <a:noFill/>
            <a:miter lim="800000"/>
            <a:headEnd/>
            <a:tailEnd/>
          </a:ln>
        </p:spPr>
      </p:pic>
      <p:pic>
        <p:nvPicPr>
          <p:cNvPr id="86022" name="Gráfico 24"/>
          <p:cNvPicPr>
            <a:picLocks noChangeArrowheads="1"/>
          </p:cNvPicPr>
          <p:nvPr/>
        </p:nvPicPr>
        <p:blipFill>
          <a:blip r:embed="rId6" cstate="print"/>
          <a:srcRect b="-44"/>
          <a:stretch>
            <a:fillRect/>
          </a:stretch>
        </p:blipFill>
        <p:spPr bwMode="auto">
          <a:xfrm>
            <a:off x="4572000" y="930275"/>
            <a:ext cx="3960813" cy="2816225"/>
          </a:xfrm>
          <a:prstGeom prst="rect">
            <a:avLst/>
          </a:prstGeom>
          <a:noFill/>
          <a:ln w="9525">
            <a:noFill/>
            <a:miter lim="800000"/>
            <a:headEnd/>
            <a:tailEnd/>
          </a:ln>
        </p:spPr>
      </p:pic>
      <p:sp>
        <p:nvSpPr>
          <p:cNvPr id="86023" name="TextBox 6"/>
          <p:cNvSpPr txBox="1">
            <a:spLocks noChangeArrowheads="1"/>
          </p:cNvSpPr>
          <p:nvPr/>
        </p:nvSpPr>
        <p:spPr bwMode="auto">
          <a:xfrm>
            <a:off x="7440613" y="6557963"/>
            <a:ext cx="1752600" cy="307975"/>
          </a:xfrm>
          <a:prstGeom prst="rect">
            <a:avLst/>
          </a:prstGeom>
          <a:noFill/>
          <a:ln w="9525">
            <a:noFill/>
            <a:miter lim="800000"/>
            <a:headEnd/>
            <a:tailEnd/>
          </a:ln>
        </p:spPr>
        <p:txBody>
          <a:bodyPr wrap="none">
            <a:spAutoFit/>
          </a:bodyPr>
          <a:lstStyle/>
          <a:p>
            <a:r>
              <a:rPr lang="en-US" sz="1400" b="1" i="1"/>
              <a:t>Fuente: John 2014</a:t>
            </a:r>
            <a:endParaRPr lang="es-AR" sz="1400"/>
          </a:p>
        </p:txBody>
      </p:sp>
      <p:sp>
        <p:nvSpPr>
          <p:cNvPr id="9" name="Oval 8"/>
          <p:cNvSpPr/>
          <p:nvPr/>
        </p:nvSpPr>
        <p:spPr>
          <a:xfrm>
            <a:off x="3216167" y="6306351"/>
            <a:ext cx="646386" cy="4099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0" name="TextBox 9"/>
          <p:cNvSpPr txBox="1"/>
          <p:nvPr/>
        </p:nvSpPr>
        <p:spPr>
          <a:xfrm>
            <a:off x="5502158" y="5218378"/>
            <a:ext cx="646331" cy="369332"/>
          </a:xfrm>
          <a:prstGeom prst="rect">
            <a:avLst/>
          </a:prstGeom>
          <a:noFill/>
        </p:spPr>
        <p:txBody>
          <a:bodyPr wrap="none" rtlCol="0">
            <a:spAutoFit/>
          </a:bodyPr>
          <a:lstStyle/>
          <a:p>
            <a:r>
              <a:rPr lang="en-US" dirty="0" smtClean="0">
                <a:solidFill>
                  <a:srgbClr val="FF0000"/>
                </a:solidFill>
              </a:rPr>
              <a:t>45%</a:t>
            </a:r>
            <a:endParaRPr lang="es-AR" dirty="0">
              <a:solidFill>
                <a:srgbClr val="FF0000"/>
              </a:solidFill>
            </a:endParaRPr>
          </a:p>
        </p:txBody>
      </p:sp>
      <p:sp>
        <p:nvSpPr>
          <p:cNvPr id="11" name="Oval 10"/>
          <p:cNvSpPr/>
          <p:nvPr/>
        </p:nvSpPr>
        <p:spPr>
          <a:xfrm>
            <a:off x="1981202" y="3400195"/>
            <a:ext cx="646386" cy="4099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2" name="Oval 11"/>
          <p:cNvSpPr/>
          <p:nvPr/>
        </p:nvSpPr>
        <p:spPr>
          <a:xfrm>
            <a:off x="6316719" y="3352944"/>
            <a:ext cx="646386" cy="4099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3" name="Down Arrow 12"/>
          <p:cNvSpPr/>
          <p:nvPr/>
        </p:nvSpPr>
        <p:spPr>
          <a:xfrm>
            <a:off x="5344511" y="5139559"/>
            <a:ext cx="236481" cy="50449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36538" y="184150"/>
            <a:ext cx="8891587" cy="1077913"/>
          </a:xfrm>
          <a:prstGeom prst="rect">
            <a:avLst/>
          </a:prstGeom>
          <a:noFill/>
          <a:ln w="9525">
            <a:noFill/>
            <a:miter lim="800000"/>
            <a:headEnd/>
            <a:tailEnd/>
          </a:ln>
          <a:effectLst/>
        </p:spPr>
        <p:txBody>
          <a:bodyPr anchor="ctr">
            <a:spAutoFit/>
          </a:bodyPr>
          <a:lstStyle/>
          <a:p>
            <a:pPr eaLnBrk="0" hangingPunct="0">
              <a:defRPr/>
            </a:pPr>
            <a:r>
              <a:rPr lang="pt-BR" sz="2000" b="1" dirty="0">
                <a:ea typeface="Calibri" pitchFamily="34" charset="0"/>
                <a:cs typeface="Arial" pitchFamily="34" charset="0"/>
              </a:rPr>
              <a:t>Clasificacion de la fertilidad camada superficial del suelo del Departamento </a:t>
            </a:r>
            <a:r>
              <a:rPr lang="pt-BR" sz="2200" b="1" dirty="0">
                <a:latin typeface="+mn-lt"/>
                <a:ea typeface="Calibri" pitchFamily="34" charset="0"/>
                <a:cs typeface="Arial" pitchFamily="34" charset="0"/>
              </a:rPr>
              <a:t>Alto </a:t>
            </a:r>
            <a:r>
              <a:rPr lang="pt-BR" sz="2200" b="1" dirty="0" smtClean="0">
                <a:latin typeface="+mn-lt"/>
                <a:ea typeface="Calibri" pitchFamily="34" charset="0"/>
                <a:cs typeface="Arial" pitchFamily="34" charset="0"/>
              </a:rPr>
              <a:t>Parana. </a:t>
            </a:r>
            <a:r>
              <a:rPr lang="es-PY" sz="2200" b="1" dirty="0" smtClean="0">
                <a:latin typeface="+mn-lt"/>
                <a:ea typeface="Calibri" pitchFamily="34" charset="0"/>
              </a:rPr>
              <a:t>2.234 </a:t>
            </a:r>
            <a:r>
              <a:rPr lang="es-PY" sz="2200" b="1" dirty="0">
                <a:latin typeface="+mn-lt"/>
                <a:ea typeface="Calibri" pitchFamily="34" charset="0"/>
              </a:rPr>
              <a:t>análisis</a:t>
            </a:r>
            <a:r>
              <a:rPr lang="pt-BR" sz="2200" b="1" dirty="0">
                <a:latin typeface="+mn-lt"/>
                <a:ea typeface="Calibri" pitchFamily="34" charset="0"/>
              </a:rPr>
              <a:t>.</a:t>
            </a:r>
            <a:endParaRPr lang="es-AR" sz="2200" b="1" i="1" dirty="0">
              <a:latin typeface="+mn-lt"/>
              <a:ea typeface="Calibri" pitchFamily="34" charset="0"/>
            </a:endParaRPr>
          </a:p>
          <a:p>
            <a:pPr eaLnBrk="0" hangingPunct="0">
              <a:defRPr/>
            </a:pPr>
            <a:endParaRPr lang="pt-BR" sz="2200" b="1" dirty="0">
              <a:latin typeface="+mn-lt"/>
              <a:cs typeface="Arial" pitchFamily="34" charset="0"/>
            </a:endParaRPr>
          </a:p>
        </p:txBody>
      </p:sp>
      <p:pic>
        <p:nvPicPr>
          <p:cNvPr id="87043" name="Gráfico 26"/>
          <p:cNvPicPr>
            <a:picLocks noChangeArrowheads="1"/>
          </p:cNvPicPr>
          <p:nvPr/>
        </p:nvPicPr>
        <p:blipFill>
          <a:blip r:embed="rId3" cstate="print"/>
          <a:srcRect b="-44"/>
          <a:stretch>
            <a:fillRect/>
          </a:stretch>
        </p:blipFill>
        <p:spPr bwMode="auto">
          <a:xfrm>
            <a:off x="395288" y="908050"/>
            <a:ext cx="3889375" cy="2886075"/>
          </a:xfrm>
          <a:prstGeom prst="rect">
            <a:avLst/>
          </a:prstGeom>
          <a:noFill/>
          <a:ln w="9525">
            <a:noFill/>
            <a:miter lim="800000"/>
            <a:headEnd/>
            <a:tailEnd/>
          </a:ln>
        </p:spPr>
      </p:pic>
      <p:pic>
        <p:nvPicPr>
          <p:cNvPr id="87044" name="Gráfico 20"/>
          <p:cNvPicPr>
            <a:picLocks noChangeArrowheads="1"/>
          </p:cNvPicPr>
          <p:nvPr/>
        </p:nvPicPr>
        <p:blipFill>
          <a:blip r:embed="rId4" cstate="print"/>
          <a:srcRect b="-44"/>
          <a:stretch>
            <a:fillRect/>
          </a:stretch>
        </p:blipFill>
        <p:spPr bwMode="auto">
          <a:xfrm>
            <a:off x="4572000" y="3892550"/>
            <a:ext cx="3887788" cy="2886075"/>
          </a:xfrm>
          <a:prstGeom prst="rect">
            <a:avLst/>
          </a:prstGeom>
          <a:noFill/>
          <a:ln w="9525">
            <a:noFill/>
            <a:miter lim="800000"/>
            <a:headEnd/>
            <a:tailEnd/>
          </a:ln>
        </p:spPr>
      </p:pic>
      <p:pic>
        <p:nvPicPr>
          <p:cNvPr id="87045" name="Gráfico 28"/>
          <p:cNvPicPr>
            <a:picLocks noChangeArrowheads="1"/>
          </p:cNvPicPr>
          <p:nvPr/>
        </p:nvPicPr>
        <p:blipFill>
          <a:blip r:embed="rId5" cstate="print"/>
          <a:srcRect b="-44"/>
          <a:stretch>
            <a:fillRect/>
          </a:stretch>
        </p:blipFill>
        <p:spPr bwMode="auto">
          <a:xfrm>
            <a:off x="4578350" y="908050"/>
            <a:ext cx="3889375" cy="2886075"/>
          </a:xfrm>
          <a:prstGeom prst="rect">
            <a:avLst/>
          </a:prstGeom>
          <a:noFill/>
          <a:ln w="9525">
            <a:noFill/>
            <a:miter lim="800000"/>
            <a:headEnd/>
            <a:tailEnd/>
          </a:ln>
        </p:spPr>
      </p:pic>
      <p:pic>
        <p:nvPicPr>
          <p:cNvPr id="87046" name="Gráfico 27"/>
          <p:cNvPicPr>
            <a:picLocks noChangeArrowheads="1"/>
          </p:cNvPicPr>
          <p:nvPr/>
        </p:nvPicPr>
        <p:blipFill>
          <a:blip r:embed="rId6" cstate="print"/>
          <a:srcRect b="-44"/>
          <a:stretch>
            <a:fillRect/>
          </a:stretch>
        </p:blipFill>
        <p:spPr bwMode="auto">
          <a:xfrm>
            <a:off x="387350" y="3860800"/>
            <a:ext cx="3887788" cy="2886075"/>
          </a:xfrm>
          <a:prstGeom prst="rect">
            <a:avLst/>
          </a:prstGeom>
          <a:noFill/>
          <a:ln w="9525">
            <a:noFill/>
            <a:miter lim="800000"/>
            <a:headEnd/>
            <a:tailEnd/>
          </a:ln>
        </p:spPr>
      </p:pic>
      <p:sp>
        <p:nvSpPr>
          <p:cNvPr id="87047" name="TextBox 6"/>
          <p:cNvSpPr txBox="1">
            <a:spLocks noChangeArrowheads="1"/>
          </p:cNvSpPr>
          <p:nvPr/>
        </p:nvSpPr>
        <p:spPr bwMode="auto">
          <a:xfrm>
            <a:off x="7440613" y="6557963"/>
            <a:ext cx="1752600" cy="307975"/>
          </a:xfrm>
          <a:prstGeom prst="rect">
            <a:avLst/>
          </a:prstGeom>
          <a:noFill/>
          <a:ln w="9525">
            <a:noFill/>
            <a:miter lim="800000"/>
            <a:headEnd/>
            <a:tailEnd/>
          </a:ln>
        </p:spPr>
        <p:txBody>
          <a:bodyPr wrap="none">
            <a:spAutoFit/>
          </a:bodyPr>
          <a:lstStyle/>
          <a:p>
            <a:r>
              <a:rPr lang="en-US" sz="1400" b="1" i="1"/>
              <a:t>Fuente: John 2014</a:t>
            </a:r>
            <a:endParaRPr lang="es-AR" sz="1400"/>
          </a:p>
        </p:txBody>
      </p:sp>
      <p:sp>
        <p:nvSpPr>
          <p:cNvPr id="9" name="Oval 8"/>
          <p:cNvSpPr/>
          <p:nvPr/>
        </p:nvSpPr>
        <p:spPr>
          <a:xfrm>
            <a:off x="3216168" y="6353500"/>
            <a:ext cx="646386" cy="4099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0" name="TextBox 9"/>
          <p:cNvSpPr txBox="1"/>
          <p:nvPr/>
        </p:nvSpPr>
        <p:spPr>
          <a:xfrm>
            <a:off x="5249902" y="5312974"/>
            <a:ext cx="772525" cy="369332"/>
          </a:xfrm>
          <a:prstGeom prst="rect">
            <a:avLst/>
          </a:prstGeom>
          <a:noFill/>
        </p:spPr>
        <p:txBody>
          <a:bodyPr wrap="square" rtlCol="0">
            <a:spAutoFit/>
          </a:bodyPr>
          <a:lstStyle/>
          <a:p>
            <a:r>
              <a:rPr lang="en-US" dirty="0" smtClean="0">
                <a:solidFill>
                  <a:srgbClr val="FF0000"/>
                </a:solidFill>
              </a:rPr>
              <a:t>47%</a:t>
            </a:r>
            <a:endParaRPr lang="es-AR" dirty="0">
              <a:solidFill>
                <a:srgbClr val="FF0000"/>
              </a:solidFill>
            </a:endParaRPr>
          </a:p>
        </p:txBody>
      </p:sp>
      <p:sp>
        <p:nvSpPr>
          <p:cNvPr id="11" name="Oval 10"/>
          <p:cNvSpPr/>
          <p:nvPr/>
        </p:nvSpPr>
        <p:spPr>
          <a:xfrm>
            <a:off x="2060030" y="3400200"/>
            <a:ext cx="646386" cy="4099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2" name="Oval 11"/>
          <p:cNvSpPr/>
          <p:nvPr/>
        </p:nvSpPr>
        <p:spPr>
          <a:xfrm>
            <a:off x="6201122" y="3452648"/>
            <a:ext cx="672660" cy="3522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3" name="Oval 12"/>
          <p:cNvSpPr/>
          <p:nvPr/>
        </p:nvSpPr>
        <p:spPr>
          <a:xfrm>
            <a:off x="5707137" y="1933904"/>
            <a:ext cx="583306" cy="2575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
        <p:nvSpPr>
          <p:cNvPr id="14" name="Down Arrow 13"/>
          <p:cNvSpPr/>
          <p:nvPr/>
        </p:nvSpPr>
        <p:spPr>
          <a:xfrm>
            <a:off x="5376036" y="4761188"/>
            <a:ext cx="331076" cy="504497"/>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oter Placeholder 1"/>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pt-BR" smtClean="0">
              <a:solidFill>
                <a:srgbClr val="898989"/>
              </a:solidFill>
              <a:latin typeface="Arial" charset="0"/>
            </a:endParaRPr>
          </a:p>
        </p:txBody>
      </p:sp>
      <p:pic>
        <p:nvPicPr>
          <p:cNvPr id="88067" name="Picture 36"/>
          <p:cNvPicPr>
            <a:picLocks noChangeAspect="1" noChangeArrowheads="1"/>
          </p:cNvPicPr>
          <p:nvPr/>
        </p:nvPicPr>
        <p:blipFill>
          <a:blip r:embed="rId2" cstate="print">
            <a:lum bright="-26000" contrast="14000"/>
          </a:blip>
          <a:srcRect/>
          <a:stretch>
            <a:fillRect/>
          </a:stretch>
        </p:blipFill>
        <p:spPr bwMode="auto">
          <a:xfrm>
            <a:off x="0" y="0"/>
            <a:ext cx="9144000" cy="6858000"/>
          </a:xfrm>
          <a:prstGeom prst="rect">
            <a:avLst/>
          </a:prstGeom>
          <a:noFill/>
          <a:ln w="9525">
            <a:noFill/>
            <a:miter lim="800000"/>
            <a:headEnd/>
            <a:tailEnd/>
          </a:ln>
        </p:spPr>
      </p:pic>
      <p:sp>
        <p:nvSpPr>
          <p:cNvPr id="88068" name="1 CuadroTexto"/>
          <p:cNvSpPr txBox="1">
            <a:spLocks noChangeArrowheads="1"/>
          </p:cNvSpPr>
          <p:nvPr/>
        </p:nvSpPr>
        <p:spPr bwMode="auto">
          <a:xfrm>
            <a:off x="1608138" y="-44132"/>
            <a:ext cx="5821362" cy="923330"/>
          </a:xfrm>
          <a:prstGeom prst="rect">
            <a:avLst/>
          </a:prstGeom>
          <a:noFill/>
          <a:ln w="9525">
            <a:noFill/>
            <a:miter lim="800000"/>
            <a:headEnd/>
            <a:tailEnd/>
          </a:ln>
        </p:spPr>
        <p:txBody>
          <a:bodyPr>
            <a:spAutoFit/>
          </a:bodyPr>
          <a:lstStyle/>
          <a:p>
            <a:pPr algn="ctr"/>
            <a:r>
              <a:rPr lang="es-MX"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rPr>
              <a:t>Conclusiones </a:t>
            </a:r>
            <a:endParaRPr lang="de-DE"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Narrow" pitchFamily="34" charset="0"/>
            </a:endParaRPr>
          </a:p>
        </p:txBody>
      </p:sp>
      <p:sp>
        <p:nvSpPr>
          <p:cNvPr id="9" name="6 CuadroTexto"/>
          <p:cNvSpPr txBox="1">
            <a:spLocks noChangeArrowheads="1"/>
          </p:cNvSpPr>
          <p:nvPr/>
        </p:nvSpPr>
        <p:spPr bwMode="auto">
          <a:xfrm>
            <a:off x="63500" y="869378"/>
            <a:ext cx="9080500" cy="3170099"/>
          </a:xfrm>
          <a:prstGeom prst="rect">
            <a:avLst/>
          </a:prstGeom>
          <a:noFill/>
          <a:ln w="9525">
            <a:noFill/>
            <a:miter lim="800000"/>
            <a:headEnd/>
            <a:tailEnd/>
          </a:ln>
        </p:spPr>
        <p:txBody>
          <a:bodyPr wrap="square">
            <a:spAutoFit/>
          </a:bodyPr>
          <a:lstStyle/>
          <a:p>
            <a:r>
              <a:rPr lang="es-MX" sz="3200" b="1" dirty="0">
                <a:solidFill>
                  <a:schemeClr val="bg1"/>
                </a:solidFill>
                <a:latin typeface="Arial Narrow" pitchFamily="34" charset="0"/>
              </a:rPr>
              <a:t>Para </a:t>
            </a:r>
            <a:r>
              <a:rPr lang="es-MX" sz="3200" b="1" dirty="0" smtClean="0">
                <a:solidFill>
                  <a:schemeClr val="bg1"/>
                </a:solidFill>
                <a:latin typeface="Arial Narrow" pitchFamily="34" charset="0"/>
              </a:rPr>
              <a:t>una </a:t>
            </a:r>
            <a:r>
              <a:rPr lang="es-MX" sz="3200" b="1" dirty="0" smtClean="0">
                <a:solidFill>
                  <a:schemeClr val="bg1"/>
                </a:solidFill>
                <a:latin typeface="Arial Narrow" pitchFamily="34" charset="0"/>
              </a:rPr>
              <a:t>buena </a:t>
            </a:r>
            <a:r>
              <a:rPr lang="es-MX" sz="3200" b="1" dirty="0">
                <a:solidFill>
                  <a:schemeClr val="bg1"/>
                </a:solidFill>
                <a:latin typeface="Arial Narrow" pitchFamily="34" charset="0"/>
              </a:rPr>
              <a:t>fertilización, se sugiere adoptar las recomendaciones provenientes de resultados de análisis de suelos, combinados con la extracción de nutrientes y rendimientos obtenidos en los años anteriores; pero por sobre todo</a:t>
            </a:r>
            <a:r>
              <a:rPr lang="es-ES" sz="3200" b="1" dirty="0">
                <a:solidFill>
                  <a:schemeClr val="bg1"/>
                </a:solidFill>
                <a:latin typeface="Arial Narrow" pitchFamily="34" charset="0"/>
              </a:rPr>
              <a:t>, </a:t>
            </a:r>
            <a:r>
              <a:rPr lang="es-ES" sz="3600" b="1" dirty="0">
                <a:solidFill>
                  <a:schemeClr val="bg1"/>
                </a:solidFill>
                <a:latin typeface="Arial Narrow" pitchFamily="34" charset="0"/>
              </a:rPr>
              <a:t>en base a las recomendaciones de investigaciones locales. </a:t>
            </a:r>
            <a:endParaRPr lang="en-US" sz="3200" b="1" dirty="0">
              <a:solidFill>
                <a:schemeClr val="bg1"/>
              </a:solidFill>
              <a:latin typeface="Arial Narrow" pitchFamily="34" charset="0"/>
            </a:endParaRPr>
          </a:p>
        </p:txBody>
      </p:sp>
      <p:sp>
        <p:nvSpPr>
          <p:cNvPr id="10" name="3 CuadroTexto"/>
          <p:cNvSpPr txBox="1">
            <a:spLocks noChangeArrowheads="1"/>
          </p:cNvSpPr>
          <p:nvPr/>
        </p:nvSpPr>
        <p:spPr bwMode="auto">
          <a:xfrm>
            <a:off x="112713" y="4359278"/>
            <a:ext cx="8910637" cy="2062103"/>
          </a:xfrm>
          <a:prstGeom prst="rect">
            <a:avLst/>
          </a:prstGeom>
          <a:noFill/>
          <a:ln w="9525">
            <a:noFill/>
            <a:miter lim="800000"/>
            <a:headEnd/>
            <a:tailEnd/>
          </a:ln>
        </p:spPr>
        <p:txBody>
          <a:bodyPr>
            <a:spAutoFit/>
          </a:bodyPr>
          <a:lstStyle/>
          <a:p>
            <a:r>
              <a:rPr lang="es-MX" sz="3200" b="1" dirty="0">
                <a:solidFill>
                  <a:schemeClr val="bg1"/>
                </a:solidFill>
                <a:latin typeface="Arial Narrow" pitchFamily="34" charset="0"/>
              </a:rPr>
              <a:t>Una adecuada nutrición </a:t>
            </a:r>
            <a:r>
              <a:rPr lang="es-MX" sz="3200" b="1" dirty="0" smtClean="0">
                <a:solidFill>
                  <a:schemeClr val="bg1"/>
                </a:solidFill>
                <a:latin typeface="Arial Narrow" pitchFamily="34" charset="0"/>
              </a:rPr>
              <a:t>de cultivos y </a:t>
            </a:r>
            <a:r>
              <a:rPr lang="es-MX" sz="3200" b="1" dirty="0">
                <a:solidFill>
                  <a:schemeClr val="bg1"/>
                </a:solidFill>
                <a:latin typeface="Arial Narrow" pitchFamily="34" charset="0"/>
              </a:rPr>
              <a:t>mantenimiento de niveles adecuados de la fertilidad, son claves para obtener rendimientos acordes con materiales genéticos de uso actual.</a:t>
            </a:r>
            <a:endParaRPr lang="en-US" sz="3200" b="1" dirty="0">
              <a:solidFill>
                <a:schemeClr val="bg1"/>
              </a:solidFill>
              <a:latin typeface="Arial Narrow"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4786313"/>
            <a:ext cx="9144000" cy="2071687"/>
          </a:xfrm>
          <a:prstGeom prst="rect">
            <a:avLst/>
          </a:prstGeom>
          <a:solidFill>
            <a:srgbClr val="656565"/>
          </a:solidFill>
          <a:ln w="9525">
            <a:noFill/>
            <a:miter lim="800000"/>
            <a:headEnd/>
            <a:tailEnd/>
          </a:ln>
        </p:spPr>
        <p:txBody>
          <a:bodyPr/>
          <a:lstStyle/>
          <a:p>
            <a:endParaRPr lang="es-AR">
              <a:solidFill>
                <a:srgbClr val="FFFF00"/>
              </a:solidFill>
              <a:latin typeface="Arial Narrow" pitchFamily="34" charset="0"/>
            </a:endParaRPr>
          </a:p>
        </p:txBody>
      </p:sp>
      <p:sp>
        <p:nvSpPr>
          <p:cNvPr id="46083" name="Rectangle 169"/>
          <p:cNvSpPr>
            <a:spLocks noChangeArrowheads="1"/>
          </p:cNvSpPr>
          <p:nvPr/>
        </p:nvSpPr>
        <p:spPr bwMode="auto">
          <a:xfrm>
            <a:off x="4500563" y="898525"/>
            <a:ext cx="142875" cy="4357688"/>
          </a:xfrm>
          <a:prstGeom prst="rect">
            <a:avLst/>
          </a:prstGeom>
          <a:solidFill>
            <a:srgbClr val="FFFF00"/>
          </a:solidFill>
          <a:ln w="9525">
            <a:noFill/>
            <a:miter lim="800000"/>
            <a:headEnd/>
            <a:tailEnd/>
          </a:ln>
        </p:spPr>
        <p:txBody>
          <a:bodyPr/>
          <a:lstStyle/>
          <a:p>
            <a:endParaRPr lang="es-AR">
              <a:solidFill>
                <a:srgbClr val="FFFF00"/>
              </a:solidFill>
              <a:latin typeface="Arial Narrow" pitchFamily="34" charset="0"/>
            </a:endParaRPr>
          </a:p>
        </p:txBody>
      </p:sp>
      <p:sp>
        <p:nvSpPr>
          <p:cNvPr id="46084" name="Rectangle 173"/>
          <p:cNvSpPr>
            <a:spLocks noChangeArrowheads="1"/>
          </p:cNvSpPr>
          <p:nvPr/>
        </p:nvSpPr>
        <p:spPr bwMode="auto">
          <a:xfrm>
            <a:off x="2957513" y="4879975"/>
            <a:ext cx="190500" cy="463550"/>
          </a:xfrm>
          <a:prstGeom prst="rect">
            <a:avLst/>
          </a:prstGeom>
          <a:noFill/>
          <a:ln w="9525">
            <a:noFill/>
            <a:miter lim="800000"/>
            <a:headEnd/>
            <a:tailEnd/>
          </a:ln>
        </p:spPr>
        <p:txBody>
          <a:bodyPr/>
          <a:lstStyle/>
          <a:p>
            <a:endParaRPr lang="es-AR">
              <a:solidFill>
                <a:srgbClr val="FFFF00"/>
              </a:solidFill>
              <a:latin typeface="Arial Narrow" pitchFamily="34" charset="0"/>
            </a:endParaRPr>
          </a:p>
        </p:txBody>
      </p:sp>
      <p:sp>
        <p:nvSpPr>
          <p:cNvPr id="46085" name="Rectangle 182"/>
          <p:cNvSpPr>
            <a:spLocks noChangeArrowheads="1"/>
          </p:cNvSpPr>
          <p:nvPr/>
        </p:nvSpPr>
        <p:spPr bwMode="auto">
          <a:xfrm>
            <a:off x="2738438" y="5305425"/>
            <a:ext cx="1127125" cy="323850"/>
          </a:xfrm>
          <a:prstGeom prst="rect">
            <a:avLst/>
          </a:prstGeom>
          <a:noFill/>
          <a:ln w="9525">
            <a:noFill/>
            <a:miter lim="800000"/>
            <a:headEnd/>
            <a:tailEnd/>
          </a:ln>
        </p:spPr>
        <p:txBody>
          <a:bodyPr/>
          <a:lstStyle/>
          <a:p>
            <a:endParaRPr lang="es-AR">
              <a:solidFill>
                <a:srgbClr val="FFFF00"/>
              </a:solidFill>
              <a:latin typeface="Arial Narrow" pitchFamily="34" charset="0"/>
            </a:endParaRPr>
          </a:p>
        </p:txBody>
      </p:sp>
      <p:sp>
        <p:nvSpPr>
          <p:cNvPr id="31755" name="Rectangle 183"/>
          <p:cNvSpPr>
            <a:spLocks noChangeArrowheads="1"/>
          </p:cNvSpPr>
          <p:nvPr/>
        </p:nvSpPr>
        <p:spPr bwMode="auto">
          <a:xfrm>
            <a:off x="79375" y="5349875"/>
            <a:ext cx="9072563" cy="1169988"/>
          </a:xfrm>
          <a:prstGeom prst="rect">
            <a:avLst/>
          </a:prstGeom>
          <a:noFill/>
          <a:ln w="9525">
            <a:noFill/>
            <a:miter lim="800000"/>
            <a:headEnd/>
            <a:tailEnd/>
          </a:ln>
        </p:spPr>
        <p:txBody>
          <a:bodyPr lIns="0" tIns="0" rIns="0" bIns="0">
            <a:spAutoFit/>
          </a:bodyPr>
          <a:lstStyle/>
          <a:p>
            <a:r>
              <a:rPr lang="pt-BR" sz="1600" b="1" dirty="0" smtClean="0">
                <a:solidFill>
                  <a:srgbClr val="FFFF00"/>
                </a:solidFill>
                <a:cs typeface="Arial" charset="0"/>
              </a:rPr>
              <a:t>La </a:t>
            </a:r>
            <a:r>
              <a:rPr lang="pt-BR" sz="1600" b="1" dirty="0" err="1" smtClean="0">
                <a:solidFill>
                  <a:srgbClr val="FFFF00"/>
                </a:solidFill>
                <a:cs typeface="Arial" charset="0"/>
              </a:rPr>
              <a:t>buena</a:t>
            </a:r>
            <a:r>
              <a:rPr lang="pt-BR" sz="1600" b="1" dirty="0" smtClean="0">
                <a:solidFill>
                  <a:srgbClr val="FFFF00"/>
                </a:solidFill>
                <a:cs typeface="Arial" charset="0"/>
              </a:rPr>
              <a:t> </a:t>
            </a:r>
            <a:r>
              <a:rPr lang="pt-BR" sz="1600" b="1" dirty="0" err="1" smtClean="0">
                <a:solidFill>
                  <a:srgbClr val="FFFF00"/>
                </a:solidFill>
                <a:cs typeface="Arial" charset="0"/>
              </a:rPr>
              <a:t>fertilizacion</a:t>
            </a:r>
            <a:r>
              <a:rPr lang="pt-BR" sz="1600" b="1" dirty="0" smtClean="0">
                <a:solidFill>
                  <a:srgbClr val="FFFF00"/>
                </a:solidFill>
                <a:cs typeface="Arial" charset="0"/>
              </a:rPr>
              <a:t> </a:t>
            </a:r>
            <a:r>
              <a:rPr lang="pt-BR" sz="1600" b="1" dirty="0" err="1" smtClean="0">
                <a:solidFill>
                  <a:srgbClr val="FFFF00"/>
                </a:solidFill>
                <a:cs typeface="Arial" charset="0"/>
              </a:rPr>
              <a:t>ayuda</a:t>
            </a:r>
            <a:r>
              <a:rPr lang="pt-BR" sz="1600" b="1" dirty="0" smtClean="0">
                <a:solidFill>
                  <a:srgbClr val="FFFF00"/>
                </a:solidFill>
                <a:cs typeface="Arial" charset="0"/>
              </a:rPr>
              <a:t> </a:t>
            </a:r>
            <a:r>
              <a:rPr lang="pt-BR" sz="1600" b="1" dirty="0">
                <a:solidFill>
                  <a:srgbClr val="FFFF00"/>
                </a:solidFill>
                <a:cs typeface="Arial" charset="0"/>
              </a:rPr>
              <a:t>a:</a:t>
            </a:r>
          </a:p>
          <a:p>
            <a:pPr>
              <a:buFont typeface="Wingdings" pitchFamily="2" charset="2"/>
              <a:buChar char="Ø"/>
            </a:pPr>
            <a:r>
              <a:rPr lang="pt-BR" sz="1500" b="1" dirty="0">
                <a:solidFill>
                  <a:srgbClr val="FFFF00"/>
                </a:solidFill>
                <a:cs typeface="Arial" charset="0"/>
              </a:rPr>
              <a:t> </a:t>
            </a:r>
            <a:r>
              <a:rPr lang="pt-BR" sz="1500" b="1" dirty="0" err="1">
                <a:solidFill>
                  <a:srgbClr val="FFFF00"/>
                </a:solidFill>
                <a:cs typeface="Arial" charset="0"/>
              </a:rPr>
              <a:t>producir</a:t>
            </a:r>
            <a:r>
              <a:rPr lang="pt-BR" sz="1500" b="1" dirty="0">
                <a:solidFill>
                  <a:srgbClr val="FFFF00"/>
                </a:solidFill>
                <a:cs typeface="Arial" charset="0"/>
              </a:rPr>
              <a:t> mas por mm de </a:t>
            </a:r>
            <a:r>
              <a:rPr lang="pt-BR" sz="1500" b="1" dirty="0" err="1">
                <a:solidFill>
                  <a:srgbClr val="FFFF00"/>
                </a:solidFill>
                <a:cs typeface="Arial" charset="0"/>
              </a:rPr>
              <a:t>lluvia</a:t>
            </a:r>
            <a:r>
              <a:rPr lang="pt-BR" sz="1500" b="1" dirty="0">
                <a:solidFill>
                  <a:srgbClr val="FFFF00"/>
                </a:solidFill>
                <a:cs typeface="Arial" charset="0"/>
              </a:rPr>
              <a:t>; </a:t>
            </a:r>
          </a:p>
          <a:p>
            <a:pPr>
              <a:buFont typeface="Wingdings" pitchFamily="2" charset="2"/>
              <a:buChar char="Ø"/>
            </a:pPr>
            <a:r>
              <a:rPr lang="pt-BR" sz="1500" b="1" dirty="0">
                <a:solidFill>
                  <a:srgbClr val="FFFF00"/>
                </a:solidFill>
                <a:cs typeface="Arial" charset="0"/>
              </a:rPr>
              <a:t> a </a:t>
            </a:r>
            <a:r>
              <a:rPr lang="pt-BR" sz="1500" b="1" dirty="0" err="1">
                <a:solidFill>
                  <a:srgbClr val="FFFF00"/>
                </a:solidFill>
                <a:cs typeface="Arial" charset="0"/>
              </a:rPr>
              <a:t>la</a:t>
            </a:r>
            <a:r>
              <a:rPr lang="pt-BR" sz="1500" b="1" dirty="0">
                <a:solidFill>
                  <a:srgbClr val="FFFF00"/>
                </a:solidFill>
                <a:cs typeface="Arial" charset="0"/>
              </a:rPr>
              <a:t> raiz a ir a </a:t>
            </a:r>
            <a:r>
              <a:rPr lang="pt-BR" sz="1500" b="1" dirty="0" err="1">
                <a:solidFill>
                  <a:srgbClr val="FFFF00"/>
                </a:solidFill>
                <a:cs typeface="Arial" charset="0"/>
              </a:rPr>
              <a:t>mayor</a:t>
            </a:r>
            <a:r>
              <a:rPr lang="pt-BR" sz="1500" b="1" dirty="0">
                <a:solidFill>
                  <a:srgbClr val="FFFF00"/>
                </a:solidFill>
                <a:cs typeface="Arial" charset="0"/>
              </a:rPr>
              <a:t> </a:t>
            </a:r>
            <a:r>
              <a:rPr lang="pt-BR" sz="1500" b="1" dirty="0" err="1">
                <a:solidFill>
                  <a:srgbClr val="FFFF00"/>
                </a:solidFill>
                <a:cs typeface="Arial" charset="0"/>
              </a:rPr>
              <a:t>profundidad</a:t>
            </a:r>
            <a:r>
              <a:rPr lang="pt-BR" sz="1500" b="1" dirty="0">
                <a:solidFill>
                  <a:srgbClr val="FFFF00"/>
                </a:solidFill>
                <a:cs typeface="Arial" charset="0"/>
              </a:rPr>
              <a:t> </a:t>
            </a:r>
            <a:r>
              <a:rPr lang="pt-BR" sz="1500" b="1" dirty="0" err="1">
                <a:solidFill>
                  <a:srgbClr val="FFFF00"/>
                </a:solidFill>
                <a:cs typeface="Arial" charset="0"/>
              </a:rPr>
              <a:t>en</a:t>
            </a:r>
            <a:r>
              <a:rPr lang="pt-BR" sz="1500" b="1" dirty="0">
                <a:solidFill>
                  <a:srgbClr val="FFFF00"/>
                </a:solidFill>
                <a:cs typeface="Arial" charset="0"/>
              </a:rPr>
              <a:t> busca de agua </a:t>
            </a:r>
            <a:r>
              <a:rPr lang="pt-BR" sz="1500" b="1" dirty="0" err="1">
                <a:solidFill>
                  <a:srgbClr val="FFFF00"/>
                </a:solidFill>
                <a:cs typeface="Arial" charset="0"/>
              </a:rPr>
              <a:t>y</a:t>
            </a:r>
            <a:r>
              <a:rPr lang="pt-BR" sz="1500" b="1" dirty="0">
                <a:solidFill>
                  <a:srgbClr val="FFFF00"/>
                </a:solidFill>
                <a:cs typeface="Arial" charset="0"/>
              </a:rPr>
              <a:t> nutrientes;</a:t>
            </a:r>
          </a:p>
          <a:p>
            <a:pPr>
              <a:buFont typeface="Wingdings" pitchFamily="2" charset="2"/>
              <a:buChar char="Ø"/>
            </a:pPr>
            <a:r>
              <a:rPr lang="pt-BR" sz="1500" b="1" dirty="0">
                <a:solidFill>
                  <a:srgbClr val="FFFF00"/>
                </a:solidFill>
                <a:cs typeface="Arial" charset="0"/>
              </a:rPr>
              <a:t> a criar mas rapidamente </a:t>
            </a:r>
            <a:r>
              <a:rPr lang="pt-BR" sz="1500" b="1" dirty="0" err="1">
                <a:solidFill>
                  <a:srgbClr val="FFFF00"/>
                </a:solidFill>
                <a:cs typeface="Arial" charset="0"/>
              </a:rPr>
              <a:t>buena</a:t>
            </a:r>
            <a:r>
              <a:rPr lang="pt-BR" sz="1500" b="1" dirty="0">
                <a:solidFill>
                  <a:srgbClr val="FFFF00"/>
                </a:solidFill>
                <a:cs typeface="Arial" charset="0"/>
              </a:rPr>
              <a:t> cobertura vegetal para evitar </a:t>
            </a:r>
            <a:r>
              <a:rPr lang="pt-BR" sz="1500" b="1" dirty="0" err="1">
                <a:solidFill>
                  <a:srgbClr val="FFFF00"/>
                </a:solidFill>
                <a:cs typeface="Arial" charset="0"/>
              </a:rPr>
              <a:t>evaporacion</a:t>
            </a:r>
            <a:r>
              <a:rPr lang="pt-BR" sz="1500" b="1" dirty="0">
                <a:solidFill>
                  <a:srgbClr val="FFFF00"/>
                </a:solidFill>
                <a:cs typeface="Arial" charset="0"/>
              </a:rPr>
              <a:t> </a:t>
            </a:r>
            <a:r>
              <a:rPr lang="pt-BR" sz="1500" b="1" dirty="0" err="1">
                <a:solidFill>
                  <a:srgbClr val="FFFF00"/>
                </a:solidFill>
                <a:cs typeface="Arial" charset="0"/>
              </a:rPr>
              <a:t>del</a:t>
            </a:r>
            <a:r>
              <a:rPr lang="pt-BR" sz="1500" b="1" dirty="0">
                <a:solidFill>
                  <a:srgbClr val="FFFF00"/>
                </a:solidFill>
                <a:cs typeface="Arial" charset="0"/>
              </a:rPr>
              <a:t> agua; </a:t>
            </a:r>
          </a:p>
          <a:p>
            <a:pPr>
              <a:buFont typeface="Wingdings" pitchFamily="2" charset="2"/>
              <a:buChar char="Ø"/>
            </a:pPr>
            <a:r>
              <a:rPr lang="pt-BR" sz="1500" b="1" dirty="0">
                <a:solidFill>
                  <a:srgbClr val="FFFF00"/>
                </a:solidFill>
                <a:cs typeface="Arial" charset="0"/>
              </a:rPr>
              <a:t> a </a:t>
            </a:r>
            <a:r>
              <a:rPr lang="pt-BR" sz="1500" b="1" dirty="0" err="1">
                <a:solidFill>
                  <a:srgbClr val="FFFF00"/>
                </a:solidFill>
                <a:cs typeface="Arial" charset="0"/>
              </a:rPr>
              <a:t>los</a:t>
            </a:r>
            <a:r>
              <a:rPr lang="pt-BR" sz="1500" b="1" dirty="0">
                <a:solidFill>
                  <a:srgbClr val="FFFF00"/>
                </a:solidFill>
                <a:cs typeface="Arial" charset="0"/>
              </a:rPr>
              <a:t> cultivos a </a:t>
            </a:r>
            <a:r>
              <a:rPr lang="pt-BR" sz="1500" b="1" dirty="0" err="1">
                <a:solidFill>
                  <a:srgbClr val="FFFF00"/>
                </a:solidFill>
                <a:cs typeface="Arial" charset="0"/>
              </a:rPr>
              <a:t>tener</a:t>
            </a:r>
            <a:r>
              <a:rPr lang="pt-BR" sz="1500" b="1" dirty="0">
                <a:solidFill>
                  <a:srgbClr val="FFFF00"/>
                </a:solidFill>
                <a:cs typeface="Arial" charset="0"/>
              </a:rPr>
              <a:t> </a:t>
            </a:r>
            <a:r>
              <a:rPr lang="pt-BR" sz="1500" b="1" dirty="0" err="1">
                <a:solidFill>
                  <a:srgbClr val="FFFF00"/>
                </a:solidFill>
                <a:cs typeface="Arial" charset="0"/>
              </a:rPr>
              <a:t>un</a:t>
            </a:r>
            <a:r>
              <a:rPr lang="pt-BR" sz="1500" b="1" dirty="0">
                <a:solidFill>
                  <a:srgbClr val="FFFF00"/>
                </a:solidFill>
                <a:cs typeface="Arial" charset="0"/>
              </a:rPr>
              <a:t> </a:t>
            </a:r>
            <a:r>
              <a:rPr lang="pt-BR" sz="1500" b="1" dirty="0" err="1">
                <a:solidFill>
                  <a:srgbClr val="FFFF00"/>
                </a:solidFill>
                <a:cs typeface="Arial" charset="0"/>
              </a:rPr>
              <a:t>crecimiento</a:t>
            </a:r>
            <a:r>
              <a:rPr lang="pt-BR" sz="1500" b="1" dirty="0">
                <a:solidFill>
                  <a:srgbClr val="FFFF00"/>
                </a:solidFill>
                <a:cs typeface="Arial" charset="0"/>
              </a:rPr>
              <a:t> inicial mas </a:t>
            </a:r>
            <a:r>
              <a:rPr lang="pt-BR" sz="1500" b="1" dirty="0" err="1">
                <a:solidFill>
                  <a:srgbClr val="FFFF00"/>
                </a:solidFill>
                <a:cs typeface="Arial" charset="0"/>
              </a:rPr>
              <a:t>rapido</a:t>
            </a:r>
            <a:r>
              <a:rPr lang="pt-BR" sz="1500" b="1" dirty="0">
                <a:solidFill>
                  <a:srgbClr val="FFFF00"/>
                </a:solidFill>
                <a:cs typeface="Arial" charset="0"/>
              </a:rPr>
              <a:t> evitando </a:t>
            </a:r>
            <a:r>
              <a:rPr lang="pt-BR" sz="1500" b="1" dirty="0" err="1">
                <a:solidFill>
                  <a:srgbClr val="FFFF00"/>
                </a:solidFill>
                <a:cs typeface="Arial" charset="0"/>
              </a:rPr>
              <a:t>competicion</a:t>
            </a:r>
            <a:r>
              <a:rPr lang="pt-BR" sz="1500" b="1" dirty="0">
                <a:solidFill>
                  <a:srgbClr val="FFFF00"/>
                </a:solidFill>
                <a:cs typeface="Arial" charset="0"/>
              </a:rPr>
              <a:t> </a:t>
            </a:r>
            <a:r>
              <a:rPr lang="pt-BR" sz="1500" b="1" dirty="0" err="1">
                <a:solidFill>
                  <a:srgbClr val="FFFF00"/>
                </a:solidFill>
                <a:cs typeface="Arial" charset="0"/>
              </a:rPr>
              <a:t>con</a:t>
            </a:r>
            <a:r>
              <a:rPr lang="pt-BR" sz="1500" b="1" dirty="0">
                <a:solidFill>
                  <a:srgbClr val="FFFF00"/>
                </a:solidFill>
                <a:cs typeface="Arial" charset="0"/>
              </a:rPr>
              <a:t> </a:t>
            </a:r>
            <a:r>
              <a:rPr lang="pt-BR" sz="1500" b="1" dirty="0" err="1">
                <a:solidFill>
                  <a:srgbClr val="FFFF00"/>
                </a:solidFill>
                <a:cs typeface="Arial" charset="0"/>
              </a:rPr>
              <a:t>malezas</a:t>
            </a:r>
            <a:r>
              <a:rPr lang="pt-BR" sz="1500" b="1" dirty="0">
                <a:solidFill>
                  <a:srgbClr val="FFFF00"/>
                </a:solidFill>
                <a:cs typeface="Arial" charset="0"/>
              </a:rPr>
              <a:t>. </a:t>
            </a:r>
          </a:p>
        </p:txBody>
      </p:sp>
      <p:sp>
        <p:nvSpPr>
          <p:cNvPr id="74759" name="Rectangle 184"/>
          <p:cNvSpPr>
            <a:spLocks noChangeArrowheads="1"/>
          </p:cNvSpPr>
          <p:nvPr/>
        </p:nvSpPr>
        <p:spPr bwMode="auto">
          <a:xfrm>
            <a:off x="2524125" y="5965825"/>
            <a:ext cx="1241425" cy="323850"/>
          </a:xfrm>
          <a:prstGeom prst="rect">
            <a:avLst/>
          </a:prstGeom>
          <a:noFill/>
          <a:ln w="9525">
            <a:noFill/>
            <a:miter lim="800000"/>
            <a:headEnd/>
            <a:tailEnd/>
          </a:ln>
        </p:spPr>
        <p:txBody>
          <a:bodyPr/>
          <a:lstStyle/>
          <a:p>
            <a:endParaRPr lang="es-AR">
              <a:solidFill>
                <a:srgbClr val="FFFF00"/>
              </a:solidFill>
              <a:latin typeface="Arial Narrow" pitchFamily="34" charset="0"/>
            </a:endParaRPr>
          </a:p>
        </p:txBody>
      </p:sp>
      <p:sp>
        <p:nvSpPr>
          <p:cNvPr id="46088" name="Rectangle 349"/>
          <p:cNvSpPr>
            <a:spLocks noChangeArrowheads="1"/>
          </p:cNvSpPr>
          <p:nvPr/>
        </p:nvSpPr>
        <p:spPr bwMode="auto">
          <a:xfrm>
            <a:off x="442913" y="1489075"/>
            <a:ext cx="3206750" cy="463550"/>
          </a:xfrm>
          <a:prstGeom prst="rect">
            <a:avLst/>
          </a:prstGeom>
          <a:noFill/>
          <a:ln w="9525">
            <a:noFill/>
            <a:miter lim="800000"/>
            <a:headEnd/>
            <a:tailEnd/>
          </a:ln>
        </p:spPr>
        <p:txBody>
          <a:bodyPr/>
          <a:lstStyle/>
          <a:p>
            <a:endParaRPr lang="es-AR">
              <a:solidFill>
                <a:srgbClr val="FFFF00"/>
              </a:solidFill>
              <a:latin typeface="Arial Narrow" pitchFamily="34" charset="0"/>
            </a:endParaRPr>
          </a:p>
        </p:txBody>
      </p:sp>
      <p:sp>
        <p:nvSpPr>
          <p:cNvPr id="46089" name="Rectangle 350"/>
          <p:cNvSpPr>
            <a:spLocks noChangeArrowheads="1"/>
          </p:cNvSpPr>
          <p:nvPr/>
        </p:nvSpPr>
        <p:spPr bwMode="auto">
          <a:xfrm>
            <a:off x="534988" y="1546225"/>
            <a:ext cx="3162300" cy="425450"/>
          </a:xfrm>
          <a:prstGeom prst="rect">
            <a:avLst/>
          </a:prstGeom>
          <a:noFill/>
          <a:ln w="9525">
            <a:noFill/>
            <a:miter lim="800000"/>
            <a:headEnd/>
            <a:tailEnd/>
          </a:ln>
        </p:spPr>
        <p:txBody>
          <a:bodyPr/>
          <a:lstStyle/>
          <a:p>
            <a:endParaRPr lang="es-AR">
              <a:solidFill>
                <a:srgbClr val="FFFF00"/>
              </a:solidFill>
              <a:latin typeface="Arial Narrow" pitchFamily="34" charset="0"/>
            </a:endParaRPr>
          </a:p>
        </p:txBody>
      </p:sp>
      <p:grpSp>
        <p:nvGrpSpPr>
          <p:cNvPr id="2" name="Group 364"/>
          <p:cNvGrpSpPr>
            <a:grpSpLocks/>
          </p:cNvGrpSpPr>
          <p:nvPr/>
        </p:nvGrpSpPr>
        <p:grpSpPr bwMode="auto">
          <a:xfrm>
            <a:off x="1363663" y="4594225"/>
            <a:ext cx="2654300" cy="187325"/>
            <a:chOff x="2644" y="3146"/>
            <a:chExt cx="1672" cy="118"/>
          </a:xfrm>
        </p:grpSpPr>
        <p:sp>
          <p:nvSpPr>
            <p:cNvPr id="75281" name="Freeform 365"/>
            <p:cNvSpPr>
              <a:spLocks/>
            </p:cNvSpPr>
            <p:nvPr/>
          </p:nvSpPr>
          <p:spPr bwMode="auto">
            <a:xfrm>
              <a:off x="3034" y="3210"/>
              <a:ext cx="280" cy="54"/>
            </a:xfrm>
            <a:custGeom>
              <a:avLst/>
              <a:gdLst>
                <a:gd name="T0" fmla="*/ 2 w 280"/>
                <a:gd name="T1" fmla="*/ 0 h 54"/>
                <a:gd name="T2" fmla="*/ 0 w 280"/>
                <a:gd name="T3" fmla="*/ 24 h 54"/>
                <a:gd name="T4" fmla="*/ 278 w 280"/>
                <a:gd name="T5" fmla="*/ 54 h 54"/>
                <a:gd name="T6" fmla="*/ 280 w 280"/>
                <a:gd name="T7" fmla="*/ 30 h 54"/>
                <a:gd name="T8" fmla="*/ 2 w 280"/>
                <a:gd name="T9" fmla="*/ 0 h 54"/>
                <a:gd name="T10" fmla="*/ 0 60000 65536"/>
                <a:gd name="T11" fmla="*/ 0 60000 65536"/>
                <a:gd name="T12" fmla="*/ 0 60000 65536"/>
                <a:gd name="T13" fmla="*/ 0 60000 65536"/>
                <a:gd name="T14" fmla="*/ 0 60000 65536"/>
                <a:gd name="T15" fmla="*/ 0 w 280"/>
                <a:gd name="T16" fmla="*/ 0 h 54"/>
                <a:gd name="T17" fmla="*/ 280 w 280"/>
                <a:gd name="T18" fmla="*/ 54 h 54"/>
              </a:gdLst>
              <a:ahLst/>
              <a:cxnLst>
                <a:cxn ang="T10">
                  <a:pos x="T0" y="T1"/>
                </a:cxn>
                <a:cxn ang="T11">
                  <a:pos x="T2" y="T3"/>
                </a:cxn>
                <a:cxn ang="T12">
                  <a:pos x="T4" y="T5"/>
                </a:cxn>
                <a:cxn ang="T13">
                  <a:pos x="T6" y="T7"/>
                </a:cxn>
                <a:cxn ang="T14">
                  <a:pos x="T8" y="T9"/>
                </a:cxn>
              </a:cxnLst>
              <a:rect l="T15" t="T16" r="T17" b="T18"/>
              <a:pathLst>
                <a:path w="280" h="54">
                  <a:moveTo>
                    <a:pt x="2" y="0"/>
                  </a:moveTo>
                  <a:lnTo>
                    <a:pt x="0" y="24"/>
                  </a:lnTo>
                  <a:lnTo>
                    <a:pt x="278" y="54"/>
                  </a:lnTo>
                  <a:lnTo>
                    <a:pt x="280" y="30"/>
                  </a:lnTo>
                  <a:lnTo>
                    <a:pt x="2" y="0"/>
                  </a:lnTo>
                  <a:close/>
                </a:path>
              </a:pathLst>
            </a:custGeom>
            <a:solidFill>
              <a:srgbClr val="FF9900"/>
            </a:solidFill>
            <a:ln w="9525">
              <a:noFill/>
              <a:round/>
              <a:headEnd/>
              <a:tailEnd/>
            </a:ln>
          </p:spPr>
          <p:txBody>
            <a:bodyPr/>
            <a:lstStyle/>
            <a:p>
              <a:endParaRPr lang="es-AR"/>
            </a:p>
          </p:txBody>
        </p:sp>
        <p:sp>
          <p:nvSpPr>
            <p:cNvPr id="75282" name="Freeform 366"/>
            <p:cNvSpPr>
              <a:spLocks/>
            </p:cNvSpPr>
            <p:nvPr/>
          </p:nvSpPr>
          <p:spPr bwMode="auto">
            <a:xfrm>
              <a:off x="3032" y="3176"/>
              <a:ext cx="284" cy="88"/>
            </a:xfrm>
            <a:custGeom>
              <a:avLst/>
              <a:gdLst>
                <a:gd name="T0" fmla="*/ 0 w 284"/>
                <a:gd name="T1" fmla="*/ 64 h 88"/>
                <a:gd name="T2" fmla="*/ 6 w 284"/>
                <a:gd name="T3" fmla="*/ 88 h 88"/>
                <a:gd name="T4" fmla="*/ 284 w 284"/>
                <a:gd name="T5" fmla="*/ 24 h 88"/>
                <a:gd name="T6" fmla="*/ 278 w 284"/>
                <a:gd name="T7" fmla="*/ 0 h 88"/>
                <a:gd name="T8" fmla="*/ 0 w 284"/>
                <a:gd name="T9" fmla="*/ 64 h 88"/>
                <a:gd name="T10" fmla="*/ 0 60000 65536"/>
                <a:gd name="T11" fmla="*/ 0 60000 65536"/>
                <a:gd name="T12" fmla="*/ 0 60000 65536"/>
                <a:gd name="T13" fmla="*/ 0 60000 65536"/>
                <a:gd name="T14" fmla="*/ 0 60000 65536"/>
                <a:gd name="T15" fmla="*/ 0 w 284"/>
                <a:gd name="T16" fmla="*/ 0 h 88"/>
                <a:gd name="T17" fmla="*/ 284 w 284"/>
                <a:gd name="T18" fmla="*/ 88 h 88"/>
              </a:gdLst>
              <a:ahLst/>
              <a:cxnLst>
                <a:cxn ang="T10">
                  <a:pos x="T0" y="T1"/>
                </a:cxn>
                <a:cxn ang="T11">
                  <a:pos x="T2" y="T3"/>
                </a:cxn>
                <a:cxn ang="T12">
                  <a:pos x="T4" y="T5"/>
                </a:cxn>
                <a:cxn ang="T13">
                  <a:pos x="T6" y="T7"/>
                </a:cxn>
                <a:cxn ang="T14">
                  <a:pos x="T8" y="T9"/>
                </a:cxn>
              </a:cxnLst>
              <a:rect l="T15" t="T16" r="T17" b="T18"/>
              <a:pathLst>
                <a:path w="284" h="88">
                  <a:moveTo>
                    <a:pt x="0" y="64"/>
                  </a:moveTo>
                  <a:lnTo>
                    <a:pt x="6" y="88"/>
                  </a:lnTo>
                  <a:lnTo>
                    <a:pt x="284" y="24"/>
                  </a:lnTo>
                  <a:lnTo>
                    <a:pt x="278" y="0"/>
                  </a:lnTo>
                  <a:lnTo>
                    <a:pt x="0" y="64"/>
                  </a:lnTo>
                  <a:close/>
                </a:path>
              </a:pathLst>
            </a:custGeom>
            <a:solidFill>
              <a:srgbClr val="FF9900"/>
            </a:solidFill>
            <a:ln w="9525">
              <a:noFill/>
              <a:round/>
              <a:headEnd/>
              <a:tailEnd/>
            </a:ln>
          </p:spPr>
          <p:txBody>
            <a:bodyPr/>
            <a:lstStyle/>
            <a:p>
              <a:endParaRPr lang="es-AR"/>
            </a:p>
          </p:txBody>
        </p:sp>
        <p:sp>
          <p:nvSpPr>
            <p:cNvPr id="75283" name="Freeform 367"/>
            <p:cNvSpPr>
              <a:spLocks/>
            </p:cNvSpPr>
            <p:nvPr/>
          </p:nvSpPr>
          <p:spPr bwMode="auto">
            <a:xfrm>
              <a:off x="3368" y="3176"/>
              <a:ext cx="280" cy="56"/>
            </a:xfrm>
            <a:custGeom>
              <a:avLst/>
              <a:gdLst>
                <a:gd name="T0" fmla="*/ 0 w 280"/>
                <a:gd name="T1" fmla="*/ 32 h 56"/>
                <a:gd name="T2" fmla="*/ 2 w 280"/>
                <a:gd name="T3" fmla="*/ 56 h 56"/>
                <a:gd name="T4" fmla="*/ 280 w 280"/>
                <a:gd name="T5" fmla="*/ 24 h 56"/>
                <a:gd name="T6" fmla="*/ 278 w 280"/>
                <a:gd name="T7" fmla="*/ 0 h 56"/>
                <a:gd name="T8" fmla="*/ 0 w 280"/>
                <a:gd name="T9" fmla="*/ 32 h 56"/>
                <a:gd name="T10" fmla="*/ 0 60000 65536"/>
                <a:gd name="T11" fmla="*/ 0 60000 65536"/>
                <a:gd name="T12" fmla="*/ 0 60000 65536"/>
                <a:gd name="T13" fmla="*/ 0 60000 65536"/>
                <a:gd name="T14" fmla="*/ 0 60000 65536"/>
                <a:gd name="T15" fmla="*/ 0 w 280"/>
                <a:gd name="T16" fmla="*/ 0 h 56"/>
                <a:gd name="T17" fmla="*/ 280 w 280"/>
                <a:gd name="T18" fmla="*/ 56 h 56"/>
              </a:gdLst>
              <a:ahLst/>
              <a:cxnLst>
                <a:cxn ang="T10">
                  <a:pos x="T0" y="T1"/>
                </a:cxn>
                <a:cxn ang="T11">
                  <a:pos x="T2" y="T3"/>
                </a:cxn>
                <a:cxn ang="T12">
                  <a:pos x="T4" y="T5"/>
                </a:cxn>
                <a:cxn ang="T13">
                  <a:pos x="T6" y="T7"/>
                </a:cxn>
                <a:cxn ang="T14">
                  <a:pos x="T8" y="T9"/>
                </a:cxn>
              </a:cxnLst>
              <a:rect l="T15" t="T16" r="T17" b="T18"/>
              <a:pathLst>
                <a:path w="280" h="56">
                  <a:moveTo>
                    <a:pt x="0" y="32"/>
                  </a:moveTo>
                  <a:lnTo>
                    <a:pt x="2" y="56"/>
                  </a:lnTo>
                  <a:lnTo>
                    <a:pt x="280" y="24"/>
                  </a:lnTo>
                  <a:lnTo>
                    <a:pt x="278" y="0"/>
                  </a:lnTo>
                  <a:lnTo>
                    <a:pt x="0" y="32"/>
                  </a:lnTo>
                  <a:close/>
                </a:path>
              </a:pathLst>
            </a:custGeom>
            <a:solidFill>
              <a:srgbClr val="FF9900"/>
            </a:solidFill>
            <a:ln w="9525">
              <a:noFill/>
              <a:round/>
              <a:headEnd/>
              <a:tailEnd/>
            </a:ln>
          </p:spPr>
          <p:txBody>
            <a:bodyPr/>
            <a:lstStyle/>
            <a:p>
              <a:endParaRPr lang="es-AR"/>
            </a:p>
          </p:txBody>
        </p:sp>
        <p:sp>
          <p:nvSpPr>
            <p:cNvPr id="75284" name="Freeform 368"/>
            <p:cNvSpPr>
              <a:spLocks/>
            </p:cNvSpPr>
            <p:nvPr/>
          </p:nvSpPr>
          <p:spPr bwMode="auto">
            <a:xfrm>
              <a:off x="3366"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5285" name="Freeform 369"/>
            <p:cNvSpPr>
              <a:spLocks/>
            </p:cNvSpPr>
            <p:nvPr/>
          </p:nvSpPr>
          <p:spPr bwMode="auto">
            <a:xfrm>
              <a:off x="3418" y="3146"/>
              <a:ext cx="178" cy="116"/>
            </a:xfrm>
            <a:custGeom>
              <a:avLst/>
              <a:gdLst>
                <a:gd name="T0" fmla="*/ 0 w 178"/>
                <a:gd name="T1" fmla="*/ 96 h 116"/>
                <a:gd name="T2" fmla="*/ 12 w 178"/>
                <a:gd name="T3" fmla="*/ 116 h 116"/>
                <a:gd name="T4" fmla="*/ 178 w 178"/>
                <a:gd name="T5" fmla="*/ 20 h 116"/>
                <a:gd name="T6" fmla="*/ 166 w 178"/>
                <a:gd name="T7" fmla="*/ 0 h 116"/>
                <a:gd name="T8" fmla="*/ 0 w 178"/>
                <a:gd name="T9" fmla="*/ 9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96"/>
                  </a:moveTo>
                  <a:lnTo>
                    <a:pt x="12" y="116"/>
                  </a:lnTo>
                  <a:lnTo>
                    <a:pt x="178" y="20"/>
                  </a:lnTo>
                  <a:lnTo>
                    <a:pt x="166" y="0"/>
                  </a:lnTo>
                  <a:lnTo>
                    <a:pt x="0" y="96"/>
                  </a:lnTo>
                  <a:close/>
                </a:path>
              </a:pathLst>
            </a:custGeom>
            <a:solidFill>
              <a:srgbClr val="FF9900"/>
            </a:solidFill>
            <a:ln w="9525">
              <a:noFill/>
              <a:round/>
              <a:headEnd/>
              <a:tailEnd/>
            </a:ln>
          </p:spPr>
          <p:txBody>
            <a:bodyPr/>
            <a:lstStyle/>
            <a:p>
              <a:endParaRPr lang="es-AR"/>
            </a:p>
          </p:txBody>
        </p:sp>
        <p:sp>
          <p:nvSpPr>
            <p:cNvPr id="75286" name="Freeform 370"/>
            <p:cNvSpPr>
              <a:spLocks/>
            </p:cNvSpPr>
            <p:nvPr/>
          </p:nvSpPr>
          <p:spPr bwMode="auto">
            <a:xfrm>
              <a:off x="3198" y="3180"/>
              <a:ext cx="174" cy="84"/>
            </a:xfrm>
            <a:custGeom>
              <a:avLst/>
              <a:gdLst>
                <a:gd name="T0" fmla="*/ 8 w 174"/>
                <a:gd name="T1" fmla="*/ 0 h 84"/>
                <a:gd name="T2" fmla="*/ 0 w 174"/>
                <a:gd name="T3" fmla="*/ 22 h 84"/>
                <a:gd name="T4" fmla="*/ 166 w 174"/>
                <a:gd name="T5" fmla="*/ 84 h 84"/>
                <a:gd name="T6" fmla="*/ 174 w 174"/>
                <a:gd name="T7" fmla="*/ 62 h 84"/>
                <a:gd name="T8" fmla="*/ 8 w 174"/>
                <a:gd name="T9" fmla="*/ 0 h 84"/>
                <a:gd name="T10" fmla="*/ 0 60000 65536"/>
                <a:gd name="T11" fmla="*/ 0 60000 65536"/>
                <a:gd name="T12" fmla="*/ 0 60000 65536"/>
                <a:gd name="T13" fmla="*/ 0 60000 65536"/>
                <a:gd name="T14" fmla="*/ 0 60000 65536"/>
                <a:gd name="T15" fmla="*/ 0 w 174"/>
                <a:gd name="T16" fmla="*/ 0 h 84"/>
                <a:gd name="T17" fmla="*/ 174 w 174"/>
                <a:gd name="T18" fmla="*/ 84 h 84"/>
              </a:gdLst>
              <a:ahLst/>
              <a:cxnLst>
                <a:cxn ang="T10">
                  <a:pos x="T0" y="T1"/>
                </a:cxn>
                <a:cxn ang="T11">
                  <a:pos x="T2" y="T3"/>
                </a:cxn>
                <a:cxn ang="T12">
                  <a:pos x="T4" y="T5"/>
                </a:cxn>
                <a:cxn ang="T13">
                  <a:pos x="T6" y="T7"/>
                </a:cxn>
                <a:cxn ang="T14">
                  <a:pos x="T8" y="T9"/>
                </a:cxn>
              </a:cxnLst>
              <a:rect l="T15" t="T16" r="T17" b="T18"/>
              <a:pathLst>
                <a:path w="174" h="84">
                  <a:moveTo>
                    <a:pt x="8" y="0"/>
                  </a:moveTo>
                  <a:lnTo>
                    <a:pt x="0" y="22"/>
                  </a:lnTo>
                  <a:lnTo>
                    <a:pt x="166" y="84"/>
                  </a:lnTo>
                  <a:lnTo>
                    <a:pt x="174" y="62"/>
                  </a:lnTo>
                  <a:lnTo>
                    <a:pt x="8" y="0"/>
                  </a:lnTo>
                  <a:close/>
                </a:path>
              </a:pathLst>
            </a:custGeom>
            <a:solidFill>
              <a:srgbClr val="FF9900"/>
            </a:solidFill>
            <a:ln w="9525">
              <a:noFill/>
              <a:round/>
              <a:headEnd/>
              <a:tailEnd/>
            </a:ln>
          </p:spPr>
          <p:txBody>
            <a:bodyPr/>
            <a:lstStyle/>
            <a:p>
              <a:endParaRPr lang="es-AR"/>
            </a:p>
          </p:txBody>
        </p:sp>
        <p:sp>
          <p:nvSpPr>
            <p:cNvPr id="75287" name="Freeform 371"/>
            <p:cNvSpPr>
              <a:spLocks/>
            </p:cNvSpPr>
            <p:nvPr/>
          </p:nvSpPr>
          <p:spPr bwMode="auto">
            <a:xfrm>
              <a:off x="2644" y="3210"/>
              <a:ext cx="226" cy="54"/>
            </a:xfrm>
            <a:custGeom>
              <a:avLst/>
              <a:gdLst>
                <a:gd name="T0" fmla="*/ 226 w 226"/>
                <a:gd name="T1" fmla="*/ 24 h 54"/>
                <a:gd name="T2" fmla="*/ 224 w 226"/>
                <a:gd name="T3" fmla="*/ 0 h 54"/>
                <a:gd name="T4" fmla="*/ 0 w 226"/>
                <a:gd name="T5" fmla="*/ 30 h 54"/>
                <a:gd name="T6" fmla="*/ 2 w 226"/>
                <a:gd name="T7" fmla="*/ 54 h 54"/>
                <a:gd name="T8" fmla="*/ 226 w 226"/>
                <a:gd name="T9" fmla="*/ 24 h 54"/>
                <a:gd name="T10" fmla="*/ 0 60000 65536"/>
                <a:gd name="T11" fmla="*/ 0 60000 65536"/>
                <a:gd name="T12" fmla="*/ 0 60000 65536"/>
                <a:gd name="T13" fmla="*/ 0 60000 65536"/>
                <a:gd name="T14" fmla="*/ 0 60000 65536"/>
                <a:gd name="T15" fmla="*/ 0 w 226"/>
                <a:gd name="T16" fmla="*/ 0 h 54"/>
                <a:gd name="T17" fmla="*/ 226 w 226"/>
                <a:gd name="T18" fmla="*/ 54 h 54"/>
              </a:gdLst>
              <a:ahLst/>
              <a:cxnLst>
                <a:cxn ang="T10">
                  <a:pos x="T0" y="T1"/>
                </a:cxn>
                <a:cxn ang="T11">
                  <a:pos x="T2" y="T3"/>
                </a:cxn>
                <a:cxn ang="T12">
                  <a:pos x="T4" y="T5"/>
                </a:cxn>
                <a:cxn ang="T13">
                  <a:pos x="T6" y="T7"/>
                </a:cxn>
                <a:cxn ang="T14">
                  <a:pos x="T8" y="T9"/>
                </a:cxn>
              </a:cxnLst>
              <a:rect l="T15" t="T16" r="T17" b="T18"/>
              <a:pathLst>
                <a:path w="226" h="54">
                  <a:moveTo>
                    <a:pt x="226" y="24"/>
                  </a:moveTo>
                  <a:lnTo>
                    <a:pt x="224" y="0"/>
                  </a:lnTo>
                  <a:lnTo>
                    <a:pt x="0" y="30"/>
                  </a:lnTo>
                  <a:lnTo>
                    <a:pt x="2" y="54"/>
                  </a:lnTo>
                  <a:lnTo>
                    <a:pt x="226" y="24"/>
                  </a:lnTo>
                  <a:close/>
                </a:path>
              </a:pathLst>
            </a:custGeom>
            <a:solidFill>
              <a:srgbClr val="FF9900"/>
            </a:solidFill>
            <a:ln w="9525">
              <a:noFill/>
              <a:round/>
              <a:headEnd/>
              <a:tailEnd/>
            </a:ln>
          </p:spPr>
          <p:txBody>
            <a:bodyPr/>
            <a:lstStyle/>
            <a:p>
              <a:endParaRPr lang="es-AR"/>
            </a:p>
          </p:txBody>
        </p:sp>
        <p:sp>
          <p:nvSpPr>
            <p:cNvPr id="75288" name="Freeform 372"/>
            <p:cNvSpPr>
              <a:spLocks/>
            </p:cNvSpPr>
            <p:nvPr/>
          </p:nvSpPr>
          <p:spPr bwMode="auto">
            <a:xfrm>
              <a:off x="2754"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5289" name="Freeform 373"/>
            <p:cNvSpPr>
              <a:spLocks/>
            </p:cNvSpPr>
            <p:nvPr/>
          </p:nvSpPr>
          <p:spPr bwMode="auto">
            <a:xfrm>
              <a:off x="2922" y="3176"/>
              <a:ext cx="170" cy="56"/>
            </a:xfrm>
            <a:custGeom>
              <a:avLst/>
              <a:gdLst>
                <a:gd name="T0" fmla="*/ 0 w 170"/>
                <a:gd name="T1" fmla="*/ 32 h 56"/>
                <a:gd name="T2" fmla="*/ 4 w 170"/>
                <a:gd name="T3" fmla="*/ 56 h 56"/>
                <a:gd name="T4" fmla="*/ 170 w 170"/>
                <a:gd name="T5" fmla="*/ 24 h 56"/>
                <a:gd name="T6" fmla="*/ 166 w 170"/>
                <a:gd name="T7" fmla="*/ 0 h 56"/>
                <a:gd name="T8" fmla="*/ 0 w 170"/>
                <a:gd name="T9" fmla="*/ 32 h 56"/>
                <a:gd name="T10" fmla="*/ 0 60000 65536"/>
                <a:gd name="T11" fmla="*/ 0 60000 65536"/>
                <a:gd name="T12" fmla="*/ 0 60000 65536"/>
                <a:gd name="T13" fmla="*/ 0 60000 65536"/>
                <a:gd name="T14" fmla="*/ 0 60000 65536"/>
                <a:gd name="T15" fmla="*/ 0 w 170"/>
                <a:gd name="T16" fmla="*/ 0 h 56"/>
                <a:gd name="T17" fmla="*/ 170 w 170"/>
                <a:gd name="T18" fmla="*/ 56 h 56"/>
              </a:gdLst>
              <a:ahLst/>
              <a:cxnLst>
                <a:cxn ang="T10">
                  <a:pos x="T0" y="T1"/>
                </a:cxn>
                <a:cxn ang="T11">
                  <a:pos x="T2" y="T3"/>
                </a:cxn>
                <a:cxn ang="T12">
                  <a:pos x="T4" y="T5"/>
                </a:cxn>
                <a:cxn ang="T13">
                  <a:pos x="T6" y="T7"/>
                </a:cxn>
                <a:cxn ang="T14">
                  <a:pos x="T8" y="T9"/>
                </a:cxn>
              </a:cxnLst>
              <a:rect l="T15" t="T16" r="T17" b="T18"/>
              <a:pathLst>
                <a:path w="170" h="56">
                  <a:moveTo>
                    <a:pt x="0" y="32"/>
                  </a:moveTo>
                  <a:lnTo>
                    <a:pt x="4" y="56"/>
                  </a:lnTo>
                  <a:lnTo>
                    <a:pt x="170" y="24"/>
                  </a:lnTo>
                  <a:lnTo>
                    <a:pt x="166" y="0"/>
                  </a:lnTo>
                  <a:lnTo>
                    <a:pt x="0" y="32"/>
                  </a:lnTo>
                  <a:close/>
                </a:path>
              </a:pathLst>
            </a:custGeom>
            <a:solidFill>
              <a:srgbClr val="FF9900"/>
            </a:solidFill>
            <a:ln w="9525">
              <a:noFill/>
              <a:round/>
              <a:headEnd/>
              <a:tailEnd/>
            </a:ln>
          </p:spPr>
          <p:txBody>
            <a:bodyPr/>
            <a:lstStyle/>
            <a:p>
              <a:endParaRPr lang="es-AR"/>
            </a:p>
          </p:txBody>
        </p:sp>
        <p:sp>
          <p:nvSpPr>
            <p:cNvPr id="75290" name="Freeform 374"/>
            <p:cNvSpPr>
              <a:spLocks/>
            </p:cNvSpPr>
            <p:nvPr/>
          </p:nvSpPr>
          <p:spPr bwMode="auto">
            <a:xfrm>
              <a:off x="3700"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sp>
          <p:nvSpPr>
            <p:cNvPr id="75291" name="Freeform 375"/>
            <p:cNvSpPr>
              <a:spLocks/>
            </p:cNvSpPr>
            <p:nvPr/>
          </p:nvSpPr>
          <p:spPr bwMode="auto">
            <a:xfrm>
              <a:off x="3644" y="3178"/>
              <a:ext cx="338" cy="86"/>
            </a:xfrm>
            <a:custGeom>
              <a:avLst/>
              <a:gdLst>
                <a:gd name="T0" fmla="*/ 4 w 338"/>
                <a:gd name="T1" fmla="*/ 0 h 86"/>
                <a:gd name="T2" fmla="*/ 0 w 338"/>
                <a:gd name="T3" fmla="*/ 24 h 86"/>
                <a:gd name="T4" fmla="*/ 334 w 338"/>
                <a:gd name="T5" fmla="*/ 86 h 86"/>
                <a:gd name="T6" fmla="*/ 338 w 338"/>
                <a:gd name="T7" fmla="*/ 62 h 86"/>
                <a:gd name="T8" fmla="*/ 4 w 338"/>
                <a:gd name="T9" fmla="*/ 0 h 86"/>
                <a:gd name="T10" fmla="*/ 0 60000 65536"/>
                <a:gd name="T11" fmla="*/ 0 60000 65536"/>
                <a:gd name="T12" fmla="*/ 0 60000 65536"/>
                <a:gd name="T13" fmla="*/ 0 60000 65536"/>
                <a:gd name="T14" fmla="*/ 0 60000 65536"/>
                <a:gd name="T15" fmla="*/ 0 w 338"/>
                <a:gd name="T16" fmla="*/ 0 h 86"/>
                <a:gd name="T17" fmla="*/ 338 w 338"/>
                <a:gd name="T18" fmla="*/ 86 h 86"/>
              </a:gdLst>
              <a:ahLst/>
              <a:cxnLst>
                <a:cxn ang="T10">
                  <a:pos x="T0" y="T1"/>
                </a:cxn>
                <a:cxn ang="T11">
                  <a:pos x="T2" y="T3"/>
                </a:cxn>
                <a:cxn ang="T12">
                  <a:pos x="T4" y="T5"/>
                </a:cxn>
                <a:cxn ang="T13">
                  <a:pos x="T6" y="T7"/>
                </a:cxn>
                <a:cxn ang="T14">
                  <a:pos x="T8" y="T9"/>
                </a:cxn>
              </a:cxnLst>
              <a:rect l="T15" t="T16" r="T17" b="T18"/>
              <a:pathLst>
                <a:path w="338" h="86">
                  <a:moveTo>
                    <a:pt x="4" y="0"/>
                  </a:moveTo>
                  <a:lnTo>
                    <a:pt x="0" y="24"/>
                  </a:lnTo>
                  <a:lnTo>
                    <a:pt x="334" y="86"/>
                  </a:lnTo>
                  <a:lnTo>
                    <a:pt x="338" y="62"/>
                  </a:lnTo>
                  <a:lnTo>
                    <a:pt x="4" y="0"/>
                  </a:lnTo>
                  <a:close/>
                </a:path>
              </a:pathLst>
            </a:custGeom>
            <a:solidFill>
              <a:srgbClr val="FF9900"/>
            </a:solidFill>
            <a:ln w="9525">
              <a:noFill/>
              <a:round/>
              <a:headEnd/>
              <a:tailEnd/>
            </a:ln>
          </p:spPr>
          <p:txBody>
            <a:bodyPr/>
            <a:lstStyle/>
            <a:p>
              <a:endParaRPr lang="es-AR"/>
            </a:p>
          </p:txBody>
        </p:sp>
        <p:sp>
          <p:nvSpPr>
            <p:cNvPr id="75292" name="Freeform 376"/>
            <p:cNvSpPr>
              <a:spLocks/>
            </p:cNvSpPr>
            <p:nvPr/>
          </p:nvSpPr>
          <p:spPr bwMode="auto">
            <a:xfrm>
              <a:off x="3644" y="3176"/>
              <a:ext cx="226" cy="56"/>
            </a:xfrm>
            <a:custGeom>
              <a:avLst/>
              <a:gdLst>
                <a:gd name="T0" fmla="*/ 0 w 226"/>
                <a:gd name="T1" fmla="*/ 32 h 56"/>
                <a:gd name="T2" fmla="*/ 4 w 226"/>
                <a:gd name="T3" fmla="*/ 56 h 56"/>
                <a:gd name="T4" fmla="*/ 226 w 226"/>
                <a:gd name="T5" fmla="*/ 24 h 56"/>
                <a:gd name="T6" fmla="*/ 222 w 226"/>
                <a:gd name="T7" fmla="*/ 0 h 56"/>
                <a:gd name="T8" fmla="*/ 0 w 226"/>
                <a:gd name="T9" fmla="*/ 32 h 56"/>
                <a:gd name="T10" fmla="*/ 0 60000 65536"/>
                <a:gd name="T11" fmla="*/ 0 60000 65536"/>
                <a:gd name="T12" fmla="*/ 0 60000 65536"/>
                <a:gd name="T13" fmla="*/ 0 60000 65536"/>
                <a:gd name="T14" fmla="*/ 0 60000 65536"/>
                <a:gd name="T15" fmla="*/ 0 w 226"/>
                <a:gd name="T16" fmla="*/ 0 h 56"/>
                <a:gd name="T17" fmla="*/ 226 w 226"/>
                <a:gd name="T18" fmla="*/ 56 h 56"/>
              </a:gdLst>
              <a:ahLst/>
              <a:cxnLst>
                <a:cxn ang="T10">
                  <a:pos x="T0" y="T1"/>
                </a:cxn>
                <a:cxn ang="T11">
                  <a:pos x="T2" y="T3"/>
                </a:cxn>
                <a:cxn ang="T12">
                  <a:pos x="T4" y="T5"/>
                </a:cxn>
                <a:cxn ang="T13">
                  <a:pos x="T6" y="T7"/>
                </a:cxn>
                <a:cxn ang="T14">
                  <a:pos x="T8" y="T9"/>
                </a:cxn>
              </a:cxnLst>
              <a:rect l="T15" t="T16" r="T17" b="T18"/>
              <a:pathLst>
                <a:path w="226" h="56">
                  <a:moveTo>
                    <a:pt x="0" y="32"/>
                  </a:moveTo>
                  <a:lnTo>
                    <a:pt x="4" y="56"/>
                  </a:lnTo>
                  <a:lnTo>
                    <a:pt x="226" y="24"/>
                  </a:lnTo>
                  <a:lnTo>
                    <a:pt x="222" y="0"/>
                  </a:lnTo>
                  <a:lnTo>
                    <a:pt x="0" y="32"/>
                  </a:lnTo>
                  <a:close/>
                </a:path>
              </a:pathLst>
            </a:custGeom>
            <a:solidFill>
              <a:srgbClr val="FF9900"/>
            </a:solidFill>
            <a:ln w="9525">
              <a:noFill/>
              <a:round/>
              <a:headEnd/>
              <a:tailEnd/>
            </a:ln>
          </p:spPr>
          <p:txBody>
            <a:bodyPr/>
            <a:lstStyle/>
            <a:p>
              <a:endParaRPr lang="es-AR"/>
            </a:p>
          </p:txBody>
        </p:sp>
        <p:sp>
          <p:nvSpPr>
            <p:cNvPr id="75293" name="Freeform 377"/>
            <p:cNvSpPr>
              <a:spLocks/>
            </p:cNvSpPr>
            <p:nvPr/>
          </p:nvSpPr>
          <p:spPr bwMode="auto">
            <a:xfrm>
              <a:off x="4034" y="3180"/>
              <a:ext cx="228" cy="84"/>
            </a:xfrm>
            <a:custGeom>
              <a:avLst/>
              <a:gdLst>
                <a:gd name="T0" fmla="*/ 6 w 228"/>
                <a:gd name="T1" fmla="*/ 0 h 84"/>
                <a:gd name="T2" fmla="*/ 0 w 228"/>
                <a:gd name="T3" fmla="*/ 22 h 84"/>
                <a:gd name="T4" fmla="*/ 222 w 228"/>
                <a:gd name="T5" fmla="*/ 84 h 84"/>
                <a:gd name="T6" fmla="*/ 228 w 228"/>
                <a:gd name="T7" fmla="*/ 62 h 84"/>
                <a:gd name="T8" fmla="*/ 6 w 228"/>
                <a:gd name="T9" fmla="*/ 0 h 84"/>
                <a:gd name="T10" fmla="*/ 0 60000 65536"/>
                <a:gd name="T11" fmla="*/ 0 60000 65536"/>
                <a:gd name="T12" fmla="*/ 0 60000 65536"/>
                <a:gd name="T13" fmla="*/ 0 60000 65536"/>
                <a:gd name="T14" fmla="*/ 0 60000 65536"/>
                <a:gd name="T15" fmla="*/ 0 w 228"/>
                <a:gd name="T16" fmla="*/ 0 h 84"/>
                <a:gd name="T17" fmla="*/ 228 w 228"/>
                <a:gd name="T18" fmla="*/ 84 h 84"/>
              </a:gdLst>
              <a:ahLst/>
              <a:cxnLst>
                <a:cxn ang="T10">
                  <a:pos x="T0" y="T1"/>
                </a:cxn>
                <a:cxn ang="T11">
                  <a:pos x="T2" y="T3"/>
                </a:cxn>
                <a:cxn ang="T12">
                  <a:pos x="T4" y="T5"/>
                </a:cxn>
                <a:cxn ang="T13">
                  <a:pos x="T6" y="T7"/>
                </a:cxn>
                <a:cxn ang="T14">
                  <a:pos x="T8" y="T9"/>
                </a:cxn>
              </a:cxnLst>
              <a:rect l="T15" t="T16" r="T17" b="T18"/>
              <a:pathLst>
                <a:path w="228" h="84">
                  <a:moveTo>
                    <a:pt x="6" y="0"/>
                  </a:moveTo>
                  <a:lnTo>
                    <a:pt x="0" y="22"/>
                  </a:lnTo>
                  <a:lnTo>
                    <a:pt x="222" y="84"/>
                  </a:lnTo>
                  <a:lnTo>
                    <a:pt x="228" y="62"/>
                  </a:lnTo>
                  <a:lnTo>
                    <a:pt x="6" y="0"/>
                  </a:lnTo>
                  <a:close/>
                </a:path>
              </a:pathLst>
            </a:custGeom>
            <a:solidFill>
              <a:srgbClr val="FF9900"/>
            </a:solidFill>
            <a:ln w="9525">
              <a:noFill/>
              <a:round/>
              <a:headEnd/>
              <a:tailEnd/>
            </a:ln>
          </p:spPr>
          <p:txBody>
            <a:bodyPr/>
            <a:lstStyle/>
            <a:p>
              <a:endParaRPr lang="es-AR"/>
            </a:p>
          </p:txBody>
        </p:sp>
        <p:sp>
          <p:nvSpPr>
            <p:cNvPr id="75294" name="Freeform 378"/>
            <p:cNvSpPr>
              <a:spLocks/>
            </p:cNvSpPr>
            <p:nvPr/>
          </p:nvSpPr>
          <p:spPr bwMode="auto">
            <a:xfrm>
              <a:off x="3978"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grpSp>
      <p:sp>
        <p:nvSpPr>
          <p:cNvPr id="46091" name="Freeform 379"/>
          <p:cNvSpPr>
            <a:spLocks/>
          </p:cNvSpPr>
          <p:nvPr/>
        </p:nvSpPr>
        <p:spPr bwMode="auto">
          <a:xfrm>
            <a:off x="4278313" y="4695825"/>
            <a:ext cx="444500" cy="85725"/>
          </a:xfrm>
          <a:custGeom>
            <a:avLst/>
            <a:gdLst>
              <a:gd name="T0" fmla="*/ 2147483647 w 280"/>
              <a:gd name="T1" fmla="*/ 0 h 54"/>
              <a:gd name="T2" fmla="*/ 0 w 280"/>
              <a:gd name="T3" fmla="*/ 2147483647 h 54"/>
              <a:gd name="T4" fmla="*/ 2147483647 w 280"/>
              <a:gd name="T5" fmla="*/ 2147483647 h 54"/>
              <a:gd name="T6" fmla="*/ 2147483647 w 280"/>
              <a:gd name="T7" fmla="*/ 2147483647 h 54"/>
              <a:gd name="T8" fmla="*/ 2147483647 w 280"/>
              <a:gd name="T9" fmla="*/ 0 h 54"/>
              <a:gd name="T10" fmla="*/ 0 60000 65536"/>
              <a:gd name="T11" fmla="*/ 0 60000 65536"/>
              <a:gd name="T12" fmla="*/ 0 60000 65536"/>
              <a:gd name="T13" fmla="*/ 0 60000 65536"/>
              <a:gd name="T14" fmla="*/ 0 60000 65536"/>
              <a:gd name="T15" fmla="*/ 0 w 280"/>
              <a:gd name="T16" fmla="*/ 0 h 54"/>
              <a:gd name="T17" fmla="*/ 280 w 280"/>
              <a:gd name="T18" fmla="*/ 54 h 54"/>
            </a:gdLst>
            <a:ahLst/>
            <a:cxnLst>
              <a:cxn ang="T10">
                <a:pos x="T0" y="T1"/>
              </a:cxn>
              <a:cxn ang="T11">
                <a:pos x="T2" y="T3"/>
              </a:cxn>
              <a:cxn ang="T12">
                <a:pos x="T4" y="T5"/>
              </a:cxn>
              <a:cxn ang="T13">
                <a:pos x="T6" y="T7"/>
              </a:cxn>
              <a:cxn ang="T14">
                <a:pos x="T8" y="T9"/>
              </a:cxn>
            </a:cxnLst>
            <a:rect l="T15" t="T16" r="T17" b="T18"/>
            <a:pathLst>
              <a:path w="280" h="54">
                <a:moveTo>
                  <a:pt x="2" y="0"/>
                </a:moveTo>
                <a:lnTo>
                  <a:pt x="0" y="24"/>
                </a:lnTo>
                <a:lnTo>
                  <a:pt x="278" y="54"/>
                </a:lnTo>
                <a:lnTo>
                  <a:pt x="280" y="30"/>
                </a:lnTo>
                <a:lnTo>
                  <a:pt x="2" y="0"/>
                </a:lnTo>
                <a:close/>
              </a:path>
            </a:pathLst>
          </a:custGeom>
          <a:solidFill>
            <a:srgbClr val="FF9900"/>
          </a:solidFill>
          <a:ln w="9525">
            <a:noFill/>
            <a:round/>
            <a:headEnd/>
            <a:tailEnd/>
          </a:ln>
        </p:spPr>
        <p:txBody>
          <a:bodyPr/>
          <a:lstStyle/>
          <a:p>
            <a:endParaRPr lang="es-AR"/>
          </a:p>
        </p:txBody>
      </p:sp>
      <p:sp>
        <p:nvSpPr>
          <p:cNvPr id="46092" name="Freeform 380"/>
          <p:cNvSpPr>
            <a:spLocks/>
          </p:cNvSpPr>
          <p:nvPr/>
        </p:nvSpPr>
        <p:spPr bwMode="auto">
          <a:xfrm>
            <a:off x="5135563" y="4641850"/>
            <a:ext cx="444500" cy="88900"/>
          </a:xfrm>
          <a:custGeom>
            <a:avLst/>
            <a:gdLst>
              <a:gd name="T0" fmla="*/ 0 w 280"/>
              <a:gd name="T1" fmla="*/ 2147483647 h 56"/>
              <a:gd name="T2" fmla="*/ 2147483647 w 280"/>
              <a:gd name="T3" fmla="*/ 2147483647 h 56"/>
              <a:gd name="T4" fmla="*/ 2147483647 w 280"/>
              <a:gd name="T5" fmla="*/ 2147483647 h 56"/>
              <a:gd name="T6" fmla="*/ 2147483647 w 280"/>
              <a:gd name="T7" fmla="*/ 0 h 56"/>
              <a:gd name="T8" fmla="*/ 0 w 280"/>
              <a:gd name="T9" fmla="*/ 2147483647 h 56"/>
              <a:gd name="T10" fmla="*/ 0 60000 65536"/>
              <a:gd name="T11" fmla="*/ 0 60000 65536"/>
              <a:gd name="T12" fmla="*/ 0 60000 65536"/>
              <a:gd name="T13" fmla="*/ 0 60000 65536"/>
              <a:gd name="T14" fmla="*/ 0 60000 65536"/>
              <a:gd name="T15" fmla="*/ 0 w 280"/>
              <a:gd name="T16" fmla="*/ 0 h 56"/>
              <a:gd name="T17" fmla="*/ 280 w 280"/>
              <a:gd name="T18" fmla="*/ 56 h 56"/>
            </a:gdLst>
            <a:ahLst/>
            <a:cxnLst>
              <a:cxn ang="T10">
                <a:pos x="T0" y="T1"/>
              </a:cxn>
              <a:cxn ang="T11">
                <a:pos x="T2" y="T3"/>
              </a:cxn>
              <a:cxn ang="T12">
                <a:pos x="T4" y="T5"/>
              </a:cxn>
              <a:cxn ang="T13">
                <a:pos x="T6" y="T7"/>
              </a:cxn>
              <a:cxn ang="T14">
                <a:pos x="T8" y="T9"/>
              </a:cxn>
            </a:cxnLst>
            <a:rect l="T15" t="T16" r="T17" b="T18"/>
            <a:pathLst>
              <a:path w="280" h="56">
                <a:moveTo>
                  <a:pt x="0" y="32"/>
                </a:moveTo>
                <a:lnTo>
                  <a:pt x="2" y="56"/>
                </a:lnTo>
                <a:lnTo>
                  <a:pt x="280" y="24"/>
                </a:lnTo>
                <a:lnTo>
                  <a:pt x="278" y="0"/>
                </a:lnTo>
                <a:lnTo>
                  <a:pt x="0" y="32"/>
                </a:lnTo>
                <a:close/>
              </a:path>
            </a:pathLst>
          </a:custGeom>
          <a:solidFill>
            <a:srgbClr val="FF9900"/>
          </a:solidFill>
          <a:ln w="9525">
            <a:noFill/>
            <a:round/>
            <a:headEnd/>
            <a:tailEnd/>
          </a:ln>
        </p:spPr>
        <p:txBody>
          <a:bodyPr/>
          <a:lstStyle/>
          <a:p>
            <a:endParaRPr lang="es-AR"/>
          </a:p>
        </p:txBody>
      </p:sp>
      <p:sp>
        <p:nvSpPr>
          <p:cNvPr id="46093" name="Freeform 381"/>
          <p:cNvSpPr>
            <a:spLocks/>
          </p:cNvSpPr>
          <p:nvPr/>
        </p:nvSpPr>
        <p:spPr bwMode="auto">
          <a:xfrm>
            <a:off x="5132388" y="4645025"/>
            <a:ext cx="447675" cy="136525"/>
          </a:xfrm>
          <a:custGeom>
            <a:avLst/>
            <a:gdLst>
              <a:gd name="T0" fmla="*/ 2147483647 w 282"/>
              <a:gd name="T1" fmla="*/ 0 h 86"/>
              <a:gd name="T2" fmla="*/ 0 w 282"/>
              <a:gd name="T3" fmla="*/ 2147483647 h 86"/>
              <a:gd name="T4" fmla="*/ 2147483647 w 282"/>
              <a:gd name="T5" fmla="*/ 2147483647 h 86"/>
              <a:gd name="T6" fmla="*/ 2147483647 w 282"/>
              <a:gd name="T7" fmla="*/ 2147483647 h 86"/>
              <a:gd name="T8" fmla="*/ 2147483647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46094" name="Freeform 382"/>
          <p:cNvSpPr>
            <a:spLocks/>
          </p:cNvSpPr>
          <p:nvPr/>
        </p:nvSpPr>
        <p:spPr bwMode="auto">
          <a:xfrm>
            <a:off x="4865688" y="4648200"/>
            <a:ext cx="276225" cy="133350"/>
          </a:xfrm>
          <a:custGeom>
            <a:avLst/>
            <a:gdLst>
              <a:gd name="T0" fmla="*/ 2147483647 w 174"/>
              <a:gd name="T1" fmla="*/ 0 h 84"/>
              <a:gd name="T2" fmla="*/ 0 w 174"/>
              <a:gd name="T3" fmla="*/ 2147483647 h 84"/>
              <a:gd name="T4" fmla="*/ 2147483647 w 174"/>
              <a:gd name="T5" fmla="*/ 2147483647 h 84"/>
              <a:gd name="T6" fmla="*/ 2147483647 w 174"/>
              <a:gd name="T7" fmla="*/ 2147483647 h 84"/>
              <a:gd name="T8" fmla="*/ 2147483647 w 174"/>
              <a:gd name="T9" fmla="*/ 0 h 84"/>
              <a:gd name="T10" fmla="*/ 0 60000 65536"/>
              <a:gd name="T11" fmla="*/ 0 60000 65536"/>
              <a:gd name="T12" fmla="*/ 0 60000 65536"/>
              <a:gd name="T13" fmla="*/ 0 60000 65536"/>
              <a:gd name="T14" fmla="*/ 0 60000 65536"/>
              <a:gd name="T15" fmla="*/ 0 w 174"/>
              <a:gd name="T16" fmla="*/ 0 h 84"/>
              <a:gd name="T17" fmla="*/ 174 w 174"/>
              <a:gd name="T18" fmla="*/ 84 h 84"/>
            </a:gdLst>
            <a:ahLst/>
            <a:cxnLst>
              <a:cxn ang="T10">
                <a:pos x="T0" y="T1"/>
              </a:cxn>
              <a:cxn ang="T11">
                <a:pos x="T2" y="T3"/>
              </a:cxn>
              <a:cxn ang="T12">
                <a:pos x="T4" y="T5"/>
              </a:cxn>
              <a:cxn ang="T13">
                <a:pos x="T6" y="T7"/>
              </a:cxn>
              <a:cxn ang="T14">
                <a:pos x="T8" y="T9"/>
              </a:cxn>
            </a:cxnLst>
            <a:rect l="T15" t="T16" r="T17" b="T18"/>
            <a:pathLst>
              <a:path w="174" h="84">
                <a:moveTo>
                  <a:pt x="8" y="0"/>
                </a:moveTo>
                <a:lnTo>
                  <a:pt x="0" y="22"/>
                </a:lnTo>
                <a:lnTo>
                  <a:pt x="166" y="84"/>
                </a:lnTo>
                <a:lnTo>
                  <a:pt x="174" y="62"/>
                </a:lnTo>
                <a:lnTo>
                  <a:pt x="8" y="0"/>
                </a:lnTo>
                <a:close/>
              </a:path>
            </a:pathLst>
          </a:custGeom>
          <a:solidFill>
            <a:srgbClr val="FF9900"/>
          </a:solidFill>
          <a:ln w="9525">
            <a:noFill/>
            <a:round/>
            <a:headEnd/>
            <a:tailEnd/>
          </a:ln>
        </p:spPr>
        <p:txBody>
          <a:bodyPr/>
          <a:lstStyle/>
          <a:p>
            <a:endParaRPr lang="es-AR"/>
          </a:p>
        </p:txBody>
      </p:sp>
      <p:sp>
        <p:nvSpPr>
          <p:cNvPr id="46095" name="Freeform 383"/>
          <p:cNvSpPr>
            <a:spLocks/>
          </p:cNvSpPr>
          <p:nvPr/>
        </p:nvSpPr>
        <p:spPr bwMode="auto">
          <a:xfrm>
            <a:off x="3659188" y="4695825"/>
            <a:ext cx="358775" cy="85725"/>
          </a:xfrm>
          <a:custGeom>
            <a:avLst/>
            <a:gdLst>
              <a:gd name="T0" fmla="*/ 2147483647 w 226"/>
              <a:gd name="T1" fmla="*/ 2147483647 h 54"/>
              <a:gd name="T2" fmla="*/ 2147483647 w 226"/>
              <a:gd name="T3" fmla="*/ 0 h 54"/>
              <a:gd name="T4" fmla="*/ 0 w 226"/>
              <a:gd name="T5" fmla="*/ 2147483647 h 54"/>
              <a:gd name="T6" fmla="*/ 2147483647 w 226"/>
              <a:gd name="T7" fmla="*/ 2147483647 h 54"/>
              <a:gd name="T8" fmla="*/ 2147483647 w 226"/>
              <a:gd name="T9" fmla="*/ 2147483647 h 54"/>
              <a:gd name="T10" fmla="*/ 0 60000 65536"/>
              <a:gd name="T11" fmla="*/ 0 60000 65536"/>
              <a:gd name="T12" fmla="*/ 0 60000 65536"/>
              <a:gd name="T13" fmla="*/ 0 60000 65536"/>
              <a:gd name="T14" fmla="*/ 0 60000 65536"/>
              <a:gd name="T15" fmla="*/ 0 w 226"/>
              <a:gd name="T16" fmla="*/ 0 h 54"/>
              <a:gd name="T17" fmla="*/ 226 w 226"/>
              <a:gd name="T18" fmla="*/ 54 h 54"/>
            </a:gdLst>
            <a:ahLst/>
            <a:cxnLst>
              <a:cxn ang="T10">
                <a:pos x="T0" y="T1"/>
              </a:cxn>
              <a:cxn ang="T11">
                <a:pos x="T2" y="T3"/>
              </a:cxn>
              <a:cxn ang="T12">
                <a:pos x="T4" y="T5"/>
              </a:cxn>
              <a:cxn ang="T13">
                <a:pos x="T6" y="T7"/>
              </a:cxn>
              <a:cxn ang="T14">
                <a:pos x="T8" y="T9"/>
              </a:cxn>
            </a:cxnLst>
            <a:rect l="T15" t="T16" r="T17" b="T18"/>
            <a:pathLst>
              <a:path w="226" h="54">
                <a:moveTo>
                  <a:pt x="226" y="24"/>
                </a:moveTo>
                <a:lnTo>
                  <a:pt x="224" y="0"/>
                </a:lnTo>
                <a:lnTo>
                  <a:pt x="0" y="30"/>
                </a:lnTo>
                <a:lnTo>
                  <a:pt x="2" y="54"/>
                </a:lnTo>
                <a:lnTo>
                  <a:pt x="226" y="24"/>
                </a:lnTo>
                <a:close/>
              </a:path>
            </a:pathLst>
          </a:custGeom>
          <a:solidFill>
            <a:srgbClr val="FF9900"/>
          </a:solidFill>
          <a:ln w="9525">
            <a:noFill/>
            <a:round/>
            <a:headEnd/>
            <a:tailEnd/>
          </a:ln>
        </p:spPr>
        <p:txBody>
          <a:bodyPr/>
          <a:lstStyle/>
          <a:p>
            <a:endParaRPr lang="es-AR"/>
          </a:p>
        </p:txBody>
      </p:sp>
      <p:sp>
        <p:nvSpPr>
          <p:cNvPr id="46096" name="Freeform 384"/>
          <p:cNvSpPr>
            <a:spLocks/>
          </p:cNvSpPr>
          <p:nvPr/>
        </p:nvSpPr>
        <p:spPr bwMode="auto">
          <a:xfrm>
            <a:off x="3833813" y="4645025"/>
            <a:ext cx="447675" cy="136525"/>
          </a:xfrm>
          <a:custGeom>
            <a:avLst/>
            <a:gdLst>
              <a:gd name="T0" fmla="*/ 2147483647 w 282"/>
              <a:gd name="T1" fmla="*/ 0 h 86"/>
              <a:gd name="T2" fmla="*/ 0 w 282"/>
              <a:gd name="T3" fmla="*/ 2147483647 h 86"/>
              <a:gd name="T4" fmla="*/ 2147483647 w 282"/>
              <a:gd name="T5" fmla="*/ 2147483647 h 86"/>
              <a:gd name="T6" fmla="*/ 2147483647 w 282"/>
              <a:gd name="T7" fmla="*/ 2147483647 h 86"/>
              <a:gd name="T8" fmla="*/ 2147483647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46097" name="Freeform 385"/>
          <p:cNvSpPr>
            <a:spLocks/>
          </p:cNvSpPr>
          <p:nvPr/>
        </p:nvSpPr>
        <p:spPr bwMode="auto">
          <a:xfrm>
            <a:off x="4100513" y="4641850"/>
            <a:ext cx="269875" cy="88900"/>
          </a:xfrm>
          <a:custGeom>
            <a:avLst/>
            <a:gdLst>
              <a:gd name="T0" fmla="*/ 0 w 170"/>
              <a:gd name="T1" fmla="*/ 2147483647 h 56"/>
              <a:gd name="T2" fmla="*/ 2147483647 w 170"/>
              <a:gd name="T3" fmla="*/ 2147483647 h 56"/>
              <a:gd name="T4" fmla="*/ 2147483647 w 170"/>
              <a:gd name="T5" fmla="*/ 2147483647 h 56"/>
              <a:gd name="T6" fmla="*/ 2147483647 w 170"/>
              <a:gd name="T7" fmla="*/ 0 h 56"/>
              <a:gd name="T8" fmla="*/ 0 w 170"/>
              <a:gd name="T9" fmla="*/ 2147483647 h 56"/>
              <a:gd name="T10" fmla="*/ 0 60000 65536"/>
              <a:gd name="T11" fmla="*/ 0 60000 65536"/>
              <a:gd name="T12" fmla="*/ 0 60000 65536"/>
              <a:gd name="T13" fmla="*/ 0 60000 65536"/>
              <a:gd name="T14" fmla="*/ 0 60000 65536"/>
              <a:gd name="T15" fmla="*/ 0 w 170"/>
              <a:gd name="T16" fmla="*/ 0 h 56"/>
              <a:gd name="T17" fmla="*/ 170 w 170"/>
              <a:gd name="T18" fmla="*/ 56 h 56"/>
            </a:gdLst>
            <a:ahLst/>
            <a:cxnLst>
              <a:cxn ang="T10">
                <a:pos x="T0" y="T1"/>
              </a:cxn>
              <a:cxn ang="T11">
                <a:pos x="T2" y="T3"/>
              </a:cxn>
              <a:cxn ang="T12">
                <a:pos x="T4" y="T5"/>
              </a:cxn>
              <a:cxn ang="T13">
                <a:pos x="T6" y="T7"/>
              </a:cxn>
              <a:cxn ang="T14">
                <a:pos x="T8" y="T9"/>
              </a:cxn>
            </a:cxnLst>
            <a:rect l="T15" t="T16" r="T17" b="T18"/>
            <a:pathLst>
              <a:path w="170" h="56">
                <a:moveTo>
                  <a:pt x="0" y="32"/>
                </a:moveTo>
                <a:lnTo>
                  <a:pt x="4" y="56"/>
                </a:lnTo>
                <a:lnTo>
                  <a:pt x="170" y="24"/>
                </a:lnTo>
                <a:lnTo>
                  <a:pt x="166" y="0"/>
                </a:lnTo>
                <a:lnTo>
                  <a:pt x="0" y="32"/>
                </a:lnTo>
                <a:close/>
              </a:path>
            </a:pathLst>
          </a:custGeom>
          <a:solidFill>
            <a:srgbClr val="FF9900"/>
          </a:solidFill>
          <a:ln w="9525">
            <a:noFill/>
            <a:round/>
            <a:headEnd/>
            <a:tailEnd/>
          </a:ln>
        </p:spPr>
        <p:txBody>
          <a:bodyPr/>
          <a:lstStyle/>
          <a:p>
            <a:endParaRPr lang="es-AR"/>
          </a:p>
        </p:txBody>
      </p:sp>
      <p:grpSp>
        <p:nvGrpSpPr>
          <p:cNvPr id="3" name="Group 386"/>
          <p:cNvGrpSpPr>
            <a:grpSpLocks/>
          </p:cNvGrpSpPr>
          <p:nvPr/>
        </p:nvGrpSpPr>
        <p:grpSpPr bwMode="auto">
          <a:xfrm>
            <a:off x="1214438" y="946150"/>
            <a:ext cx="2928937" cy="4381500"/>
            <a:chOff x="1349" y="164"/>
            <a:chExt cx="1907" cy="3588"/>
          </a:xfrm>
        </p:grpSpPr>
        <p:grpSp>
          <p:nvGrpSpPr>
            <p:cNvPr id="75090" name="Group 387"/>
            <p:cNvGrpSpPr>
              <a:grpSpLocks/>
            </p:cNvGrpSpPr>
            <p:nvPr/>
          </p:nvGrpSpPr>
          <p:grpSpPr bwMode="auto">
            <a:xfrm>
              <a:off x="2214" y="1670"/>
              <a:ext cx="1042" cy="2082"/>
              <a:chOff x="4134" y="1670"/>
              <a:chExt cx="1042" cy="2082"/>
            </a:xfrm>
          </p:grpSpPr>
          <p:grpSp>
            <p:nvGrpSpPr>
              <p:cNvPr id="75109" name="Group 388"/>
              <p:cNvGrpSpPr>
                <a:grpSpLocks/>
              </p:cNvGrpSpPr>
              <p:nvPr/>
            </p:nvGrpSpPr>
            <p:grpSpPr bwMode="auto">
              <a:xfrm>
                <a:off x="4134" y="2392"/>
                <a:ext cx="556" cy="362"/>
                <a:chOff x="4134" y="2392"/>
                <a:chExt cx="556" cy="362"/>
              </a:xfrm>
            </p:grpSpPr>
            <p:sp>
              <p:nvSpPr>
                <p:cNvPr id="75279" name="Freeform 389"/>
                <p:cNvSpPr>
                  <a:spLocks/>
                </p:cNvSpPr>
                <p:nvPr/>
              </p:nvSpPr>
              <p:spPr bwMode="auto">
                <a:xfrm>
                  <a:off x="4134"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512 w 556"/>
                    <a:gd name="T117" fmla="*/ 226 h 3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6"/>
                    <a:gd name="T178" fmla="*/ 0 h 362"/>
                    <a:gd name="T179" fmla="*/ 556 w 556"/>
                    <a:gd name="T180" fmla="*/ 362 h 3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lnTo>
                        <a:pt x="512" y="226"/>
                      </a:lnTo>
                      <a:close/>
                    </a:path>
                  </a:pathLst>
                </a:custGeom>
                <a:solidFill>
                  <a:srgbClr val="008000"/>
                </a:solidFill>
                <a:ln w="9525">
                  <a:noFill/>
                  <a:round/>
                  <a:headEnd/>
                  <a:tailEnd/>
                </a:ln>
              </p:spPr>
              <p:txBody>
                <a:bodyPr/>
                <a:lstStyle/>
                <a:p>
                  <a:endParaRPr lang="es-AR"/>
                </a:p>
              </p:txBody>
            </p:sp>
            <p:sp>
              <p:nvSpPr>
                <p:cNvPr id="75280" name="Freeform 390"/>
                <p:cNvSpPr>
                  <a:spLocks/>
                </p:cNvSpPr>
                <p:nvPr/>
              </p:nvSpPr>
              <p:spPr bwMode="auto">
                <a:xfrm>
                  <a:off x="4134"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362"/>
                    <a:gd name="T176" fmla="*/ 556 w 556"/>
                    <a:gd name="T177" fmla="*/ 362 h 3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path>
                  </a:pathLst>
                </a:custGeom>
                <a:noFill/>
                <a:ln w="9525">
                  <a:solidFill>
                    <a:srgbClr val="000000"/>
                  </a:solidFill>
                  <a:round/>
                  <a:headEnd/>
                  <a:tailEnd/>
                </a:ln>
              </p:spPr>
              <p:txBody>
                <a:bodyPr/>
                <a:lstStyle/>
                <a:p>
                  <a:endParaRPr lang="es-AR"/>
                </a:p>
              </p:txBody>
            </p:sp>
          </p:grpSp>
          <p:grpSp>
            <p:nvGrpSpPr>
              <p:cNvPr id="75110" name="Group 391"/>
              <p:cNvGrpSpPr>
                <a:grpSpLocks/>
              </p:cNvGrpSpPr>
              <p:nvPr/>
            </p:nvGrpSpPr>
            <p:grpSpPr bwMode="auto">
              <a:xfrm>
                <a:off x="4236" y="1670"/>
                <a:ext cx="940" cy="2082"/>
                <a:chOff x="4236" y="1670"/>
                <a:chExt cx="940" cy="2082"/>
              </a:xfrm>
            </p:grpSpPr>
            <p:sp>
              <p:nvSpPr>
                <p:cNvPr id="75111" name="Freeform 392"/>
                <p:cNvSpPr>
                  <a:spLocks/>
                </p:cNvSpPr>
                <p:nvPr/>
              </p:nvSpPr>
              <p:spPr bwMode="auto">
                <a:xfrm>
                  <a:off x="4690" y="1838"/>
                  <a:ext cx="306" cy="360"/>
                </a:xfrm>
                <a:custGeom>
                  <a:avLst/>
                  <a:gdLst>
                    <a:gd name="T0" fmla="*/ 0 w 306"/>
                    <a:gd name="T1" fmla="*/ 360 h 360"/>
                    <a:gd name="T2" fmla="*/ 0 w 306"/>
                    <a:gd name="T3" fmla="*/ 354 h 360"/>
                    <a:gd name="T4" fmla="*/ 2 w 306"/>
                    <a:gd name="T5" fmla="*/ 342 h 360"/>
                    <a:gd name="T6" fmla="*/ 4 w 306"/>
                    <a:gd name="T7" fmla="*/ 326 h 360"/>
                    <a:gd name="T8" fmla="*/ 8 w 306"/>
                    <a:gd name="T9" fmla="*/ 304 h 360"/>
                    <a:gd name="T10" fmla="*/ 14 w 306"/>
                    <a:gd name="T11" fmla="*/ 280 h 360"/>
                    <a:gd name="T12" fmla="*/ 20 w 306"/>
                    <a:gd name="T13" fmla="*/ 252 h 360"/>
                    <a:gd name="T14" fmla="*/ 34 w 306"/>
                    <a:gd name="T15" fmla="*/ 192 h 360"/>
                    <a:gd name="T16" fmla="*/ 52 w 306"/>
                    <a:gd name="T17" fmla="*/ 132 h 360"/>
                    <a:gd name="T18" fmla="*/ 62 w 306"/>
                    <a:gd name="T19" fmla="*/ 102 h 360"/>
                    <a:gd name="T20" fmla="*/ 72 w 306"/>
                    <a:gd name="T21" fmla="*/ 76 h 360"/>
                    <a:gd name="T22" fmla="*/ 82 w 306"/>
                    <a:gd name="T23" fmla="*/ 52 h 360"/>
                    <a:gd name="T24" fmla="*/ 90 w 306"/>
                    <a:gd name="T25" fmla="*/ 32 h 360"/>
                    <a:gd name="T26" fmla="*/ 100 w 306"/>
                    <a:gd name="T27" fmla="*/ 16 h 360"/>
                    <a:gd name="T28" fmla="*/ 110 w 306"/>
                    <a:gd name="T29" fmla="*/ 6 h 360"/>
                    <a:gd name="T30" fmla="*/ 120 w 306"/>
                    <a:gd name="T31" fmla="*/ 0 h 360"/>
                    <a:gd name="T32" fmla="*/ 134 w 306"/>
                    <a:gd name="T33" fmla="*/ 0 h 360"/>
                    <a:gd name="T34" fmla="*/ 146 w 306"/>
                    <a:gd name="T35" fmla="*/ 0 h 360"/>
                    <a:gd name="T36" fmla="*/ 162 w 306"/>
                    <a:gd name="T37" fmla="*/ 6 h 360"/>
                    <a:gd name="T38" fmla="*/ 178 w 306"/>
                    <a:gd name="T39" fmla="*/ 12 h 360"/>
                    <a:gd name="T40" fmla="*/ 194 w 306"/>
                    <a:gd name="T41" fmla="*/ 22 h 360"/>
                    <a:gd name="T42" fmla="*/ 226 w 306"/>
                    <a:gd name="T43" fmla="*/ 44 h 360"/>
                    <a:gd name="T44" fmla="*/ 256 w 306"/>
                    <a:gd name="T45" fmla="*/ 70 h 360"/>
                    <a:gd name="T46" fmla="*/ 280 w 306"/>
                    <a:gd name="T47" fmla="*/ 94 h 360"/>
                    <a:gd name="T48" fmla="*/ 290 w 306"/>
                    <a:gd name="T49" fmla="*/ 104 h 360"/>
                    <a:gd name="T50" fmla="*/ 298 w 306"/>
                    <a:gd name="T51" fmla="*/ 114 h 360"/>
                    <a:gd name="T52" fmla="*/ 304 w 306"/>
                    <a:gd name="T53" fmla="*/ 120 h 360"/>
                    <a:gd name="T54" fmla="*/ 306 w 306"/>
                    <a:gd name="T55" fmla="*/ 124 h 360"/>
                    <a:gd name="T56" fmla="*/ 306 w 306"/>
                    <a:gd name="T57" fmla="*/ 126 h 360"/>
                    <a:gd name="T58" fmla="*/ 302 w 306"/>
                    <a:gd name="T59" fmla="*/ 124 h 360"/>
                    <a:gd name="T60" fmla="*/ 296 w 306"/>
                    <a:gd name="T61" fmla="*/ 122 h 360"/>
                    <a:gd name="T62" fmla="*/ 288 w 306"/>
                    <a:gd name="T63" fmla="*/ 118 h 360"/>
                    <a:gd name="T64" fmla="*/ 268 w 306"/>
                    <a:gd name="T65" fmla="*/ 108 h 360"/>
                    <a:gd name="T66" fmla="*/ 244 w 306"/>
                    <a:gd name="T67" fmla="*/ 96 h 360"/>
                    <a:gd name="T68" fmla="*/ 216 w 306"/>
                    <a:gd name="T69" fmla="*/ 86 h 360"/>
                    <a:gd name="T70" fmla="*/ 186 w 306"/>
                    <a:gd name="T71" fmla="*/ 78 h 360"/>
                    <a:gd name="T72" fmla="*/ 174 w 306"/>
                    <a:gd name="T73" fmla="*/ 76 h 360"/>
                    <a:gd name="T74" fmla="*/ 160 w 306"/>
                    <a:gd name="T75" fmla="*/ 78 h 360"/>
                    <a:gd name="T76" fmla="*/ 148 w 306"/>
                    <a:gd name="T77" fmla="*/ 80 h 360"/>
                    <a:gd name="T78" fmla="*/ 138 w 306"/>
                    <a:gd name="T79" fmla="*/ 84 h 360"/>
                    <a:gd name="T80" fmla="*/ 128 w 306"/>
                    <a:gd name="T81" fmla="*/ 92 h 360"/>
                    <a:gd name="T82" fmla="*/ 118 w 306"/>
                    <a:gd name="T83" fmla="*/ 106 h 360"/>
                    <a:gd name="T84" fmla="*/ 108 w 306"/>
                    <a:gd name="T85" fmla="*/ 122 h 360"/>
                    <a:gd name="T86" fmla="*/ 96 w 306"/>
                    <a:gd name="T87" fmla="*/ 142 h 360"/>
                    <a:gd name="T88" fmla="*/ 84 w 306"/>
                    <a:gd name="T89" fmla="*/ 164 h 360"/>
                    <a:gd name="T90" fmla="*/ 74 w 306"/>
                    <a:gd name="T91" fmla="*/ 188 h 360"/>
                    <a:gd name="T92" fmla="*/ 52 w 306"/>
                    <a:gd name="T93" fmla="*/ 238 h 360"/>
                    <a:gd name="T94" fmla="*/ 32 w 306"/>
                    <a:gd name="T95" fmla="*/ 286 h 360"/>
                    <a:gd name="T96" fmla="*/ 24 w 306"/>
                    <a:gd name="T97" fmla="*/ 308 h 360"/>
                    <a:gd name="T98" fmla="*/ 16 w 306"/>
                    <a:gd name="T99" fmla="*/ 326 h 360"/>
                    <a:gd name="T100" fmla="*/ 10 w 306"/>
                    <a:gd name="T101" fmla="*/ 342 h 360"/>
                    <a:gd name="T102" fmla="*/ 6 w 306"/>
                    <a:gd name="T103" fmla="*/ 352 h 360"/>
                    <a:gd name="T104" fmla="*/ 2 w 306"/>
                    <a:gd name="T105" fmla="*/ 360 h 360"/>
                    <a:gd name="T106" fmla="*/ 0 w 306"/>
                    <a:gd name="T107" fmla="*/ 360 h 3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6"/>
                    <a:gd name="T163" fmla="*/ 0 h 360"/>
                    <a:gd name="T164" fmla="*/ 306 w 306"/>
                    <a:gd name="T165" fmla="*/ 360 h 3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6" h="360">
                      <a:moveTo>
                        <a:pt x="0" y="360"/>
                      </a:moveTo>
                      <a:lnTo>
                        <a:pt x="0" y="354"/>
                      </a:lnTo>
                      <a:lnTo>
                        <a:pt x="2" y="342"/>
                      </a:lnTo>
                      <a:lnTo>
                        <a:pt x="4" y="326"/>
                      </a:lnTo>
                      <a:lnTo>
                        <a:pt x="8" y="304"/>
                      </a:lnTo>
                      <a:lnTo>
                        <a:pt x="14" y="280"/>
                      </a:lnTo>
                      <a:lnTo>
                        <a:pt x="20" y="252"/>
                      </a:lnTo>
                      <a:lnTo>
                        <a:pt x="34" y="192"/>
                      </a:lnTo>
                      <a:lnTo>
                        <a:pt x="52" y="132"/>
                      </a:lnTo>
                      <a:lnTo>
                        <a:pt x="62" y="102"/>
                      </a:lnTo>
                      <a:lnTo>
                        <a:pt x="72" y="76"/>
                      </a:lnTo>
                      <a:lnTo>
                        <a:pt x="82" y="52"/>
                      </a:lnTo>
                      <a:lnTo>
                        <a:pt x="90" y="32"/>
                      </a:lnTo>
                      <a:lnTo>
                        <a:pt x="100" y="16"/>
                      </a:lnTo>
                      <a:lnTo>
                        <a:pt x="110" y="6"/>
                      </a:lnTo>
                      <a:lnTo>
                        <a:pt x="120" y="0"/>
                      </a:lnTo>
                      <a:lnTo>
                        <a:pt x="134" y="0"/>
                      </a:lnTo>
                      <a:lnTo>
                        <a:pt x="146" y="0"/>
                      </a:lnTo>
                      <a:lnTo>
                        <a:pt x="162" y="6"/>
                      </a:lnTo>
                      <a:lnTo>
                        <a:pt x="178" y="12"/>
                      </a:lnTo>
                      <a:lnTo>
                        <a:pt x="194" y="22"/>
                      </a:lnTo>
                      <a:lnTo>
                        <a:pt x="226" y="44"/>
                      </a:lnTo>
                      <a:lnTo>
                        <a:pt x="256" y="70"/>
                      </a:lnTo>
                      <a:lnTo>
                        <a:pt x="280" y="94"/>
                      </a:lnTo>
                      <a:lnTo>
                        <a:pt x="290" y="104"/>
                      </a:lnTo>
                      <a:lnTo>
                        <a:pt x="298" y="114"/>
                      </a:lnTo>
                      <a:lnTo>
                        <a:pt x="304" y="120"/>
                      </a:lnTo>
                      <a:lnTo>
                        <a:pt x="306" y="124"/>
                      </a:lnTo>
                      <a:lnTo>
                        <a:pt x="306" y="126"/>
                      </a:lnTo>
                      <a:lnTo>
                        <a:pt x="302" y="124"/>
                      </a:lnTo>
                      <a:lnTo>
                        <a:pt x="296" y="122"/>
                      </a:lnTo>
                      <a:lnTo>
                        <a:pt x="288" y="118"/>
                      </a:lnTo>
                      <a:lnTo>
                        <a:pt x="268" y="108"/>
                      </a:lnTo>
                      <a:lnTo>
                        <a:pt x="244" y="96"/>
                      </a:lnTo>
                      <a:lnTo>
                        <a:pt x="216" y="86"/>
                      </a:lnTo>
                      <a:lnTo>
                        <a:pt x="186" y="78"/>
                      </a:lnTo>
                      <a:lnTo>
                        <a:pt x="174" y="76"/>
                      </a:lnTo>
                      <a:lnTo>
                        <a:pt x="160" y="78"/>
                      </a:lnTo>
                      <a:lnTo>
                        <a:pt x="148" y="80"/>
                      </a:lnTo>
                      <a:lnTo>
                        <a:pt x="138" y="84"/>
                      </a:lnTo>
                      <a:lnTo>
                        <a:pt x="128" y="92"/>
                      </a:lnTo>
                      <a:lnTo>
                        <a:pt x="118" y="106"/>
                      </a:lnTo>
                      <a:lnTo>
                        <a:pt x="108" y="122"/>
                      </a:lnTo>
                      <a:lnTo>
                        <a:pt x="96" y="142"/>
                      </a:lnTo>
                      <a:lnTo>
                        <a:pt x="84" y="164"/>
                      </a:lnTo>
                      <a:lnTo>
                        <a:pt x="74" y="188"/>
                      </a:lnTo>
                      <a:lnTo>
                        <a:pt x="52" y="238"/>
                      </a:lnTo>
                      <a:lnTo>
                        <a:pt x="32" y="286"/>
                      </a:lnTo>
                      <a:lnTo>
                        <a:pt x="24" y="308"/>
                      </a:lnTo>
                      <a:lnTo>
                        <a:pt x="16" y="326"/>
                      </a:lnTo>
                      <a:lnTo>
                        <a:pt x="10" y="342"/>
                      </a:lnTo>
                      <a:lnTo>
                        <a:pt x="6" y="352"/>
                      </a:lnTo>
                      <a:lnTo>
                        <a:pt x="2" y="360"/>
                      </a:lnTo>
                      <a:lnTo>
                        <a:pt x="0" y="360"/>
                      </a:lnTo>
                      <a:close/>
                    </a:path>
                  </a:pathLst>
                </a:custGeom>
                <a:solidFill>
                  <a:srgbClr val="008000"/>
                </a:solidFill>
                <a:ln w="9525">
                  <a:solidFill>
                    <a:srgbClr val="000000"/>
                  </a:solidFill>
                  <a:round/>
                  <a:headEnd/>
                  <a:tailEnd/>
                </a:ln>
              </p:spPr>
              <p:txBody>
                <a:bodyPr/>
                <a:lstStyle/>
                <a:p>
                  <a:endParaRPr lang="es-AR"/>
                </a:p>
              </p:txBody>
            </p:sp>
            <p:sp>
              <p:nvSpPr>
                <p:cNvPr id="75112" name="Freeform 393"/>
                <p:cNvSpPr>
                  <a:spLocks/>
                </p:cNvSpPr>
                <p:nvPr/>
              </p:nvSpPr>
              <p:spPr bwMode="auto">
                <a:xfrm>
                  <a:off x="4350" y="1944"/>
                  <a:ext cx="324" cy="246"/>
                </a:xfrm>
                <a:custGeom>
                  <a:avLst/>
                  <a:gdLst>
                    <a:gd name="T0" fmla="*/ 324 w 324"/>
                    <a:gd name="T1" fmla="*/ 246 h 246"/>
                    <a:gd name="T2" fmla="*/ 324 w 324"/>
                    <a:gd name="T3" fmla="*/ 242 h 246"/>
                    <a:gd name="T4" fmla="*/ 322 w 324"/>
                    <a:gd name="T5" fmla="*/ 234 h 246"/>
                    <a:gd name="T6" fmla="*/ 320 w 324"/>
                    <a:gd name="T7" fmla="*/ 222 h 246"/>
                    <a:gd name="T8" fmla="*/ 314 w 324"/>
                    <a:gd name="T9" fmla="*/ 208 h 246"/>
                    <a:gd name="T10" fmla="*/ 310 w 324"/>
                    <a:gd name="T11" fmla="*/ 192 h 246"/>
                    <a:gd name="T12" fmla="*/ 302 w 324"/>
                    <a:gd name="T13" fmla="*/ 172 h 246"/>
                    <a:gd name="T14" fmla="*/ 286 w 324"/>
                    <a:gd name="T15" fmla="*/ 132 h 246"/>
                    <a:gd name="T16" fmla="*/ 268 w 324"/>
                    <a:gd name="T17" fmla="*/ 90 h 246"/>
                    <a:gd name="T18" fmla="*/ 248 w 324"/>
                    <a:gd name="T19" fmla="*/ 52 h 246"/>
                    <a:gd name="T20" fmla="*/ 238 w 324"/>
                    <a:gd name="T21" fmla="*/ 36 h 246"/>
                    <a:gd name="T22" fmla="*/ 226 w 324"/>
                    <a:gd name="T23" fmla="*/ 22 h 246"/>
                    <a:gd name="T24" fmla="*/ 216 w 324"/>
                    <a:gd name="T25" fmla="*/ 12 h 246"/>
                    <a:gd name="T26" fmla="*/ 206 w 324"/>
                    <a:gd name="T27" fmla="*/ 4 h 246"/>
                    <a:gd name="T28" fmla="*/ 194 w 324"/>
                    <a:gd name="T29" fmla="*/ 0 h 246"/>
                    <a:gd name="T30" fmla="*/ 182 w 324"/>
                    <a:gd name="T31" fmla="*/ 0 h 246"/>
                    <a:gd name="T32" fmla="*/ 168 w 324"/>
                    <a:gd name="T33" fmla="*/ 2 h 246"/>
                    <a:gd name="T34" fmla="*/ 152 w 324"/>
                    <a:gd name="T35" fmla="*/ 4 h 246"/>
                    <a:gd name="T36" fmla="*/ 118 w 324"/>
                    <a:gd name="T37" fmla="*/ 16 h 246"/>
                    <a:gd name="T38" fmla="*/ 86 w 324"/>
                    <a:gd name="T39" fmla="*/ 32 h 246"/>
                    <a:gd name="T40" fmla="*/ 54 w 324"/>
                    <a:gd name="T41" fmla="*/ 48 h 246"/>
                    <a:gd name="T42" fmla="*/ 28 w 324"/>
                    <a:gd name="T43" fmla="*/ 64 h 246"/>
                    <a:gd name="T44" fmla="*/ 16 w 324"/>
                    <a:gd name="T45" fmla="*/ 72 h 246"/>
                    <a:gd name="T46" fmla="*/ 8 w 324"/>
                    <a:gd name="T47" fmla="*/ 78 h 246"/>
                    <a:gd name="T48" fmla="*/ 2 w 324"/>
                    <a:gd name="T49" fmla="*/ 82 h 246"/>
                    <a:gd name="T50" fmla="*/ 0 w 324"/>
                    <a:gd name="T51" fmla="*/ 84 h 246"/>
                    <a:gd name="T52" fmla="*/ 0 w 324"/>
                    <a:gd name="T53" fmla="*/ 86 h 246"/>
                    <a:gd name="T54" fmla="*/ 4 w 324"/>
                    <a:gd name="T55" fmla="*/ 84 h 246"/>
                    <a:gd name="T56" fmla="*/ 10 w 324"/>
                    <a:gd name="T57" fmla="*/ 84 h 246"/>
                    <a:gd name="T58" fmla="*/ 18 w 324"/>
                    <a:gd name="T59" fmla="*/ 82 h 246"/>
                    <a:gd name="T60" fmla="*/ 40 w 324"/>
                    <a:gd name="T61" fmla="*/ 74 h 246"/>
                    <a:gd name="T62" fmla="*/ 68 w 324"/>
                    <a:gd name="T63" fmla="*/ 66 h 246"/>
                    <a:gd name="T64" fmla="*/ 96 w 324"/>
                    <a:gd name="T65" fmla="*/ 60 h 246"/>
                    <a:gd name="T66" fmla="*/ 126 w 324"/>
                    <a:gd name="T67" fmla="*/ 54 h 246"/>
                    <a:gd name="T68" fmla="*/ 154 w 324"/>
                    <a:gd name="T69" fmla="*/ 54 h 246"/>
                    <a:gd name="T70" fmla="*/ 178 w 324"/>
                    <a:gd name="T71" fmla="*/ 58 h 246"/>
                    <a:gd name="T72" fmla="*/ 188 w 324"/>
                    <a:gd name="T73" fmla="*/ 64 h 246"/>
                    <a:gd name="T74" fmla="*/ 200 w 324"/>
                    <a:gd name="T75" fmla="*/ 72 h 246"/>
                    <a:gd name="T76" fmla="*/ 212 w 324"/>
                    <a:gd name="T77" fmla="*/ 84 h 246"/>
                    <a:gd name="T78" fmla="*/ 224 w 324"/>
                    <a:gd name="T79" fmla="*/ 98 h 246"/>
                    <a:gd name="T80" fmla="*/ 246 w 324"/>
                    <a:gd name="T81" fmla="*/ 130 h 246"/>
                    <a:gd name="T82" fmla="*/ 270 w 324"/>
                    <a:gd name="T83" fmla="*/ 164 h 246"/>
                    <a:gd name="T84" fmla="*/ 290 w 324"/>
                    <a:gd name="T85" fmla="*/ 196 h 246"/>
                    <a:gd name="T86" fmla="*/ 300 w 324"/>
                    <a:gd name="T87" fmla="*/ 210 h 246"/>
                    <a:gd name="T88" fmla="*/ 308 w 324"/>
                    <a:gd name="T89" fmla="*/ 224 h 246"/>
                    <a:gd name="T90" fmla="*/ 314 w 324"/>
                    <a:gd name="T91" fmla="*/ 234 h 246"/>
                    <a:gd name="T92" fmla="*/ 318 w 324"/>
                    <a:gd name="T93" fmla="*/ 242 h 246"/>
                    <a:gd name="T94" fmla="*/ 322 w 324"/>
                    <a:gd name="T95" fmla="*/ 246 h 246"/>
                    <a:gd name="T96" fmla="*/ 324 w 324"/>
                    <a:gd name="T97" fmla="*/ 246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4"/>
                    <a:gd name="T148" fmla="*/ 0 h 246"/>
                    <a:gd name="T149" fmla="*/ 324 w 324"/>
                    <a:gd name="T150" fmla="*/ 246 h 2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4" h="246">
                      <a:moveTo>
                        <a:pt x="324" y="246"/>
                      </a:moveTo>
                      <a:lnTo>
                        <a:pt x="324" y="242"/>
                      </a:lnTo>
                      <a:lnTo>
                        <a:pt x="322" y="234"/>
                      </a:lnTo>
                      <a:lnTo>
                        <a:pt x="320" y="222"/>
                      </a:lnTo>
                      <a:lnTo>
                        <a:pt x="314" y="208"/>
                      </a:lnTo>
                      <a:lnTo>
                        <a:pt x="310" y="192"/>
                      </a:lnTo>
                      <a:lnTo>
                        <a:pt x="302" y="172"/>
                      </a:lnTo>
                      <a:lnTo>
                        <a:pt x="286" y="132"/>
                      </a:lnTo>
                      <a:lnTo>
                        <a:pt x="268" y="90"/>
                      </a:lnTo>
                      <a:lnTo>
                        <a:pt x="248" y="52"/>
                      </a:lnTo>
                      <a:lnTo>
                        <a:pt x="238" y="36"/>
                      </a:lnTo>
                      <a:lnTo>
                        <a:pt x="226" y="22"/>
                      </a:lnTo>
                      <a:lnTo>
                        <a:pt x="216" y="12"/>
                      </a:lnTo>
                      <a:lnTo>
                        <a:pt x="206" y="4"/>
                      </a:lnTo>
                      <a:lnTo>
                        <a:pt x="194" y="0"/>
                      </a:lnTo>
                      <a:lnTo>
                        <a:pt x="182" y="0"/>
                      </a:lnTo>
                      <a:lnTo>
                        <a:pt x="168" y="2"/>
                      </a:lnTo>
                      <a:lnTo>
                        <a:pt x="152" y="4"/>
                      </a:lnTo>
                      <a:lnTo>
                        <a:pt x="118" y="16"/>
                      </a:lnTo>
                      <a:lnTo>
                        <a:pt x="86" y="32"/>
                      </a:lnTo>
                      <a:lnTo>
                        <a:pt x="54" y="48"/>
                      </a:lnTo>
                      <a:lnTo>
                        <a:pt x="28" y="64"/>
                      </a:lnTo>
                      <a:lnTo>
                        <a:pt x="16" y="72"/>
                      </a:lnTo>
                      <a:lnTo>
                        <a:pt x="8" y="78"/>
                      </a:lnTo>
                      <a:lnTo>
                        <a:pt x="2" y="82"/>
                      </a:lnTo>
                      <a:lnTo>
                        <a:pt x="0" y="84"/>
                      </a:lnTo>
                      <a:lnTo>
                        <a:pt x="0" y="86"/>
                      </a:lnTo>
                      <a:lnTo>
                        <a:pt x="4" y="84"/>
                      </a:lnTo>
                      <a:lnTo>
                        <a:pt x="10" y="84"/>
                      </a:lnTo>
                      <a:lnTo>
                        <a:pt x="18" y="82"/>
                      </a:lnTo>
                      <a:lnTo>
                        <a:pt x="40" y="74"/>
                      </a:lnTo>
                      <a:lnTo>
                        <a:pt x="68" y="66"/>
                      </a:lnTo>
                      <a:lnTo>
                        <a:pt x="96" y="60"/>
                      </a:lnTo>
                      <a:lnTo>
                        <a:pt x="126" y="54"/>
                      </a:lnTo>
                      <a:lnTo>
                        <a:pt x="154" y="54"/>
                      </a:lnTo>
                      <a:lnTo>
                        <a:pt x="178" y="58"/>
                      </a:lnTo>
                      <a:lnTo>
                        <a:pt x="188" y="64"/>
                      </a:lnTo>
                      <a:lnTo>
                        <a:pt x="200" y="72"/>
                      </a:lnTo>
                      <a:lnTo>
                        <a:pt x="212" y="84"/>
                      </a:lnTo>
                      <a:lnTo>
                        <a:pt x="224" y="98"/>
                      </a:lnTo>
                      <a:lnTo>
                        <a:pt x="246" y="130"/>
                      </a:lnTo>
                      <a:lnTo>
                        <a:pt x="270" y="164"/>
                      </a:lnTo>
                      <a:lnTo>
                        <a:pt x="290" y="196"/>
                      </a:lnTo>
                      <a:lnTo>
                        <a:pt x="300" y="210"/>
                      </a:lnTo>
                      <a:lnTo>
                        <a:pt x="308" y="224"/>
                      </a:lnTo>
                      <a:lnTo>
                        <a:pt x="314" y="234"/>
                      </a:lnTo>
                      <a:lnTo>
                        <a:pt x="318" y="242"/>
                      </a:lnTo>
                      <a:lnTo>
                        <a:pt x="322" y="246"/>
                      </a:lnTo>
                      <a:lnTo>
                        <a:pt x="324" y="246"/>
                      </a:lnTo>
                      <a:close/>
                    </a:path>
                  </a:pathLst>
                </a:custGeom>
                <a:solidFill>
                  <a:srgbClr val="008000"/>
                </a:solidFill>
                <a:ln w="9525">
                  <a:solidFill>
                    <a:srgbClr val="000000"/>
                  </a:solidFill>
                  <a:round/>
                  <a:headEnd/>
                  <a:tailEnd/>
                </a:ln>
              </p:spPr>
              <p:txBody>
                <a:bodyPr/>
                <a:lstStyle/>
                <a:p>
                  <a:endParaRPr lang="es-AR"/>
                </a:p>
              </p:txBody>
            </p:sp>
            <p:grpSp>
              <p:nvGrpSpPr>
                <p:cNvPr id="75113" name="Group 394"/>
                <p:cNvGrpSpPr>
                  <a:grpSpLocks/>
                </p:cNvGrpSpPr>
                <p:nvPr/>
              </p:nvGrpSpPr>
              <p:grpSpPr bwMode="auto">
                <a:xfrm>
                  <a:off x="4316" y="2112"/>
                  <a:ext cx="698" cy="414"/>
                  <a:chOff x="4316" y="2112"/>
                  <a:chExt cx="698" cy="414"/>
                </a:xfrm>
              </p:grpSpPr>
              <p:sp>
                <p:nvSpPr>
                  <p:cNvPr id="75277" name="Freeform 395"/>
                  <p:cNvSpPr>
                    <a:spLocks/>
                  </p:cNvSpPr>
                  <p:nvPr/>
                </p:nvSpPr>
                <p:spPr bwMode="auto">
                  <a:xfrm>
                    <a:off x="4684" y="2112"/>
                    <a:ext cx="330" cy="414"/>
                  </a:xfrm>
                  <a:custGeom>
                    <a:avLst/>
                    <a:gdLst>
                      <a:gd name="T0" fmla="*/ 0 w 330"/>
                      <a:gd name="T1" fmla="*/ 414 h 414"/>
                      <a:gd name="T2" fmla="*/ 0 w 330"/>
                      <a:gd name="T3" fmla="*/ 408 h 414"/>
                      <a:gd name="T4" fmla="*/ 2 w 330"/>
                      <a:gd name="T5" fmla="*/ 394 h 414"/>
                      <a:gd name="T6" fmla="*/ 4 w 330"/>
                      <a:gd name="T7" fmla="*/ 376 h 414"/>
                      <a:gd name="T8" fmla="*/ 8 w 330"/>
                      <a:gd name="T9" fmla="*/ 352 h 414"/>
                      <a:gd name="T10" fmla="*/ 14 w 330"/>
                      <a:gd name="T11" fmla="*/ 322 h 414"/>
                      <a:gd name="T12" fmla="*/ 20 w 330"/>
                      <a:gd name="T13" fmla="*/ 292 h 414"/>
                      <a:gd name="T14" fmla="*/ 28 w 330"/>
                      <a:gd name="T15" fmla="*/ 258 h 414"/>
                      <a:gd name="T16" fmla="*/ 36 w 330"/>
                      <a:gd name="T17" fmla="*/ 224 h 414"/>
                      <a:gd name="T18" fmla="*/ 56 w 330"/>
                      <a:gd name="T19" fmla="*/ 154 h 414"/>
                      <a:gd name="T20" fmla="*/ 66 w 330"/>
                      <a:gd name="T21" fmla="*/ 120 h 414"/>
                      <a:gd name="T22" fmla="*/ 76 w 330"/>
                      <a:gd name="T23" fmla="*/ 88 h 414"/>
                      <a:gd name="T24" fmla="*/ 88 w 330"/>
                      <a:gd name="T25" fmla="*/ 62 h 414"/>
                      <a:gd name="T26" fmla="*/ 98 w 330"/>
                      <a:gd name="T27" fmla="*/ 38 h 414"/>
                      <a:gd name="T28" fmla="*/ 110 w 330"/>
                      <a:gd name="T29" fmla="*/ 20 h 414"/>
                      <a:gd name="T30" fmla="*/ 120 w 330"/>
                      <a:gd name="T31" fmla="*/ 8 h 414"/>
                      <a:gd name="T32" fmla="*/ 132 w 330"/>
                      <a:gd name="T33" fmla="*/ 2 h 414"/>
                      <a:gd name="T34" fmla="*/ 144 w 330"/>
                      <a:gd name="T35" fmla="*/ 0 h 414"/>
                      <a:gd name="T36" fmla="*/ 158 w 330"/>
                      <a:gd name="T37" fmla="*/ 2 h 414"/>
                      <a:gd name="T38" fmla="*/ 174 w 330"/>
                      <a:gd name="T39" fmla="*/ 8 h 414"/>
                      <a:gd name="T40" fmla="*/ 192 w 330"/>
                      <a:gd name="T41" fmla="*/ 16 h 414"/>
                      <a:gd name="T42" fmla="*/ 208 w 330"/>
                      <a:gd name="T43" fmla="*/ 28 h 414"/>
                      <a:gd name="T44" fmla="*/ 244 w 330"/>
                      <a:gd name="T45" fmla="*/ 54 h 414"/>
                      <a:gd name="T46" fmla="*/ 276 w 330"/>
                      <a:gd name="T47" fmla="*/ 82 h 414"/>
                      <a:gd name="T48" fmla="*/ 302 w 330"/>
                      <a:gd name="T49" fmla="*/ 110 h 414"/>
                      <a:gd name="T50" fmla="*/ 314 w 330"/>
                      <a:gd name="T51" fmla="*/ 122 h 414"/>
                      <a:gd name="T52" fmla="*/ 322 w 330"/>
                      <a:gd name="T53" fmla="*/ 132 h 414"/>
                      <a:gd name="T54" fmla="*/ 328 w 330"/>
                      <a:gd name="T55" fmla="*/ 140 h 414"/>
                      <a:gd name="T56" fmla="*/ 330 w 330"/>
                      <a:gd name="T57" fmla="*/ 144 h 414"/>
                      <a:gd name="T58" fmla="*/ 330 w 330"/>
                      <a:gd name="T59" fmla="*/ 146 h 414"/>
                      <a:gd name="T60" fmla="*/ 326 w 330"/>
                      <a:gd name="T61" fmla="*/ 144 h 414"/>
                      <a:gd name="T62" fmla="*/ 320 w 330"/>
                      <a:gd name="T63" fmla="*/ 142 h 414"/>
                      <a:gd name="T64" fmla="*/ 312 w 330"/>
                      <a:gd name="T65" fmla="*/ 138 h 414"/>
                      <a:gd name="T66" fmla="*/ 290 w 330"/>
                      <a:gd name="T67" fmla="*/ 126 h 414"/>
                      <a:gd name="T68" fmla="*/ 262 w 330"/>
                      <a:gd name="T69" fmla="*/ 112 h 414"/>
                      <a:gd name="T70" fmla="*/ 232 w 330"/>
                      <a:gd name="T71" fmla="*/ 100 h 414"/>
                      <a:gd name="T72" fmla="*/ 202 w 330"/>
                      <a:gd name="T73" fmla="*/ 92 h 414"/>
                      <a:gd name="T74" fmla="*/ 188 w 330"/>
                      <a:gd name="T75" fmla="*/ 90 h 414"/>
                      <a:gd name="T76" fmla="*/ 174 w 330"/>
                      <a:gd name="T77" fmla="*/ 90 h 414"/>
                      <a:gd name="T78" fmla="*/ 162 w 330"/>
                      <a:gd name="T79" fmla="*/ 92 h 414"/>
                      <a:gd name="T80" fmla="*/ 150 w 330"/>
                      <a:gd name="T81" fmla="*/ 98 h 414"/>
                      <a:gd name="T82" fmla="*/ 140 w 330"/>
                      <a:gd name="T83" fmla="*/ 108 h 414"/>
                      <a:gd name="T84" fmla="*/ 128 w 330"/>
                      <a:gd name="T85" fmla="*/ 124 h 414"/>
                      <a:gd name="T86" fmla="*/ 116 w 330"/>
                      <a:gd name="T87" fmla="*/ 142 h 414"/>
                      <a:gd name="T88" fmla="*/ 104 w 330"/>
                      <a:gd name="T89" fmla="*/ 166 h 414"/>
                      <a:gd name="T90" fmla="*/ 92 w 330"/>
                      <a:gd name="T91" fmla="*/ 192 h 414"/>
                      <a:gd name="T92" fmla="*/ 80 w 330"/>
                      <a:gd name="T93" fmla="*/ 218 h 414"/>
                      <a:gd name="T94" fmla="*/ 56 w 330"/>
                      <a:gd name="T95" fmla="*/ 276 h 414"/>
                      <a:gd name="T96" fmla="*/ 44 w 330"/>
                      <a:gd name="T97" fmla="*/ 304 h 414"/>
                      <a:gd name="T98" fmla="*/ 34 w 330"/>
                      <a:gd name="T99" fmla="*/ 332 h 414"/>
                      <a:gd name="T100" fmla="*/ 26 w 330"/>
                      <a:gd name="T101" fmla="*/ 356 h 414"/>
                      <a:gd name="T102" fmla="*/ 18 w 330"/>
                      <a:gd name="T103" fmla="*/ 376 h 414"/>
                      <a:gd name="T104" fmla="*/ 10 w 330"/>
                      <a:gd name="T105" fmla="*/ 394 h 414"/>
                      <a:gd name="T106" fmla="*/ 6 w 330"/>
                      <a:gd name="T107" fmla="*/ 406 h 414"/>
                      <a:gd name="T108" fmla="*/ 2 w 330"/>
                      <a:gd name="T109" fmla="*/ 414 h 414"/>
                      <a:gd name="T110" fmla="*/ 0 w 330"/>
                      <a:gd name="T111" fmla="*/ 414 h 4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0"/>
                      <a:gd name="T169" fmla="*/ 0 h 414"/>
                      <a:gd name="T170" fmla="*/ 330 w 330"/>
                      <a:gd name="T171" fmla="*/ 414 h 4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0" h="414">
                        <a:moveTo>
                          <a:pt x="0" y="414"/>
                        </a:moveTo>
                        <a:lnTo>
                          <a:pt x="0" y="408"/>
                        </a:lnTo>
                        <a:lnTo>
                          <a:pt x="2" y="394"/>
                        </a:lnTo>
                        <a:lnTo>
                          <a:pt x="4" y="376"/>
                        </a:lnTo>
                        <a:lnTo>
                          <a:pt x="8" y="352"/>
                        </a:lnTo>
                        <a:lnTo>
                          <a:pt x="14" y="322"/>
                        </a:lnTo>
                        <a:lnTo>
                          <a:pt x="20" y="292"/>
                        </a:lnTo>
                        <a:lnTo>
                          <a:pt x="28" y="258"/>
                        </a:lnTo>
                        <a:lnTo>
                          <a:pt x="36" y="224"/>
                        </a:lnTo>
                        <a:lnTo>
                          <a:pt x="56" y="154"/>
                        </a:lnTo>
                        <a:lnTo>
                          <a:pt x="66" y="120"/>
                        </a:lnTo>
                        <a:lnTo>
                          <a:pt x="76" y="88"/>
                        </a:lnTo>
                        <a:lnTo>
                          <a:pt x="88" y="62"/>
                        </a:lnTo>
                        <a:lnTo>
                          <a:pt x="98" y="38"/>
                        </a:lnTo>
                        <a:lnTo>
                          <a:pt x="110" y="20"/>
                        </a:lnTo>
                        <a:lnTo>
                          <a:pt x="120" y="8"/>
                        </a:lnTo>
                        <a:lnTo>
                          <a:pt x="132" y="2"/>
                        </a:lnTo>
                        <a:lnTo>
                          <a:pt x="144" y="0"/>
                        </a:lnTo>
                        <a:lnTo>
                          <a:pt x="158" y="2"/>
                        </a:lnTo>
                        <a:lnTo>
                          <a:pt x="174" y="8"/>
                        </a:lnTo>
                        <a:lnTo>
                          <a:pt x="192" y="16"/>
                        </a:lnTo>
                        <a:lnTo>
                          <a:pt x="208" y="28"/>
                        </a:lnTo>
                        <a:lnTo>
                          <a:pt x="244" y="54"/>
                        </a:lnTo>
                        <a:lnTo>
                          <a:pt x="276" y="82"/>
                        </a:lnTo>
                        <a:lnTo>
                          <a:pt x="302" y="110"/>
                        </a:lnTo>
                        <a:lnTo>
                          <a:pt x="314" y="122"/>
                        </a:lnTo>
                        <a:lnTo>
                          <a:pt x="322" y="132"/>
                        </a:lnTo>
                        <a:lnTo>
                          <a:pt x="328" y="140"/>
                        </a:lnTo>
                        <a:lnTo>
                          <a:pt x="330" y="144"/>
                        </a:lnTo>
                        <a:lnTo>
                          <a:pt x="330" y="146"/>
                        </a:lnTo>
                        <a:lnTo>
                          <a:pt x="326" y="144"/>
                        </a:lnTo>
                        <a:lnTo>
                          <a:pt x="320" y="142"/>
                        </a:lnTo>
                        <a:lnTo>
                          <a:pt x="312" y="138"/>
                        </a:lnTo>
                        <a:lnTo>
                          <a:pt x="290" y="126"/>
                        </a:lnTo>
                        <a:lnTo>
                          <a:pt x="262" y="112"/>
                        </a:lnTo>
                        <a:lnTo>
                          <a:pt x="232" y="100"/>
                        </a:lnTo>
                        <a:lnTo>
                          <a:pt x="202" y="92"/>
                        </a:lnTo>
                        <a:lnTo>
                          <a:pt x="188" y="90"/>
                        </a:lnTo>
                        <a:lnTo>
                          <a:pt x="174" y="90"/>
                        </a:lnTo>
                        <a:lnTo>
                          <a:pt x="162" y="92"/>
                        </a:lnTo>
                        <a:lnTo>
                          <a:pt x="150" y="98"/>
                        </a:lnTo>
                        <a:lnTo>
                          <a:pt x="140" y="108"/>
                        </a:lnTo>
                        <a:lnTo>
                          <a:pt x="128" y="124"/>
                        </a:lnTo>
                        <a:lnTo>
                          <a:pt x="116" y="142"/>
                        </a:lnTo>
                        <a:lnTo>
                          <a:pt x="104" y="166"/>
                        </a:lnTo>
                        <a:lnTo>
                          <a:pt x="92" y="192"/>
                        </a:lnTo>
                        <a:lnTo>
                          <a:pt x="80" y="218"/>
                        </a:lnTo>
                        <a:lnTo>
                          <a:pt x="56" y="276"/>
                        </a:lnTo>
                        <a:lnTo>
                          <a:pt x="44" y="304"/>
                        </a:lnTo>
                        <a:lnTo>
                          <a:pt x="34" y="332"/>
                        </a:lnTo>
                        <a:lnTo>
                          <a:pt x="26" y="356"/>
                        </a:lnTo>
                        <a:lnTo>
                          <a:pt x="18" y="376"/>
                        </a:lnTo>
                        <a:lnTo>
                          <a:pt x="10" y="394"/>
                        </a:lnTo>
                        <a:lnTo>
                          <a:pt x="6" y="406"/>
                        </a:lnTo>
                        <a:lnTo>
                          <a:pt x="2" y="414"/>
                        </a:lnTo>
                        <a:lnTo>
                          <a:pt x="0" y="414"/>
                        </a:lnTo>
                        <a:close/>
                      </a:path>
                    </a:pathLst>
                  </a:custGeom>
                  <a:solidFill>
                    <a:srgbClr val="008000"/>
                  </a:solidFill>
                  <a:ln w="9525">
                    <a:solidFill>
                      <a:srgbClr val="000000"/>
                    </a:solidFill>
                    <a:round/>
                    <a:headEnd/>
                    <a:tailEnd/>
                  </a:ln>
                </p:spPr>
                <p:txBody>
                  <a:bodyPr/>
                  <a:lstStyle/>
                  <a:p>
                    <a:endParaRPr lang="es-AR"/>
                  </a:p>
                </p:txBody>
              </p:sp>
              <p:sp>
                <p:nvSpPr>
                  <p:cNvPr id="75278" name="Freeform 396"/>
                  <p:cNvSpPr>
                    <a:spLocks/>
                  </p:cNvSpPr>
                  <p:nvPr/>
                </p:nvSpPr>
                <p:spPr bwMode="auto">
                  <a:xfrm>
                    <a:off x="4316" y="2236"/>
                    <a:ext cx="350" cy="280"/>
                  </a:xfrm>
                  <a:custGeom>
                    <a:avLst/>
                    <a:gdLst>
                      <a:gd name="T0" fmla="*/ 350 w 350"/>
                      <a:gd name="T1" fmla="*/ 280 h 280"/>
                      <a:gd name="T2" fmla="*/ 350 w 350"/>
                      <a:gd name="T3" fmla="*/ 276 h 280"/>
                      <a:gd name="T4" fmla="*/ 348 w 350"/>
                      <a:gd name="T5" fmla="*/ 266 h 280"/>
                      <a:gd name="T6" fmla="*/ 346 w 350"/>
                      <a:gd name="T7" fmla="*/ 254 h 280"/>
                      <a:gd name="T8" fmla="*/ 342 w 350"/>
                      <a:gd name="T9" fmla="*/ 238 h 280"/>
                      <a:gd name="T10" fmla="*/ 336 w 350"/>
                      <a:gd name="T11" fmla="*/ 218 h 280"/>
                      <a:gd name="T12" fmla="*/ 328 w 350"/>
                      <a:gd name="T13" fmla="*/ 196 h 280"/>
                      <a:gd name="T14" fmla="*/ 312 w 350"/>
                      <a:gd name="T15" fmla="*/ 150 h 280"/>
                      <a:gd name="T16" fmla="*/ 292 w 350"/>
                      <a:gd name="T17" fmla="*/ 104 h 280"/>
                      <a:gd name="T18" fmla="*/ 280 w 350"/>
                      <a:gd name="T19" fmla="*/ 80 h 280"/>
                      <a:gd name="T20" fmla="*/ 270 w 350"/>
                      <a:gd name="T21" fmla="*/ 60 h 280"/>
                      <a:gd name="T22" fmla="*/ 258 w 350"/>
                      <a:gd name="T23" fmla="*/ 42 h 280"/>
                      <a:gd name="T24" fmla="*/ 246 w 350"/>
                      <a:gd name="T25" fmla="*/ 26 h 280"/>
                      <a:gd name="T26" fmla="*/ 236 w 350"/>
                      <a:gd name="T27" fmla="*/ 14 h 280"/>
                      <a:gd name="T28" fmla="*/ 224 w 350"/>
                      <a:gd name="T29" fmla="*/ 6 h 280"/>
                      <a:gd name="T30" fmla="*/ 212 w 350"/>
                      <a:gd name="T31" fmla="*/ 2 h 280"/>
                      <a:gd name="T32" fmla="*/ 198 w 350"/>
                      <a:gd name="T33" fmla="*/ 0 h 280"/>
                      <a:gd name="T34" fmla="*/ 182 w 350"/>
                      <a:gd name="T35" fmla="*/ 2 h 280"/>
                      <a:gd name="T36" fmla="*/ 164 w 350"/>
                      <a:gd name="T37" fmla="*/ 6 h 280"/>
                      <a:gd name="T38" fmla="*/ 128 w 350"/>
                      <a:gd name="T39" fmla="*/ 20 h 280"/>
                      <a:gd name="T40" fmla="*/ 92 w 350"/>
                      <a:gd name="T41" fmla="*/ 38 h 280"/>
                      <a:gd name="T42" fmla="*/ 58 w 350"/>
                      <a:gd name="T43" fmla="*/ 56 h 280"/>
                      <a:gd name="T44" fmla="*/ 42 w 350"/>
                      <a:gd name="T45" fmla="*/ 66 h 280"/>
                      <a:gd name="T46" fmla="*/ 30 w 350"/>
                      <a:gd name="T47" fmla="*/ 76 h 280"/>
                      <a:gd name="T48" fmla="*/ 18 w 350"/>
                      <a:gd name="T49" fmla="*/ 84 h 280"/>
                      <a:gd name="T50" fmla="*/ 8 w 350"/>
                      <a:gd name="T51" fmla="*/ 90 h 280"/>
                      <a:gd name="T52" fmla="*/ 2 w 350"/>
                      <a:gd name="T53" fmla="*/ 96 h 280"/>
                      <a:gd name="T54" fmla="*/ 0 w 350"/>
                      <a:gd name="T55" fmla="*/ 98 h 280"/>
                      <a:gd name="T56" fmla="*/ 0 w 350"/>
                      <a:gd name="T57" fmla="*/ 100 h 280"/>
                      <a:gd name="T58" fmla="*/ 4 w 350"/>
                      <a:gd name="T59" fmla="*/ 98 h 280"/>
                      <a:gd name="T60" fmla="*/ 10 w 350"/>
                      <a:gd name="T61" fmla="*/ 96 h 280"/>
                      <a:gd name="T62" fmla="*/ 20 w 350"/>
                      <a:gd name="T63" fmla="*/ 94 h 280"/>
                      <a:gd name="T64" fmla="*/ 30 w 350"/>
                      <a:gd name="T65" fmla="*/ 90 h 280"/>
                      <a:gd name="T66" fmla="*/ 42 w 350"/>
                      <a:gd name="T67" fmla="*/ 86 h 280"/>
                      <a:gd name="T68" fmla="*/ 72 w 350"/>
                      <a:gd name="T69" fmla="*/ 76 h 280"/>
                      <a:gd name="T70" fmla="*/ 104 w 350"/>
                      <a:gd name="T71" fmla="*/ 68 h 280"/>
                      <a:gd name="T72" fmla="*/ 136 w 350"/>
                      <a:gd name="T73" fmla="*/ 62 h 280"/>
                      <a:gd name="T74" fmla="*/ 166 w 350"/>
                      <a:gd name="T75" fmla="*/ 60 h 280"/>
                      <a:gd name="T76" fmla="*/ 180 w 350"/>
                      <a:gd name="T77" fmla="*/ 62 h 280"/>
                      <a:gd name="T78" fmla="*/ 192 w 350"/>
                      <a:gd name="T79" fmla="*/ 66 h 280"/>
                      <a:gd name="T80" fmla="*/ 204 w 350"/>
                      <a:gd name="T81" fmla="*/ 72 h 280"/>
                      <a:gd name="T82" fmla="*/ 216 w 350"/>
                      <a:gd name="T83" fmla="*/ 84 h 280"/>
                      <a:gd name="T84" fmla="*/ 228 w 350"/>
                      <a:gd name="T85" fmla="*/ 96 h 280"/>
                      <a:gd name="T86" fmla="*/ 240 w 350"/>
                      <a:gd name="T87" fmla="*/ 112 h 280"/>
                      <a:gd name="T88" fmla="*/ 266 w 350"/>
                      <a:gd name="T89" fmla="*/ 148 h 280"/>
                      <a:gd name="T90" fmla="*/ 292 w 350"/>
                      <a:gd name="T91" fmla="*/ 186 h 280"/>
                      <a:gd name="T92" fmla="*/ 314 w 350"/>
                      <a:gd name="T93" fmla="*/ 224 h 280"/>
                      <a:gd name="T94" fmla="*/ 324 w 350"/>
                      <a:gd name="T95" fmla="*/ 240 h 280"/>
                      <a:gd name="T96" fmla="*/ 332 w 350"/>
                      <a:gd name="T97" fmla="*/ 254 h 280"/>
                      <a:gd name="T98" fmla="*/ 338 w 350"/>
                      <a:gd name="T99" fmla="*/ 266 h 280"/>
                      <a:gd name="T100" fmla="*/ 344 w 350"/>
                      <a:gd name="T101" fmla="*/ 274 h 280"/>
                      <a:gd name="T102" fmla="*/ 348 w 350"/>
                      <a:gd name="T103" fmla="*/ 280 h 280"/>
                      <a:gd name="T104" fmla="*/ 350 w 350"/>
                      <a:gd name="T105" fmla="*/ 280 h 2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0"/>
                      <a:gd name="T160" fmla="*/ 0 h 280"/>
                      <a:gd name="T161" fmla="*/ 350 w 350"/>
                      <a:gd name="T162" fmla="*/ 280 h 2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0" h="280">
                        <a:moveTo>
                          <a:pt x="350" y="280"/>
                        </a:moveTo>
                        <a:lnTo>
                          <a:pt x="350" y="276"/>
                        </a:lnTo>
                        <a:lnTo>
                          <a:pt x="348" y="266"/>
                        </a:lnTo>
                        <a:lnTo>
                          <a:pt x="346" y="254"/>
                        </a:lnTo>
                        <a:lnTo>
                          <a:pt x="342" y="238"/>
                        </a:lnTo>
                        <a:lnTo>
                          <a:pt x="336" y="218"/>
                        </a:lnTo>
                        <a:lnTo>
                          <a:pt x="328" y="196"/>
                        </a:lnTo>
                        <a:lnTo>
                          <a:pt x="312" y="150"/>
                        </a:lnTo>
                        <a:lnTo>
                          <a:pt x="292" y="104"/>
                        </a:lnTo>
                        <a:lnTo>
                          <a:pt x="280" y="80"/>
                        </a:lnTo>
                        <a:lnTo>
                          <a:pt x="270" y="60"/>
                        </a:lnTo>
                        <a:lnTo>
                          <a:pt x="258" y="42"/>
                        </a:lnTo>
                        <a:lnTo>
                          <a:pt x="246" y="26"/>
                        </a:lnTo>
                        <a:lnTo>
                          <a:pt x="236" y="14"/>
                        </a:lnTo>
                        <a:lnTo>
                          <a:pt x="224" y="6"/>
                        </a:lnTo>
                        <a:lnTo>
                          <a:pt x="212" y="2"/>
                        </a:lnTo>
                        <a:lnTo>
                          <a:pt x="198" y="0"/>
                        </a:lnTo>
                        <a:lnTo>
                          <a:pt x="182" y="2"/>
                        </a:lnTo>
                        <a:lnTo>
                          <a:pt x="164" y="6"/>
                        </a:lnTo>
                        <a:lnTo>
                          <a:pt x="128" y="20"/>
                        </a:lnTo>
                        <a:lnTo>
                          <a:pt x="92" y="38"/>
                        </a:lnTo>
                        <a:lnTo>
                          <a:pt x="58" y="56"/>
                        </a:lnTo>
                        <a:lnTo>
                          <a:pt x="42" y="66"/>
                        </a:lnTo>
                        <a:lnTo>
                          <a:pt x="30" y="76"/>
                        </a:lnTo>
                        <a:lnTo>
                          <a:pt x="18" y="84"/>
                        </a:lnTo>
                        <a:lnTo>
                          <a:pt x="8" y="90"/>
                        </a:lnTo>
                        <a:lnTo>
                          <a:pt x="2" y="96"/>
                        </a:lnTo>
                        <a:lnTo>
                          <a:pt x="0" y="98"/>
                        </a:lnTo>
                        <a:lnTo>
                          <a:pt x="0" y="100"/>
                        </a:lnTo>
                        <a:lnTo>
                          <a:pt x="4" y="98"/>
                        </a:lnTo>
                        <a:lnTo>
                          <a:pt x="10" y="96"/>
                        </a:lnTo>
                        <a:lnTo>
                          <a:pt x="20" y="94"/>
                        </a:lnTo>
                        <a:lnTo>
                          <a:pt x="30" y="90"/>
                        </a:lnTo>
                        <a:lnTo>
                          <a:pt x="42" y="86"/>
                        </a:lnTo>
                        <a:lnTo>
                          <a:pt x="72" y="76"/>
                        </a:lnTo>
                        <a:lnTo>
                          <a:pt x="104" y="68"/>
                        </a:lnTo>
                        <a:lnTo>
                          <a:pt x="136" y="62"/>
                        </a:lnTo>
                        <a:lnTo>
                          <a:pt x="166" y="60"/>
                        </a:lnTo>
                        <a:lnTo>
                          <a:pt x="180" y="62"/>
                        </a:lnTo>
                        <a:lnTo>
                          <a:pt x="192" y="66"/>
                        </a:lnTo>
                        <a:lnTo>
                          <a:pt x="204" y="72"/>
                        </a:lnTo>
                        <a:lnTo>
                          <a:pt x="216" y="84"/>
                        </a:lnTo>
                        <a:lnTo>
                          <a:pt x="228" y="96"/>
                        </a:lnTo>
                        <a:lnTo>
                          <a:pt x="240" y="112"/>
                        </a:lnTo>
                        <a:lnTo>
                          <a:pt x="266" y="148"/>
                        </a:lnTo>
                        <a:lnTo>
                          <a:pt x="292" y="186"/>
                        </a:lnTo>
                        <a:lnTo>
                          <a:pt x="314" y="224"/>
                        </a:lnTo>
                        <a:lnTo>
                          <a:pt x="324" y="240"/>
                        </a:lnTo>
                        <a:lnTo>
                          <a:pt x="332" y="254"/>
                        </a:lnTo>
                        <a:lnTo>
                          <a:pt x="338" y="266"/>
                        </a:lnTo>
                        <a:lnTo>
                          <a:pt x="344" y="274"/>
                        </a:lnTo>
                        <a:lnTo>
                          <a:pt x="348" y="280"/>
                        </a:lnTo>
                        <a:lnTo>
                          <a:pt x="350" y="280"/>
                        </a:lnTo>
                        <a:close/>
                      </a:path>
                    </a:pathLst>
                  </a:custGeom>
                  <a:solidFill>
                    <a:srgbClr val="008000"/>
                  </a:solidFill>
                  <a:ln w="9525">
                    <a:solidFill>
                      <a:srgbClr val="000000"/>
                    </a:solidFill>
                    <a:round/>
                    <a:headEnd/>
                    <a:tailEnd/>
                  </a:ln>
                </p:spPr>
                <p:txBody>
                  <a:bodyPr/>
                  <a:lstStyle/>
                  <a:p>
                    <a:endParaRPr lang="es-AR"/>
                  </a:p>
                </p:txBody>
              </p:sp>
            </p:grpSp>
            <p:grpSp>
              <p:nvGrpSpPr>
                <p:cNvPr id="75114" name="Group 397"/>
                <p:cNvGrpSpPr>
                  <a:grpSpLocks/>
                </p:cNvGrpSpPr>
                <p:nvPr/>
              </p:nvGrpSpPr>
              <p:grpSpPr bwMode="auto">
                <a:xfrm>
                  <a:off x="4640" y="2392"/>
                  <a:ext cx="446" cy="400"/>
                  <a:chOff x="4640" y="2392"/>
                  <a:chExt cx="446" cy="400"/>
                </a:xfrm>
              </p:grpSpPr>
              <p:sp>
                <p:nvSpPr>
                  <p:cNvPr id="75275" name="Freeform 398"/>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36 w 446"/>
                      <a:gd name="T119" fmla="*/ 248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6"/>
                      <a:gd name="T181" fmla="*/ 0 h 400"/>
                      <a:gd name="T182" fmla="*/ 446 w 446"/>
                      <a:gd name="T183" fmla="*/ 400 h 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lnTo>
                          <a:pt x="36" y="248"/>
                        </a:lnTo>
                        <a:close/>
                      </a:path>
                    </a:pathLst>
                  </a:custGeom>
                  <a:solidFill>
                    <a:srgbClr val="008000"/>
                  </a:solidFill>
                  <a:ln w="9525">
                    <a:noFill/>
                    <a:round/>
                    <a:headEnd/>
                    <a:tailEnd/>
                  </a:ln>
                </p:spPr>
                <p:txBody>
                  <a:bodyPr/>
                  <a:lstStyle/>
                  <a:p>
                    <a:endParaRPr lang="es-AR"/>
                  </a:p>
                </p:txBody>
              </p:sp>
              <p:sp>
                <p:nvSpPr>
                  <p:cNvPr id="75276" name="Freeform 399"/>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6"/>
                      <a:gd name="T178" fmla="*/ 0 h 400"/>
                      <a:gd name="T179" fmla="*/ 446 w 446"/>
                      <a:gd name="T180" fmla="*/ 400 h 4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path>
                    </a:pathLst>
                  </a:custGeom>
                  <a:noFill/>
                  <a:ln w="9525">
                    <a:solidFill>
                      <a:srgbClr val="000000"/>
                    </a:solidFill>
                    <a:round/>
                    <a:headEnd/>
                    <a:tailEnd/>
                  </a:ln>
                </p:spPr>
                <p:txBody>
                  <a:bodyPr/>
                  <a:lstStyle/>
                  <a:p>
                    <a:endParaRPr lang="es-AR"/>
                  </a:p>
                </p:txBody>
              </p:sp>
            </p:grpSp>
            <p:grpSp>
              <p:nvGrpSpPr>
                <p:cNvPr id="75115" name="Group 400"/>
                <p:cNvGrpSpPr>
                  <a:grpSpLocks/>
                </p:cNvGrpSpPr>
                <p:nvPr/>
              </p:nvGrpSpPr>
              <p:grpSpPr bwMode="auto">
                <a:xfrm>
                  <a:off x="4236" y="2622"/>
                  <a:ext cx="940" cy="364"/>
                  <a:chOff x="4236" y="2622"/>
                  <a:chExt cx="940" cy="364"/>
                </a:xfrm>
              </p:grpSpPr>
              <p:grpSp>
                <p:nvGrpSpPr>
                  <p:cNvPr id="75269" name="Group 401"/>
                  <p:cNvGrpSpPr>
                    <a:grpSpLocks/>
                  </p:cNvGrpSpPr>
                  <p:nvPr/>
                </p:nvGrpSpPr>
                <p:grpSpPr bwMode="auto">
                  <a:xfrm>
                    <a:off x="4236" y="2622"/>
                    <a:ext cx="442" cy="364"/>
                    <a:chOff x="4236" y="2622"/>
                    <a:chExt cx="442" cy="364"/>
                  </a:xfrm>
                </p:grpSpPr>
                <p:sp>
                  <p:nvSpPr>
                    <p:cNvPr id="75273" name="Freeform 402"/>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442 w 442"/>
                        <a:gd name="T103" fmla="*/ 228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2"/>
                        <a:gd name="T157" fmla="*/ 0 h 364"/>
                        <a:gd name="T158" fmla="*/ 442 w 442"/>
                        <a:gd name="T159" fmla="*/ 364 h 3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lnTo>
                            <a:pt x="442" y="228"/>
                          </a:lnTo>
                          <a:close/>
                        </a:path>
                      </a:pathLst>
                    </a:custGeom>
                    <a:solidFill>
                      <a:srgbClr val="008000"/>
                    </a:solidFill>
                    <a:ln w="9525">
                      <a:noFill/>
                      <a:round/>
                      <a:headEnd/>
                      <a:tailEnd/>
                    </a:ln>
                  </p:spPr>
                  <p:txBody>
                    <a:bodyPr/>
                    <a:lstStyle/>
                    <a:p>
                      <a:endParaRPr lang="es-AR"/>
                    </a:p>
                  </p:txBody>
                </p:sp>
                <p:sp>
                  <p:nvSpPr>
                    <p:cNvPr id="75274" name="Freeform 403"/>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2"/>
                        <a:gd name="T154" fmla="*/ 0 h 364"/>
                        <a:gd name="T155" fmla="*/ 442 w 442"/>
                        <a:gd name="T156" fmla="*/ 364 h 3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path>
                      </a:pathLst>
                    </a:custGeom>
                    <a:noFill/>
                    <a:ln w="9525">
                      <a:solidFill>
                        <a:srgbClr val="000000"/>
                      </a:solidFill>
                      <a:round/>
                      <a:headEnd/>
                      <a:tailEnd/>
                    </a:ln>
                  </p:spPr>
                  <p:txBody>
                    <a:bodyPr/>
                    <a:lstStyle/>
                    <a:p>
                      <a:endParaRPr lang="es-AR"/>
                    </a:p>
                  </p:txBody>
                </p:sp>
              </p:grpSp>
              <p:grpSp>
                <p:nvGrpSpPr>
                  <p:cNvPr id="75270" name="Group 404"/>
                  <p:cNvGrpSpPr>
                    <a:grpSpLocks/>
                  </p:cNvGrpSpPr>
                  <p:nvPr/>
                </p:nvGrpSpPr>
                <p:grpSpPr bwMode="auto">
                  <a:xfrm>
                    <a:off x="4702" y="2630"/>
                    <a:ext cx="474" cy="356"/>
                    <a:chOff x="4702" y="2630"/>
                    <a:chExt cx="474" cy="356"/>
                  </a:xfrm>
                </p:grpSpPr>
                <p:sp>
                  <p:nvSpPr>
                    <p:cNvPr id="75271" name="Freeform 405"/>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w 474"/>
                        <a:gd name="T103" fmla="*/ 224 h 3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4"/>
                        <a:gd name="T157" fmla="*/ 0 h 356"/>
                        <a:gd name="T158" fmla="*/ 474 w 474"/>
                        <a:gd name="T159" fmla="*/ 356 h 3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lnTo>
                            <a:pt x="0" y="224"/>
                          </a:lnTo>
                          <a:close/>
                        </a:path>
                      </a:pathLst>
                    </a:custGeom>
                    <a:solidFill>
                      <a:srgbClr val="008000"/>
                    </a:solidFill>
                    <a:ln w="9525">
                      <a:noFill/>
                      <a:round/>
                      <a:headEnd/>
                      <a:tailEnd/>
                    </a:ln>
                  </p:spPr>
                  <p:txBody>
                    <a:bodyPr/>
                    <a:lstStyle/>
                    <a:p>
                      <a:endParaRPr lang="es-AR"/>
                    </a:p>
                  </p:txBody>
                </p:sp>
                <p:sp>
                  <p:nvSpPr>
                    <p:cNvPr id="75272" name="Freeform 406"/>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4"/>
                        <a:gd name="T154" fmla="*/ 0 h 356"/>
                        <a:gd name="T155" fmla="*/ 474 w 474"/>
                        <a:gd name="T156" fmla="*/ 356 h 3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path>
                      </a:pathLst>
                    </a:custGeom>
                    <a:noFill/>
                    <a:ln w="9525">
                      <a:solidFill>
                        <a:srgbClr val="000000"/>
                      </a:solidFill>
                      <a:round/>
                      <a:headEnd/>
                      <a:tailEnd/>
                    </a:ln>
                  </p:spPr>
                  <p:txBody>
                    <a:bodyPr/>
                    <a:lstStyle/>
                    <a:p>
                      <a:endParaRPr lang="es-AR"/>
                    </a:p>
                  </p:txBody>
                </p:sp>
              </p:grpSp>
            </p:grpSp>
            <p:sp>
              <p:nvSpPr>
                <p:cNvPr id="75116" name="Rectangle 407"/>
                <p:cNvSpPr>
                  <a:spLocks noChangeArrowheads="1"/>
                </p:cNvSpPr>
                <p:nvPr/>
              </p:nvSpPr>
              <p:spPr bwMode="auto">
                <a:xfrm>
                  <a:off x="4664" y="1940"/>
                  <a:ext cx="32" cy="1354"/>
                </a:xfrm>
                <a:prstGeom prst="rect">
                  <a:avLst/>
                </a:prstGeom>
                <a:solidFill>
                  <a:srgbClr val="008000"/>
                </a:solidFill>
                <a:ln w="9525">
                  <a:noFill/>
                  <a:miter lim="800000"/>
                  <a:headEnd/>
                  <a:tailEnd/>
                </a:ln>
              </p:spPr>
              <p:txBody>
                <a:bodyPr/>
                <a:lstStyle/>
                <a:p>
                  <a:endParaRPr lang="es-AR">
                    <a:solidFill>
                      <a:srgbClr val="FFFF00"/>
                    </a:solidFill>
                    <a:latin typeface="Arial Narrow" pitchFamily="34" charset="0"/>
                  </a:endParaRPr>
                </a:p>
              </p:txBody>
            </p:sp>
            <p:sp>
              <p:nvSpPr>
                <p:cNvPr id="75117" name="Freeform 408"/>
                <p:cNvSpPr>
                  <a:spLocks/>
                </p:cNvSpPr>
                <p:nvPr/>
              </p:nvSpPr>
              <p:spPr bwMode="auto">
                <a:xfrm>
                  <a:off x="4684" y="2900"/>
                  <a:ext cx="330" cy="294"/>
                </a:xfrm>
                <a:custGeom>
                  <a:avLst/>
                  <a:gdLst>
                    <a:gd name="T0" fmla="*/ 0 w 330"/>
                    <a:gd name="T1" fmla="*/ 294 h 294"/>
                    <a:gd name="T2" fmla="*/ 0 w 330"/>
                    <a:gd name="T3" fmla="*/ 290 h 294"/>
                    <a:gd name="T4" fmla="*/ 2 w 330"/>
                    <a:gd name="T5" fmla="*/ 280 h 294"/>
                    <a:gd name="T6" fmla="*/ 4 w 330"/>
                    <a:gd name="T7" fmla="*/ 266 h 294"/>
                    <a:gd name="T8" fmla="*/ 10 w 330"/>
                    <a:gd name="T9" fmla="*/ 248 h 294"/>
                    <a:gd name="T10" fmla="*/ 14 w 330"/>
                    <a:gd name="T11" fmla="*/ 228 h 294"/>
                    <a:gd name="T12" fmla="*/ 22 w 330"/>
                    <a:gd name="T13" fmla="*/ 206 h 294"/>
                    <a:gd name="T14" fmla="*/ 38 w 330"/>
                    <a:gd name="T15" fmla="*/ 158 h 294"/>
                    <a:gd name="T16" fmla="*/ 56 w 330"/>
                    <a:gd name="T17" fmla="*/ 108 h 294"/>
                    <a:gd name="T18" fmla="*/ 66 w 330"/>
                    <a:gd name="T19" fmla="*/ 84 h 294"/>
                    <a:gd name="T20" fmla="*/ 78 w 330"/>
                    <a:gd name="T21" fmla="*/ 62 h 294"/>
                    <a:gd name="T22" fmla="*/ 88 w 330"/>
                    <a:gd name="T23" fmla="*/ 44 h 294"/>
                    <a:gd name="T24" fmla="*/ 98 w 330"/>
                    <a:gd name="T25" fmla="*/ 28 h 294"/>
                    <a:gd name="T26" fmla="*/ 110 w 330"/>
                    <a:gd name="T27" fmla="*/ 14 h 294"/>
                    <a:gd name="T28" fmla="*/ 120 w 330"/>
                    <a:gd name="T29" fmla="*/ 6 h 294"/>
                    <a:gd name="T30" fmla="*/ 132 w 330"/>
                    <a:gd name="T31" fmla="*/ 2 h 294"/>
                    <a:gd name="T32" fmla="*/ 144 w 330"/>
                    <a:gd name="T33" fmla="*/ 0 h 294"/>
                    <a:gd name="T34" fmla="*/ 158 w 330"/>
                    <a:gd name="T35" fmla="*/ 2 h 294"/>
                    <a:gd name="T36" fmla="*/ 174 w 330"/>
                    <a:gd name="T37" fmla="*/ 6 h 294"/>
                    <a:gd name="T38" fmla="*/ 208 w 330"/>
                    <a:gd name="T39" fmla="*/ 20 h 294"/>
                    <a:gd name="T40" fmla="*/ 244 w 330"/>
                    <a:gd name="T41" fmla="*/ 38 h 294"/>
                    <a:gd name="T42" fmla="*/ 276 w 330"/>
                    <a:gd name="T43" fmla="*/ 58 h 294"/>
                    <a:gd name="T44" fmla="*/ 302 w 330"/>
                    <a:gd name="T45" fmla="*/ 78 h 294"/>
                    <a:gd name="T46" fmla="*/ 314 w 330"/>
                    <a:gd name="T47" fmla="*/ 86 h 294"/>
                    <a:gd name="T48" fmla="*/ 322 w 330"/>
                    <a:gd name="T49" fmla="*/ 94 h 294"/>
                    <a:gd name="T50" fmla="*/ 328 w 330"/>
                    <a:gd name="T51" fmla="*/ 98 h 294"/>
                    <a:gd name="T52" fmla="*/ 330 w 330"/>
                    <a:gd name="T53" fmla="*/ 102 h 294"/>
                    <a:gd name="T54" fmla="*/ 330 w 330"/>
                    <a:gd name="T55" fmla="*/ 104 h 294"/>
                    <a:gd name="T56" fmla="*/ 326 w 330"/>
                    <a:gd name="T57" fmla="*/ 102 h 294"/>
                    <a:gd name="T58" fmla="*/ 320 w 330"/>
                    <a:gd name="T59" fmla="*/ 100 h 294"/>
                    <a:gd name="T60" fmla="*/ 312 w 330"/>
                    <a:gd name="T61" fmla="*/ 98 h 294"/>
                    <a:gd name="T62" fmla="*/ 290 w 330"/>
                    <a:gd name="T63" fmla="*/ 88 h 294"/>
                    <a:gd name="T64" fmla="*/ 262 w 330"/>
                    <a:gd name="T65" fmla="*/ 80 h 294"/>
                    <a:gd name="T66" fmla="*/ 232 w 330"/>
                    <a:gd name="T67" fmla="*/ 70 h 294"/>
                    <a:gd name="T68" fmla="*/ 202 w 330"/>
                    <a:gd name="T69" fmla="*/ 64 h 294"/>
                    <a:gd name="T70" fmla="*/ 174 w 330"/>
                    <a:gd name="T71" fmla="*/ 64 h 294"/>
                    <a:gd name="T72" fmla="*/ 162 w 330"/>
                    <a:gd name="T73" fmla="*/ 66 h 294"/>
                    <a:gd name="T74" fmla="*/ 150 w 330"/>
                    <a:gd name="T75" fmla="*/ 70 h 294"/>
                    <a:gd name="T76" fmla="*/ 140 w 330"/>
                    <a:gd name="T77" fmla="*/ 76 h 294"/>
                    <a:gd name="T78" fmla="*/ 128 w 330"/>
                    <a:gd name="T79" fmla="*/ 88 h 294"/>
                    <a:gd name="T80" fmla="*/ 116 w 330"/>
                    <a:gd name="T81" fmla="*/ 102 h 294"/>
                    <a:gd name="T82" fmla="*/ 104 w 330"/>
                    <a:gd name="T83" fmla="*/ 118 h 294"/>
                    <a:gd name="T84" fmla="*/ 80 w 330"/>
                    <a:gd name="T85" fmla="*/ 156 h 294"/>
                    <a:gd name="T86" fmla="*/ 56 w 330"/>
                    <a:gd name="T87" fmla="*/ 196 h 294"/>
                    <a:gd name="T88" fmla="*/ 34 w 330"/>
                    <a:gd name="T89" fmla="*/ 234 h 294"/>
                    <a:gd name="T90" fmla="*/ 26 w 330"/>
                    <a:gd name="T91" fmla="*/ 252 h 294"/>
                    <a:gd name="T92" fmla="*/ 18 w 330"/>
                    <a:gd name="T93" fmla="*/ 266 h 294"/>
                    <a:gd name="T94" fmla="*/ 10 w 330"/>
                    <a:gd name="T95" fmla="*/ 280 h 294"/>
                    <a:gd name="T96" fmla="*/ 6 w 330"/>
                    <a:gd name="T97" fmla="*/ 288 h 294"/>
                    <a:gd name="T98" fmla="*/ 2 w 330"/>
                    <a:gd name="T99" fmla="*/ 294 h 294"/>
                    <a:gd name="T100" fmla="*/ 0 w 330"/>
                    <a:gd name="T101" fmla="*/ 294 h 2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0"/>
                    <a:gd name="T154" fmla="*/ 0 h 294"/>
                    <a:gd name="T155" fmla="*/ 330 w 330"/>
                    <a:gd name="T156" fmla="*/ 294 h 2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0" h="294">
                      <a:moveTo>
                        <a:pt x="0" y="294"/>
                      </a:moveTo>
                      <a:lnTo>
                        <a:pt x="0" y="290"/>
                      </a:lnTo>
                      <a:lnTo>
                        <a:pt x="2" y="280"/>
                      </a:lnTo>
                      <a:lnTo>
                        <a:pt x="4" y="266"/>
                      </a:lnTo>
                      <a:lnTo>
                        <a:pt x="10" y="248"/>
                      </a:lnTo>
                      <a:lnTo>
                        <a:pt x="14" y="228"/>
                      </a:lnTo>
                      <a:lnTo>
                        <a:pt x="22" y="206"/>
                      </a:lnTo>
                      <a:lnTo>
                        <a:pt x="38" y="158"/>
                      </a:lnTo>
                      <a:lnTo>
                        <a:pt x="56" y="108"/>
                      </a:lnTo>
                      <a:lnTo>
                        <a:pt x="66" y="84"/>
                      </a:lnTo>
                      <a:lnTo>
                        <a:pt x="78" y="62"/>
                      </a:lnTo>
                      <a:lnTo>
                        <a:pt x="88" y="44"/>
                      </a:lnTo>
                      <a:lnTo>
                        <a:pt x="98" y="28"/>
                      </a:lnTo>
                      <a:lnTo>
                        <a:pt x="110" y="14"/>
                      </a:lnTo>
                      <a:lnTo>
                        <a:pt x="120" y="6"/>
                      </a:lnTo>
                      <a:lnTo>
                        <a:pt x="132" y="2"/>
                      </a:lnTo>
                      <a:lnTo>
                        <a:pt x="144" y="0"/>
                      </a:lnTo>
                      <a:lnTo>
                        <a:pt x="158" y="2"/>
                      </a:lnTo>
                      <a:lnTo>
                        <a:pt x="174" y="6"/>
                      </a:lnTo>
                      <a:lnTo>
                        <a:pt x="208" y="20"/>
                      </a:lnTo>
                      <a:lnTo>
                        <a:pt x="244" y="38"/>
                      </a:lnTo>
                      <a:lnTo>
                        <a:pt x="276" y="58"/>
                      </a:lnTo>
                      <a:lnTo>
                        <a:pt x="302" y="78"/>
                      </a:lnTo>
                      <a:lnTo>
                        <a:pt x="314" y="86"/>
                      </a:lnTo>
                      <a:lnTo>
                        <a:pt x="322" y="94"/>
                      </a:lnTo>
                      <a:lnTo>
                        <a:pt x="328" y="98"/>
                      </a:lnTo>
                      <a:lnTo>
                        <a:pt x="330" y="102"/>
                      </a:lnTo>
                      <a:lnTo>
                        <a:pt x="330" y="104"/>
                      </a:lnTo>
                      <a:lnTo>
                        <a:pt x="326" y="102"/>
                      </a:lnTo>
                      <a:lnTo>
                        <a:pt x="320" y="100"/>
                      </a:lnTo>
                      <a:lnTo>
                        <a:pt x="312" y="98"/>
                      </a:lnTo>
                      <a:lnTo>
                        <a:pt x="290" y="88"/>
                      </a:lnTo>
                      <a:lnTo>
                        <a:pt x="262" y="80"/>
                      </a:lnTo>
                      <a:lnTo>
                        <a:pt x="232" y="70"/>
                      </a:lnTo>
                      <a:lnTo>
                        <a:pt x="202" y="64"/>
                      </a:lnTo>
                      <a:lnTo>
                        <a:pt x="174" y="64"/>
                      </a:lnTo>
                      <a:lnTo>
                        <a:pt x="162" y="66"/>
                      </a:lnTo>
                      <a:lnTo>
                        <a:pt x="150" y="70"/>
                      </a:lnTo>
                      <a:lnTo>
                        <a:pt x="140" y="76"/>
                      </a:lnTo>
                      <a:lnTo>
                        <a:pt x="128" y="88"/>
                      </a:lnTo>
                      <a:lnTo>
                        <a:pt x="116" y="102"/>
                      </a:lnTo>
                      <a:lnTo>
                        <a:pt x="104" y="118"/>
                      </a:lnTo>
                      <a:lnTo>
                        <a:pt x="80" y="156"/>
                      </a:lnTo>
                      <a:lnTo>
                        <a:pt x="56" y="196"/>
                      </a:lnTo>
                      <a:lnTo>
                        <a:pt x="34" y="234"/>
                      </a:lnTo>
                      <a:lnTo>
                        <a:pt x="26" y="252"/>
                      </a:lnTo>
                      <a:lnTo>
                        <a:pt x="18" y="266"/>
                      </a:lnTo>
                      <a:lnTo>
                        <a:pt x="10" y="280"/>
                      </a:lnTo>
                      <a:lnTo>
                        <a:pt x="6" y="288"/>
                      </a:lnTo>
                      <a:lnTo>
                        <a:pt x="2" y="294"/>
                      </a:lnTo>
                      <a:lnTo>
                        <a:pt x="0" y="294"/>
                      </a:lnTo>
                      <a:close/>
                    </a:path>
                  </a:pathLst>
                </a:custGeom>
                <a:solidFill>
                  <a:srgbClr val="008000"/>
                </a:solidFill>
                <a:ln w="9525">
                  <a:solidFill>
                    <a:srgbClr val="000000"/>
                  </a:solidFill>
                  <a:round/>
                  <a:headEnd/>
                  <a:tailEnd/>
                </a:ln>
              </p:spPr>
              <p:txBody>
                <a:bodyPr/>
                <a:lstStyle/>
                <a:p>
                  <a:endParaRPr lang="es-AR"/>
                </a:p>
              </p:txBody>
            </p:sp>
            <p:sp>
              <p:nvSpPr>
                <p:cNvPr id="75118" name="Freeform 409"/>
                <p:cNvSpPr>
                  <a:spLocks/>
                </p:cNvSpPr>
                <p:nvPr/>
              </p:nvSpPr>
              <p:spPr bwMode="auto">
                <a:xfrm>
                  <a:off x="4316" y="2956"/>
                  <a:ext cx="350" cy="200"/>
                </a:xfrm>
                <a:custGeom>
                  <a:avLst/>
                  <a:gdLst>
                    <a:gd name="T0" fmla="*/ 350 w 350"/>
                    <a:gd name="T1" fmla="*/ 200 h 200"/>
                    <a:gd name="T2" fmla="*/ 350 w 350"/>
                    <a:gd name="T3" fmla="*/ 198 h 200"/>
                    <a:gd name="T4" fmla="*/ 348 w 350"/>
                    <a:gd name="T5" fmla="*/ 190 h 200"/>
                    <a:gd name="T6" fmla="*/ 346 w 350"/>
                    <a:gd name="T7" fmla="*/ 182 h 200"/>
                    <a:gd name="T8" fmla="*/ 342 w 350"/>
                    <a:gd name="T9" fmla="*/ 170 h 200"/>
                    <a:gd name="T10" fmla="*/ 328 w 350"/>
                    <a:gd name="T11" fmla="*/ 142 h 200"/>
                    <a:gd name="T12" fmla="*/ 312 w 350"/>
                    <a:gd name="T13" fmla="*/ 108 h 200"/>
                    <a:gd name="T14" fmla="*/ 292 w 350"/>
                    <a:gd name="T15" fmla="*/ 74 h 200"/>
                    <a:gd name="T16" fmla="*/ 270 w 350"/>
                    <a:gd name="T17" fmla="*/ 44 h 200"/>
                    <a:gd name="T18" fmla="*/ 258 w 350"/>
                    <a:gd name="T19" fmla="*/ 30 h 200"/>
                    <a:gd name="T20" fmla="*/ 246 w 350"/>
                    <a:gd name="T21" fmla="*/ 18 h 200"/>
                    <a:gd name="T22" fmla="*/ 236 w 350"/>
                    <a:gd name="T23" fmla="*/ 10 h 200"/>
                    <a:gd name="T24" fmla="*/ 224 w 350"/>
                    <a:gd name="T25" fmla="*/ 4 h 200"/>
                    <a:gd name="T26" fmla="*/ 212 w 350"/>
                    <a:gd name="T27" fmla="*/ 2 h 200"/>
                    <a:gd name="T28" fmla="*/ 198 w 350"/>
                    <a:gd name="T29" fmla="*/ 0 h 200"/>
                    <a:gd name="T30" fmla="*/ 164 w 350"/>
                    <a:gd name="T31" fmla="*/ 4 h 200"/>
                    <a:gd name="T32" fmla="*/ 128 w 350"/>
                    <a:gd name="T33" fmla="*/ 14 h 200"/>
                    <a:gd name="T34" fmla="*/ 92 w 350"/>
                    <a:gd name="T35" fmla="*/ 26 h 200"/>
                    <a:gd name="T36" fmla="*/ 58 w 350"/>
                    <a:gd name="T37" fmla="*/ 40 h 200"/>
                    <a:gd name="T38" fmla="*/ 42 w 350"/>
                    <a:gd name="T39" fmla="*/ 48 h 200"/>
                    <a:gd name="T40" fmla="*/ 30 w 350"/>
                    <a:gd name="T41" fmla="*/ 54 h 200"/>
                    <a:gd name="T42" fmla="*/ 18 w 350"/>
                    <a:gd name="T43" fmla="*/ 60 h 200"/>
                    <a:gd name="T44" fmla="*/ 8 w 350"/>
                    <a:gd name="T45" fmla="*/ 64 h 200"/>
                    <a:gd name="T46" fmla="*/ 2 w 350"/>
                    <a:gd name="T47" fmla="*/ 68 h 200"/>
                    <a:gd name="T48" fmla="*/ 0 w 350"/>
                    <a:gd name="T49" fmla="*/ 70 h 200"/>
                    <a:gd name="T50" fmla="*/ 4 w 350"/>
                    <a:gd name="T51" fmla="*/ 70 h 200"/>
                    <a:gd name="T52" fmla="*/ 10 w 350"/>
                    <a:gd name="T53" fmla="*/ 70 h 200"/>
                    <a:gd name="T54" fmla="*/ 20 w 350"/>
                    <a:gd name="T55" fmla="*/ 68 h 200"/>
                    <a:gd name="T56" fmla="*/ 30 w 350"/>
                    <a:gd name="T57" fmla="*/ 64 h 200"/>
                    <a:gd name="T58" fmla="*/ 42 w 350"/>
                    <a:gd name="T59" fmla="*/ 62 h 200"/>
                    <a:gd name="T60" fmla="*/ 72 w 350"/>
                    <a:gd name="T61" fmla="*/ 56 h 200"/>
                    <a:gd name="T62" fmla="*/ 104 w 350"/>
                    <a:gd name="T63" fmla="*/ 50 h 200"/>
                    <a:gd name="T64" fmla="*/ 136 w 350"/>
                    <a:gd name="T65" fmla="*/ 46 h 200"/>
                    <a:gd name="T66" fmla="*/ 166 w 350"/>
                    <a:gd name="T67" fmla="*/ 44 h 200"/>
                    <a:gd name="T68" fmla="*/ 192 w 350"/>
                    <a:gd name="T69" fmla="*/ 48 h 200"/>
                    <a:gd name="T70" fmla="*/ 204 w 350"/>
                    <a:gd name="T71" fmla="*/ 52 h 200"/>
                    <a:gd name="T72" fmla="*/ 216 w 350"/>
                    <a:gd name="T73" fmla="*/ 60 h 200"/>
                    <a:gd name="T74" fmla="*/ 228 w 350"/>
                    <a:gd name="T75" fmla="*/ 70 h 200"/>
                    <a:gd name="T76" fmla="*/ 240 w 350"/>
                    <a:gd name="T77" fmla="*/ 80 h 200"/>
                    <a:gd name="T78" fmla="*/ 266 w 350"/>
                    <a:gd name="T79" fmla="*/ 106 h 200"/>
                    <a:gd name="T80" fmla="*/ 292 w 350"/>
                    <a:gd name="T81" fmla="*/ 134 h 200"/>
                    <a:gd name="T82" fmla="*/ 314 w 350"/>
                    <a:gd name="T83" fmla="*/ 160 h 200"/>
                    <a:gd name="T84" fmla="*/ 332 w 350"/>
                    <a:gd name="T85" fmla="*/ 182 h 200"/>
                    <a:gd name="T86" fmla="*/ 338 w 350"/>
                    <a:gd name="T87" fmla="*/ 190 h 200"/>
                    <a:gd name="T88" fmla="*/ 344 w 350"/>
                    <a:gd name="T89" fmla="*/ 196 h 200"/>
                    <a:gd name="T90" fmla="*/ 348 w 350"/>
                    <a:gd name="T91" fmla="*/ 200 h 200"/>
                    <a:gd name="T92" fmla="*/ 350 w 350"/>
                    <a:gd name="T93" fmla="*/ 200 h 2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0"/>
                    <a:gd name="T142" fmla="*/ 0 h 200"/>
                    <a:gd name="T143" fmla="*/ 350 w 350"/>
                    <a:gd name="T144" fmla="*/ 200 h 2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0" h="200">
                      <a:moveTo>
                        <a:pt x="350" y="200"/>
                      </a:moveTo>
                      <a:lnTo>
                        <a:pt x="350" y="198"/>
                      </a:lnTo>
                      <a:lnTo>
                        <a:pt x="348" y="190"/>
                      </a:lnTo>
                      <a:lnTo>
                        <a:pt x="346" y="182"/>
                      </a:lnTo>
                      <a:lnTo>
                        <a:pt x="342" y="170"/>
                      </a:lnTo>
                      <a:lnTo>
                        <a:pt x="328" y="142"/>
                      </a:lnTo>
                      <a:lnTo>
                        <a:pt x="312" y="108"/>
                      </a:lnTo>
                      <a:lnTo>
                        <a:pt x="292" y="74"/>
                      </a:lnTo>
                      <a:lnTo>
                        <a:pt x="270" y="44"/>
                      </a:lnTo>
                      <a:lnTo>
                        <a:pt x="258" y="30"/>
                      </a:lnTo>
                      <a:lnTo>
                        <a:pt x="246" y="18"/>
                      </a:lnTo>
                      <a:lnTo>
                        <a:pt x="236" y="10"/>
                      </a:lnTo>
                      <a:lnTo>
                        <a:pt x="224" y="4"/>
                      </a:lnTo>
                      <a:lnTo>
                        <a:pt x="212" y="2"/>
                      </a:lnTo>
                      <a:lnTo>
                        <a:pt x="198" y="0"/>
                      </a:lnTo>
                      <a:lnTo>
                        <a:pt x="164" y="4"/>
                      </a:lnTo>
                      <a:lnTo>
                        <a:pt x="128" y="14"/>
                      </a:lnTo>
                      <a:lnTo>
                        <a:pt x="92" y="26"/>
                      </a:lnTo>
                      <a:lnTo>
                        <a:pt x="58" y="40"/>
                      </a:lnTo>
                      <a:lnTo>
                        <a:pt x="42" y="48"/>
                      </a:lnTo>
                      <a:lnTo>
                        <a:pt x="30" y="54"/>
                      </a:lnTo>
                      <a:lnTo>
                        <a:pt x="18" y="60"/>
                      </a:lnTo>
                      <a:lnTo>
                        <a:pt x="8" y="64"/>
                      </a:lnTo>
                      <a:lnTo>
                        <a:pt x="2" y="68"/>
                      </a:lnTo>
                      <a:lnTo>
                        <a:pt x="0" y="70"/>
                      </a:lnTo>
                      <a:lnTo>
                        <a:pt x="4" y="70"/>
                      </a:lnTo>
                      <a:lnTo>
                        <a:pt x="10" y="70"/>
                      </a:lnTo>
                      <a:lnTo>
                        <a:pt x="20" y="68"/>
                      </a:lnTo>
                      <a:lnTo>
                        <a:pt x="30" y="64"/>
                      </a:lnTo>
                      <a:lnTo>
                        <a:pt x="42" y="62"/>
                      </a:lnTo>
                      <a:lnTo>
                        <a:pt x="72" y="56"/>
                      </a:lnTo>
                      <a:lnTo>
                        <a:pt x="104" y="50"/>
                      </a:lnTo>
                      <a:lnTo>
                        <a:pt x="136" y="46"/>
                      </a:lnTo>
                      <a:lnTo>
                        <a:pt x="166" y="44"/>
                      </a:lnTo>
                      <a:lnTo>
                        <a:pt x="192" y="48"/>
                      </a:lnTo>
                      <a:lnTo>
                        <a:pt x="204" y="52"/>
                      </a:lnTo>
                      <a:lnTo>
                        <a:pt x="216" y="60"/>
                      </a:lnTo>
                      <a:lnTo>
                        <a:pt x="228" y="70"/>
                      </a:lnTo>
                      <a:lnTo>
                        <a:pt x="240" y="80"/>
                      </a:lnTo>
                      <a:lnTo>
                        <a:pt x="266" y="106"/>
                      </a:lnTo>
                      <a:lnTo>
                        <a:pt x="292" y="134"/>
                      </a:lnTo>
                      <a:lnTo>
                        <a:pt x="314" y="160"/>
                      </a:lnTo>
                      <a:lnTo>
                        <a:pt x="332" y="182"/>
                      </a:lnTo>
                      <a:lnTo>
                        <a:pt x="338" y="190"/>
                      </a:lnTo>
                      <a:lnTo>
                        <a:pt x="344" y="196"/>
                      </a:lnTo>
                      <a:lnTo>
                        <a:pt x="348" y="200"/>
                      </a:lnTo>
                      <a:lnTo>
                        <a:pt x="350" y="200"/>
                      </a:lnTo>
                      <a:close/>
                    </a:path>
                  </a:pathLst>
                </a:custGeom>
                <a:solidFill>
                  <a:srgbClr val="008000"/>
                </a:solidFill>
                <a:ln w="9525">
                  <a:solidFill>
                    <a:srgbClr val="000000"/>
                  </a:solidFill>
                  <a:round/>
                  <a:headEnd/>
                  <a:tailEnd/>
                </a:ln>
              </p:spPr>
              <p:txBody>
                <a:bodyPr/>
                <a:lstStyle/>
                <a:p>
                  <a:endParaRPr lang="es-AR"/>
                </a:p>
              </p:txBody>
            </p:sp>
            <p:sp>
              <p:nvSpPr>
                <p:cNvPr id="75119" name="Line 410"/>
                <p:cNvSpPr>
                  <a:spLocks noChangeShapeType="1"/>
                </p:cNvSpPr>
                <p:nvPr/>
              </p:nvSpPr>
              <p:spPr bwMode="auto">
                <a:xfrm>
                  <a:off x="4588" y="1760"/>
                  <a:ext cx="90" cy="180"/>
                </a:xfrm>
                <a:prstGeom prst="line">
                  <a:avLst/>
                </a:prstGeom>
                <a:noFill/>
                <a:ln w="9525">
                  <a:solidFill>
                    <a:srgbClr val="000000"/>
                  </a:solidFill>
                  <a:round/>
                  <a:headEnd/>
                  <a:tailEnd/>
                </a:ln>
              </p:spPr>
              <p:txBody>
                <a:bodyPr/>
                <a:lstStyle/>
                <a:p>
                  <a:endParaRPr lang="es-AR"/>
                </a:p>
              </p:txBody>
            </p:sp>
            <p:sp>
              <p:nvSpPr>
                <p:cNvPr id="75120" name="Line 411"/>
                <p:cNvSpPr>
                  <a:spLocks noChangeShapeType="1"/>
                </p:cNvSpPr>
                <p:nvPr/>
              </p:nvSpPr>
              <p:spPr bwMode="auto">
                <a:xfrm flipV="1">
                  <a:off x="4680" y="1758"/>
                  <a:ext cx="90" cy="182"/>
                </a:xfrm>
                <a:prstGeom prst="line">
                  <a:avLst/>
                </a:prstGeom>
                <a:noFill/>
                <a:ln w="9525">
                  <a:solidFill>
                    <a:srgbClr val="000000"/>
                  </a:solidFill>
                  <a:round/>
                  <a:headEnd/>
                  <a:tailEnd/>
                </a:ln>
              </p:spPr>
              <p:txBody>
                <a:bodyPr/>
                <a:lstStyle/>
                <a:p>
                  <a:endParaRPr lang="es-AR"/>
                </a:p>
              </p:txBody>
            </p:sp>
            <p:sp>
              <p:nvSpPr>
                <p:cNvPr id="75121" name="Line 412"/>
                <p:cNvSpPr>
                  <a:spLocks noChangeShapeType="1"/>
                </p:cNvSpPr>
                <p:nvPr/>
              </p:nvSpPr>
              <p:spPr bwMode="auto">
                <a:xfrm>
                  <a:off x="4680" y="1670"/>
                  <a:ext cx="1" cy="314"/>
                </a:xfrm>
                <a:prstGeom prst="line">
                  <a:avLst/>
                </a:prstGeom>
                <a:noFill/>
                <a:ln w="9525">
                  <a:solidFill>
                    <a:srgbClr val="000000"/>
                  </a:solidFill>
                  <a:round/>
                  <a:headEnd/>
                  <a:tailEnd/>
                </a:ln>
              </p:spPr>
              <p:txBody>
                <a:bodyPr/>
                <a:lstStyle/>
                <a:p>
                  <a:endParaRPr lang="es-AR"/>
                </a:p>
              </p:txBody>
            </p:sp>
            <p:sp>
              <p:nvSpPr>
                <p:cNvPr id="75122" name="Line 413"/>
                <p:cNvSpPr>
                  <a:spLocks noChangeShapeType="1"/>
                </p:cNvSpPr>
                <p:nvPr/>
              </p:nvSpPr>
              <p:spPr bwMode="auto">
                <a:xfrm>
                  <a:off x="4634" y="1714"/>
                  <a:ext cx="44" cy="136"/>
                </a:xfrm>
                <a:prstGeom prst="line">
                  <a:avLst/>
                </a:prstGeom>
                <a:noFill/>
                <a:ln w="9525">
                  <a:solidFill>
                    <a:srgbClr val="000000"/>
                  </a:solidFill>
                  <a:round/>
                  <a:headEnd/>
                  <a:tailEnd/>
                </a:ln>
              </p:spPr>
              <p:txBody>
                <a:bodyPr/>
                <a:lstStyle/>
                <a:p>
                  <a:endParaRPr lang="es-AR"/>
                </a:p>
              </p:txBody>
            </p:sp>
            <p:sp>
              <p:nvSpPr>
                <p:cNvPr id="75123" name="Line 414"/>
                <p:cNvSpPr>
                  <a:spLocks noChangeShapeType="1"/>
                </p:cNvSpPr>
                <p:nvPr/>
              </p:nvSpPr>
              <p:spPr bwMode="auto">
                <a:xfrm flipH="1">
                  <a:off x="4678" y="1714"/>
                  <a:ext cx="46" cy="90"/>
                </a:xfrm>
                <a:prstGeom prst="line">
                  <a:avLst/>
                </a:prstGeom>
                <a:noFill/>
                <a:ln w="9525">
                  <a:solidFill>
                    <a:srgbClr val="000000"/>
                  </a:solidFill>
                  <a:round/>
                  <a:headEnd/>
                  <a:tailEnd/>
                </a:ln>
              </p:spPr>
              <p:txBody>
                <a:bodyPr/>
                <a:lstStyle/>
                <a:p>
                  <a:endParaRPr lang="es-AR"/>
                </a:p>
              </p:txBody>
            </p:sp>
            <p:sp>
              <p:nvSpPr>
                <p:cNvPr id="75124" name="Line 415"/>
                <p:cNvSpPr>
                  <a:spLocks noChangeShapeType="1"/>
                </p:cNvSpPr>
                <p:nvPr/>
              </p:nvSpPr>
              <p:spPr bwMode="auto">
                <a:xfrm flipH="1">
                  <a:off x="4678" y="1670"/>
                  <a:ext cx="92" cy="180"/>
                </a:xfrm>
                <a:prstGeom prst="line">
                  <a:avLst/>
                </a:prstGeom>
                <a:noFill/>
                <a:ln w="9525">
                  <a:solidFill>
                    <a:srgbClr val="000000"/>
                  </a:solidFill>
                  <a:round/>
                  <a:headEnd/>
                  <a:tailEnd/>
                </a:ln>
              </p:spPr>
              <p:txBody>
                <a:bodyPr/>
                <a:lstStyle/>
                <a:p>
                  <a:endParaRPr lang="es-AR"/>
                </a:p>
              </p:txBody>
            </p:sp>
            <p:sp>
              <p:nvSpPr>
                <p:cNvPr id="75125" name="Line 416"/>
                <p:cNvSpPr>
                  <a:spLocks noChangeShapeType="1"/>
                </p:cNvSpPr>
                <p:nvPr/>
              </p:nvSpPr>
              <p:spPr bwMode="auto">
                <a:xfrm>
                  <a:off x="4588" y="1714"/>
                  <a:ext cx="90" cy="180"/>
                </a:xfrm>
                <a:prstGeom prst="line">
                  <a:avLst/>
                </a:prstGeom>
                <a:noFill/>
                <a:ln w="9525">
                  <a:solidFill>
                    <a:srgbClr val="000000"/>
                  </a:solidFill>
                  <a:round/>
                  <a:headEnd/>
                  <a:tailEnd/>
                </a:ln>
              </p:spPr>
              <p:txBody>
                <a:bodyPr/>
                <a:lstStyle/>
                <a:p>
                  <a:endParaRPr lang="es-AR"/>
                </a:p>
              </p:txBody>
            </p:sp>
            <p:grpSp>
              <p:nvGrpSpPr>
                <p:cNvPr id="75126" name="Group 417"/>
                <p:cNvGrpSpPr>
                  <a:grpSpLocks/>
                </p:cNvGrpSpPr>
                <p:nvPr/>
              </p:nvGrpSpPr>
              <p:grpSpPr bwMode="auto">
                <a:xfrm>
                  <a:off x="4494" y="2124"/>
                  <a:ext cx="200" cy="312"/>
                  <a:chOff x="4494" y="2124"/>
                  <a:chExt cx="200" cy="312"/>
                </a:xfrm>
              </p:grpSpPr>
              <p:sp>
                <p:nvSpPr>
                  <p:cNvPr id="75138" name="Freeform 418"/>
                  <p:cNvSpPr>
                    <a:spLocks/>
                  </p:cNvSpPr>
                  <p:nvPr/>
                </p:nvSpPr>
                <p:spPr bwMode="auto">
                  <a:xfrm>
                    <a:off x="4496" y="2126"/>
                    <a:ext cx="196" cy="308"/>
                  </a:xfrm>
                  <a:custGeom>
                    <a:avLst/>
                    <a:gdLst>
                      <a:gd name="T0" fmla="*/ 106 w 196"/>
                      <a:gd name="T1" fmla="*/ 50 h 308"/>
                      <a:gd name="T2" fmla="*/ 116 w 196"/>
                      <a:gd name="T3" fmla="*/ 26 h 308"/>
                      <a:gd name="T4" fmla="*/ 134 w 196"/>
                      <a:gd name="T5" fmla="*/ 0 h 308"/>
                      <a:gd name="T6" fmla="*/ 162 w 196"/>
                      <a:gd name="T7" fmla="*/ 4 h 308"/>
                      <a:gd name="T8" fmla="*/ 176 w 196"/>
                      <a:gd name="T9" fmla="*/ 22 h 308"/>
                      <a:gd name="T10" fmla="*/ 188 w 196"/>
                      <a:gd name="T11" fmla="*/ 36 h 308"/>
                      <a:gd name="T12" fmla="*/ 190 w 196"/>
                      <a:gd name="T13" fmla="*/ 38 h 308"/>
                      <a:gd name="T14" fmla="*/ 178 w 196"/>
                      <a:gd name="T15" fmla="*/ 32 h 308"/>
                      <a:gd name="T16" fmla="*/ 168 w 196"/>
                      <a:gd name="T17" fmla="*/ 28 h 308"/>
                      <a:gd name="T18" fmla="*/ 160 w 196"/>
                      <a:gd name="T19" fmla="*/ 20 h 308"/>
                      <a:gd name="T20" fmla="*/ 142 w 196"/>
                      <a:gd name="T21" fmla="*/ 16 h 308"/>
                      <a:gd name="T22" fmla="*/ 126 w 196"/>
                      <a:gd name="T23" fmla="*/ 30 h 308"/>
                      <a:gd name="T24" fmla="*/ 120 w 196"/>
                      <a:gd name="T25" fmla="*/ 52 h 308"/>
                      <a:gd name="T26" fmla="*/ 126 w 196"/>
                      <a:gd name="T27" fmla="*/ 86 h 308"/>
                      <a:gd name="T28" fmla="*/ 128 w 196"/>
                      <a:gd name="T29" fmla="*/ 118 h 308"/>
                      <a:gd name="T30" fmla="*/ 142 w 196"/>
                      <a:gd name="T31" fmla="*/ 150 h 308"/>
                      <a:gd name="T32" fmla="*/ 154 w 196"/>
                      <a:gd name="T33" fmla="*/ 172 h 308"/>
                      <a:gd name="T34" fmla="*/ 166 w 196"/>
                      <a:gd name="T35" fmla="*/ 200 h 308"/>
                      <a:gd name="T36" fmla="*/ 178 w 196"/>
                      <a:gd name="T37" fmla="*/ 228 h 308"/>
                      <a:gd name="T38" fmla="*/ 196 w 196"/>
                      <a:gd name="T39" fmla="*/ 270 h 308"/>
                      <a:gd name="T40" fmla="*/ 190 w 196"/>
                      <a:gd name="T41" fmla="*/ 300 h 308"/>
                      <a:gd name="T42" fmla="*/ 176 w 196"/>
                      <a:gd name="T43" fmla="*/ 308 h 308"/>
                      <a:gd name="T44" fmla="*/ 160 w 196"/>
                      <a:gd name="T45" fmla="*/ 304 h 308"/>
                      <a:gd name="T46" fmla="*/ 140 w 196"/>
                      <a:gd name="T47" fmla="*/ 282 h 308"/>
                      <a:gd name="T48" fmla="*/ 120 w 196"/>
                      <a:gd name="T49" fmla="*/ 252 h 308"/>
                      <a:gd name="T50" fmla="*/ 112 w 196"/>
                      <a:gd name="T51" fmla="*/ 236 h 308"/>
                      <a:gd name="T52" fmla="*/ 106 w 196"/>
                      <a:gd name="T53" fmla="*/ 226 h 308"/>
                      <a:gd name="T54" fmla="*/ 98 w 196"/>
                      <a:gd name="T55" fmla="*/ 208 h 308"/>
                      <a:gd name="T56" fmla="*/ 88 w 196"/>
                      <a:gd name="T57" fmla="*/ 188 h 308"/>
                      <a:gd name="T58" fmla="*/ 74 w 196"/>
                      <a:gd name="T59" fmla="*/ 166 h 308"/>
                      <a:gd name="T60" fmla="*/ 50 w 196"/>
                      <a:gd name="T61" fmla="*/ 150 h 308"/>
                      <a:gd name="T62" fmla="*/ 32 w 196"/>
                      <a:gd name="T63" fmla="*/ 152 h 308"/>
                      <a:gd name="T64" fmla="*/ 26 w 196"/>
                      <a:gd name="T65" fmla="*/ 162 h 308"/>
                      <a:gd name="T66" fmla="*/ 20 w 196"/>
                      <a:gd name="T67" fmla="*/ 172 h 308"/>
                      <a:gd name="T68" fmla="*/ 16 w 196"/>
                      <a:gd name="T69" fmla="*/ 184 h 308"/>
                      <a:gd name="T70" fmla="*/ 16 w 196"/>
                      <a:gd name="T71" fmla="*/ 198 h 308"/>
                      <a:gd name="T72" fmla="*/ 10 w 196"/>
                      <a:gd name="T73" fmla="*/ 190 h 308"/>
                      <a:gd name="T74" fmla="*/ 2 w 196"/>
                      <a:gd name="T75" fmla="*/ 168 h 308"/>
                      <a:gd name="T76" fmla="*/ 16 w 196"/>
                      <a:gd name="T77" fmla="*/ 138 h 308"/>
                      <a:gd name="T78" fmla="*/ 36 w 196"/>
                      <a:gd name="T79" fmla="*/ 132 h 308"/>
                      <a:gd name="T80" fmla="*/ 54 w 196"/>
                      <a:gd name="T81" fmla="*/ 134 h 308"/>
                      <a:gd name="T82" fmla="*/ 36 w 196"/>
                      <a:gd name="T83" fmla="*/ 106 h 308"/>
                      <a:gd name="T84" fmla="*/ 20 w 196"/>
                      <a:gd name="T85" fmla="*/ 112 h 308"/>
                      <a:gd name="T86" fmla="*/ 14 w 196"/>
                      <a:gd name="T87" fmla="*/ 120 h 308"/>
                      <a:gd name="T88" fmla="*/ 2 w 196"/>
                      <a:gd name="T89" fmla="*/ 106 h 308"/>
                      <a:gd name="T90" fmla="*/ 0 w 196"/>
                      <a:gd name="T91" fmla="*/ 78 h 308"/>
                      <a:gd name="T92" fmla="*/ 6 w 196"/>
                      <a:gd name="T93" fmla="*/ 56 h 308"/>
                      <a:gd name="T94" fmla="*/ 12 w 196"/>
                      <a:gd name="T95" fmla="*/ 50 h 308"/>
                      <a:gd name="T96" fmla="*/ 24 w 196"/>
                      <a:gd name="T97" fmla="*/ 54 h 308"/>
                      <a:gd name="T98" fmla="*/ 32 w 196"/>
                      <a:gd name="T99" fmla="*/ 58 h 308"/>
                      <a:gd name="T100" fmla="*/ 44 w 196"/>
                      <a:gd name="T101" fmla="*/ 70 h 308"/>
                      <a:gd name="T102" fmla="*/ 52 w 196"/>
                      <a:gd name="T103" fmla="*/ 80 h 308"/>
                      <a:gd name="T104" fmla="*/ 56 w 196"/>
                      <a:gd name="T105" fmla="*/ 100 h 308"/>
                      <a:gd name="T106" fmla="*/ 56 w 196"/>
                      <a:gd name="T107" fmla="*/ 110 h 308"/>
                      <a:gd name="T108" fmla="*/ 56 w 196"/>
                      <a:gd name="T109" fmla="*/ 128 h 308"/>
                      <a:gd name="T110" fmla="*/ 66 w 196"/>
                      <a:gd name="T111" fmla="*/ 134 h 308"/>
                      <a:gd name="T112" fmla="*/ 86 w 196"/>
                      <a:gd name="T113" fmla="*/ 142 h 308"/>
                      <a:gd name="T114" fmla="*/ 106 w 196"/>
                      <a:gd name="T115" fmla="*/ 156 h 308"/>
                      <a:gd name="T116" fmla="*/ 116 w 196"/>
                      <a:gd name="T117" fmla="*/ 138 h 308"/>
                      <a:gd name="T118" fmla="*/ 116 w 196"/>
                      <a:gd name="T119" fmla="*/ 110 h 308"/>
                      <a:gd name="T120" fmla="*/ 108 w 196"/>
                      <a:gd name="T121" fmla="*/ 100 h 3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6"/>
                      <a:gd name="T184" fmla="*/ 0 h 308"/>
                      <a:gd name="T185" fmla="*/ 196 w 196"/>
                      <a:gd name="T186" fmla="*/ 308 h 3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6" h="308">
                        <a:moveTo>
                          <a:pt x="98" y="72"/>
                        </a:moveTo>
                        <a:lnTo>
                          <a:pt x="100" y="66"/>
                        </a:lnTo>
                        <a:lnTo>
                          <a:pt x="102" y="62"/>
                        </a:lnTo>
                        <a:lnTo>
                          <a:pt x="104" y="56"/>
                        </a:lnTo>
                        <a:lnTo>
                          <a:pt x="106" y="50"/>
                        </a:lnTo>
                        <a:lnTo>
                          <a:pt x="108" y="46"/>
                        </a:lnTo>
                        <a:lnTo>
                          <a:pt x="110" y="40"/>
                        </a:lnTo>
                        <a:lnTo>
                          <a:pt x="112" y="34"/>
                        </a:lnTo>
                        <a:lnTo>
                          <a:pt x="114" y="30"/>
                        </a:lnTo>
                        <a:lnTo>
                          <a:pt x="116" y="26"/>
                        </a:lnTo>
                        <a:lnTo>
                          <a:pt x="118" y="20"/>
                        </a:lnTo>
                        <a:lnTo>
                          <a:pt x="120" y="14"/>
                        </a:lnTo>
                        <a:lnTo>
                          <a:pt x="124" y="10"/>
                        </a:lnTo>
                        <a:lnTo>
                          <a:pt x="130" y="4"/>
                        </a:lnTo>
                        <a:lnTo>
                          <a:pt x="134" y="0"/>
                        </a:lnTo>
                        <a:lnTo>
                          <a:pt x="140" y="0"/>
                        </a:lnTo>
                        <a:lnTo>
                          <a:pt x="146" y="0"/>
                        </a:lnTo>
                        <a:lnTo>
                          <a:pt x="152" y="0"/>
                        </a:lnTo>
                        <a:lnTo>
                          <a:pt x="158" y="2"/>
                        </a:lnTo>
                        <a:lnTo>
                          <a:pt x="162" y="4"/>
                        </a:lnTo>
                        <a:lnTo>
                          <a:pt x="166" y="6"/>
                        </a:lnTo>
                        <a:lnTo>
                          <a:pt x="168" y="10"/>
                        </a:lnTo>
                        <a:lnTo>
                          <a:pt x="172" y="12"/>
                        </a:lnTo>
                        <a:lnTo>
                          <a:pt x="174" y="16"/>
                        </a:lnTo>
                        <a:lnTo>
                          <a:pt x="176" y="22"/>
                        </a:lnTo>
                        <a:lnTo>
                          <a:pt x="178" y="26"/>
                        </a:lnTo>
                        <a:lnTo>
                          <a:pt x="180" y="28"/>
                        </a:lnTo>
                        <a:lnTo>
                          <a:pt x="184" y="32"/>
                        </a:lnTo>
                        <a:lnTo>
                          <a:pt x="186" y="34"/>
                        </a:lnTo>
                        <a:lnTo>
                          <a:pt x="188" y="36"/>
                        </a:lnTo>
                        <a:lnTo>
                          <a:pt x="192" y="38"/>
                        </a:lnTo>
                        <a:lnTo>
                          <a:pt x="194" y="40"/>
                        </a:lnTo>
                        <a:lnTo>
                          <a:pt x="196" y="40"/>
                        </a:lnTo>
                        <a:lnTo>
                          <a:pt x="192" y="38"/>
                        </a:lnTo>
                        <a:lnTo>
                          <a:pt x="190" y="38"/>
                        </a:lnTo>
                        <a:lnTo>
                          <a:pt x="186" y="36"/>
                        </a:lnTo>
                        <a:lnTo>
                          <a:pt x="184" y="34"/>
                        </a:lnTo>
                        <a:lnTo>
                          <a:pt x="182" y="34"/>
                        </a:lnTo>
                        <a:lnTo>
                          <a:pt x="180" y="32"/>
                        </a:lnTo>
                        <a:lnTo>
                          <a:pt x="178" y="32"/>
                        </a:lnTo>
                        <a:lnTo>
                          <a:pt x="176" y="32"/>
                        </a:lnTo>
                        <a:lnTo>
                          <a:pt x="174" y="32"/>
                        </a:lnTo>
                        <a:lnTo>
                          <a:pt x="172" y="30"/>
                        </a:lnTo>
                        <a:lnTo>
                          <a:pt x="170" y="30"/>
                        </a:lnTo>
                        <a:lnTo>
                          <a:pt x="168" y="28"/>
                        </a:lnTo>
                        <a:lnTo>
                          <a:pt x="166" y="26"/>
                        </a:lnTo>
                        <a:lnTo>
                          <a:pt x="164" y="26"/>
                        </a:lnTo>
                        <a:lnTo>
                          <a:pt x="162" y="24"/>
                        </a:lnTo>
                        <a:lnTo>
                          <a:pt x="160" y="22"/>
                        </a:lnTo>
                        <a:lnTo>
                          <a:pt x="160" y="20"/>
                        </a:lnTo>
                        <a:lnTo>
                          <a:pt x="156" y="18"/>
                        </a:lnTo>
                        <a:lnTo>
                          <a:pt x="152" y="16"/>
                        </a:lnTo>
                        <a:lnTo>
                          <a:pt x="150" y="16"/>
                        </a:lnTo>
                        <a:lnTo>
                          <a:pt x="146" y="16"/>
                        </a:lnTo>
                        <a:lnTo>
                          <a:pt x="142" y="16"/>
                        </a:lnTo>
                        <a:lnTo>
                          <a:pt x="138" y="18"/>
                        </a:lnTo>
                        <a:lnTo>
                          <a:pt x="134" y="20"/>
                        </a:lnTo>
                        <a:lnTo>
                          <a:pt x="132" y="22"/>
                        </a:lnTo>
                        <a:lnTo>
                          <a:pt x="130" y="26"/>
                        </a:lnTo>
                        <a:lnTo>
                          <a:pt x="126" y="30"/>
                        </a:lnTo>
                        <a:lnTo>
                          <a:pt x="124" y="34"/>
                        </a:lnTo>
                        <a:lnTo>
                          <a:pt x="124" y="38"/>
                        </a:lnTo>
                        <a:lnTo>
                          <a:pt x="122" y="42"/>
                        </a:lnTo>
                        <a:lnTo>
                          <a:pt x="120" y="46"/>
                        </a:lnTo>
                        <a:lnTo>
                          <a:pt x="120" y="52"/>
                        </a:lnTo>
                        <a:lnTo>
                          <a:pt x="120" y="60"/>
                        </a:lnTo>
                        <a:lnTo>
                          <a:pt x="122" y="70"/>
                        </a:lnTo>
                        <a:lnTo>
                          <a:pt x="124" y="78"/>
                        </a:lnTo>
                        <a:lnTo>
                          <a:pt x="124" y="82"/>
                        </a:lnTo>
                        <a:lnTo>
                          <a:pt x="126" y="86"/>
                        </a:lnTo>
                        <a:lnTo>
                          <a:pt x="126" y="92"/>
                        </a:lnTo>
                        <a:lnTo>
                          <a:pt x="128" y="98"/>
                        </a:lnTo>
                        <a:lnTo>
                          <a:pt x="128" y="102"/>
                        </a:lnTo>
                        <a:lnTo>
                          <a:pt x="128" y="110"/>
                        </a:lnTo>
                        <a:lnTo>
                          <a:pt x="128" y="118"/>
                        </a:lnTo>
                        <a:lnTo>
                          <a:pt x="130" y="128"/>
                        </a:lnTo>
                        <a:lnTo>
                          <a:pt x="134" y="136"/>
                        </a:lnTo>
                        <a:lnTo>
                          <a:pt x="136" y="140"/>
                        </a:lnTo>
                        <a:lnTo>
                          <a:pt x="138" y="144"/>
                        </a:lnTo>
                        <a:lnTo>
                          <a:pt x="142" y="150"/>
                        </a:lnTo>
                        <a:lnTo>
                          <a:pt x="144" y="154"/>
                        </a:lnTo>
                        <a:lnTo>
                          <a:pt x="146" y="160"/>
                        </a:lnTo>
                        <a:lnTo>
                          <a:pt x="148" y="164"/>
                        </a:lnTo>
                        <a:lnTo>
                          <a:pt x="152" y="168"/>
                        </a:lnTo>
                        <a:lnTo>
                          <a:pt x="154" y="172"/>
                        </a:lnTo>
                        <a:lnTo>
                          <a:pt x="156" y="176"/>
                        </a:lnTo>
                        <a:lnTo>
                          <a:pt x="158" y="180"/>
                        </a:lnTo>
                        <a:lnTo>
                          <a:pt x="160" y="186"/>
                        </a:lnTo>
                        <a:lnTo>
                          <a:pt x="164" y="192"/>
                        </a:lnTo>
                        <a:lnTo>
                          <a:pt x="166" y="200"/>
                        </a:lnTo>
                        <a:lnTo>
                          <a:pt x="170" y="206"/>
                        </a:lnTo>
                        <a:lnTo>
                          <a:pt x="172" y="212"/>
                        </a:lnTo>
                        <a:lnTo>
                          <a:pt x="172" y="216"/>
                        </a:lnTo>
                        <a:lnTo>
                          <a:pt x="174" y="220"/>
                        </a:lnTo>
                        <a:lnTo>
                          <a:pt x="178" y="228"/>
                        </a:lnTo>
                        <a:lnTo>
                          <a:pt x="182" y="236"/>
                        </a:lnTo>
                        <a:lnTo>
                          <a:pt x="186" y="244"/>
                        </a:lnTo>
                        <a:lnTo>
                          <a:pt x="190" y="252"/>
                        </a:lnTo>
                        <a:lnTo>
                          <a:pt x="194" y="262"/>
                        </a:lnTo>
                        <a:lnTo>
                          <a:pt x="196" y="270"/>
                        </a:lnTo>
                        <a:lnTo>
                          <a:pt x="196" y="278"/>
                        </a:lnTo>
                        <a:lnTo>
                          <a:pt x="196" y="286"/>
                        </a:lnTo>
                        <a:lnTo>
                          <a:pt x="194" y="290"/>
                        </a:lnTo>
                        <a:lnTo>
                          <a:pt x="192" y="296"/>
                        </a:lnTo>
                        <a:lnTo>
                          <a:pt x="190" y="300"/>
                        </a:lnTo>
                        <a:lnTo>
                          <a:pt x="188" y="302"/>
                        </a:lnTo>
                        <a:lnTo>
                          <a:pt x="186" y="304"/>
                        </a:lnTo>
                        <a:lnTo>
                          <a:pt x="184" y="306"/>
                        </a:lnTo>
                        <a:lnTo>
                          <a:pt x="180" y="308"/>
                        </a:lnTo>
                        <a:lnTo>
                          <a:pt x="176" y="308"/>
                        </a:lnTo>
                        <a:lnTo>
                          <a:pt x="174" y="308"/>
                        </a:lnTo>
                        <a:lnTo>
                          <a:pt x="170" y="308"/>
                        </a:lnTo>
                        <a:lnTo>
                          <a:pt x="166" y="308"/>
                        </a:lnTo>
                        <a:lnTo>
                          <a:pt x="162" y="306"/>
                        </a:lnTo>
                        <a:lnTo>
                          <a:pt x="160" y="304"/>
                        </a:lnTo>
                        <a:lnTo>
                          <a:pt x="156" y="300"/>
                        </a:lnTo>
                        <a:lnTo>
                          <a:pt x="152" y="296"/>
                        </a:lnTo>
                        <a:lnTo>
                          <a:pt x="150" y="292"/>
                        </a:lnTo>
                        <a:lnTo>
                          <a:pt x="146" y="288"/>
                        </a:lnTo>
                        <a:lnTo>
                          <a:pt x="140" y="282"/>
                        </a:lnTo>
                        <a:lnTo>
                          <a:pt x="136" y="276"/>
                        </a:lnTo>
                        <a:lnTo>
                          <a:pt x="132" y="270"/>
                        </a:lnTo>
                        <a:lnTo>
                          <a:pt x="128" y="264"/>
                        </a:lnTo>
                        <a:lnTo>
                          <a:pt x="124" y="258"/>
                        </a:lnTo>
                        <a:lnTo>
                          <a:pt x="120" y="252"/>
                        </a:lnTo>
                        <a:lnTo>
                          <a:pt x="118" y="250"/>
                        </a:lnTo>
                        <a:lnTo>
                          <a:pt x="118" y="246"/>
                        </a:lnTo>
                        <a:lnTo>
                          <a:pt x="114" y="242"/>
                        </a:lnTo>
                        <a:lnTo>
                          <a:pt x="114" y="238"/>
                        </a:lnTo>
                        <a:lnTo>
                          <a:pt x="112" y="236"/>
                        </a:lnTo>
                        <a:lnTo>
                          <a:pt x="110" y="232"/>
                        </a:lnTo>
                        <a:lnTo>
                          <a:pt x="108" y="230"/>
                        </a:lnTo>
                        <a:lnTo>
                          <a:pt x="106" y="228"/>
                        </a:lnTo>
                        <a:lnTo>
                          <a:pt x="106" y="226"/>
                        </a:lnTo>
                        <a:lnTo>
                          <a:pt x="104" y="222"/>
                        </a:lnTo>
                        <a:lnTo>
                          <a:pt x="102" y="218"/>
                        </a:lnTo>
                        <a:lnTo>
                          <a:pt x="100" y="216"/>
                        </a:lnTo>
                        <a:lnTo>
                          <a:pt x="100" y="212"/>
                        </a:lnTo>
                        <a:lnTo>
                          <a:pt x="98" y="208"/>
                        </a:lnTo>
                        <a:lnTo>
                          <a:pt x="98" y="206"/>
                        </a:lnTo>
                        <a:lnTo>
                          <a:pt x="96" y="202"/>
                        </a:lnTo>
                        <a:lnTo>
                          <a:pt x="94" y="198"/>
                        </a:lnTo>
                        <a:lnTo>
                          <a:pt x="92" y="192"/>
                        </a:lnTo>
                        <a:lnTo>
                          <a:pt x="88" y="188"/>
                        </a:lnTo>
                        <a:lnTo>
                          <a:pt x="86" y="182"/>
                        </a:lnTo>
                        <a:lnTo>
                          <a:pt x="82" y="176"/>
                        </a:lnTo>
                        <a:lnTo>
                          <a:pt x="78" y="172"/>
                        </a:lnTo>
                        <a:lnTo>
                          <a:pt x="76" y="170"/>
                        </a:lnTo>
                        <a:lnTo>
                          <a:pt x="74" y="166"/>
                        </a:lnTo>
                        <a:lnTo>
                          <a:pt x="70" y="162"/>
                        </a:lnTo>
                        <a:lnTo>
                          <a:pt x="66" y="158"/>
                        </a:lnTo>
                        <a:lnTo>
                          <a:pt x="60" y="156"/>
                        </a:lnTo>
                        <a:lnTo>
                          <a:pt x="56" y="152"/>
                        </a:lnTo>
                        <a:lnTo>
                          <a:pt x="50" y="150"/>
                        </a:lnTo>
                        <a:lnTo>
                          <a:pt x="44" y="150"/>
                        </a:lnTo>
                        <a:lnTo>
                          <a:pt x="38" y="150"/>
                        </a:lnTo>
                        <a:lnTo>
                          <a:pt x="36" y="150"/>
                        </a:lnTo>
                        <a:lnTo>
                          <a:pt x="34" y="152"/>
                        </a:lnTo>
                        <a:lnTo>
                          <a:pt x="32" y="152"/>
                        </a:lnTo>
                        <a:lnTo>
                          <a:pt x="32" y="154"/>
                        </a:lnTo>
                        <a:lnTo>
                          <a:pt x="30" y="156"/>
                        </a:lnTo>
                        <a:lnTo>
                          <a:pt x="28" y="158"/>
                        </a:lnTo>
                        <a:lnTo>
                          <a:pt x="28" y="160"/>
                        </a:lnTo>
                        <a:lnTo>
                          <a:pt x="26" y="162"/>
                        </a:lnTo>
                        <a:lnTo>
                          <a:pt x="26" y="164"/>
                        </a:lnTo>
                        <a:lnTo>
                          <a:pt x="24" y="166"/>
                        </a:lnTo>
                        <a:lnTo>
                          <a:pt x="22" y="168"/>
                        </a:lnTo>
                        <a:lnTo>
                          <a:pt x="22" y="170"/>
                        </a:lnTo>
                        <a:lnTo>
                          <a:pt x="20" y="172"/>
                        </a:lnTo>
                        <a:lnTo>
                          <a:pt x="18" y="172"/>
                        </a:lnTo>
                        <a:lnTo>
                          <a:pt x="18" y="174"/>
                        </a:lnTo>
                        <a:lnTo>
                          <a:pt x="18" y="176"/>
                        </a:lnTo>
                        <a:lnTo>
                          <a:pt x="18" y="180"/>
                        </a:lnTo>
                        <a:lnTo>
                          <a:pt x="16" y="184"/>
                        </a:lnTo>
                        <a:lnTo>
                          <a:pt x="16" y="188"/>
                        </a:lnTo>
                        <a:lnTo>
                          <a:pt x="14" y="190"/>
                        </a:lnTo>
                        <a:lnTo>
                          <a:pt x="14" y="192"/>
                        </a:lnTo>
                        <a:lnTo>
                          <a:pt x="14" y="196"/>
                        </a:lnTo>
                        <a:lnTo>
                          <a:pt x="16" y="198"/>
                        </a:lnTo>
                        <a:lnTo>
                          <a:pt x="18" y="202"/>
                        </a:lnTo>
                        <a:lnTo>
                          <a:pt x="16" y="198"/>
                        </a:lnTo>
                        <a:lnTo>
                          <a:pt x="14" y="194"/>
                        </a:lnTo>
                        <a:lnTo>
                          <a:pt x="12" y="192"/>
                        </a:lnTo>
                        <a:lnTo>
                          <a:pt x="10" y="190"/>
                        </a:lnTo>
                        <a:lnTo>
                          <a:pt x="8" y="186"/>
                        </a:lnTo>
                        <a:lnTo>
                          <a:pt x="6" y="182"/>
                        </a:lnTo>
                        <a:lnTo>
                          <a:pt x="4" y="178"/>
                        </a:lnTo>
                        <a:lnTo>
                          <a:pt x="2" y="174"/>
                        </a:lnTo>
                        <a:lnTo>
                          <a:pt x="2" y="168"/>
                        </a:lnTo>
                        <a:lnTo>
                          <a:pt x="4" y="162"/>
                        </a:lnTo>
                        <a:lnTo>
                          <a:pt x="4" y="154"/>
                        </a:lnTo>
                        <a:lnTo>
                          <a:pt x="8" y="148"/>
                        </a:lnTo>
                        <a:lnTo>
                          <a:pt x="10" y="142"/>
                        </a:lnTo>
                        <a:lnTo>
                          <a:pt x="16" y="138"/>
                        </a:lnTo>
                        <a:lnTo>
                          <a:pt x="22" y="134"/>
                        </a:lnTo>
                        <a:lnTo>
                          <a:pt x="28" y="134"/>
                        </a:lnTo>
                        <a:lnTo>
                          <a:pt x="30" y="134"/>
                        </a:lnTo>
                        <a:lnTo>
                          <a:pt x="32" y="132"/>
                        </a:lnTo>
                        <a:lnTo>
                          <a:pt x="36" y="132"/>
                        </a:lnTo>
                        <a:lnTo>
                          <a:pt x="40" y="132"/>
                        </a:lnTo>
                        <a:lnTo>
                          <a:pt x="42" y="132"/>
                        </a:lnTo>
                        <a:lnTo>
                          <a:pt x="46" y="132"/>
                        </a:lnTo>
                        <a:lnTo>
                          <a:pt x="50" y="134"/>
                        </a:lnTo>
                        <a:lnTo>
                          <a:pt x="54" y="134"/>
                        </a:lnTo>
                        <a:lnTo>
                          <a:pt x="52" y="130"/>
                        </a:lnTo>
                        <a:lnTo>
                          <a:pt x="48" y="124"/>
                        </a:lnTo>
                        <a:lnTo>
                          <a:pt x="46" y="118"/>
                        </a:lnTo>
                        <a:lnTo>
                          <a:pt x="42" y="112"/>
                        </a:lnTo>
                        <a:lnTo>
                          <a:pt x="36" y="106"/>
                        </a:lnTo>
                        <a:lnTo>
                          <a:pt x="32" y="100"/>
                        </a:lnTo>
                        <a:lnTo>
                          <a:pt x="28" y="96"/>
                        </a:lnTo>
                        <a:lnTo>
                          <a:pt x="22" y="94"/>
                        </a:lnTo>
                        <a:lnTo>
                          <a:pt x="22" y="102"/>
                        </a:lnTo>
                        <a:lnTo>
                          <a:pt x="20" y="112"/>
                        </a:lnTo>
                        <a:lnTo>
                          <a:pt x="22" y="120"/>
                        </a:lnTo>
                        <a:lnTo>
                          <a:pt x="26" y="130"/>
                        </a:lnTo>
                        <a:lnTo>
                          <a:pt x="22" y="126"/>
                        </a:lnTo>
                        <a:lnTo>
                          <a:pt x="18" y="124"/>
                        </a:lnTo>
                        <a:lnTo>
                          <a:pt x="14" y="120"/>
                        </a:lnTo>
                        <a:lnTo>
                          <a:pt x="10" y="116"/>
                        </a:lnTo>
                        <a:lnTo>
                          <a:pt x="8" y="114"/>
                        </a:lnTo>
                        <a:lnTo>
                          <a:pt x="4" y="110"/>
                        </a:lnTo>
                        <a:lnTo>
                          <a:pt x="4" y="108"/>
                        </a:lnTo>
                        <a:lnTo>
                          <a:pt x="2" y="106"/>
                        </a:lnTo>
                        <a:lnTo>
                          <a:pt x="2" y="100"/>
                        </a:lnTo>
                        <a:lnTo>
                          <a:pt x="0" y="94"/>
                        </a:lnTo>
                        <a:lnTo>
                          <a:pt x="0" y="88"/>
                        </a:lnTo>
                        <a:lnTo>
                          <a:pt x="0" y="84"/>
                        </a:lnTo>
                        <a:lnTo>
                          <a:pt x="0" y="78"/>
                        </a:lnTo>
                        <a:lnTo>
                          <a:pt x="0" y="72"/>
                        </a:lnTo>
                        <a:lnTo>
                          <a:pt x="2" y="66"/>
                        </a:lnTo>
                        <a:lnTo>
                          <a:pt x="4" y="60"/>
                        </a:lnTo>
                        <a:lnTo>
                          <a:pt x="6" y="58"/>
                        </a:lnTo>
                        <a:lnTo>
                          <a:pt x="6" y="56"/>
                        </a:lnTo>
                        <a:lnTo>
                          <a:pt x="8" y="54"/>
                        </a:lnTo>
                        <a:lnTo>
                          <a:pt x="10" y="52"/>
                        </a:lnTo>
                        <a:lnTo>
                          <a:pt x="12" y="50"/>
                        </a:lnTo>
                        <a:lnTo>
                          <a:pt x="14" y="50"/>
                        </a:lnTo>
                        <a:lnTo>
                          <a:pt x="18" y="50"/>
                        </a:lnTo>
                        <a:lnTo>
                          <a:pt x="20" y="50"/>
                        </a:lnTo>
                        <a:lnTo>
                          <a:pt x="22" y="52"/>
                        </a:lnTo>
                        <a:lnTo>
                          <a:pt x="24" y="54"/>
                        </a:lnTo>
                        <a:lnTo>
                          <a:pt x="26" y="54"/>
                        </a:lnTo>
                        <a:lnTo>
                          <a:pt x="28" y="56"/>
                        </a:lnTo>
                        <a:lnTo>
                          <a:pt x="30" y="56"/>
                        </a:lnTo>
                        <a:lnTo>
                          <a:pt x="30" y="58"/>
                        </a:lnTo>
                        <a:lnTo>
                          <a:pt x="32" y="58"/>
                        </a:lnTo>
                        <a:lnTo>
                          <a:pt x="34" y="60"/>
                        </a:lnTo>
                        <a:lnTo>
                          <a:pt x="36" y="62"/>
                        </a:lnTo>
                        <a:lnTo>
                          <a:pt x="40" y="64"/>
                        </a:lnTo>
                        <a:lnTo>
                          <a:pt x="42" y="68"/>
                        </a:lnTo>
                        <a:lnTo>
                          <a:pt x="44" y="70"/>
                        </a:lnTo>
                        <a:lnTo>
                          <a:pt x="46" y="72"/>
                        </a:lnTo>
                        <a:lnTo>
                          <a:pt x="46" y="74"/>
                        </a:lnTo>
                        <a:lnTo>
                          <a:pt x="48" y="76"/>
                        </a:lnTo>
                        <a:lnTo>
                          <a:pt x="50" y="78"/>
                        </a:lnTo>
                        <a:lnTo>
                          <a:pt x="52" y="80"/>
                        </a:lnTo>
                        <a:lnTo>
                          <a:pt x="52" y="82"/>
                        </a:lnTo>
                        <a:lnTo>
                          <a:pt x="52" y="86"/>
                        </a:lnTo>
                        <a:lnTo>
                          <a:pt x="52" y="90"/>
                        </a:lnTo>
                        <a:lnTo>
                          <a:pt x="54" y="96"/>
                        </a:lnTo>
                        <a:lnTo>
                          <a:pt x="56" y="100"/>
                        </a:lnTo>
                        <a:lnTo>
                          <a:pt x="58" y="102"/>
                        </a:lnTo>
                        <a:lnTo>
                          <a:pt x="56" y="104"/>
                        </a:lnTo>
                        <a:lnTo>
                          <a:pt x="56" y="106"/>
                        </a:lnTo>
                        <a:lnTo>
                          <a:pt x="54" y="108"/>
                        </a:lnTo>
                        <a:lnTo>
                          <a:pt x="56" y="110"/>
                        </a:lnTo>
                        <a:lnTo>
                          <a:pt x="58" y="114"/>
                        </a:lnTo>
                        <a:lnTo>
                          <a:pt x="58" y="120"/>
                        </a:lnTo>
                        <a:lnTo>
                          <a:pt x="58" y="124"/>
                        </a:lnTo>
                        <a:lnTo>
                          <a:pt x="58" y="128"/>
                        </a:lnTo>
                        <a:lnTo>
                          <a:pt x="56" y="128"/>
                        </a:lnTo>
                        <a:lnTo>
                          <a:pt x="56" y="130"/>
                        </a:lnTo>
                        <a:lnTo>
                          <a:pt x="60" y="130"/>
                        </a:lnTo>
                        <a:lnTo>
                          <a:pt x="62" y="132"/>
                        </a:lnTo>
                        <a:lnTo>
                          <a:pt x="66" y="134"/>
                        </a:lnTo>
                        <a:lnTo>
                          <a:pt x="70" y="134"/>
                        </a:lnTo>
                        <a:lnTo>
                          <a:pt x="74" y="136"/>
                        </a:lnTo>
                        <a:lnTo>
                          <a:pt x="78" y="138"/>
                        </a:lnTo>
                        <a:lnTo>
                          <a:pt x="80" y="140"/>
                        </a:lnTo>
                        <a:lnTo>
                          <a:pt x="86" y="142"/>
                        </a:lnTo>
                        <a:lnTo>
                          <a:pt x="88" y="144"/>
                        </a:lnTo>
                        <a:lnTo>
                          <a:pt x="94" y="146"/>
                        </a:lnTo>
                        <a:lnTo>
                          <a:pt x="98" y="150"/>
                        </a:lnTo>
                        <a:lnTo>
                          <a:pt x="102" y="152"/>
                        </a:lnTo>
                        <a:lnTo>
                          <a:pt x="106" y="156"/>
                        </a:lnTo>
                        <a:lnTo>
                          <a:pt x="110" y="160"/>
                        </a:lnTo>
                        <a:lnTo>
                          <a:pt x="116" y="164"/>
                        </a:lnTo>
                        <a:lnTo>
                          <a:pt x="120" y="168"/>
                        </a:lnTo>
                        <a:lnTo>
                          <a:pt x="118" y="154"/>
                        </a:lnTo>
                        <a:lnTo>
                          <a:pt x="116" y="138"/>
                        </a:lnTo>
                        <a:lnTo>
                          <a:pt x="118" y="124"/>
                        </a:lnTo>
                        <a:lnTo>
                          <a:pt x="118" y="116"/>
                        </a:lnTo>
                        <a:lnTo>
                          <a:pt x="118" y="114"/>
                        </a:lnTo>
                        <a:lnTo>
                          <a:pt x="118" y="112"/>
                        </a:lnTo>
                        <a:lnTo>
                          <a:pt x="116" y="110"/>
                        </a:lnTo>
                        <a:lnTo>
                          <a:pt x="114" y="108"/>
                        </a:lnTo>
                        <a:lnTo>
                          <a:pt x="112" y="106"/>
                        </a:lnTo>
                        <a:lnTo>
                          <a:pt x="112" y="104"/>
                        </a:lnTo>
                        <a:lnTo>
                          <a:pt x="110" y="102"/>
                        </a:lnTo>
                        <a:lnTo>
                          <a:pt x="108" y="100"/>
                        </a:lnTo>
                        <a:lnTo>
                          <a:pt x="98" y="72"/>
                        </a:lnTo>
                        <a:close/>
                      </a:path>
                    </a:pathLst>
                  </a:custGeom>
                  <a:solidFill>
                    <a:srgbClr val="19B200"/>
                  </a:solidFill>
                  <a:ln w="9525">
                    <a:noFill/>
                    <a:round/>
                    <a:headEnd/>
                    <a:tailEnd/>
                  </a:ln>
                </p:spPr>
                <p:txBody>
                  <a:bodyPr/>
                  <a:lstStyle/>
                  <a:p>
                    <a:endParaRPr lang="es-AR"/>
                  </a:p>
                </p:txBody>
              </p:sp>
              <p:sp>
                <p:nvSpPr>
                  <p:cNvPr id="75139" name="Freeform 419"/>
                  <p:cNvSpPr>
                    <a:spLocks/>
                  </p:cNvSpPr>
                  <p:nvPr/>
                </p:nvSpPr>
                <p:spPr bwMode="auto">
                  <a:xfrm>
                    <a:off x="4594" y="2156"/>
                    <a:ext cx="16" cy="42"/>
                  </a:xfrm>
                  <a:custGeom>
                    <a:avLst/>
                    <a:gdLst>
                      <a:gd name="T0" fmla="*/ 14 w 16"/>
                      <a:gd name="T1" fmla="*/ 0 h 42"/>
                      <a:gd name="T2" fmla="*/ 14 w 16"/>
                      <a:gd name="T3" fmla="*/ 0 h 42"/>
                      <a:gd name="T4" fmla="*/ 14 w 16"/>
                      <a:gd name="T5" fmla="*/ 4 h 42"/>
                      <a:gd name="T6" fmla="*/ 12 w 16"/>
                      <a:gd name="T7" fmla="*/ 10 h 42"/>
                      <a:gd name="T8" fmla="*/ 10 w 16"/>
                      <a:gd name="T9" fmla="*/ 16 h 42"/>
                      <a:gd name="T10" fmla="*/ 8 w 16"/>
                      <a:gd name="T11" fmla="*/ 20 h 42"/>
                      <a:gd name="T12" fmla="*/ 6 w 16"/>
                      <a:gd name="T13" fmla="*/ 26 h 42"/>
                      <a:gd name="T14" fmla="*/ 2 w 16"/>
                      <a:gd name="T15" fmla="*/ 32 h 42"/>
                      <a:gd name="T16" fmla="*/ 0 w 16"/>
                      <a:gd name="T17" fmla="*/ 36 h 42"/>
                      <a:gd name="T18" fmla="*/ 0 w 16"/>
                      <a:gd name="T19" fmla="*/ 40 h 42"/>
                      <a:gd name="T20" fmla="*/ 2 w 16"/>
                      <a:gd name="T21" fmla="*/ 42 h 42"/>
                      <a:gd name="T22" fmla="*/ 4 w 16"/>
                      <a:gd name="T23" fmla="*/ 38 h 42"/>
                      <a:gd name="T24" fmla="*/ 6 w 16"/>
                      <a:gd name="T25" fmla="*/ 32 h 42"/>
                      <a:gd name="T26" fmla="*/ 8 w 16"/>
                      <a:gd name="T27" fmla="*/ 28 h 42"/>
                      <a:gd name="T28" fmla="*/ 10 w 16"/>
                      <a:gd name="T29" fmla="*/ 22 h 42"/>
                      <a:gd name="T30" fmla="*/ 12 w 16"/>
                      <a:gd name="T31" fmla="*/ 16 h 42"/>
                      <a:gd name="T32" fmla="*/ 14 w 16"/>
                      <a:gd name="T33" fmla="*/ 10 h 42"/>
                      <a:gd name="T34" fmla="*/ 16 w 16"/>
                      <a:gd name="T35" fmla="*/ 6 h 42"/>
                      <a:gd name="T36" fmla="*/ 16 w 16"/>
                      <a:gd name="T37" fmla="*/ 0 h 42"/>
                      <a:gd name="T38" fmla="*/ 14 w 16"/>
                      <a:gd name="T39" fmla="*/ 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42"/>
                      <a:gd name="T62" fmla="*/ 16 w 16"/>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42">
                        <a:moveTo>
                          <a:pt x="14" y="0"/>
                        </a:moveTo>
                        <a:lnTo>
                          <a:pt x="14" y="0"/>
                        </a:lnTo>
                        <a:lnTo>
                          <a:pt x="14" y="4"/>
                        </a:lnTo>
                        <a:lnTo>
                          <a:pt x="12" y="10"/>
                        </a:lnTo>
                        <a:lnTo>
                          <a:pt x="10" y="16"/>
                        </a:lnTo>
                        <a:lnTo>
                          <a:pt x="8" y="20"/>
                        </a:lnTo>
                        <a:lnTo>
                          <a:pt x="6" y="26"/>
                        </a:lnTo>
                        <a:lnTo>
                          <a:pt x="2" y="32"/>
                        </a:lnTo>
                        <a:lnTo>
                          <a:pt x="0" y="36"/>
                        </a:lnTo>
                        <a:lnTo>
                          <a:pt x="0" y="40"/>
                        </a:lnTo>
                        <a:lnTo>
                          <a:pt x="2" y="42"/>
                        </a:lnTo>
                        <a:lnTo>
                          <a:pt x="4" y="38"/>
                        </a:lnTo>
                        <a:lnTo>
                          <a:pt x="6" y="32"/>
                        </a:lnTo>
                        <a:lnTo>
                          <a:pt x="8" y="28"/>
                        </a:lnTo>
                        <a:lnTo>
                          <a:pt x="10" y="22"/>
                        </a:lnTo>
                        <a:lnTo>
                          <a:pt x="12" y="16"/>
                        </a:lnTo>
                        <a:lnTo>
                          <a:pt x="14" y="10"/>
                        </a:lnTo>
                        <a:lnTo>
                          <a:pt x="16" y="6"/>
                        </a:lnTo>
                        <a:lnTo>
                          <a:pt x="16" y="0"/>
                        </a:lnTo>
                        <a:lnTo>
                          <a:pt x="14" y="0"/>
                        </a:lnTo>
                        <a:close/>
                      </a:path>
                    </a:pathLst>
                  </a:custGeom>
                  <a:solidFill>
                    <a:srgbClr val="000000"/>
                  </a:solidFill>
                  <a:ln w="9525">
                    <a:noFill/>
                    <a:round/>
                    <a:headEnd/>
                    <a:tailEnd/>
                  </a:ln>
                </p:spPr>
                <p:txBody>
                  <a:bodyPr/>
                  <a:lstStyle/>
                  <a:p>
                    <a:endParaRPr lang="es-AR"/>
                  </a:p>
                </p:txBody>
              </p:sp>
              <p:sp>
                <p:nvSpPr>
                  <p:cNvPr id="75140" name="Freeform 420"/>
                  <p:cNvSpPr>
                    <a:spLocks/>
                  </p:cNvSpPr>
                  <p:nvPr/>
                </p:nvSpPr>
                <p:spPr bwMode="auto">
                  <a:xfrm>
                    <a:off x="4610" y="2124"/>
                    <a:ext cx="32" cy="32"/>
                  </a:xfrm>
                  <a:custGeom>
                    <a:avLst/>
                    <a:gdLst>
                      <a:gd name="T0" fmla="*/ 32 w 32"/>
                      <a:gd name="T1" fmla="*/ 0 h 32"/>
                      <a:gd name="T2" fmla="*/ 32 w 32"/>
                      <a:gd name="T3" fmla="*/ 0 h 32"/>
                      <a:gd name="T4" fmla="*/ 26 w 32"/>
                      <a:gd name="T5" fmla="*/ 0 h 32"/>
                      <a:gd name="T6" fmla="*/ 20 w 32"/>
                      <a:gd name="T7" fmla="*/ 2 h 32"/>
                      <a:gd name="T8" fmla="*/ 16 w 32"/>
                      <a:gd name="T9" fmla="*/ 6 h 32"/>
                      <a:gd name="T10" fmla="*/ 10 w 32"/>
                      <a:gd name="T11" fmla="*/ 10 h 32"/>
                      <a:gd name="T12" fmla="*/ 6 w 32"/>
                      <a:gd name="T13" fmla="*/ 16 h 32"/>
                      <a:gd name="T14" fmla="*/ 4 w 32"/>
                      <a:gd name="T15" fmla="*/ 22 h 32"/>
                      <a:gd name="T16" fmla="*/ 0 w 32"/>
                      <a:gd name="T17" fmla="*/ 28 h 32"/>
                      <a:gd name="T18" fmla="*/ 0 w 32"/>
                      <a:gd name="T19" fmla="*/ 32 h 32"/>
                      <a:gd name="T20" fmla="*/ 2 w 32"/>
                      <a:gd name="T21" fmla="*/ 32 h 32"/>
                      <a:gd name="T22" fmla="*/ 4 w 32"/>
                      <a:gd name="T23" fmla="*/ 28 h 32"/>
                      <a:gd name="T24" fmla="*/ 6 w 32"/>
                      <a:gd name="T25" fmla="*/ 22 h 32"/>
                      <a:gd name="T26" fmla="*/ 8 w 32"/>
                      <a:gd name="T27" fmla="*/ 18 h 32"/>
                      <a:gd name="T28" fmla="*/ 12 w 32"/>
                      <a:gd name="T29" fmla="*/ 12 h 32"/>
                      <a:gd name="T30" fmla="*/ 16 w 32"/>
                      <a:gd name="T31" fmla="*/ 8 h 32"/>
                      <a:gd name="T32" fmla="*/ 22 w 32"/>
                      <a:gd name="T33" fmla="*/ 4 h 32"/>
                      <a:gd name="T34" fmla="*/ 26 w 32"/>
                      <a:gd name="T35" fmla="*/ 2 h 32"/>
                      <a:gd name="T36" fmla="*/ 32 w 32"/>
                      <a:gd name="T37" fmla="*/ 2 h 32"/>
                      <a:gd name="T38" fmla="*/ 32 w 3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32"/>
                      <a:gd name="T62" fmla="*/ 32 w 3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32">
                        <a:moveTo>
                          <a:pt x="32" y="0"/>
                        </a:moveTo>
                        <a:lnTo>
                          <a:pt x="32" y="0"/>
                        </a:lnTo>
                        <a:lnTo>
                          <a:pt x="26" y="0"/>
                        </a:lnTo>
                        <a:lnTo>
                          <a:pt x="20" y="2"/>
                        </a:lnTo>
                        <a:lnTo>
                          <a:pt x="16" y="6"/>
                        </a:lnTo>
                        <a:lnTo>
                          <a:pt x="10" y="10"/>
                        </a:lnTo>
                        <a:lnTo>
                          <a:pt x="6" y="16"/>
                        </a:lnTo>
                        <a:lnTo>
                          <a:pt x="4" y="22"/>
                        </a:lnTo>
                        <a:lnTo>
                          <a:pt x="0" y="28"/>
                        </a:lnTo>
                        <a:lnTo>
                          <a:pt x="0" y="32"/>
                        </a:lnTo>
                        <a:lnTo>
                          <a:pt x="2" y="32"/>
                        </a:lnTo>
                        <a:lnTo>
                          <a:pt x="4" y="28"/>
                        </a:lnTo>
                        <a:lnTo>
                          <a:pt x="6" y="22"/>
                        </a:lnTo>
                        <a:lnTo>
                          <a:pt x="8" y="18"/>
                        </a:lnTo>
                        <a:lnTo>
                          <a:pt x="12" y="12"/>
                        </a:lnTo>
                        <a:lnTo>
                          <a:pt x="16" y="8"/>
                        </a:lnTo>
                        <a:lnTo>
                          <a:pt x="22" y="4"/>
                        </a:lnTo>
                        <a:lnTo>
                          <a:pt x="26" y="2"/>
                        </a:lnTo>
                        <a:lnTo>
                          <a:pt x="32" y="2"/>
                        </a:lnTo>
                        <a:lnTo>
                          <a:pt x="32" y="0"/>
                        </a:lnTo>
                        <a:close/>
                      </a:path>
                    </a:pathLst>
                  </a:custGeom>
                  <a:solidFill>
                    <a:srgbClr val="000000"/>
                  </a:solidFill>
                  <a:ln w="9525">
                    <a:noFill/>
                    <a:round/>
                    <a:headEnd/>
                    <a:tailEnd/>
                  </a:ln>
                </p:spPr>
                <p:txBody>
                  <a:bodyPr/>
                  <a:lstStyle/>
                  <a:p>
                    <a:endParaRPr lang="es-AR"/>
                  </a:p>
                </p:txBody>
              </p:sp>
              <p:sp>
                <p:nvSpPr>
                  <p:cNvPr id="75141" name="Freeform 421"/>
                  <p:cNvSpPr>
                    <a:spLocks/>
                  </p:cNvSpPr>
                  <p:nvPr/>
                </p:nvSpPr>
                <p:spPr bwMode="auto">
                  <a:xfrm>
                    <a:off x="4644" y="2124"/>
                    <a:ext cx="28" cy="22"/>
                  </a:xfrm>
                  <a:custGeom>
                    <a:avLst/>
                    <a:gdLst>
                      <a:gd name="T0" fmla="*/ 28 w 28"/>
                      <a:gd name="T1" fmla="*/ 22 h 22"/>
                      <a:gd name="T2" fmla="*/ 28 w 28"/>
                      <a:gd name="T3" fmla="*/ 22 h 22"/>
                      <a:gd name="T4" fmla="*/ 28 w 28"/>
                      <a:gd name="T5" fmla="*/ 18 h 22"/>
                      <a:gd name="T6" fmla="*/ 24 w 28"/>
                      <a:gd name="T7" fmla="*/ 14 h 22"/>
                      <a:gd name="T8" fmla="*/ 22 w 28"/>
                      <a:gd name="T9" fmla="*/ 10 h 22"/>
                      <a:gd name="T10" fmla="*/ 18 w 28"/>
                      <a:gd name="T11" fmla="*/ 8 h 22"/>
                      <a:gd name="T12" fmla="*/ 14 w 28"/>
                      <a:gd name="T13" fmla="*/ 4 h 22"/>
                      <a:gd name="T14" fmla="*/ 10 w 28"/>
                      <a:gd name="T15" fmla="*/ 2 h 22"/>
                      <a:gd name="T16" fmla="*/ 6 w 28"/>
                      <a:gd name="T17" fmla="*/ 2 h 22"/>
                      <a:gd name="T18" fmla="*/ 0 w 28"/>
                      <a:gd name="T19" fmla="*/ 0 h 22"/>
                      <a:gd name="T20" fmla="*/ 0 w 28"/>
                      <a:gd name="T21" fmla="*/ 2 h 22"/>
                      <a:gd name="T22" fmla="*/ 4 w 28"/>
                      <a:gd name="T23" fmla="*/ 4 h 22"/>
                      <a:gd name="T24" fmla="*/ 10 w 28"/>
                      <a:gd name="T25" fmla="*/ 6 h 22"/>
                      <a:gd name="T26" fmla="*/ 14 w 28"/>
                      <a:gd name="T27" fmla="*/ 8 h 22"/>
                      <a:gd name="T28" fmla="*/ 18 w 28"/>
                      <a:gd name="T29" fmla="*/ 10 h 22"/>
                      <a:gd name="T30" fmla="*/ 20 w 28"/>
                      <a:gd name="T31" fmla="*/ 12 h 22"/>
                      <a:gd name="T32" fmla="*/ 22 w 28"/>
                      <a:gd name="T33" fmla="*/ 16 h 22"/>
                      <a:gd name="T34" fmla="*/ 24 w 28"/>
                      <a:gd name="T35" fmla="*/ 18 h 22"/>
                      <a:gd name="T36" fmla="*/ 26 w 28"/>
                      <a:gd name="T37" fmla="*/ 22 h 22"/>
                      <a:gd name="T38" fmla="*/ 28 w 28"/>
                      <a:gd name="T39" fmla="*/ 22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2"/>
                      <a:gd name="T62" fmla="*/ 28 w 2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2">
                        <a:moveTo>
                          <a:pt x="28" y="22"/>
                        </a:moveTo>
                        <a:lnTo>
                          <a:pt x="28" y="22"/>
                        </a:lnTo>
                        <a:lnTo>
                          <a:pt x="28" y="18"/>
                        </a:lnTo>
                        <a:lnTo>
                          <a:pt x="24" y="14"/>
                        </a:lnTo>
                        <a:lnTo>
                          <a:pt x="22" y="10"/>
                        </a:lnTo>
                        <a:lnTo>
                          <a:pt x="18" y="8"/>
                        </a:lnTo>
                        <a:lnTo>
                          <a:pt x="14" y="4"/>
                        </a:lnTo>
                        <a:lnTo>
                          <a:pt x="10" y="2"/>
                        </a:lnTo>
                        <a:lnTo>
                          <a:pt x="6" y="2"/>
                        </a:lnTo>
                        <a:lnTo>
                          <a:pt x="0" y="0"/>
                        </a:lnTo>
                        <a:lnTo>
                          <a:pt x="0" y="2"/>
                        </a:lnTo>
                        <a:lnTo>
                          <a:pt x="4" y="4"/>
                        </a:lnTo>
                        <a:lnTo>
                          <a:pt x="10" y="6"/>
                        </a:lnTo>
                        <a:lnTo>
                          <a:pt x="14" y="8"/>
                        </a:lnTo>
                        <a:lnTo>
                          <a:pt x="18" y="10"/>
                        </a:lnTo>
                        <a:lnTo>
                          <a:pt x="20" y="12"/>
                        </a:lnTo>
                        <a:lnTo>
                          <a:pt x="22" y="16"/>
                        </a:lnTo>
                        <a:lnTo>
                          <a:pt x="24" y="18"/>
                        </a:lnTo>
                        <a:lnTo>
                          <a:pt x="26" y="22"/>
                        </a:lnTo>
                        <a:lnTo>
                          <a:pt x="28" y="22"/>
                        </a:lnTo>
                        <a:close/>
                      </a:path>
                    </a:pathLst>
                  </a:custGeom>
                  <a:solidFill>
                    <a:srgbClr val="000000"/>
                  </a:solidFill>
                  <a:ln w="9525">
                    <a:noFill/>
                    <a:round/>
                    <a:headEnd/>
                    <a:tailEnd/>
                  </a:ln>
                </p:spPr>
                <p:txBody>
                  <a:bodyPr/>
                  <a:lstStyle/>
                  <a:p>
                    <a:endParaRPr lang="es-AR"/>
                  </a:p>
                </p:txBody>
              </p:sp>
              <p:sp>
                <p:nvSpPr>
                  <p:cNvPr id="75142" name="Freeform 422"/>
                  <p:cNvSpPr>
                    <a:spLocks/>
                  </p:cNvSpPr>
                  <p:nvPr/>
                </p:nvSpPr>
                <p:spPr bwMode="auto">
                  <a:xfrm>
                    <a:off x="4672" y="2148"/>
                    <a:ext cx="22" cy="18"/>
                  </a:xfrm>
                  <a:custGeom>
                    <a:avLst/>
                    <a:gdLst>
                      <a:gd name="T0" fmla="*/ 20 w 22"/>
                      <a:gd name="T1" fmla="*/ 18 h 18"/>
                      <a:gd name="T2" fmla="*/ 22 w 22"/>
                      <a:gd name="T3" fmla="*/ 16 h 18"/>
                      <a:gd name="T4" fmla="*/ 18 w 22"/>
                      <a:gd name="T5" fmla="*/ 16 h 18"/>
                      <a:gd name="T6" fmla="*/ 16 w 22"/>
                      <a:gd name="T7" fmla="*/ 14 h 18"/>
                      <a:gd name="T8" fmla="*/ 14 w 22"/>
                      <a:gd name="T9" fmla="*/ 12 h 18"/>
                      <a:gd name="T10" fmla="*/ 12 w 22"/>
                      <a:gd name="T11" fmla="*/ 12 h 18"/>
                      <a:gd name="T12" fmla="*/ 8 w 22"/>
                      <a:gd name="T13" fmla="*/ 8 h 18"/>
                      <a:gd name="T14" fmla="*/ 6 w 22"/>
                      <a:gd name="T15" fmla="*/ 6 h 18"/>
                      <a:gd name="T16" fmla="*/ 4 w 22"/>
                      <a:gd name="T17" fmla="*/ 2 h 18"/>
                      <a:gd name="T18" fmla="*/ 2 w 22"/>
                      <a:gd name="T19" fmla="*/ 0 h 18"/>
                      <a:gd name="T20" fmla="*/ 0 w 22"/>
                      <a:gd name="T21" fmla="*/ 0 h 18"/>
                      <a:gd name="T22" fmla="*/ 0 w 22"/>
                      <a:gd name="T23" fmla="*/ 4 h 18"/>
                      <a:gd name="T24" fmla="*/ 4 w 22"/>
                      <a:gd name="T25" fmla="*/ 8 h 18"/>
                      <a:gd name="T26" fmla="*/ 6 w 22"/>
                      <a:gd name="T27" fmla="*/ 10 h 18"/>
                      <a:gd name="T28" fmla="*/ 10 w 22"/>
                      <a:gd name="T29" fmla="*/ 12 h 18"/>
                      <a:gd name="T30" fmla="*/ 12 w 22"/>
                      <a:gd name="T31" fmla="*/ 16 h 18"/>
                      <a:gd name="T32" fmla="*/ 16 w 22"/>
                      <a:gd name="T33" fmla="*/ 18 h 18"/>
                      <a:gd name="T34" fmla="*/ 18 w 22"/>
                      <a:gd name="T35" fmla="*/ 18 h 18"/>
                      <a:gd name="T36" fmla="*/ 20 w 22"/>
                      <a:gd name="T37" fmla="*/ 18 h 18"/>
                      <a:gd name="T38" fmla="*/ 20 w 22"/>
                      <a:gd name="T39" fmla="*/ 16 h 18"/>
                      <a:gd name="T40" fmla="*/ 20 w 22"/>
                      <a:gd name="T41" fmla="*/ 18 h 18"/>
                      <a:gd name="T42" fmla="*/ 22 w 22"/>
                      <a:gd name="T43" fmla="*/ 18 h 18"/>
                      <a:gd name="T44" fmla="*/ 22 w 22"/>
                      <a:gd name="T45" fmla="*/ 18 h 18"/>
                      <a:gd name="T46" fmla="*/ 22 w 22"/>
                      <a:gd name="T47" fmla="*/ 18 h 18"/>
                      <a:gd name="T48" fmla="*/ 22 w 22"/>
                      <a:gd name="T49" fmla="*/ 16 h 18"/>
                      <a:gd name="T50" fmla="*/ 20 w 22"/>
                      <a:gd name="T51" fmla="*/ 18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8"/>
                      <a:gd name="T80" fmla="*/ 22 w 22"/>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8">
                        <a:moveTo>
                          <a:pt x="20" y="18"/>
                        </a:moveTo>
                        <a:lnTo>
                          <a:pt x="22" y="16"/>
                        </a:lnTo>
                        <a:lnTo>
                          <a:pt x="18" y="16"/>
                        </a:lnTo>
                        <a:lnTo>
                          <a:pt x="16" y="14"/>
                        </a:lnTo>
                        <a:lnTo>
                          <a:pt x="14" y="12"/>
                        </a:lnTo>
                        <a:lnTo>
                          <a:pt x="12" y="12"/>
                        </a:lnTo>
                        <a:lnTo>
                          <a:pt x="8" y="8"/>
                        </a:lnTo>
                        <a:lnTo>
                          <a:pt x="6" y="6"/>
                        </a:lnTo>
                        <a:lnTo>
                          <a:pt x="4" y="2"/>
                        </a:lnTo>
                        <a:lnTo>
                          <a:pt x="2" y="0"/>
                        </a:lnTo>
                        <a:lnTo>
                          <a:pt x="0" y="0"/>
                        </a:lnTo>
                        <a:lnTo>
                          <a:pt x="0" y="4"/>
                        </a:lnTo>
                        <a:lnTo>
                          <a:pt x="4" y="8"/>
                        </a:lnTo>
                        <a:lnTo>
                          <a:pt x="6" y="10"/>
                        </a:lnTo>
                        <a:lnTo>
                          <a:pt x="10" y="12"/>
                        </a:lnTo>
                        <a:lnTo>
                          <a:pt x="12" y="16"/>
                        </a:lnTo>
                        <a:lnTo>
                          <a:pt x="16" y="18"/>
                        </a:lnTo>
                        <a:lnTo>
                          <a:pt x="18" y="18"/>
                        </a:lnTo>
                        <a:lnTo>
                          <a:pt x="20" y="18"/>
                        </a:lnTo>
                        <a:lnTo>
                          <a:pt x="20" y="16"/>
                        </a:lnTo>
                        <a:lnTo>
                          <a:pt x="20" y="18"/>
                        </a:lnTo>
                        <a:lnTo>
                          <a:pt x="22" y="18"/>
                        </a:lnTo>
                        <a:lnTo>
                          <a:pt x="22" y="16"/>
                        </a:lnTo>
                        <a:lnTo>
                          <a:pt x="20" y="18"/>
                        </a:lnTo>
                        <a:close/>
                      </a:path>
                    </a:pathLst>
                  </a:custGeom>
                  <a:solidFill>
                    <a:srgbClr val="000000"/>
                  </a:solidFill>
                  <a:ln w="9525">
                    <a:noFill/>
                    <a:round/>
                    <a:headEnd/>
                    <a:tailEnd/>
                  </a:ln>
                </p:spPr>
                <p:txBody>
                  <a:bodyPr/>
                  <a:lstStyle/>
                  <a:p>
                    <a:endParaRPr lang="es-AR"/>
                  </a:p>
                </p:txBody>
              </p:sp>
              <p:sp>
                <p:nvSpPr>
                  <p:cNvPr id="75143" name="Freeform 423"/>
                  <p:cNvSpPr>
                    <a:spLocks/>
                  </p:cNvSpPr>
                  <p:nvPr/>
                </p:nvSpPr>
                <p:spPr bwMode="auto">
                  <a:xfrm>
                    <a:off x="4672" y="2156"/>
                    <a:ext cx="20" cy="10"/>
                  </a:xfrm>
                  <a:custGeom>
                    <a:avLst/>
                    <a:gdLst>
                      <a:gd name="T0" fmla="*/ 0 w 20"/>
                      <a:gd name="T1" fmla="*/ 2 h 10"/>
                      <a:gd name="T2" fmla="*/ 2 w 20"/>
                      <a:gd name="T3" fmla="*/ 2 h 10"/>
                      <a:gd name="T4" fmla="*/ 2 w 20"/>
                      <a:gd name="T5" fmla="*/ 2 h 10"/>
                      <a:gd name="T6" fmla="*/ 4 w 20"/>
                      <a:gd name="T7" fmla="*/ 4 h 10"/>
                      <a:gd name="T8" fmla="*/ 6 w 20"/>
                      <a:gd name="T9" fmla="*/ 4 h 10"/>
                      <a:gd name="T10" fmla="*/ 8 w 20"/>
                      <a:gd name="T11" fmla="*/ 6 h 10"/>
                      <a:gd name="T12" fmla="*/ 10 w 20"/>
                      <a:gd name="T13" fmla="*/ 8 h 10"/>
                      <a:gd name="T14" fmla="*/ 14 w 20"/>
                      <a:gd name="T15" fmla="*/ 8 h 10"/>
                      <a:gd name="T16" fmla="*/ 18 w 20"/>
                      <a:gd name="T17" fmla="*/ 10 h 10"/>
                      <a:gd name="T18" fmla="*/ 20 w 20"/>
                      <a:gd name="T19" fmla="*/ 10 h 10"/>
                      <a:gd name="T20" fmla="*/ 20 w 20"/>
                      <a:gd name="T21" fmla="*/ 8 h 10"/>
                      <a:gd name="T22" fmla="*/ 18 w 20"/>
                      <a:gd name="T23" fmla="*/ 8 h 10"/>
                      <a:gd name="T24" fmla="*/ 14 w 20"/>
                      <a:gd name="T25" fmla="*/ 6 h 10"/>
                      <a:gd name="T26" fmla="*/ 12 w 20"/>
                      <a:gd name="T27" fmla="*/ 4 h 10"/>
                      <a:gd name="T28" fmla="*/ 8 w 20"/>
                      <a:gd name="T29" fmla="*/ 4 h 10"/>
                      <a:gd name="T30" fmla="*/ 6 w 20"/>
                      <a:gd name="T31" fmla="*/ 2 h 10"/>
                      <a:gd name="T32" fmla="*/ 4 w 20"/>
                      <a:gd name="T33" fmla="*/ 0 h 10"/>
                      <a:gd name="T34" fmla="*/ 2 w 20"/>
                      <a:gd name="T35" fmla="*/ 0 h 10"/>
                      <a:gd name="T36" fmla="*/ 0 w 20"/>
                      <a:gd name="T37" fmla="*/ 0 h 10"/>
                      <a:gd name="T38" fmla="*/ 2 w 20"/>
                      <a:gd name="T39" fmla="*/ 0 h 10"/>
                      <a:gd name="T40" fmla="*/ 0 w 20"/>
                      <a:gd name="T41" fmla="*/ 0 h 10"/>
                      <a:gd name="T42" fmla="*/ 0 w 20"/>
                      <a:gd name="T43" fmla="*/ 0 h 10"/>
                      <a:gd name="T44" fmla="*/ 0 w 20"/>
                      <a:gd name="T45" fmla="*/ 2 h 10"/>
                      <a:gd name="T46" fmla="*/ 0 w 20"/>
                      <a:gd name="T47" fmla="*/ 2 h 10"/>
                      <a:gd name="T48" fmla="*/ 2 w 20"/>
                      <a:gd name="T49" fmla="*/ 2 h 10"/>
                      <a:gd name="T50" fmla="*/ 0 w 20"/>
                      <a:gd name="T51" fmla="*/ 2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0"/>
                      <a:gd name="T80" fmla="*/ 20 w 20"/>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0">
                        <a:moveTo>
                          <a:pt x="0" y="2"/>
                        </a:moveTo>
                        <a:lnTo>
                          <a:pt x="2" y="2"/>
                        </a:lnTo>
                        <a:lnTo>
                          <a:pt x="4" y="4"/>
                        </a:lnTo>
                        <a:lnTo>
                          <a:pt x="6" y="4"/>
                        </a:lnTo>
                        <a:lnTo>
                          <a:pt x="8" y="6"/>
                        </a:lnTo>
                        <a:lnTo>
                          <a:pt x="10" y="8"/>
                        </a:lnTo>
                        <a:lnTo>
                          <a:pt x="14" y="8"/>
                        </a:lnTo>
                        <a:lnTo>
                          <a:pt x="18" y="10"/>
                        </a:lnTo>
                        <a:lnTo>
                          <a:pt x="20" y="10"/>
                        </a:lnTo>
                        <a:lnTo>
                          <a:pt x="20" y="8"/>
                        </a:lnTo>
                        <a:lnTo>
                          <a:pt x="18" y="8"/>
                        </a:lnTo>
                        <a:lnTo>
                          <a:pt x="14" y="6"/>
                        </a:lnTo>
                        <a:lnTo>
                          <a:pt x="12" y="4"/>
                        </a:lnTo>
                        <a:lnTo>
                          <a:pt x="8" y="4"/>
                        </a:lnTo>
                        <a:lnTo>
                          <a:pt x="6" y="2"/>
                        </a:lnTo>
                        <a:lnTo>
                          <a:pt x="4" y="0"/>
                        </a:lnTo>
                        <a:lnTo>
                          <a:pt x="2" y="0"/>
                        </a:lnTo>
                        <a:lnTo>
                          <a:pt x="0" y="0"/>
                        </a:lnTo>
                        <a:lnTo>
                          <a:pt x="2" y="0"/>
                        </a:lnTo>
                        <a:lnTo>
                          <a:pt x="0" y="0"/>
                        </a:lnTo>
                        <a:lnTo>
                          <a:pt x="0" y="2"/>
                        </a:lnTo>
                        <a:lnTo>
                          <a:pt x="2" y="2"/>
                        </a:lnTo>
                        <a:lnTo>
                          <a:pt x="0" y="2"/>
                        </a:lnTo>
                        <a:close/>
                      </a:path>
                    </a:pathLst>
                  </a:custGeom>
                  <a:solidFill>
                    <a:srgbClr val="000000"/>
                  </a:solidFill>
                  <a:ln w="9525">
                    <a:noFill/>
                    <a:round/>
                    <a:headEnd/>
                    <a:tailEnd/>
                  </a:ln>
                </p:spPr>
                <p:txBody>
                  <a:bodyPr/>
                  <a:lstStyle/>
                  <a:p>
                    <a:endParaRPr lang="es-AR"/>
                  </a:p>
                </p:txBody>
              </p:sp>
              <p:sp>
                <p:nvSpPr>
                  <p:cNvPr id="75144" name="Freeform 424"/>
                  <p:cNvSpPr>
                    <a:spLocks/>
                  </p:cNvSpPr>
                  <p:nvPr/>
                </p:nvSpPr>
                <p:spPr bwMode="auto">
                  <a:xfrm>
                    <a:off x="4656" y="2148"/>
                    <a:ext cx="18" cy="10"/>
                  </a:xfrm>
                  <a:custGeom>
                    <a:avLst/>
                    <a:gdLst>
                      <a:gd name="T0" fmla="*/ 0 w 18"/>
                      <a:gd name="T1" fmla="*/ 0 h 10"/>
                      <a:gd name="T2" fmla="*/ 0 w 18"/>
                      <a:gd name="T3" fmla="*/ 0 h 10"/>
                      <a:gd name="T4" fmla="*/ 2 w 18"/>
                      <a:gd name="T5" fmla="*/ 2 h 10"/>
                      <a:gd name="T6" fmla="*/ 4 w 18"/>
                      <a:gd name="T7" fmla="*/ 4 h 10"/>
                      <a:gd name="T8" fmla="*/ 6 w 18"/>
                      <a:gd name="T9" fmla="*/ 6 h 10"/>
                      <a:gd name="T10" fmla="*/ 8 w 18"/>
                      <a:gd name="T11" fmla="*/ 8 h 10"/>
                      <a:gd name="T12" fmla="*/ 10 w 18"/>
                      <a:gd name="T13" fmla="*/ 8 h 10"/>
                      <a:gd name="T14" fmla="*/ 12 w 18"/>
                      <a:gd name="T15" fmla="*/ 10 h 10"/>
                      <a:gd name="T16" fmla="*/ 16 w 18"/>
                      <a:gd name="T17" fmla="*/ 10 h 10"/>
                      <a:gd name="T18" fmla="*/ 18 w 18"/>
                      <a:gd name="T19" fmla="*/ 10 h 10"/>
                      <a:gd name="T20" fmla="*/ 18 w 18"/>
                      <a:gd name="T21" fmla="*/ 8 h 10"/>
                      <a:gd name="T22" fmla="*/ 16 w 18"/>
                      <a:gd name="T23" fmla="*/ 8 h 10"/>
                      <a:gd name="T24" fmla="*/ 14 w 18"/>
                      <a:gd name="T25" fmla="*/ 6 h 10"/>
                      <a:gd name="T26" fmla="*/ 12 w 18"/>
                      <a:gd name="T27" fmla="*/ 6 h 10"/>
                      <a:gd name="T28" fmla="*/ 10 w 18"/>
                      <a:gd name="T29" fmla="*/ 4 h 10"/>
                      <a:gd name="T30" fmla="*/ 8 w 18"/>
                      <a:gd name="T31" fmla="*/ 4 h 10"/>
                      <a:gd name="T32" fmla="*/ 6 w 18"/>
                      <a:gd name="T33" fmla="*/ 2 h 10"/>
                      <a:gd name="T34" fmla="*/ 4 w 18"/>
                      <a:gd name="T35" fmla="*/ 0 h 10"/>
                      <a:gd name="T36" fmla="*/ 2 w 18"/>
                      <a:gd name="T37" fmla="*/ 0 h 10"/>
                      <a:gd name="T38" fmla="*/ 0 w 18"/>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0"/>
                      <a:gd name="T62" fmla="*/ 18 w 18"/>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0">
                        <a:moveTo>
                          <a:pt x="0" y="0"/>
                        </a:moveTo>
                        <a:lnTo>
                          <a:pt x="0" y="0"/>
                        </a:lnTo>
                        <a:lnTo>
                          <a:pt x="2" y="2"/>
                        </a:lnTo>
                        <a:lnTo>
                          <a:pt x="4" y="4"/>
                        </a:lnTo>
                        <a:lnTo>
                          <a:pt x="6" y="6"/>
                        </a:lnTo>
                        <a:lnTo>
                          <a:pt x="8" y="8"/>
                        </a:lnTo>
                        <a:lnTo>
                          <a:pt x="10" y="8"/>
                        </a:lnTo>
                        <a:lnTo>
                          <a:pt x="12" y="10"/>
                        </a:lnTo>
                        <a:lnTo>
                          <a:pt x="16" y="10"/>
                        </a:lnTo>
                        <a:lnTo>
                          <a:pt x="18" y="10"/>
                        </a:lnTo>
                        <a:lnTo>
                          <a:pt x="18" y="8"/>
                        </a:lnTo>
                        <a:lnTo>
                          <a:pt x="16" y="8"/>
                        </a:lnTo>
                        <a:lnTo>
                          <a:pt x="14" y="6"/>
                        </a:lnTo>
                        <a:lnTo>
                          <a:pt x="12" y="6"/>
                        </a:lnTo>
                        <a:lnTo>
                          <a:pt x="10" y="4"/>
                        </a:lnTo>
                        <a:lnTo>
                          <a:pt x="8" y="4"/>
                        </a:lnTo>
                        <a:lnTo>
                          <a:pt x="6"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5145" name="Freeform 425"/>
                  <p:cNvSpPr>
                    <a:spLocks/>
                  </p:cNvSpPr>
                  <p:nvPr/>
                </p:nvSpPr>
                <p:spPr bwMode="auto">
                  <a:xfrm>
                    <a:off x="4630" y="2142"/>
                    <a:ext cx="28" cy="6"/>
                  </a:xfrm>
                  <a:custGeom>
                    <a:avLst/>
                    <a:gdLst>
                      <a:gd name="T0" fmla="*/ 2 w 28"/>
                      <a:gd name="T1" fmla="*/ 4 h 6"/>
                      <a:gd name="T2" fmla="*/ 2 w 28"/>
                      <a:gd name="T3" fmla="*/ 4 h 6"/>
                      <a:gd name="T4" fmla="*/ 4 w 28"/>
                      <a:gd name="T5" fmla="*/ 2 h 6"/>
                      <a:gd name="T6" fmla="*/ 8 w 28"/>
                      <a:gd name="T7" fmla="*/ 2 h 6"/>
                      <a:gd name="T8" fmla="*/ 12 w 28"/>
                      <a:gd name="T9" fmla="*/ 2 h 6"/>
                      <a:gd name="T10" fmla="*/ 16 w 28"/>
                      <a:gd name="T11" fmla="*/ 2 h 6"/>
                      <a:gd name="T12" fmla="*/ 18 w 28"/>
                      <a:gd name="T13" fmla="*/ 2 h 6"/>
                      <a:gd name="T14" fmla="*/ 22 w 28"/>
                      <a:gd name="T15" fmla="*/ 4 h 6"/>
                      <a:gd name="T16" fmla="*/ 24 w 28"/>
                      <a:gd name="T17" fmla="*/ 4 h 6"/>
                      <a:gd name="T18" fmla="*/ 26 w 28"/>
                      <a:gd name="T19" fmla="*/ 6 h 6"/>
                      <a:gd name="T20" fmla="*/ 28 w 28"/>
                      <a:gd name="T21" fmla="*/ 4 h 6"/>
                      <a:gd name="T22" fmla="*/ 26 w 28"/>
                      <a:gd name="T23" fmla="*/ 2 h 6"/>
                      <a:gd name="T24" fmla="*/ 22 w 28"/>
                      <a:gd name="T25" fmla="*/ 0 h 6"/>
                      <a:gd name="T26" fmla="*/ 20 w 28"/>
                      <a:gd name="T27" fmla="*/ 0 h 6"/>
                      <a:gd name="T28" fmla="*/ 16 w 28"/>
                      <a:gd name="T29" fmla="*/ 0 h 6"/>
                      <a:gd name="T30" fmla="*/ 12 w 28"/>
                      <a:gd name="T31" fmla="*/ 0 h 6"/>
                      <a:gd name="T32" fmla="*/ 8 w 28"/>
                      <a:gd name="T33" fmla="*/ 0 h 6"/>
                      <a:gd name="T34" fmla="*/ 4 w 28"/>
                      <a:gd name="T35" fmla="*/ 0 h 6"/>
                      <a:gd name="T36" fmla="*/ 0 w 28"/>
                      <a:gd name="T37" fmla="*/ 2 h 6"/>
                      <a:gd name="T38" fmla="*/ 2 w 28"/>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6"/>
                      <a:gd name="T62" fmla="*/ 28 w 28"/>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6">
                        <a:moveTo>
                          <a:pt x="2" y="4"/>
                        </a:moveTo>
                        <a:lnTo>
                          <a:pt x="2" y="4"/>
                        </a:lnTo>
                        <a:lnTo>
                          <a:pt x="4" y="2"/>
                        </a:lnTo>
                        <a:lnTo>
                          <a:pt x="8" y="2"/>
                        </a:lnTo>
                        <a:lnTo>
                          <a:pt x="12" y="2"/>
                        </a:lnTo>
                        <a:lnTo>
                          <a:pt x="16" y="2"/>
                        </a:lnTo>
                        <a:lnTo>
                          <a:pt x="18" y="2"/>
                        </a:lnTo>
                        <a:lnTo>
                          <a:pt x="22" y="4"/>
                        </a:lnTo>
                        <a:lnTo>
                          <a:pt x="24" y="4"/>
                        </a:lnTo>
                        <a:lnTo>
                          <a:pt x="26" y="6"/>
                        </a:lnTo>
                        <a:lnTo>
                          <a:pt x="28" y="4"/>
                        </a:lnTo>
                        <a:lnTo>
                          <a:pt x="26" y="2"/>
                        </a:lnTo>
                        <a:lnTo>
                          <a:pt x="22" y="0"/>
                        </a:lnTo>
                        <a:lnTo>
                          <a:pt x="20" y="0"/>
                        </a:lnTo>
                        <a:lnTo>
                          <a:pt x="16" y="0"/>
                        </a:lnTo>
                        <a:lnTo>
                          <a:pt x="12" y="0"/>
                        </a:lnTo>
                        <a:lnTo>
                          <a:pt x="8" y="0"/>
                        </a:lnTo>
                        <a:lnTo>
                          <a:pt x="4" y="0"/>
                        </a:lnTo>
                        <a:lnTo>
                          <a:pt x="0" y="2"/>
                        </a:lnTo>
                        <a:lnTo>
                          <a:pt x="2" y="4"/>
                        </a:lnTo>
                        <a:close/>
                      </a:path>
                    </a:pathLst>
                  </a:custGeom>
                  <a:solidFill>
                    <a:srgbClr val="000000"/>
                  </a:solidFill>
                  <a:ln w="9525">
                    <a:noFill/>
                    <a:round/>
                    <a:headEnd/>
                    <a:tailEnd/>
                  </a:ln>
                </p:spPr>
                <p:txBody>
                  <a:bodyPr/>
                  <a:lstStyle/>
                  <a:p>
                    <a:endParaRPr lang="es-AR"/>
                  </a:p>
                </p:txBody>
              </p:sp>
              <p:sp>
                <p:nvSpPr>
                  <p:cNvPr id="75146" name="Freeform 426"/>
                  <p:cNvSpPr>
                    <a:spLocks/>
                  </p:cNvSpPr>
                  <p:nvPr/>
                </p:nvSpPr>
                <p:spPr bwMode="auto">
                  <a:xfrm>
                    <a:off x="4616" y="2146"/>
                    <a:ext cx="16" cy="30"/>
                  </a:xfrm>
                  <a:custGeom>
                    <a:avLst/>
                    <a:gdLst>
                      <a:gd name="T0" fmla="*/ 2 w 16"/>
                      <a:gd name="T1" fmla="*/ 30 h 30"/>
                      <a:gd name="T2" fmla="*/ 2 w 16"/>
                      <a:gd name="T3" fmla="*/ 30 h 30"/>
                      <a:gd name="T4" fmla="*/ 2 w 16"/>
                      <a:gd name="T5" fmla="*/ 26 h 30"/>
                      <a:gd name="T6" fmla="*/ 4 w 16"/>
                      <a:gd name="T7" fmla="*/ 22 h 30"/>
                      <a:gd name="T8" fmla="*/ 6 w 16"/>
                      <a:gd name="T9" fmla="*/ 18 h 30"/>
                      <a:gd name="T10" fmla="*/ 6 w 16"/>
                      <a:gd name="T11" fmla="*/ 14 h 30"/>
                      <a:gd name="T12" fmla="*/ 8 w 16"/>
                      <a:gd name="T13" fmla="*/ 10 h 30"/>
                      <a:gd name="T14" fmla="*/ 10 w 16"/>
                      <a:gd name="T15" fmla="*/ 6 h 30"/>
                      <a:gd name="T16" fmla="*/ 14 w 16"/>
                      <a:gd name="T17" fmla="*/ 4 h 30"/>
                      <a:gd name="T18" fmla="*/ 16 w 16"/>
                      <a:gd name="T19" fmla="*/ 0 h 30"/>
                      <a:gd name="T20" fmla="*/ 14 w 16"/>
                      <a:gd name="T21" fmla="*/ 0 h 30"/>
                      <a:gd name="T22" fmla="*/ 12 w 16"/>
                      <a:gd name="T23" fmla="*/ 2 h 30"/>
                      <a:gd name="T24" fmla="*/ 8 w 16"/>
                      <a:gd name="T25" fmla="*/ 6 h 30"/>
                      <a:gd name="T26" fmla="*/ 6 w 16"/>
                      <a:gd name="T27" fmla="*/ 8 h 30"/>
                      <a:gd name="T28" fmla="*/ 4 w 16"/>
                      <a:gd name="T29" fmla="*/ 12 h 30"/>
                      <a:gd name="T30" fmla="*/ 2 w 16"/>
                      <a:gd name="T31" fmla="*/ 18 h 30"/>
                      <a:gd name="T32" fmla="*/ 2 w 16"/>
                      <a:gd name="T33" fmla="*/ 22 h 30"/>
                      <a:gd name="T34" fmla="*/ 0 w 16"/>
                      <a:gd name="T35" fmla="*/ 26 h 30"/>
                      <a:gd name="T36" fmla="*/ 0 w 16"/>
                      <a:gd name="T37" fmla="*/ 30 h 30"/>
                      <a:gd name="T38" fmla="*/ 2 w 16"/>
                      <a:gd name="T39" fmla="*/ 30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0"/>
                      <a:gd name="T62" fmla="*/ 16 w 16"/>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0">
                        <a:moveTo>
                          <a:pt x="2" y="30"/>
                        </a:moveTo>
                        <a:lnTo>
                          <a:pt x="2" y="30"/>
                        </a:lnTo>
                        <a:lnTo>
                          <a:pt x="2" y="26"/>
                        </a:lnTo>
                        <a:lnTo>
                          <a:pt x="4" y="22"/>
                        </a:lnTo>
                        <a:lnTo>
                          <a:pt x="6" y="18"/>
                        </a:lnTo>
                        <a:lnTo>
                          <a:pt x="6" y="14"/>
                        </a:lnTo>
                        <a:lnTo>
                          <a:pt x="8" y="10"/>
                        </a:lnTo>
                        <a:lnTo>
                          <a:pt x="10" y="6"/>
                        </a:lnTo>
                        <a:lnTo>
                          <a:pt x="14" y="4"/>
                        </a:lnTo>
                        <a:lnTo>
                          <a:pt x="16" y="0"/>
                        </a:lnTo>
                        <a:lnTo>
                          <a:pt x="14" y="0"/>
                        </a:lnTo>
                        <a:lnTo>
                          <a:pt x="12" y="2"/>
                        </a:lnTo>
                        <a:lnTo>
                          <a:pt x="8" y="6"/>
                        </a:lnTo>
                        <a:lnTo>
                          <a:pt x="6" y="8"/>
                        </a:lnTo>
                        <a:lnTo>
                          <a:pt x="4" y="12"/>
                        </a:lnTo>
                        <a:lnTo>
                          <a:pt x="2" y="18"/>
                        </a:lnTo>
                        <a:lnTo>
                          <a:pt x="2" y="22"/>
                        </a:lnTo>
                        <a:lnTo>
                          <a:pt x="0" y="26"/>
                        </a:lnTo>
                        <a:lnTo>
                          <a:pt x="0" y="30"/>
                        </a:lnTo>
                        <a:lnTo>
                          <a:pt x="2" y="30"/>
                        </a:lnTo>
                        <a:close/>
                      </a:path>
                    </a:pathLst>
                  </a:custGeom>
                  <a:solidFill>
                    <a:srgbClr val="000000"/>
                  </a:solidFill>
                  <a:ln w="9525">
                    <a:noFill/>
                    <a:round/>
                    <a:headEnd/>
                    <a:tailEnd/>
                  </a:ln>
                </p:spPr>
                <p:txBody>
                  <a:bodyPr/>
                  <a:lstStyle/>
                  <a:p>
                    <a:endParaRPr lang="es-AR"/>
                  </a:p>
                </p:txBody>
              </p:sp>
              <p:sp>
                <p:nvSpPr>
                  <p:cNvPr id="75147" name="Freeform 427"/>
                  <p:cNvSpPr>
                    <a:spLocks/>
                  </p:cNvSpPr>
                  <p:nvPr/>
                </p:nvSpPr>
                <p:spPr bwMode="auto">
                  <a:xfrm>
                    <a:off x="4616" y="2178"/>
                    <a:ext cx="6" cy="30"/>
                  </a:xfrm>
                  <a:custGeom>
                    <a:avLst/>
                    <a:gdLst>
                      <a:gd name="T0" fmla="*/ 6 w 6"/>
                      <a:gd name="T1" fmla="*/ 30 h 30"/>
                      <a:gd name="T2" fmla="*/ 6 w 6"/>
                      <a:gd name="T3" fmla="*/ 30 h 30"/>
                      <a:gd name="T4" fmla="*/ 4 w 6"/>
                      <a:gd name="T5" fmla="*/ 24 h 30"/>
                      <a:gd name="T6" fmla="*/ 4 w 6"/>
                      <a:gd name="T7" fmla="*/ 18 h 30"/>
                      <a:gd name="T8" fmla="*/ 2 w 6"/>
                      <a:gd name="T9" fmla="*/ 8 h 30"/>
                      <a:gd name="T10" fmla="*/ 2 w 6"/>
                      <a:gd name="T11" fmla="*/ 0 h 30"/>
                      <a:gd name="T12" fmla="*/ 0 w 6"/>
                      <a:gd name="T13" fmla="*/ 0 h 30"/>
                      <a:gd name="T14" fmla="*/ 0 w 6"/>
                      <a:gd name="T15" fmla="*/ 8 h 30"/>
                      <a:gd name="T16" fmla="*/ 2 w 6"/>
                      <a:gd name="T17" fmla="*/ 18 h 30"/>
                      <a:gd name="T18" fmla="*/ 2 w 6"/>
                      <a:gd name="T19" fmla="*/ 24 h 30"/>
                      <a:gd name="T20" fmla="*/ 4 w 6"/>
                      <a:gd name="T21" fmla="*/ 30 h 30"/>
                      <a:gd name="T22" fmla="*/ 6 w 6"/>
                      <a:gd name="T23" fmla="*/ 3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0"/>
                      <a:gd name="T38" fmla="*/ 6 w 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0">
                        <a:moveTo>
                          <a:pt x="6" y="30"/>
                        </a:moveTo>
                        <a:lnTo>
                          <a:pt x="6" y="30"/>
                        </a:lnTo>
                        <a:lnTo>
                          <a:pt x="4" y="24"/>
                        </a:lnTo>
                        <a:lnTo>
                          <a:pt x="4" y="18"/>
                        </a:lnTo>
                        <a:lnTo>
                          <a:pt x="2" y="8"/>
                        </a:lnTo>
                        <a:lnTo>
                          <a:pt x="2" y="0"/>
                        </a:lnTo>
                        <a:lnTo>
                          <a:pt x="0" y="0"/>
                        </a:lnTo>
                        <a:lnTo>
                          <a:pt x="0" y="8"/>
                        </a:lnTo>
                        <a:lnTo>
                          <a:pt x="2" y="18"/>
                        </a:lnTo>
                        <a:lnTo>
                          <a:pt x="2" y="24"/>
                        </a:lnTo>
                        <a:lnTo>
                          <a:pt x="4" y="30"/>
                        </a:lnTo>
                        <a:lnTo>
                          <a:pt x="6" y="30"/>
                        </a:lnTo>
                        <a:close/>
                      </a:path>
                    </a:pathLst>
                  </a:custGeom>
                  <a:solidFill>
                    <a:srgbClr val="000000"/>
                  </a:solidFill>
                  <a:ln w="9525">
                    <a:noFill/>
                    <a:round/>
                    <a:headEnd/>
                    <a:tailEnd/>
                  </a:ln>
                </p:spPr>
                <p:txBody>
                  <a:bodyPr/>
                  <a:lstStyle/>
                  <a:p>
                    <a:endParaRPr lang="es-AR"/>
                  </a:p>
                </p:txBody>
              </p:sp>
              <p:sp>
                <p:nvSpPr>
                  <p:cNvPr id="75148" name="Freeform 428"/>
                  <p:cNvSpPr>
                    <a:spLocks/>
                  </p:cNvSpPr>
                  <p:nvPr/>
                </p:nvSpPr>
                <p:spPr bwMode="auto">
                  <a:xfrm>
                    <a:off x="4620" y="2208"/>
                    <a:ext cx="4" cy="20"/>
                  </a:xfrm>
                  <a:custGeom>
                    <a:avLst/>
                    <a:gdLst>
                      <a:gd name="T0" fmla="*/ 4 w 4"/>
                      <a:gd name="T1" fmla="*/ 20 h 20"/>
                      <a:gd name="T2" fmla="*/ 4 w 4"/>
                      <a:gd name="T3" fmla="*/ 20 h 20"/>
                      <a:gd name="T4" fmla="*/ 4 w 4"/>
                      <a:gd name="T5" fmla="*/ 16 h 20"/>
                      <a:gd name="T6" fmla="*/ 4 w 4"/>
                      <a:gd name="T7" fmla="*/ 10 h 20"/>
                      <a:gd name="T8" fmla="*/ 2 w 4"/>
                      <a:gd name="T9" fmla="*/ 4 h 20"/>
                      <a:gd name="T10" fmla="*/ 2 w 4"/>
                      <a:gd name="T11" fmla="*/ 0 h 20"/>
                      <a:gd name="T12" fmla="*/ 0 w 4"/>
                      <a:gd name="T13" fmla="*/ 0 h 20"/>
                      <a:gd name="T14" fmla="*/ 0 w 4"/>
                      <a:gd name="T15" fmla="*/ 6 h 20"/>
                      <a:gd name="T16" fmla="*/ 2 w 4"/>
                      <a:gd name="T17" fmla="*/ 10 h 20"/>
                      <a:gd name="T18" fmla="*/ 2 w 4"/>
                      <a:gd name="T19" fmla="*/ 16 h 20"/>
                      <a:gd name="T20" fmla="*/ 2 w 4"/>
                      <a:gd name="T21" fmla="*/ 20 h 20"/>
                      <a:gd name="T22" fmla="*/ 4 w 4"/>
                      <a:gd name="T23" fmla="*/ 2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20"/>
                      <a:gd name="T38" fmla="*/ 4 w 4"/>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20">
                        <a:moveTo>
                          <a:pt x="4" y="20"/>
                        </a:moveTo>
                        <a:lnTo>
                          <a:pt x="4" y="20"/>
                        </a:lnTo>
                        <a:lnTo>
                          <a:pt x="4" y="16"/>
                        </a:lnTo>
                        <a:lnTo>
                          <a:pt x="4" y="10"/>
                        </a:lnTo>
                        <a:lnTo>
                          <a:pt x="2" y="4"/>
                        </a:lnTo>
                        <a:lnTo>
                          <a:pt x="2" y="0"/>
                        </a:lnTo>
                        <a:lnTo>
                          <a:pt x="0" y="0"/>
                        </a:lnTo>
                        <a:lnTo>
                          <a:pt x="0" y="6"/>
                        </a:lnTo>
                        <a:lnTo>
                          <a:pt x="2" y="10"/>
                        </a:lnTo>
                        <a:lnTo>
                          <a:pt x="2" y="16"/>
                        </a:lnTo>
                        <a:lnTo>
                          <a:pt x="2" y="20"/>
                        </a:lnTo>
                        <a:lnTo>
                          <a:pt x="4" y="20"/>
                        </a:lnTo>
                        <a:close/>
                      </a:path>
                    </a:pathLst>
                  </a:custGeom>
                  <a:solidFill>
                    <a:srgbClr val="000000"/>
                  </a:solidFill>
                  <a:ln w="9525">
                    <a:noFill/>
                    <a:round/>
                    <a:headEnd/>
                    <a:tailEnd/>
                  </a:ln>
                </p:spPr>
                <p:txBody>
                  <a:bodyPr/>
                  <a:lstStyle/>
                  <a:p>
                    <a:endParaRPr lang="es-AR"/>
                  </a:p>
                </p:txBody>
              </p:sp>
              <p:sp>
                <p:nvSpPr>
                  <p:cNvPr id="75149" name="Freeform 429"/>
                  <p:cNvSpPr>
                    <a:spLocks/>
                  </p:cNvSpPr>
                  <p:nvPr/>
                </p:nvSpPr>
                <p:spPr bwMode="auto">
                  <a:xfrm>
                    <a:off x="4622" y="2230"/>
                    <a:ext cx="8" cy="32"/>
                  </a:xfrm>
                  <a:custGeom>
                    <a:avLst/>
                    <a:gdLst>
                      <a:gd name="T0" fmla="*/ 8 w 8"/>
                      <a:gd name="T1" fmla="*/ 30 h 32"/>
                      <a:gd name="T2" fmla="*/ 8 w 8"/>
                      <a:gd name="T3" fmla="*/ 30 h 32"/>
                      <a:gd name="T4" fmla="*/ 6 w 8"/>
                      <a:gd name="T5" fmla="*/ 24 h 32"/>
                      <a:gd name="T6" fmla="*/ 4 w 8"/>
                      <a:gd name="T7" fmla="*/ 14 h 32"/>
                      <a:gd name="T8" fmla="*/ 2 w 8"/>
                      <a:gd name="T9" fmla="*/ 6 h 32"/>
                      <a:gd name="T10" fmla="*/ 2 w 8"/>
                      <a:gd name="T11" fmla="*/ 0 h 32"/>
                      <a:gd name="T12" fmla="*/ 0 w 8"/>
                      <a:gd name="T13" fmla="*/ 0 h 32"/>
                      <a:gd name="T14" fmla="*/ 0 w 8"/>
                      <a:gd name="T15" fmla="*/ 6 h 32"/>
                      <a:gd name="T16" fmla="*/ 2 w 8"/>
                      <a:gd name="T17" fmla="*/ 14 h 32"/>
                      <a:gd name="T18" fmla="*/ 4 w 8"/>
                      <a:gd name="T19" fmla="*/ 24 h 32"/>
                      <a:gd name="T20" fmla="*/ 6 w 8"/>
                      <a:gd name="T21" fmla="*/ 32 h 32"/>
                      <a:gd name="T22" fmla="*/ 8 w 8"/>
                      <a:gd name="T23" fmla="*/ 3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32"/>
                      <a:gd name="T38" fmla="*/ 8 w 8"/>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32">
                        <a:moveTo>
                          <a:pt x="8" y="30"/>
                        </a:moveTo>
                        <a:lnTo>
                          <a:pt x="8" y="30"/>
                        </a:lnTo>
                        <a:lnTo>
                          <a:pt x="6" y="24"/>
                        </a:lnTo>
                        <a:lnTo>
                          <a:pt x="4" y="14"/>
                        </a:lnTo>
                        <a:lnTo>
                          <a:pt x="2" y="6"/>
                        </a:lnTo>
                        <a:lnTo>
                          <a:pt x="2" y="0"/>
                        </a:lnTo>
                        <a:lnTo>
                          <a:pt x="0" y="0"/>
                        </a:lnTo>
                        <a:lnTo>
                          <a:pt x="0" y="6"/>
                        </a:lnTo>
                        <a:lnTo>
                          <a:pt x="2" y="14"/>
                        </a:lnTo>
                        <a:lnTo>
                          <a:pt x="4" y="24"/>
                        </a:lnTo>
                        <a:lnTo>
                          <a:pt x="6" y="32"/>
                        </a:lnTo>
                        <a:lnTo>
                          <a:pt x="8" y="30"/>
                        </a:lnTo>
                        <a:close/>
                      </a:path>
                    </a:pathLst>
                  </a:custGeom>
                  <a:solidFill>
                    <a:srgbClr val="000000"/>
                  </a:solidFill>
                  <a:ln w="9525">
                    <a:noFill/>
                    <a:round/>
                    <a:headEnd/>
                    <a:tailEnd/>
                  </a:ln>
                </p:spPr>
                <p:txBody>
                  <a:bodyPr/>
                  <a:lstStyle/>
                  <a:p>
                    <a:endParaRPr lang="es-AR"/>
                  </a:p>
                </p:txBody>
              </p:sp>
              <p:sp>
                <p:nvSpPr>
                  <p:cNvPr id="75150" name="Freeform 430"/>
                  <p:cNvSpPr>
                    <a:spLocks/>
                  </p:cNvSpPr>
                  <p:nvPr/>
                </p:nvSpPr>
                <p:spPr bwMode="auto">
                  <a:xfrm>
                    <a:off x="4630" y="2262"/>
                    <a:ext cx="20" cy="36"/>
                  </a:xfrm>
                  <a:custGeom>
                    <a:avLst/>
                    <a:gdLst>
                      <a:gd name="T0" fmla="*/ 20 w 20"/>
                      <a:gd name="T1" fmla="*/ 34 h 36"/>
                      <a:gd name="T2" fmla="*/ 20 w 20"/>
                      <a:gd name="T3" fmla="*/ 34 h 36"/>
                      <a:gd name="T4" fmla="*/ 20 w 20"/>
                      <a:gd name="T5" fmla="*/ 32 h 36"/>
                      <a:gd name="T6" fmla="*/ 16 w 20"/>
                      <a:gd name="T7" fmla="*/ 28 h 36"/>
                      <a:gd name="T8" fmla="*/ 14 w 20"/>
                      <a:gd name="T9" fmla="*/ 22 h 36"/>
                      <a:gd name="T10" fmla="*/ 12 w 20"/>
                      <a:gd name="T11" fmla="*/ 18 h 36"/>
                      <a:gd name="T12" fmla="*/ 10 w 20"/>
                      <a:gd name="T13" fmla="*/ 12 h 36"/>
                      <a:gd name="T14" fmla="*/ 6 w 20"/>
                      <a:gd name="T15" fmla="*/ 8 h 36"/>
                      <a:gd name="T16" fmla="*/ 4 w 20"/>
                      <a:gd name="T17" fmla="*/ 2 h 36"/>
                      <a:gd name="T18" fmla="*/ 2 w 20"/>
                      <a:gd name="T19" fmla="*/ 0 h 36"/>
                      <a:gd name="T20" fmla="*/ 0 w 20"/>
                      <a:gd name="T21" fmla="*/ 0 h 36"/>
                      <a:gd name="T22" fmla="*/ 2 w 20"/>
                      <a:gd name="T23" fmla="*/ 4 h 36"/>
                      <a:gd name="T24" fmla="*/ 4 w 20"/>
                      <a:gd name="T25" fmla="*/ 8 h 36"/>
                      <a:gd name="T26" fmla="*/ 6 w 20"/>
                      <a:gd name="T27" fmla="*/ 14 h 36"/>
                      <a:gd name="T28" fmla="*/ 10 w 20"/>
                      <a:gd name="T29" fmla="*/ 18 h 36"/>
                      <a:gd name="T30" fmla="*/ 12 w 20"/>
                      <a:gd name="T31" fmla="*/ 24 h 36"/>
                      <a:gd name="T32" fmla="*/ 14 w 20"/>
                      <a:gd name="T33" fmla="*/ 28 h 36"/>
                      <a:gd name="T34" fmla="*/ 16 w 20"/>
                      <a:gd name="T35" fmla="*/ 32 h 36"/>
                      <a:gd name="T36" fmla="*/ 18 w 20"/>
                      <a:gd name="T37" fmla="*/ 36 h 36"/>
                      <a:gd name="T38" fmla="*/ 20 w 20"/>
                      <a:gd name="T39" fmla="*/ 34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36"/>
                      <a:gd name="T62" fmla="*/ 20 w 20"/>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36">
                        <a:moveTo>
                          <a:pt x="20" y="34"/>
                        </a:moveTo>
                        <a:lnTo>
                          <a:pt x="20" y="34"/>
                        </a:lnTo>
                        <a:lnTo>
                          <a:pt x="20" y="32"/>
                        </a:lnTo>
                        <a:lnTo>
                          <a:pt x="16" y="28"/>
                        </a:lnTo>
                        <a:lnTo>
                          <a:pt x="14" y="22"/>
                        </a:lnTo>
                        <a:lnTo>
                          <a:pt x="12" y="18"/>
                        </a:lnTo>
                        <a:lnTo>
                          <a:pt x="10" y="12"/>
                        </a:lnTo>
                        <a:lnTo>
                          <a:pt x="6" y="8"/>
                        </a:lnTo>
                        <a:lnTo>
                          <a:pt x="4" y="2"/>
                        </a:lnTo>
                        <a:lnTo>
                          <a:pt x="2" y="0"/>
                        </a:lnTo>
                        <a:lnTo>
                          <a:pt x="0" y="0"/>
                        </a:lnTo>
                        <a:lnTo>
                          <a:pt x="2" y="4"/>
                        </a:lnTo>
                        <a:lnTo>
                          <a:pt x="4" y="8"/>
                        </a:lnTo>
                        <a:lnTo>
                          <a:pt x="6" y="14"/>
                        </a:lnTo>
                        <a:lnTo>
                          <a:pt x="10" y="18"/>
                        </a:lnTo>
                        <a:lnTo>
                          <a:pt x="12" y="24"/>
                        </a:lnTo>
                        <a:lnTo>
                          <a:pt x="14" y="28"/>
                        </a:lnTo>
                        <a:lnTo>
                          <a:pt x="16" y="32"/>
                        </a:lnTo>
                        <a:lnTo>
                          <a:pt x="18" y="36"/>
                        </a:lnTo>
                        <a:lnTo>
                          <a:pt x="20" y="34"/>
                        </a:lnTo>
                        <a:close/>
                      </a:path>
                    </a:pathLst>
                  </a:custGeom>
                  <a:solidFill>
                    <a:srgbClr val="000000"/>
                  </a:solidFill>
                  <a:ln w="9525">
                    <a:noFill/>
                    <a:round/>
                    <a:headEnd/>
                    <a:tailEnd/>
                  </a:ln>
                </p:spPr>
                <p:txBody>
                  <a:bodyPr/>
                  <a:lstStyle/>
                  <a:p>
                    <a:endParaRPr lang="es-AR"/>
                  </a:p>
                </p:txBody>
              </p:sp>
              <p:sp>
                <p:nvSpPr>
                  <p:cNvPr id="75151" name="Freeform 431"/>
                  <p:cNvSpPr>
                    <a:spLocks/>
                  </p:cNvSpPr>
                  <p:nvPr/>
                </p:nvSpPr>
                <p:spPr bwMode="auto">
                  <a:xfrm>
                    <a:off x="4648" y="2298"/>
                    <a:ext cx="22" cy="44"/>
                  </a:xfrm>
                  <a:custGeom>
                    <a:avLst/>
                    <a:gdLst>
                      <a:gd name="T0" fmla="*/ 22 w 22"/>
                      <a:gd name="T1" fmla="*/ 44 h 44"/>
                      <a:gd name="T2" fmla="*/ 22 w 22"/>
                      <a:gd name="T3" fmla="*/ 44 h 44"/>
                      <a:gd name="T4" fmla="*/ 20 w 22"/>
                      <a:gd name="T5" fmla="*/ 40 h 44"/>
                      <a:gd name="T6" fmla="*/ 18 w 22"/>
                      <a:gd name="T7" fmla="*/ 34 h 44"/>
                      <a:gd name="T8" fmla="*/ 16 w 22"/>
                      <a:gd name="T9" fmla="*/ 28 h 44"/>
                      <a:gd name="T10" fmla="*/ 12 w 22"/>
                      <a:gd name="T11" fmla="*/ 20 h 44"/>
                      <a:gd name="T12" fmla="*/ 10 w 22"/>
                      <a:gd name="T13" fmla="*/ 14 h 44"/>
                      <a:gd name="T14" fmla="*/ 8 w 22"/>
                      <a:gd name="T15" fmla="*/ 8 h 44"/>
                      <a:gd name="T16" fmla="*/ 4 w 22"/>
                      <a:gd name="T17" fmla="*/ 2 h 44"/>
                      <a:gd name="T18" fmla="*/ 2 w 22"/>
                      <a:gd name="T19" fmla="*/ 0 h 44"/>
                      <a:gd name="T20" fmla="*/ 0 w 22"/>
                      <a:gd name="T21" fmla="*/ 0 h 44"/>
                      <a:gd name="T22" fmla="*/ 2 w 22"/>
                      <a:gd name="T23" fmla="*/ 4 h 44"/>
                      <a:gd name="T24" fmla="*/ 4 w 22"/>
                      <a:gd name="T25" fmla="*/ 10 h 44"/>
                      <a:gd name="T26" fmla="*/ 8 w 22"/>
                      <a:gd name="T27" fmla="*/ 16 h 44"/>
                      <a:gd name="T28" fmla="*/ 10 w 22"/>
                      <a:gd name="T29" fmla="*/ 22 h 44"/>
                      <a:gd name="T30" fmla="*/ 14 w 22"/>
                      <a:gd name="T31" fmla="*/ 28 h 44"/>
                      <a:gd name="T32" fmla="*/ 16 w 22"/>
                      <a:gd name="T33" fmla="*/ 36 h 44"/>
                      <a:gd name="T34" fmla="*/ 18 w 22"/>
                      <a:gd name="T35" fmla="*/ 40 h 44"/>
                      <a:gd name="T36" fmla="*/ 20 w 22"/>
                      <a:gd name="T37" fmla="*/ 44 h 44"/>
                      <a:gd name="T38" fmla="*/ 22 w 22"/>
                      <a:gd name="T39" fmla="*/ 44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4"/>
                      <a:gd name="T62" fmla="*/ 22 w 22"/>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4">
                        <a:moveTo>
                          <a:pt x="22" y="44"/>
                        </a:moveTo>
                        <a:lnTo>
                          <a:pt x="22" y="44"/>
                        </a:lnTo>
                        <a:lnTo>
                          <a:pt x="20" y="40"/>
                        </a:lnTo>
                        <a:lnTo>
                          <a:pt x="18" y="34"/>
                        </a:lnTo>
                        <a:lnTo>
                          <a:pt x="16" y="28"/>
                        </a:lnTo>
                        <a:lnTo>
                          <a:pt x="12" y="20"/>
                        </a:lnTo>
                        <a:lnTo>
                          <a:pt x="10" y="14"/>
                        </a:lnTo>
                        <a:lnTo>
                          <a:pt x="8" y="8"/>
                        </a:lnTo>
                        <a:lnTo>
                          <a:pt x="4" y="2"/>
                        </a:lnTo>
                        <a:lnTo>
                          <a:pt x="2" y="0"/>
                        </a:lnTo>
                        <a:lnTo>
                          <a:pt x="0" y="0"/>
                        </a:lnTo>
                        <a:lnTo>
                          <a:pt x="2" y="4"/>
                        </a:lnTo>
                        <a:lnTo>
                          <a:pt x="4" y="10"/>
                        </a:lnTo>
                        <a:lnTo>
                          <a:pt x="8" y="16"/>
                        </a:lnTo>
                        <a:lnTo>
                          <a:pt x="10" y="22"/>
                        </a:lnTo>
                        <a:lnTo>
                          <a:pt x="14" y="28"/>
                        </a:lnTo>
                        <a:lnTo>
                          <a:pt x="16" y="36"/>
                        </a:lnTo>
                        <a:lnTo>
                          <a:pt x="18" y="40"/>
                        </a:lnTo>
                        <a:lnTo>
                          <a:pt x="20" y="44"/>
                        </a:lnTo>
                        <a:lnTo>
                          <a:pt x="22" y="44"/>
                        </a:lnTo>
                        <a:close/>
                      </a:path>
                    </a:pathLst>
                  </a:custGeom>
                  <a:solidFill>
                    <a:srgbClr val="000000"/>
                  </a:solidFill>
                  <a:ln w="9525">
                    <a:noFill/>
                    <a:round/>
                    <a:headEnd/>
                    <a:tailEnd/>
                  </a:ln>
                </p:spPr>
                <p:txBody>
                  <a:bodyPr/>
                  <a:lstStyle/>
                  <a:p>
                    <a:endParaRPr lang="es-AR"/>
                  </a:p>
                </p:txBody>
              </p:sp>
              <p:sp>
                <p:nvSpPr>
                  <p:cNvPr id="75152" name="Freeform 432"/>
                  <p:cNvSpPr>
                    <a:spLocks/>
                  </p:cNvSpPr>
                  <p:nvPr/>
                </p:nvSpPr>
                <p:spPr bwMode="auto">
                  <a:xfrm>
                    <a:off x="4668" y="2342"/>
                    <a:ext cx="26" cy="62"/>
                  </a:xfrm>
                  <a:custGeom>
                    <a:avLst/>
                    <a:gdLst>
                      <a:gd name="T0" fmla="*/ 26 w 26"/>
                      <a:gd name="T1" fmla="*/ 62 h 62"/>
                      <a:gd name="T2" fmla="*/ 26 w 26"/>
                      <a:gd name="T3" fmla="*/ 62 h 62"/>
                      <a:gd name="T4" fmla="*/ 26 w 26"/>
                      <a:gd name="T5" fmla="*/ 54 h 62"/>
                      <a:gd name="T6" fmla="*/ 24 w 26"/>
                      <a:gd name="T7" fmla="*/ 46 h 62"/>
                      <a:gd name="T8" fmla="*/ 20 w 26"/>
                      <a:gd name="T9" fmla="*/ 36 h 62"/>
                      <a:gd name="T10" fmla="*/ 16 w 26"/>
                      <a:gd name="T11" fmla="*/ 26 h 62"/>
                      <a:gd name="T12" fmla="*/ 12 w 26"/>
                      <a:gd name="T13" fmla="*/ 18 h 62"/>
                      <a:gd name="T14" fmla="*/ 8 w 26"/>
                      <a:gd name="T15" fmla="*/ 10 h 62"/>
                      <a:gd name="T16" fmla="*/ 4 w 26"/>
                      <a:gd name="T17" fmla="*/ 4 h 62"/>
                      <a:gd name="T18" fmla="*/ 2 w 26"/>
                      <a:gd name="T19" fmla="*/ 0 h 62"/>
                      <a:gd name="T20" fmla="*/ 0 w 26"/>
                      <a:gd name="T21" fmla="*/ 0 h 62"/>
                      <a:gd name="T22" fmla="*/ 2 w 26"/>
                      <a:gd name="T23" fmla="*/ 6 h 62"/>
                      <a:gd name="T24" fmla="*/ 6 w 26"/>
                      <a:gd name="T25" fmla="*/ 12 h 62"/>
                      <a:gd name="T26" fmla="*/ 10 w 26"/>
                      <a:gd name="T27" fmla="*/ 20 h 62"/>
                      <a:gd name="T28" fmla="*/ 14 w 26"/>
                      <a:gd name="T29" fmla="*/ 28 h 62"/>
                      <a:gd name="T30" fmla="*/ 18 w 26"/>
                      <a:gd name="T31" fmla="*/ 36 h 62"/>
                      <a:gd name="T32" fmla="*/ 22 w 26"/>
                      <a:gd name="T33" fmla="*/ 46 h 62"/>
                      <a:gd name="T34" fmla="*/ 24 w 26"/>
                      <a:gd name="T35" fmla="*/ 54 h 62"/>
                      <a:gd name="T36" fmla="*/ 24 w 26"/>
                      <a:gd name="T37" fmla="*/ 62 h 62"/>
                      <a:gd name="T38" fmla="*/ 26 w 26"/>
                      <a:gd name="T39" fmla="*/ 62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62"/>
                      <a:gd name="T62" fmla="*/ 26 w 26"/>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62">
                        <a:moveTo>
                          <a:pt x="26" y="62"/>
                        </a:moveTo>
                        <a:lnTo>
                          <a:pt x="26" y="62"/>
                        </a:lnTo>
                        <a:lnTo>
                          <a:pt x="26" y="54"/>
                        </a:lnTo>
                        <a:lnTo>
                          <a:pt x="24" y="46"/>
                        </a:lnTo>
                        <a:lnTo>
                          <a:pt x="20" y="36"/>
                        </a:lnTo>
                        <a:lnTo>
                          <a:pt x="16" y="26"/>
                        </a:lnTo>
                        <a:lnTo>
                          <a:pt x="12" y="18"/>
                        </a:lnTo>
                        <a:lnTo>
                          <a:pt x="8" y="10"/>
                        </a:lnTo>
                        <a:lnTo>
                          <a:pt x="4" y="4"/>
                        </a:lnTo>
                        <a:lnTo>
                          <a:pt x="2" y="0"/>
                        </a:lnTo>
                        <a:lnTo>
                          <a:pt x="0" y="0"/>
                        </a:lnTo>
                        <a:lnTo>
                          <a:pt x="2" y="6"/>
                        </a:lnTo>
                        <a:lnTo>
                          <a:pt x="6" y="12"/>
                        </a:lnTo>
                        <a:lnTo>
                          <a:pt x="10" y="20"/>
                        </a:lnTo>
                        <a:lnTo>
                          <a:pt x="14" y="28"/>
                        </a:lnTo>
                        <a:lnTo>
                          <a:pt x="18" y="36"/>
                        </a:lnTo>
                        <a:lnTo>
                          <a:pt x="22" y="46"/>
                        </a:lnTo>
                        <a:lnTo>
                          <a:pt x="24" y="54"/>
                        </a:lnTo>
                        <a:lnTo>
                          <a:pt x="24" y="62"/>
                        </a:lnTo>
                        <a:lnTo>
                          <a:pt x="26" y="62"/>
                        </a:lnTo>
                        <a:close/>
                      </a:path>
                    </a:pathLst>
                  </a:custGeom>
                  <a:solidFill>
                    <a:srgbClr val="000000"/>
                  </a:solidFill>
                  <a:ln w="9525">
                    <a:noFill/>
                    <a:round/>
                    <a:headEnd/>
                    <a:tailEnd/>
                  </a:ln>
                </p:spPr>
                <p:txBody>
                  <a:bodyPr/>
                  <a:lstStyle/>
                  <a:p>
                    <a:endParaRPr lang="es-AR"/>
                  </a:p>
                </p:txBody>
              </p:sp>
              <p:sp>
                <p:nvSpPr>
                  <p:cNvPr id="75153" name="Freeform 433"/>
                  <p:cNvSpPr>
                    <a:spLocks/>
                  </p:cNvSpPr>
                  <p:nvPr/>
                </p:nvSpPr>
                <p:spPr bwMode="auto">
                  <a:xfrm>
                    <a:off x="4678" y="2404"/>
                    <a:ext cx="16" cy="30"/>
                  </a:xfrm>
                  <a:custGeom>
                    <a:avLst/>
                    <a:gdLst>
                      <a:gd name="T0" fmla="*/ 0 w 16"/>
                      <a:gd name="T1" fmla="*/ 30 h 30"/>
                      <a:gd name="T2" fmla="*/ 0 w 16"/>
                      <a:gd name="T3" fmla="*/ 30 h 30"/>
                      <a:gd name="T4" fmla="*/ 2 w 16"/>
                      <a:gd name="T5" fmla="*/ 28 h 30"/>
                      <a:gd name="T6" fmla="*/ 4 w 16"/>
                      <a:gd name="T7" fmla="*/ 28 h 30"/>
                      <a:gd name="T8" fmla="*/ 8 w 16"/>
                      <a:gd name="T9" fmla="*/ 24 h 30"/>
                      <a:gd name="T10" fmla="*/ 10 w 16"/>
                      <a:gd name="T11" fmla="*/ 22 h 30"/>
                      <a:gd name="T12" fmla="*/ 12 w 16"/>
                      <a:gd name="T13" fmla="*/ 18 h 30"/>
                      <a:gd name="T14" fmla="*/ 14 w 16"/>
                      <a:gd name="T15" fmla="*/ 12 h 30"/>
                      <a:gd name="T16" fmla="*/ 16 w 16"/>
                      <a:gd name="T17" fmla="*/ 8 h 30"/>
                      <a:gd name="T18" fmla="*/ 16 w 16"/>
                      <a:gd name="T19" fmla="*/ 0 h 30"/>
                      <a:gd name="T20" fmla="*/ 14 w 16"/>
                      <a:gd name="T21" fmla="*/ 0 h 30"/>
                      <a:gd name="T22" fmla="*/ 14 w 16"/>
                      <a:gd name="T23" fmla="*/ 6 h 30"/>
                      <a:gd name="T24" fmla="*/ 12 w 16"/>
                      <a:gd name="T25" fmla="*/ 12 h 30"/>
                      <a:gd name="T26" fmla="*/ 10 w 16"/>
                      <a:gd name="T27" fmla="*/ 16 h 30"/>
                      <a:gd name="T28" fmla="*/ 8 w 16"/>
                      <a:gd name="T29" fmla="*/ 20 h 30"/>
                      <a:gd name="T30" fmla="*/ 6 w 16"/>
                      <a:gd name="T31" fmla="*/ 22 h 30"/>
                      <a:gd name="T32" fmla="*/ 2 w 16"/>
                      <a:gd name="T33" fmla="*/ 26 h 30"/>
                      <a:gd name="T34" fmla="*/ 0 w 16"/>
                      <a:gd name="T35" fmla="*/ 26 h 30"/>
                      <a:gd name="T36" fmla="*/ 0 w 16"/>
                      <a:gd name="T37" fmla="*/ 28 h 30"/>
                      <a:gd name="T38" fmla="*/ 0 w 16"/>
                      <a:gd name="T39" fmla="*/ 28 h 30"/>
                      <a:gd name="T40" fmla="*/ 0 w 16"/>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0" y="30"/>
                        </a:moveTo>
                        <a:lnTo>
                          <a:pt x="0" y="30"/>
                        </a:lnTo>
                        <a:lnTo>
                          <a:pt x="2" y="28"/>
                        </a:lnTo>
                        <a:lnTo>
                          <a:pt x="4" y="28"/>
                        </a:lnTo>
                        <a:lnTo>
                          <a:pt x="8" y="24"/>
                        </a:lnTo>
                        <a:lnTo>
                          <a:pt x="10" y="22"/>
                        </a:lnTo>
                        <a:lnTo>
                          <a:pt x="12" y="18"/>
                        </a:lnTo>
                        <a:lnTo>
                          <a:pt x="14" y="12"/>
                        </a:lnTo>
                        <a:lnTo>
                          <a:pt x="16" y="8"/>
                        </a:lnTo>
                        <a:lnTo>
                          <a:pt x="16" y="0"/>
                        </a:lnTo>
                        <a:lnTo>
                          <a:pt x="14" y="0"/>
                        </a:lnTo>
                        <a:lnTo>
                          <a:pt x="14" y="6"/>
                        </a:lnTo>
                        <a:lnTo>
                          <a:pt x="12" y="12"/>
                        </a:lnTo>
                        <a:lnTo>
                          <a:pt x="10" y="16"/>
                        </a:lnTo>
                        <a:lnTo>
                          <a:pt x="8" y="20"/>
                        </a:lnTo>
                        <a:lnTo>
                          <a:pt x="6" y="22"/>
                        </a:lnTo>
                        <a:lnTo>
                          <a:pt x="2" y="26"/>
                        </a:lnTo>
                        <a:lnTo>
                          <a:pt x="0" y="26"/>
                        </a:lnTo>
                        <a:lnTo>
                          <a:pt x="0" y="28"/>
                        </a:lnTo>
                        <a:lnTo>
                          <a:pt x="0" y="30"/>
                        </a:lnTo>
                        <a:close/>
                      </a:path>
                    </a:pathLst>
                  </a:custGeom>
                  <a:solidFill>
                    <a:srgbClr val="000000"/>
                  </a:solidFill>
                  <a:ln w="9525">
                    <a:noFill/>
                    <a:round/>
                    <a:headEnd/>
                    <a:tailEnd/>
                  </a:ln>
                </p:spPr>
                <p:txBody>
                  <a:bodyPr/>
                  <a:lstStyle/>
                  <a:p>
                    <a:endParaRPr lang="es-AR"/>
                  </a:p>
                </p:txBody>
              </p:sp>
              <p:sp>
                <p:nvSpPr>
                  <p:cNvPr id="75154" name="Freeform 434"/>
                  <p:cNvSpPr>
                    <a:spLocks/>
                  </p:cNvSpPr>
                  <p:nvPr/>
                </p:nvSpPr>
                <p:spPr bwMode="auto">
                  <a:xfrm>
                    <a:off x="4648" y="2422"/>
                    <a:ext cx="30" cy="14"/>
                  </a:xfrm>
                  <a:custGeom>
                    <a:avLst/>
                    <a:gdLst>
                      <a:gd name="T0" fmla="*/ 0 w 30"/>
                      <a:gd name="T1" fmla="*/ 0 h 14"/>
                      <a:gd name="T2" fmla="*/ 0 w 30"/>
                      <a:gd name="T3" fmla="*/ 0 h 14"/>
                      <a:gd name="T4" fmla="*/ 4 w 30"/>
                      <a:gd name="T5" fmla="*/ 4 h 14"/>
                      <a:gd name="T6" fmla="*/ 6 w 30"/>
                      <a:gd name="T7" fmla="*/ 8 h 14"/>
                      <a:gd name="T8" fmla="*/ 10 w 30"/>
                      <a:gd name="T9" fmla="*/ 10 h 14"/>
                      <a:gd name="T10" fmla="*/ 14 w 30"/>
                      <a:gd name="T11" fmla="*/ 12 h 14"/>
                      <a:gd name="T12" fmla="*/ 18 w 30"/>
                      <a:gd name="T13" fmla="*/ 14 h 14"/>
                      <a:gd name="T14" fmla="*/ 22 w 30"/>
                      <a:gd name="T15" fmla="*/ 14 h 14"/>
                      <a:gd name="T16" fmla="*/ 26 w 30"/>
                      <a:gd name="T17" fmla="*/ 14 h 14"/>
                      <a:gd name="T18" fmla="*/ 30 w 30"/>
                      <a:gd name="T19" fmla="*/ 12 h 14"/>
                      <a:gd name="T20" fmla="*/ 30 w 30"/>
                      <a:gd name="T21" fmla="*/ 10 h 14"/>
                      <a:gd name="T22" fmla="*/ 26 w 30"/>
                      <a:gd name="T23" fmla="*/ 12 h 14"/>
                      <a:gd name="T24" fmla="*/ 22 w 30"/>
                      <a:gd name="T25" fmla="*/ 12 h 14"/>
                      <a:gd name="T26" fmla="*/ 18 w 30"/>
                      <a:gd name="T27" fmla="*/ 12 h 14"/>
                      <a:gd name="T28" fmla="*/ 16 w 30"/>
                      <a:gd name="T29" fmla="*/ 10 h 14"/>
                      <a:gd name="T30" fmla="*/ 12 w 30"/>
                      <a:gd name="T31" fmla="*/ 8 h 14"/>
                      <a:gd name="T32" fmla="*/ 8 w 30"/>
                      <a:gd name="T33" fmla="*/ 6 h 14"/>
                      <a:gd name="T34" fmla="*/ 6 w 30"/>
                      <a:gd name="T35" fmla="*/ 2 h 14"/>
                      <a:gd name="T36" fmla="*/ 2 w 30"/>
                      <a:gd name="T37" fmla="*/ 0 h 14"/>
                      <a:gd name="T38" fmla="*/ 0 w 30"/>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4"/>
                      <a:gd name="T62" fmla="*/ 30 w 3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4">
                        <a:moveTo>
                          <a:pt x="0" y="0"/>
                        </a:moveTo>
                        <a:lnTo>
                          <a:pt x="0" y="0"/>
                        </a:lnTo>
                        <a:lnTo>
                          <a:pt x="4" y="4"/>
                        </a:lnTo>
                        <a:lnTo>
                          <a:pt x="6" y="8"/>
                        </a:lnTo>
                        <a:lnTo>
                          <a:pt x="10" y="10"/>
                        </a:lnTo>
                        <a:lnTo>
                          <a:pt x="14" y="12"/>
                        </a:lnTo>
                        <a:lnTo>
                          <a:pt x="18" y="14"/>
                        </a:lnTo>
                        <a:lnTo>
                          <a:pt x="22" y="14"/>
                        </a:lnTo>
                        <a:lnTo>
                          <a:pt x="26" y="14"/>
                        </a:lnTo>
                        <a:lnTo>
                          <a:pt x="30" y="12"/>
                        </a:lnTo>
                        <a:lnTo>
                          <a:pt x="30" y="10"/>
                        </a:lnTo>
                        <a:lnTo>
                          <a:pt x="26" y="12"/>
                        </a:lnTo>
                        <a:lnTo>
                          <a:pt x="22" y="12"/>
                        </a:lnTo>
                        <a:lnTo>
                          <a:pt x="18" y="12"/>
                        </a:lnTo>
                        <a:lnTo>
                          <a:pt x="16" y="10"/>
                        </a:lnTo>
                        <a:lnTo>
                          <a:pt x="12" y="8"/>
                        </a:lnTo>
                        <a:lnTo>
                          <a:pt x="8" y="6"/>
                        </a:lnTo>
                        <a:lnTo>
                          <a:pt x="6" y="2"/>
                        </a:lnTo>
                        <a:lnTo>
                          <a:pt x="2" y="0"/>
                        </a:lnTo>
                        <a:lnTo>
                          <a:pt x="0" y="0"/>
                        </a:lnTo>
                        <a:close/>
                      </a:path>
                    </a:pathLst>
                  </a:custGeom>
                  <a:solidFill>
                    <a:srgbClr val="000000"/>
                  </a:solidFill>
                  <a:ln w="9525">
                    <a:noFill/>
                    <a:round/>
                    <a:headEnd/>
                    <a:tailEnd/>
                  </a:ln>
                </p:spPr>
                <p:txBody>
                  <a:bodyPr/>
                  <a:lstStyle/>
                  <a:p>
                    <a:endParaRPr lang="es-AR"/>
                  </a:p>
                </p:txBody>
              </p:sp>
              <p:sp>
                <p:nvSpPr>
                  <p:cNvPr id="75155" name="Freeform 435"/>
                  <p:cNvSpPr>
                    <a:spLocks/>
                  </p:cNvSpPr>
                  <p:nvPr/>
                </p:nvSpPr>
                <p:spPr bwMode="auto">
                  <a:xfrm>
                    <a:off x="4616" y="2378"/>
                    <a:ext cx="34" cy="44"/>
                  </a:xfrm>
                  <a:custGeom>
                    <a:avLst/>
                    <a:gdLst>
                      <a:gd name="T0" fmla="*/ 0 w 34"/>
                      <a:gd name="T1" fmla="*/ 2 h 44"/>
                      <a:gd name="T2" fmla="*/ 0 w 34"/>
                      <a:gd name="T3" fmla="*/ 2 h 44"/>
                      <a:gd name="T4" fmla="*/ 2 w 34"/>
                      <a:gd name="T5" fmla="*/ 6 h 44"/>
                      <a:gd name="T6" fmla="*/ 6 w 34"/>
                      <a:gd name="T7" fmla="*/ 12 h 44"/>
                      <a:gd name="T8" fmla="*/ 10 w 34"/>
                      <a:gd name="T9" fmla="*/ 18 h 44"/>
                      <a:gd name="T10" fmla="*/ 16 w 34"/>
                      <a:gd name="T11" fmla="*/ 24 h 44"/>
                      <a:gd name="T12" fmla="*/ 20 w 34"/>
                      <a:gd name="T13" fmla="*/ 30 h 44"/>
                      <a:gd name="T14" fmla="*/ 26 w 34"/>
                      <a:gd name="T15" fmla="*/ 36 h 44"/>
                      <a:gd name="T16" fmla="*/ 30 w 34"/>
                      <a:gd name="T17" fmla="*/ 40 h 44"/>
                      <a:gd name="T18" fmla="*/ 32 w 34"/>
                      <a:gd name="T19" fmla="*/ 44 h 44"/>
                      <a:gd name="T20" fmla="*/ 34 w 34"/>
                      <a:gd name="T21" fmla="*/ 44 h 44"/>
                      <a:gd name="T22" fmla="*/ 30 w 34"/>
                      <a:gd name="T23" fmla="*/ 40 h 44"/>
                      <a:gd name="T24" fmla="*/ 26 w 34"/>
                      <a:gd name="T25" fmla="*/ 34 h 44"/>
                      <a:gd name="T26" fmla="*/ 22 w 34"/>
                      <a:gd name="T27" fmla="*/ 28 h 44"/>
                      <a:gd name="T28" fmla="*/ 18 w 34"/>
                      <a:gd name="T29" fmla="*/ 22 h 44"/>
                      <a:gd name="T30" fmla="*/ 14 w 34"/>
                      <a:gd name="T31" fmla="*/ 16 h 44"/>
                      <a:gd name="T32" fmla="*/ 10 w 34"/>
                      <a:gd name="T33" fmla="*/ 10 h 44"/>
                      <a:gd name="T34" fmla="*/ 6 w 34"/>
                      <a:gd name="T35" fmla="*/ 6 h 44"/>
                      <a:gd name="T36" fmla="*/ 2 w 34"/>
                      <a:gd name="T37" fmla="*/ 0 h 44"/>
                      <a:gd name="T38" fmla="*/ 0 w 34"/>
                      <a:gd name="T39" fmla="*/ 2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44"/>
                      <a:gd name="T62" fmla="*/ 34 w 3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44">
                        <a:moveTo>
                          <a:pt x="0" y="2"/>
                        </a:moveTo>
                        <a:lnTo>
                          <a:pt x="0" y="2"/>
                        </a:lnTo>
                        <a:lnTo>
                          <a:pt x="2" y="6"/>
                        </a:lnTo>
                        <a:lnTo>
                          <a:pt x="6" y="12"/>
                        </a:lnTo>
                        <a:lnTo>
                          <a:pt x="10" y="18"/>
                        </a:lnTo>
                        <a:lnTo>
                          <a:pt x="16" y="24"/>
                        </a:lnTo>
                        <a:lnTo>
                          <a:pt x="20" y="30"/>
                        </a:lnTo>
                        <a:lnTo>
                          <a:pt x="26" y="36"/>
                        </a:lnTo>
                        <a:lnTo>
                          <a:pt x="30" y="40"/>
                        </a:lnTo>
                        <a:lnTo>
                          <a:pt x="32" y="44"/>
                        </a:lnTo>
                        <a:lnTo>
                          <a:pt x="34" y="44"/>
                        </a:lnTo>
                        <a:lnTo>
                          <a:pt x="30" y="40"/>
                        </a:lnTo>
                        <a:lnTo>
                          <a:pt x="26" y="34"/>
                        </a:lnTo>
                        <a:lnTo>
                          <a:pt x="22" y="28"/>
                        </a:lnTo>
                        <a:lnTo>
                          <a:pt x="18" y="22"/>
                        </a:lnTo>
                        <a:lnTo>
                          <a:pt x="14" y="16"/>
                        </a:lnTo>
                        <a:lnTo>
                          <a:pt x="10" y="10"/>
                        </a:lnTo>
                        <a:lnTo>
                          <a:pt x="6" y="6"/>
                        </a:lnTo>
                        <a:lnTo>
                          <a:pt x="2" y="0"/>
                        </a:lnTo>
                        <a:lnTo>
                          <a:pt x="0" y="2"/>
                        </a:lnTo>
                        <a:close/>
                      </a:path>
                    </a:pathLst>
                  </a:custGeom>
                  <a:solidFill>
                    <a:srgbClr val="000000"/>
                  </a:solidFill>
                  <a:ln w="9525">
                    <a:noFill/>
                    <a:round/>
                    <a:headEnd/>
                    <a:tailEnd/>
                  </a:ln>
                </p:spPr>
                <p:txBody>
                  <a:bodyPr/>
                  <a:lstStyle/>
                  <a:p>
                    <a:endParaRPr lang="es-AR"/>
                  </a:p>
                </p:txBody>
              </p:sp>
              <p:sp>
                <p:nvSpPr>
                  <p:cNvPr id="75156" name="Freeform 436"/>
                  <p:cNvSpPr>
                    <a:spLocks/>
                  </p:cNvSpPr>
                  <p:nvPr/>
                </p:nvSpPr>
                <p:spPr bwMode="auto">
                  <a:xfrm>
                    <a:off x="4604" y="2354"/>
                    <a:ext cx="14" cy="24"/>
                  </a:xfrm>
                  <a:custGeom>
                    <a:avLst/>
                    <a:gdLst>
                      <a:gd name="T0" fmla="*/ 0 w 14"/>
                      <a:gd name="T1" fmla="*/ 2 h 24"/>
                      <a:gd name="T2" fmla="*/ 0 w 14"/>
                      <a:gd name="T3" fmla="*/ 2 h 24"/>
                      <a:gd name="T4" fmla="*/ 0 w 14"/>
                      <a:gd name="T5" fmla="*/ 2 h 24"/>
                      <a:gd name="T6" fmla="*/ 2 w 14"/>
                      <a:gd name="T7" fmla="*/ 4 h 24"/>
                      <a:gd name="T8" fmla="*/ 2 w 14"/>
                      <a:gd name="T9" fmla="*/ 8 h 24"/>
                      <a:gd name="T10" fmla="*/ 4 w 14"/>
                      <a:gd name="T11" fmla="*/ 10 h 24"/>
                      <a:gd name="T12" fmla="*/ 6 w 14"/>
                      <a:gd name="T13" fmla="*/ 14 h 24"/>
                      <a:gd name="T14" fmla="*/ 8 w 14"/>
                      <a:gd name="T15" fmla="*/ 18 h 24"/>
                      <a:gd name="T16" fmla="*/ 10 w 14"/>
                      <a:gd name="T17" fmla="*/ 22 h 24"/>
                      <a:gd name="T18" fmla="*/ 12 w 14"/>
                      <a:gd name="T19" fmla="*/ 24 h 24"/>
                      <a:gd name="T20" fmla="*/ 14 w 14"/>
                      <a:gd name="T21" fmla="*/ 24 h 24"/>
                      <a:gd name="T22" fmla="*/ 12 w 14"/>
                      <a:gd name="T23" fmla="*/ 20 h 24"/>
                      <a:gd name="T24" fmla="*/ 10 w 14"/>
                      <a:gd name="T25" fmla="*/ 16 h 24"/>
                      <a:gd name="T26" fmla="*/ 8 w 14"/>
                      <a:gd name="T27" fmla="*/ 12 h 24"/>
                      <a:gd name="T28" fmla="*/ 6 w 14"/>
                      <a:gd name="T29" fmla="*/ 10 h 24"/>
                      <a:gd name="T30" fmla="*/ 6 w 14"/>
                      <a:gd name="T31" fmla="*/ 6 h 24"/>
                      <a:gd name="T32" fmla="*/ 4 w 14"/>
                      <a:gd name="T33" fmla="*/ 4 h 24"/>
                      <a:gd name="T34" fmla="*/ 2 w 14"/>
                      <a:gd name="T35" fmla="*/ 2 h 24"/>
                      <a:gd name="T36" fmla="*/ 2 w 14"/>
                      <a:gd name="T37" fmla="*/ 0 h 24"/>
                      <a:gd name="T38" fmla="*/ 0 w 14"/>
                      <a:gd name="T39" fmla="*/ 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4"/>
                      <a:gd name="T62" fmla="*/ 14 w 1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4">
                        <a:moveTo>
                          <a:pt x="0" y="2"/>
                        </a:moveTo>
                        <a:lnTo>
                          <a:pt x="0" y="2"/>
                        </a:lnTo>
                        <a:lnTo>
                          <a:pt x="2" y="4"/>
                        </a:lnTo>
                        <a:lnTo>
                          <a:pt x="2" y="8"/>
                        </a:lnTo>
                        <a:lnTo>
                          <a:pt x="4" y="10"/>
                        </a:lnTo>
                        <a:lnTo>
                          <a:pt x="6" y="14"/>
                        </a:lnTo>
                        <a:lnTo>
                          <a:pt x="8" y="18"/>
                        </a:lnTo>
                        <a:lnTo>
                          <a:pt x="10" y="22"/>
                        </a:lnTo>
                        <a:lnTo>
                          <a:pt x="12" y="24"/>
                        </a:lnTo>
                        <a:lnTo>
                          <a:pt x="14" y="24"/>
                        </a:lnTo>
                        <a:lnTo>
                          <a:pt x="12" y="20"/>
                        </a:lnTo>
                        <a:lnTo>
                          <a:pt x="10" y="16"/>
                        </a:lnTo>
                        <a:lnTo>
                          <a:pt x="8" y="12"/>
                        </a:lnTo>
                        <a:lnTo>
                          <a:pt x="6" y="10"/>
                        </a:lnTo>
                        <a:lnTo>
                          <a:pt x="6" y="6"/>
                        </a:lnTo>
                        <a:lnTo>
                          <a:pt x="4" y="4"/>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5157" name="Freeform 437"/>
                  <p:cNvSpPr>
                    <a:spLocks/>
                  </p:cNvSpPr>
                  <p:nvPr/>
                </p:nvSpPr>
                <p:spPr bwMode="auto">
                  <a:xfrm>
                    <a:off x="4594" y="2332"/>
                    <a:ext cx="10" cy="24"/>
                  </a:xfrm>
                  <a:custGeom>
                    <a:avLst/>
                    <a:gdLst>
                      <a:gd name="T0" fmla="*/ 0 w 10"/>
                      <a:gd name="T1" fmla="*/ 0 h 24"/>
                      <a:gd name="T2" fmla="*/ 0 w 10"/>
                      <a:gd name="T3" fmla="*/ 0 h 24"/>
                      <a:gd name="T4" fmla="*/ 0 w 10"/>
                      <a:gd name="T5" fmla="*/ 2 h 24"/>
                      <a:gd name="T6" fmla="*/ 0 w 10"/>
                      <a:gd name="T7" fmla="*/ 6 h 24"/>
                      <a:gd name="T8" fmla="*/ 2 w 10"/>
                      <a:gd name="T9" fmla="*/ 10 h 24"/>
                      <a:gd name="T10" fmla="*/ 4 w 10"/>
                      <a:gd name="T11" fmla="*/ 14 h 24"/>
                      <a:gd name="T12" fmla="*/ 4 w 10"/>
                      <a:gd name="T13" fmla="*/ 16 h 24"/>
                      <a:gd name="T14" fmla="*/ 6 w 10"/>
                      <a:gd name="T15" fmla="*/ 20 h 24"/>
                      <a:gd name="T16" fmla="*/ 8 w 10"/>
                      <a:gd name="T17" fmla="*/ 22 h 24"/>
                      <a:gd name="T18" fmla="*/ 8 w 10"/>
                      <a:gd name="T19" fmla="*/ 24 h 24"/>
                      <a:gd name="T20" fmla="*/ 10 w 10"/>
                      <a:gd name="T21" fmla="*/ 22 h 24"/>
                      <a:gd name="T22" fmla="*/ 10 w 10"/>
                      <a:gd name="T23" fmla="*/ 22 h 24"/>
                      <a:gd name="T24" fmla="*/ 8 w 10"/>
                      <a:gd name="T25" fmla="*/ 18 h 24"/>
                      <a:gd name="T26" fmla="*/ 8 w 10"/>
                      <a:gd name="T27" fmla="*/ 16 h 24"/>
                      <a:gd name="T28" fmla="*/ 6 w 10"/>
                      <a:gd name="T29" fmla="*/ 12 h 24"/>
                      <a:gd name="T30" fmla="*/ 4 w 10"/>
                      <a:gd name="T31" fmla="*/ 10 h 24"/>
                      <a:gd name="T32" fmla="*/ 4 w 10"/>
                      <a:gd name="T33" fmla="*/ 6 h 24"/>
                      <a:gd name="T34" fmla="*/ 2 w 10"/>
                      <a:gd name="T35" fmla="*/ 2 h 24"/>
                      <a:gd name="T36" fmla="*/ 2 w 10"/>
                      <a:gd name="T37" fmla="*/ 0 h 24"/>
                      <a:gd name="T38" fmla="*/ 2 w 10"/>
                      <a:gd name="T39" fmla="*/ 0 h 24"/>
                      <a:gd name="T40" fmla="*/ 0 w 1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24"/>
                      <a:gd name="T65" fmla="*/ 10 w 1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24">
                        <a:moveTo>
                          <a:pt x="0" y="0"/>
                        </a:moveTo>
                        <a:lnTo>
                          <a:pt x="0" y="0"/>
                        </a:lnTo>
                        <a:lnTo>
                          <a:pt x="0" y="2"/>
                        </a:lnTo>
                        <a:lnTo>
                          <a:pt x="0" y="6"/>
                        </a:lnTo>
                        <a:lnTo>
                          <a:pt x="2" y="10"/>
                        </a:lnTo>
                        <a:lnTo>
                          <a:pt x="4" y="14"/>
                        </a:lnTo>
                        <a:lnTo>
                          <a:pt x="4" y="16"/>
                        </a:lnTo>
                        <a:lnTo>
                          <a:pt x="6" y="20"/>
                        </a:lnTo>
                        <a:lnTo>
                          <a:pt x="8" y="22"/>
                        </a:lnTo>
                        <a:lnTo>
                          <a:pt x="8" y="24"/>
                        </a:lnTo>
                        <a:lnTo>
                          <a:pt x="10" y="22"/>
                        </a:lnTo>
                        <a:lnTo>
                          <a:pt x="8" y="18"/>
                        </a:lnTo>
                        <a:lnTo>
                          <a:pt x="8" y="16"/>
                        </a:lnTo>
                        <a:lnTo>
                          <a:pt x="6" y="12"/>
                        </a:lnTo>
                        <a:lnTo>
                          <a:pt x="4" y="10"/>
                        </a:lnTo>
                        <a:lnTo>
                          <a:pt x="4" y="6"/>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5158" name="Freeform 438"/>
                  <p:cNvSpPr>
                    <a:spLocks/>
                  </p:cNvSpPr>
                  <p:nvPr/>
                </p:nvSpPr>
                <p:spPr bwMode="auto">
                  <a:xfrm>
                    <a:off x="4572" y="2294"/>
                    <a:ext cx="22" cy="36"/>
                  </a:xfrm>
                  <a:custGeom>
                    <a:avLst/>
                    <a:gdLst>
                      <a:gd name="T0" fmla="*/ 0 w 22"/>
                      <a:gd name="T1" fmla="*/ 2 h 36"/>
                      <a:gd name="T2" fmla="*/ 0 w 22"/>
                      <a:gd name="T3" fmla="*/ 2 h 36"/>
                      <a:gd name="T4" fmla="*/ 2 w 22"/>
                      <a:gd name="T5" fmla="*/ 4 h 36"/>
                      <a:gd name="T6" fmla="*/ 4 w 22"/>
                      <a:gd name="T7" fmla="*/ 8 h 36"/>
                      <a:gd name="T8" fmla="*/ 8 w 22"/>
                      <a:gd name="T9" fmla="*/ 14 h 36"/>
                      <a:gd name="T10" fmla="*/ 12 w 22"/>
                      <a:gd name="T11" fmla="*/ 20 h 36"/>
                      <a:gd name="T12" fmla="*/ 14 w 22"/>
                      <a:gd name="T13" fmla="*/ 24 h 36"/>
                      <a:gd name="T14" fmla="*/ 16 w 22"/>
                      <a:gd name="T15" fmla="*/ 30 h 36"/>
                      <a:gd name="T16" fmla="*/ 20 w 22"/>
                      <a:gd name="T17" fmla="*/ 34 h 36"/>
                      <a:gd name="T18" fmla="*/ 20 w 22"/>
                      <a:gd name="T19" fmla="*/ 36 h 36"/>
                      <a:gd name="T20" fmla="*/ 22 w 22"/>
                      <a:gd name="T21" fmla="*/ 36 h 36"/>
                      <a:gd name="T22" fmla="*/ 22 w 22"/>
                      <a:gd name="T23" fmla="*/ 32 h 36"/>
                      <a:gd name="T24" fmla="*/ 20 w 22"/>
                      <a:gd name="T25" fmla="*/ 28 h 36"/>
                      <a:gd name="T26" fmla="*/ 16 w 22"/>
                      <a:gd name="T27" fmla="*/ 24 h 36"/>
                      <a:gd name="T28" fmla="*/ 14 w 22"/>
                      <a:gd name="T29" fmla="*/ 18 h 36"/>
                      <a:gd name="T30" fmla="*/ 10 w 22"/>
                      <a:gd name="T31" fmla="*/ 12 h 36"/>
                      <a:gd name="T32" fmla="*/ 6 w 22"/>
                      <a:gd name="T33" fmla="*/ 8 h 36"/>
                      <a:gd name="T34" fmla="*/ 4 w 22"/>
                      <a:gd name="T35" fmla="*/ 4 h 36"/>
                      <a:gd name="T36" fmla="*/ 0 w 22"/>
                      <a:gd name="T37" fmla="*/ 0 h 36"/>
                      <a:gd name="T38" fmla="*/ 0 w 22"/>
                      <a:gd name="T39" fmla="*/ 2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6"/>
                      <a:gd name="T62" fmla="*/ 22 w 22"/>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6">
                        <a:moveTo>
                          <a:pt x="0" y="2"/>
                        </a:moveTo>
                        <a:lnTo>
                          <a:pt x="0" y="2"/>
                        </a:lnTo>
                        <a:lnTo>
                          <a:pt x="2" y="4"/>
                        </a:lnTo>
                        <a:lnTo>
                          <a:pt x="4" y="8"/>
                        </a:lnTo>
                        <a:lnTo>
                          <a:pt x="8" y="14"/>
                        </a:lnTo>
                        <a:lnTo>
                          <a:pt x="12" y="20"/>
                        </a:lnTo>
                        <a:lnTo>
                          <a:pt x="14" y="24"/>
                        </a:lnTo>
                        <a:lnTo>
                          <a:pt x="16" y="30"/>
                        </a:lnTo>
                        <a:lnTo>
                          <a:pt x="20" y="34"/>
                        </a:lnTo>
                        <a:lnTo>
                          <a:pt x="20" y="36"/>
                        </a:lnTo>
                        <a:lnTo>
                          <a:pt x="22" y="36"/>
                        </a:lnTo>
                        <a:lnTo>
                          <a:pt x="22" y="32"/>
                        </a:lnTo>
                        <a:lnTo>
                          <a:pt x="20" y="28"/>
                        </a:lnTo>
                        <a:lnTo>
                          <a:pt x="16" y="24"/>
                        </a:lnTo>
                        <a:lnTo>
                          <a:pt x="14" y="18"/>
                        </a:lnTo>
                        <a:lnTo>
                          <a:pt x="10" y="12"/>
                        </a:lnTo>
                        <a:lnTo>
                          <a:pt x="6" y="8"/>
                        </a:lnTo>
                        <a:lnTo>
                          <a:pt x="4" y="4"/>
                        </a:lnTo>
                        <a:lnTo>
                          <a:pt x="0" y="0"/>
                        </a:lnTo>
                        <a:lnTo>
                          <a:pt x="0" y="2"/>
                        </a:lnTo>
                        <a:close/>
                      </a:path>
                    </a:pathLst>
                  </a:custGeom>
                  <a:solidFill>
                    <a:srgbClr val="000000"/>
                  </a:solidFill>
                  <a:ln w="9525">
                    <a:noFill/>
                    <a:round/>
                    <a:headEnd/>
                    <a:tailEnd/>
                  </a:ln>
                </p:spPr>
                <p:txBody>
                  <a:bodyPr/>
                  <a:lstStyle/>
                  <a:p>
                    <a:endParaRPr lang="es-AR"/>
                  </a:p>
                </p:txBody>
              </p:sp>
              <p:sp>
                <p:nvSpPr>
                  <p:cNvPr id="75159" name="Freeform 439"/>
                  <p:cNvSpPr>
                    <a:spLocks/>
                  </p:cNvSpPr>
                  <p:nvPr/>
                </p:nvSpPr>
                <p:spPr bwMode="auto">
                  <a:xfrm>
                    <a:off x="4534" y="2274"/>
                    <a:ext cx="38" cy="22"/>
                  </a:xfrm>
                  <a:custGeom>
                    <a:avLst/>
                    <a:gdLst>
                      <a:gd name="T0" fmla="*/ 0 w 38"/>
                      <a:gd name="T1" fmla="*/ 4 h 22"/>
                      <a:gd name="T2" fmla="*/ 0 w 38"/>
                      <a:gd name="T3" fmla="*/ 4 h 22"/>
                      <a:gd name="T4" fmla="*/ 6 w 38"/>
                      <a:gd name="T5" fmla="*/ 2 h 22"/>
                      <a:gd name="T6" fmla="*/ 12 w 38"/>
                      <a:gd name="T7" fmla="*/ 4 h 22"/>
                      <a:gd name="T8" fmla="*/ 16 w 38"/>
                      <a:gd name="T9" fmla="*/ 6 h 22"/>
                      <a:gd name="T10" fmla="*/ 22 w 38"/>
                      <a:gd name="T11" fmla="*/ 8 h 22"/>
                      <a:gd name="T12" fmla="*/ 26 w 38"/>
                      <a:gd name="T13" fmla="*/ 12 h 22"/>
                      <a:gd name="T14" fmla="*/ 30 w 38"/>
                      <a:gd name="T15" fmla="*/ 16 h 22"/>
                      <a:gd name="T16" fmla="*/ 34 w 38"/>
                      <a:gd name="T17" fmla="*/ 20 h 22"/>
                      <a:gd name="T18" fmla="*/ 38 w 38"/>
                      <a:gd name="T19" fmla="*/ 22 h 22"/>
                      <a:gd name="T20" fmla="*/ 38 w 38"/>
                      <a:gd name="T21" fmla="*/ 20 h 22"/>
                      <a:gd name="T22" fmla="*/ 36 w 38"/>
                      <a:gd name="T23" fmla="*/ 18 h 22"/>
                      <a:gd name="T24" fmla="*/ 32 w 38"/>
                      <a:gd name="T25" fmla="*/ 14 h 22"/>
                      <a:gd name="T26" fmla="*/ 28 w 38"/>
                      <a:gd name="T27" fmla="*/ 10 h 22"/>
                      <a:gd name="T28" fmla="*/ 24 w 38"/>
                      <a:gd name="T29" fmla="*/ 6 h 22"/>
                      <a:gd name="T30" fmla="*/ 18 w 38"/>
                      <a:gd name="T31" fmla="*/ 4 h 22"/>
                      <a:gd name="T32" fmla="*/ 12 w 38"/>
                      <a:gd name="T33" fmla="*/ 2 h 22"/>
                      <a:gd name="T34" fmla="*/ 6 w 38"/>
                      <a:gd name="T35" fmla="*/ 0 h 22"/>
                      <a:gd name="T36" fmla="*/ 0 w 38"/>
                      <a:gd name="T37" fmla="*/ 0 h 22"/>
                      <a:gd name="T38" fmla="*/ 0 w 38"/>
                      <a:gd name="T39" fmla="*/ 4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22"/>
                      <a:gd name="T62" fmla="*/ 38 w 3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22">
                        <a:moveTo>
                          <a:pt x="0" y="4"/>
                        </a:moveTo>
                        <a:lnTo>
                          <a:pt x="0" y="4"/>
                        </a:lnTo>
                        <a:lnTo>
                          <a:pt x="6" y="2"/>
                        </a:lnTo>
                        <a:lnTo>
                          <a:pt x="12" y="4"/>
                        </a:lnTo>
                        <a:lnTo>
                          <a:pt x="16" y="6"/>
                        </a:lnTo>
                        <a:lnTo>
                          <a:pt x="22" y="8"/>
                        </a:lnTo>
                        <a:lnTo>
                          <a:pt x="26" y="12"/>
                        </a:lnTo>
                        <a:lnTo>
                          <a:pt x="30" y="16"/>
                        </a:lnTo>
                        <a:lnTo>
                          <a:pt x="34" y="20"/>
                        </a:lnTo>
                        <a:lnTo>
                          <a:pt x="38" y="22"/>
                        </a:lnTo>
                        <a:lnTo>
                          <a:pt x="38" y="20"/>
                        </a:lnTo>
                        <a:lnTo>
                          <a:pt x="36" y="18"/>
                        </a:lnTo>
                        <a:lnTo>
                          <a:pt x="32" y="14"/>
                        </a:lnTo>
                        <a:lnTo>
                          <a:pt x="28" y="10"/>
                        </a:lnTo>
                        <a:lnTo>
                          <a:pt x="24" y="6"/>
                        </a:lnTo>
                        <a:lnTo>
                          <a:pt x="18" y="4"/>
                        </a:lnTo>
                        <a:lnTo>
                          <a:pt x="12" y="2"/>
                        </a:lnTo>
                        <a:lnTo>
                          <a:pt x="6" y="0"/>
                        </a:lnTo>
                        <a:lnTo>
                          <a:pt x="0" y="0"/>
                        </a:lnTo>
                        <a:lnTo>
                          <a:pt x="0" y="4"/>
                        </a:lnTo>
                        <a:close/>
                      </a:path>
                    </a:pathLst>
                  </a:custGeom>
                  <a:solidFill>
                    <a:srgbClr val="000000"/>
                  </a:solidFill>
                  <a:ln w="9525">
                    <a:noFill/>
                    <a:round/>
                    <a:headEnd/>
                    <a:tailEnd/>
                  </a:ln>
                </p:spPr>
                <p:txBody>
                  <a:bodyPr/>
                  <a:lstStyle/>
                  <a:p>
                    <a:endParaRPr lang="es-AR"/>
                  </a:p>
                </p:txBody>
              </p:sp>
              <p:sp>
                <p:nvSpPr>
                  <p:cNvPr id="75160" name="Freeform 440"/>
                  <p:cNvSpPr>
                    <a:spLocks/>
                  </p:cNvSpPr>
                  <p:nvPr/>
                </p:nvSpPr>
                <p:spPr bwMode="auto">
                  <a:xfrm>
                    <a:off x="4522" y="2276"/>
                    <a:ext cx="12" cy="12"/>
                  </a:xfrm>
                  <a:custGeom>
                    <a:avLst/>
                    <a:gdLst>
                      <a:gd name="T0" fmla="*/ 2 w 12"/>
                      <a:gd name="T1" fmla="*/ 12 h 12"/>
                      <a:gd name="T2" fmla="*/ 2 w 12"/>
                      <a:gd name="T3" fmla="*/ 12 h 12"/>
                      <a:gd name="T4" fmla="*/ 4 w 12"/>
                      <a:gd name="T5" fmla="*/ 10 h 12"/>
                      <a:gd name="T6" fmla="*/ 4 w 12"/>
                      <a:gd name="T7" fmla="*/ 8 h 12"/>
                      <a:gd name="T8" fmla="*/ 6 w 12"/>
                      <a:gd name="T9" fmla="*/ 6 h 12"/>
                      <a:gd name="T10" fmla="*/ 8 w 12"/>
                      <a:gd name="T11" fmla="*/ 4 h 12"/>
                      <a:gd name="T12" fmla="*/ 8 w 12"/>
                      <a:gd name="T13" fmla="*/ 4 h 12"/>
                      <a:gd name="T14" fmla="*/ 10 w 12"/>
                      <a:gd name="T15" fmla="*/ 2 h 12"/>
                      <a:gd name="T16" fmla="*/ 12 w 12"/>
                      <a:gd name="T17" fmla="*/ 2 h 12"/>
                      <a:gd name="T18" fmla="*/ 12 w 12"/>
                      <a:gd name="T19" fmla="*/ 2 h 12"/>
                      <a:gd name="T20" fmla="*/ 12 w 12"/>
                      <a:gd name="T21" fmla="*/ 0 h 12"/>
                      <a:gd name="T22" fmla="*/ 10 w 12"/>
                      <a:gd name="T23" fmla="*/ 0 h 12"/>
                      <a:gd name="T24" fmla="*/ 8 w 12"/>
                      <a:gd name="T25" fmla="*/ 0 h 12"/>
                      <a:gd name="T26" fmla="*/ 6 w 12"/>
                      <a:gd name="T27" fmla="*/ 2 h 12"/>
                      <a:gd name="T28" fmla="*/ 6 w 12"/>
                      <a:gd name="T29" fmla="*/ 4 h 12"/>
                      <a:gd name="T30" fmla="*/ 4 w 12"/>
                      <a:gd name="T31" fmla="*/ 4 h 12"/>
                      <a:gd name="T32" fmla="*/ 2 w 12"/>
                      <a:gd name="T33" fmla="*/ 6 h 12"/>
                      <a:gd name="T34" fmla="*/ 2 w 12"/>
                      <a:gd name="T35" fmla="*/ 8 h 12"/>
                      <a:gd name="T36" fmla="*/ 0 w 12"/>
                      <a:gd name="T37" fmla="*/ 10 h 12"/>
                      <a:gd name="T38" fmla="*/ 0 w 12"/>
                      <a:gd name="T39" fmla="*/ 12 h 12"/>
                      <a:gd name="T40" fmla="*/ 2 w 12"/>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2" y="12"/>
                        </a:moveTo>
                        <a:lnTo>
                          <a:pt x="2" y="12"/>
                        </a:lnTo>
                        <a:lnTo>
                          <a:pt x="4" y="10"/>
                        </a:lnTo>
                        <a:lnTo>
                          <a:pt x="4" y="8"/>
                        </a:lnTo>
                        <a:lnTo>
                          <a:pt x="6" y="6"/>
                        </a:lnTo>
                        <a:lnTo>
                          <a:pt x="8" y="4"/>
                        </a:lnTo>
                        <a:lnTo>
                          <a:pt x="10" y="2"/>
                        </a:lnTo>
                        <a:lnTo>
                          <a:pt x="12" y="2"/>
                        </a:lnTo>
                        <a:lnTo>
                          <a:pt x="12" y="0"/>
                        </a:lnTo>
                        <a:lnTo>
                          <a:pt x="10" y="0"/>
                        </a:lnTo>
                        <a:lnTo>
                          <a:pt x="8" y="0"/>
                        </a:lnTo>
                        <a:lnTo>
                          <a:pt x="6" y="2"/>
                        </a:lnTo>
                        <a:lnTo>
                          <a:pt x="6" y="4"/>
                        </a:lnTo>
                        <a:lnTo>
                          <a:pt x="4" y="4"/>
                        </a:lnTo>
                        <a:lnTo>
                          <a:pt x="2" y="6"/>
                        </a:lnTo>
                        <a:lnTo>
                          <a:pt x="2" y="8"/>
                        </a:lnTo>
                        <a:lnTo>
                          <a:pt x="0" y="10"/>
                        </a:lnTo>
                        <a:lnTo>
                          <a:pt x="0" y="12"/>
                        </a:lnTo>
                        <a:lnTo>
                          <a:pt x="2" y="12"/>
                        </a:lnTo>
                        <a:close/>
                      </a:path>
                    </a:pathLst>
                  </a:custGeom>
                  <a:solidFill>
                    <a:srgbClr val="000000"/>
                  </a:solidFill>
                  <a:ln w="9525">
                    <a:noFill/>
                    <a:round/>
                    <a:headEnd/>
                    <a:tailEnd/>
                  </a:ln>
                </p:spPr>
                <p:txBody>
                  <a:bodyPr/>
                  <a:lstStyle/>
                  <a:p>
                    <a:endParaRPr lang="es-AR"/>
                  </a:p>
                </p:txBody>
              </p:sp>
              <p:sp>
                <p:nvSpPr>
                  <p:cNvPr id="75161" name="Freeform 441"/>
                  <p:cNvSpPr>
                    <a:spLocks/>
                  </p:cNvSpPr>
                  <p:nvPr/>
                </p:nvSpPr>
                <p:spPr bwMode="auto">
                  <a:xfrm>
                    <a:off x="4514" y="2288"/>
                    <a:ext cx="10" cy="14"/>
                  </a:xfrm>
                  <a:custGeom>
                    <a:avLst/>
                    <a:gdLst>
                      <a:gd name="T0" fmla="*/ 2 w 10"/>
                      <a:gd name="T1" fmla="*/ 14 h 14"/>
                      <a:gd name="T2" fmla="*/ 2 w 10"/>
                      <a:gd name="T3" fmla="*/ 14 h 14"/>
                      <a:gd name="T4" fmla="*/ 2 w 10"/>
                      <a:gd name="T5" fmla="*/ 12 h 14"/>
                      <a:gd name="T6" fmla="*/ 2 w 10"/>
                      <a:gd name="T7" fmla="*/ 12 h 14"/>
                      <a:gd name="T8" fmla="*/ 2 w 10"/>
                      <a:gd name="T9" fmla="*/ 10 h 14"/>
                      <a:gd name="T10" fmla="*/ 4 w 10"/>
                      <a:gd name="T11" fmla="*/ 8 h 14"/>
                      <a:gd name="T12" fmla="*/ 6 w 10"/>
                      <a:gd name="T13" fmla="*/ 6 h 14"/>
                      <a:gd name="T14" fmla="*/ 8 w 10"/>
                      <a:gd name="T15" fmla="*/ 4 h 14"/>
                      <a:gd name="T16" fmla="*/ 8 w 10"/>
                      <a:gd name="T17" fmla="*/ 2 h 14"/>
                      <a:gd name="T18" fmla="*/ 10 w 10"/>
                      <a:gd name="T19" fmla="*/ 0 h 14"/>
                      <a:gd name="T20" fmla="*/ 8 w 10"/>
                      <a:gd name="T21" fmla="*/ 0 h 14"/>
                      <a:gd name="T22" fmla="*/ 6 w 10"/>
                      <a:gd name="T23" fmla="*/ 0 h 14"/>
                      <a:gd name="T24" fmla="*/ 6 w 10"/>
                      <a:gd name="T25" fmla="*/ 2 h 14"/>
                      <a:gd name="T26" fmla="*/ 4 w 10"/>
                      <a:gd name="T27" fmla="*/ 4 h 14"/>
                      <a:gd name="T28" fmla="*/ 2 w 10"/>
                      <a:gd name="T29" fmla="*/ 6 h 14"/>
                      <a:gd name="T30" fmla="*/ 0 w 10"/>
                      <a:gd name="T31" fmla="*/ 8 h 14"/>
                      <a:gd name="T32" fmla="*/ 0 w 10"/>
                      <a:gd name="T33" fmla="*/ 10 h 14"/>
                      <a:gd name="T34" fmla="*/ 0 w 10"/>
                      <a:gd name="T35" fmla="*/ 12 h 14"/>
                      <a:gd name="T36" fmla="*/ 0 w 10"/>
                      <a:gd name="T37" fmla="*/ 14 h 14"/>
                      <a:gd name="T38" fmla="*/ 2 w 10"/>
                      <a:gd name="T39" fmla="*/ 14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4"/>
                      <a:gd name="T62" fmla="*/ 10 w 1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4">
                        <a:moveTo>
                          <a:pt x="2" y="14"/>
                        </a:moveTo>
                        <a:lnTo>
                          <a:pt x="2" y="14"/>
                        </a:lnTo>
                        <a:lnTo>
                          <a:pt x="2" y="12"/>
                        </a:lnTo>
                        <a:lnTo>
                          <a:pt x="2" y="10"/>
                        </a:lnTo>
                        <a:lnTo>
                          <a:pt x="4" y="8"/>
                        </a:lnTo>
                        <a:lnTo>
                          <a:pt x="6" y="6"/>
                        </a:lnTo>
                        <a:lnTo>
                          <a:pt x="8" y="4"/>
                        </a:lnTo>
                        <a:lnTo>
                          <a:pt x="8" y="2"/>
                        </a:lnTo>
                        <a:lnTo>
                          <a:pt x="10" y="0"/>
                        </a:lnTo>
                        <a:lnTo>
                          <a:pt x="8" y="0"/>
                        </a:lnTo>
                        <a:lnTo>
                          <a:pt x="6" y="0"/>
                        </a:lnTo>
                        <a:lnTo>
                          <a:pt x="6" y="2"/>
                        </a:lnTo>
                        <a:lnTo>
                          <a:pt x="4" y="4"/>
                        </a:lnTo>
                        <a:lnTo>
                          <a:pt x="2" y="6"/>
                        </a:lnTo>
                        <a:lnTo>
                          <a:pt x="0" y="8"/>
                        </a:lnTo>
                        <a:lnTo>
                          <a:pt x="0" y="10"/>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5162" name="Freeform 442"/>
                  <p:cNvSpPr>
                    <a:spLocks/>
                  </p:cNvSpPr>
                  <p:nvPr/>
                </p:nvSpPr>
                <p:spPr bwMode="auto">
                  <a:xfrm>
                    <a:off x="4510" y="2302"/>
                    <a:ext cx="4" cy="14"/>
                  </a:xfrm>
                  <a:custGeom>
                    <a:avLst/>
                    <a:gdLst>
                      <a:gd name="T0" fmla="*/ 2 w 4"/>
                      <a:gd name="T1" fmla="*/ 14 h 14"/>
                      <a:gd name="T2" fmla="*/ 2 w 4"/>
                      <a:gd name="T3" fmla="*/ 14 h 14"/>
                      <a:gd name="T4" fmla="*/ 2 w 4"/>
                      <a:gd name="T5" fmla="*/ 12 h 14"/>
                      <a:gd name="T6" fmla="*/ 4 w 4"/>
                      <a:gd name="T7" fmla="*/ 8 h 14"/>
                      <a:gd name="T8" fmla="*/ 4 w 4"/>
                      <a:gd name="T9" fmla="*/ 4 h 14"/>
                      <a:gd name="T10" fmla="*/ 4 w 4"/>
                      <a:gd name="T11" fmla="*/ 0 h 14"/>
                      <a:gd name="T12" fmla="*/ 2 w 4"/>
                      <a:gd name="T13" fmla="*/ 0 h 14"/>
                      <a:gd name="T14" fmla="*/ 2 w 4"/>
                      <a:gd name="T15" fmla="*/ 4 h 14"/>
                      <a:gd name="T16" fmla="*/ 2 w 4"/>
                      <a:gd name="T17" fmla="*/ 8 h 14"/>
                      <a:gd name="T18" fmla="*/ 0 w 4"/>
                      <a:gd name="T19" fmla="*/ 12 h 14"/>
                      <a:gd name="T20" fmla="*/ 0 w 4"/>
                      <a:gd name="T21" fmla="*/ 14 h 14"/>
                      <a:gd name="T22" fmla="*/ 0 w 4"/>
                      <a:gd name="T23" fmla="*/ 14 h 14"/>
                      <a:gd name="T24" fmla="*/ 2 w 4"/>
                      <a:gd name="T25" fmla="*/ 1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4"/>
                      <a:gd name="T41" fmla="*/ 4 w 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4">
                        <a:moveTo>
                          <a:pt x="2" y="14"/>
                        </a:moveTo>
                        <a:lnTo>
                          <a:pt x="2" y="14"/>
                        </a:lnTo>
                        <a:lnTo>
                          <a:pt x="2" y="12"/>
                        </a:lnTo>
                        <a:lnTo>
                          <a:pt x="4" y="8"/>
                        </a:lnTo>
                        <a:lnTo>
                          <a:pt x="4" y="4"/>
                        </a:lnTo>
                        <a:lnTo>
                          <a:pt x="4" y="0"/>
                        </a:lnTo>
                        <a:lnTo>
                          <a:pt x="2" y="0"/>
                        </a:lnTo>
                        <a:lnTo>
                          <a:pt x="2" y="4"/>
                        </a:lnTo>
                        <a:lnTo>
                          <a:pt x="2" y="8"/>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5163" name="Freeform 443"/>
                  <p:cNvSpPr>
                    <a:spLocks/>
                  </p:cNvSpPr>
                  <p:nvPr/>
                </p:nvSpPr>
                <p:spPr bwMode="auto">
                  <a:xfrm>
                    <a:off x="4510" y="2316"/>
                    <a:ext cx="4" cy="12"/>
                  </a:xfrm>
                  <a:custGeom>
                    <a:avLst/>
                    <a:gdLst>
                      <a:gd name="T0" fmla="*/ 2 w 4"/>
                      <a:gd name="T1" fmla="*/ 12 h 12"/>
                      <a:gd name="T2" fmla="*/ 4 w 4"/>
                      <a:gd name="T3" fmla="*/ 12 h 12"/>
                      <a:gd name="T4" fmla="*/ 4 w 4"/>
                      <a:gd name="T5" fmla="*/ 8 h 12"/>
                      <a:gd name="T6" fmla="*/ 2 w 4"/>
                      <a:gd name="T7" fmla="*/ 4 h 12"/>
                      <a:gd name="T8" fmla="*/ 2 w 4"/>
                      <a:gd name="T9" fmla="*/ 2 h 12"/>
                      <a:gd name="T10" fmla="*/ 2 w 4"/>
                      <a:gd name="T11" fmla="*/ 0 h 12"/>
                      <a:gd name="T12" fmla="*/ 0 w 4"/>
                      <a:gd name="T13" fmla="*/ 0 h 12"/>
                      <a:gd name="T14" fmla="*/ 0 w 4"/>
                      <a:gd name="T15" fmla="*/ 2 h 12"/>
                      <a:gd name="T16" fmla="*/ 0 w 4"/>
                      <a:gd name="T17" fmla="*/ 6 h 12"/>
                      <a:gd name="T18" fmla="*/ 0 w 4"/>
                      <a:gd name="T19" fmla="*/ 10 h 12"/>
                      <a:gd name="T20" fmla="*/ 4 w 4"/>
                      <a:gd name="T21" fmla="*/ 12 h 12"/>
                      <a:gd name="T22" fmla="*/ 4 w 4"/>
                      <a:gd name="T23" fmla="*/ 12 h 12"/>
                      <a:gd name="T24" fmla="*/ 4 w 4"/>
                      <a:gd name="T25" fmla="*/ 12 h 12"/>
                      <a:gd name="T26" fmla="*/ 4 w 4"/>
                      <a:gd name="T27" fmla="*/ 12 h 12"/>
                      <a:gd name="T28" fmla="*/ 4 w 4"/>
                      <a:gd name="T29" fmla="*/ 12 h 12"/>
                      <a:gd name="T30" fmla="*/ 4 w 4"/>
                      <a:gd name="T31" fmla="*/ 12 h 12"/>
                      <a:gd name="T32" fmla="*/ 4 w 4"/>
                      <a:gd name="T33" fmla="*/ 12 h 12"/>
                      <a:gd name="T34" fmla="*/ 2 w 4"/>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12"/>
                      <a:gd name="T56" fmla="*/ 4 w 4"/>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12">
                        <a:moveTo>
                          <a:pt x="2" y="12"/>
                        </a:moveTo>
                        <a:lnTo>
                          <a:pt x="4" y="12"/>
                        </a:lnTo>
                        <a:lnTo>
                          <a:pt x="4" y="8"/>
                        </a:lnTo>
                        <a:lnTo>
                          <a:pt x="2" y="4"/>
                        </a:lnTo>
                        <a:lnTo>
                          <a:pt x="2" y="2"/>
                        </a:lnTo>
                        <a:lnTo>
                          <a:pt x="2" y="0"/>
                        </a:lnTo>
                        <a:lnTo>
                          <a:pt x="0" y="0"/>
                        </a:lnTo>
                        <a:lnTo>
                          <a:pt x="0" y="2"/>
                        </a:lnTo>
                        <a:lnTo>
                          <a:pt x="0" y="6"/>
                        </a:lnTo>
                        <a:lnTo>
                          <a:pt x="0" y="10"/>
                        </a:lnTo>
                        <a:lnTo>
                          <a:pt x="4" y="12"/>
                        </a:lnTo>
                        <a:lnTo>
                          <a:pt x="2" y="12"/>
                        </a:lnTo>
                        <a:close/>
                      </a:path>
                    </a:pathLst>
                  </a:custGeom>
                  <a:solidFill>
                    <a:srgbClr val="000000"/>
                  </a:solidFill>
                  <a:ln w="9525">
                    <a:noFill/>
                    <a:round/>
                    <a:headEnd/>
                    <a:tailEnd/>
                  </a:ln>
                </p:spPr>
                <p:txBody>
                  <a:bodyPr/>
                  <a:lstStyle/>
                  <a:p>
                    <a:endParaRPr lang="es-AR"/>
                  </a:p>
                </p:txBody>
              </p:sp>
              <p:sp>
                <p:nvSpPr>
                  <p:cNvPr id="75164" name="Freeform 444"/>
                  <p:cNvSpPr>
                    <a:spLocks/>
                  </p:cNvSpPr>
                  <p:nvPr/>
                </p:nvSpPr>
                <p:spPr bwMode="auto">
                  <a:xfrm>
                    <a:off x="4506" y="2316"/>
                    <a:ext cx="8" cy="12"/>
                  </a:xfrm>
                  <a:custGeom>
                    <a:avLst/>
                    <a:gdLst>
                      <a:gd name="T0" fmla="*/ 0 w 8"/>
                      <a:gd name="T1" fmla="*/ 0 h 12"/>
                      <a:gd name="T2" fmla="*/ 0 w 8"/>
                      <a:gd name="T3" fmla="*/ 0 h 12"/>
                      <a:gd name="T4" fmla="*/ 2 w 8"/>
                      <a:gd name="T5" fmla="*/ 2 h 12"/>
                      <a:gd name="T6" fmla="*/ 2 w 8"/>
                      <a:gd name="T7" fmla="*/ 4 h 12"/>
                      <a:gd name="T8" fmla="*/ 4 w 8"/>
                      <a:gd name="T9" fmla="*/ 8 h 12"/>
                      <a:gd name="T10" fmla="*/ 6 w 8"/>
                      <a:gd name="T11" fmla="*/ 12 h 12"/>
                      <a:gd name="T12" fmla="*/ 8 w 8"/>
                      <a:gd name="T13" fmla="*/ 10 h 12"/>
                      <a:gd name="T14" fmla="*/ 6 w 8"/>
                      <a:gd name="T15" fmla="*/ 6 h 12"/>
                      <a:gd name="T16" fmla="*/ 4 w 8"/>
                      <a:gd name="T17" fmla="*/ 4 h 12"/>
                      <a:gd name="T18" fmla="*/ 4 w 8"/>
                      <a:gd name="T19" fmla="*/ 2 h 12"/>
                      <a:gd name="T20" fmla="*/ 2 w 8"/>
                      <a:gd name="T21" fmla="*/ 0 h 12"/>
                      <a:gd name="T22" fmla="*/ 0 w 8"/>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0" y="0"/>
                        </a:moveTo>
                        <a:lnTo>
                          <a:pt x="0" y="0"/>
                        </a:lnTo>
                        <a:lnTo>
                          <a:pt x="2" y="2"/>
                        </a:lnTo>
                        <a:lnTo>
                          <a:pt x="2" y="4"/>
                        </a:lnTo>
                        <a:lnTo>
                          <a:pt x="4" y="8"/>
                        </a:lnTo>
                        <a:lnTo>
                          <a:pt x="6" y="12"/>
                        </a:lnTo>
                        <a:lnTo>
                          <a:pt x="8" y="10"/>
                        </a:lnTo>
                        <a:lnTo>
                          <a:pt x="6" y="6"/>
                        </a:lnTo>
                        <a:lnTo>
                          <a:pt x="4" y="4"/>
                        </a:lnTo>
                        <a:lnTo>
                          <a:pt x="4" y="2"/>
                        </a:lnTo>
                        <a:lnTo>
                          <a:pt x="2" y="0"/>
                        </a:lnTo>
                        <a:lnTo>
                          <a:pt x="0" y="0"/>
                        </a:lnTo>
                        <a:close/>
                      </a:path>
                    </a:pathLst>
                  </a:custGeom>
                  <a:solidFill>
                    <a:srgbClr val="000000"/>
                  </a:solidFill>
                  <a:ln w="9525">
                    <a:noFill/>
                    <a:round/>
                    <a:headEnd/>
                    <a:tailEnd/>
                  </a:ln>
                </p:spPr>
                <p:txBody>
                  <a:bodyPr/>
                  <a:lstStyle/>
                  <a:p>
                    <a:endParaRPr lang="es-AR"/>
                  </a:p>
                </p:txBody>
              </p:sp>
              <p:sp>
                <p:nvSpPr>
                  <p:cNvPr id="75165" name="Freeform 445"/>
                  <p:cNvSpPr>
                    <a:spLocks/>
                  </p:cNvSpPr>
                  <p:nvPr/>
                </p:nvSpPr>
                <p:spPr bwMode="auto">
                  <a:xfrm>
                    <a:off x="4498" y="2300"/>
                    <a:ext cx="10" cy="16"/>
                  </a:xfrm>
                  <a:custGeom>
                    <a:avLst/>
                    <a:gdLst>
                      <a:gd name="T0" fmla="*/ 0 w 10"/>
                      <a:gd name="T1" fmla="*/ 0 h 16"/>
                      <a:gd name="T2" fmla="*/ 0 w 10"/>
                      <a:gd name="T3" fmla="*/ 0 h 16"/>
                      <a:gd name="T4" fmla="*/ 0 w 10"/>
                      <a:gd name="T5" fmla="*/ 4 h 16"/>
                      <a:gd name="T6" fmla="*/ 2 w 10"/>
                      <a:gd name="T7" fmla="*/ 8 h 16"/>
                      <a:gd name="T8" fmla="*/ 6 w 10"/>
                      <a:gd name="T9" fmla="*/ 12 h 16"/>
                      <a:gd name="T10" fmla="*/ 8 w 10"/>
                      <a:gd name="T11" fmla="*/ 16 h 16"/>
                      <a:gd name="T12" fmla="*/ 10 w 10"/>
                      <a:gd name="T13" fmla="*/ 14 h 16"/>
                      <a:gd name="T14" fmla="*/ 8 w 10"/>
                      <a:gd name="T15" fmla="*/ 12 h 16"/>
                      <a:gd name="T16" fmla="*/ 6 w 10"/>
                      <a:gd name="T17" fmla="*/ 8 h 16"/>
                      <a:gd name="T18" fmla="*/ 2 w 10"/>
                      <a:gd name="T19" fmla="*/ 4 h 16"/>
                      <a:gd name="T20" fmla="*/ 2 w 10"/>
                      <a:gd name="T21" fmla="*/ 0 h 16"/>
                      <a:gd name="T22" fmla="*/ 2 w 10"/>
                      <a:gd name="T23" fmla="*/ 0 h 16"/>
                      <a:gd name="T24" fmla="*/ 0 w 10"/>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0"/>
                        </a:moveTo>
                        <a:lnTo>
                          <a:pt x="0" y="0"/>
                        </a:lnTo>
                        <a:lnTo>
                          <a:pt x="0" y="4"/>
                        </a:lnTo>
                        <a:lnTo>
                          <a:pt x="2" y="8"/>
                        </a:lnTo>
                        <a:lnTo>
                          <a:pt x="6" y="12"/>
                        </a:lnTo>
                        <a:lnTo>
                          <a:pt x="8" y="16"/>
                        </a:lnTo>
                        <a:lnTo>
                          <a:pt x="10" y="14"/>
                        </a:lnTo>
                        <a:lnTo>
                          <a:pt x="8" y="12"/>
                        </a:lnTo>
                        <a:lnTo>
                          <a:pt x="6"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5166" name="Freeform 446"/>
                  <p:cNvSpPr>
                    <a:spLocks/>
                  </p:cNvSpPr>
                  <p:nvPr/>
                </p:nvSpPr>
                <p:spPr bwMode="auto">
                  <a:xfrm>
                    <a:off x="4498" y="2260"/>
                    <a:ext cx="28" cy="38"/>
                  </a:xfrm>
                  <a:custGeom>
                    <a:avLst/>
                    <a:gdLst>
                      <a:gd name="T0" fmla="*/ 26 w 28"/>
                      <a:gd name="T1" fmla="*/ 0 h 38"/>
                      <a:gd name="T2" fmla="*/ 26 w 28"/>
                      <a:gd name="T3" fmla="*/ 0 h 38"/>
                      <a:gd name="T4" fmla="*/ 20 w 28"/>
                      <a:gd name="T5" fmla="*/ 0 h 38"/>
                      <a:gd name="T6" fmla="*/ 12 w 28"/>
                      <a:gd name="T7" fmla="*/ 2 h 38"/>
                      <a:gd name="T8" fmla="*/ 8 w 28"/>
                      <a:gd name="T9" fmla="*/ 8 h 38"/>
                      <a:gd name="T10" fmla="*/ 4 w 28"/>
                      <a:gd name="T11" fmla="*/ 14 h 38"/>
                      <a:gd name="T12" fmla="*/ 2 w 28"/>
                      <a:gd name="T13" fmla="*/ 20 h 38"/>
                      <a:gd name="T14" fmla="*/ 0 w 28"/>
                      <a:gd name="T15" fmla="*/ 26 h 38"/>
                      <a:gd name="T16" fmla="*/ 0 w 28"/>
                      <a:gd name="T17" fmla="*/ 34 h 38"/>
                      <a:gd name="T18" fmla="*/ 0 w 28"/>
                      <a:gd name="T19" fmla="*/ 38 h 38"/>
                      <a:gd name="T20" fmla="*/ 2 w 28"/>
                      <a:gd name="T21" fmla="*/ 38 h 38"/>
                      <a:gd name="T22" fmla="*/ 2 w 28"/>
                      <a:gd name="T23" fmla="*/ 34 h 38"/>
                      <a:gd name="T24" fmla="*/ 2 w 28"/>
                      <a:gd name="T25" fmla="*/ 26 h 38"/>
                      <a:gd name="T26" fmla="*/ 4 w 28"/>
                      <a:gd name="T27" fmla="*/ 20 h 38"/>
                      <a:gd name="T28" fmla="*/ 6 w 28"/>
                      <a:gd name="T29" fmla="*/ 14 h 38"/>
                      <a:gd name="T30" fmla="*/ 10 w 28"/>
                      <a:gd name="T31" fmla="*/ 8 h 38"/>
                      <a:gd name="T32" fmla="*/ 14 w 28"/>
                      <a:gd name="T33" fmla="*/ 4 h 38"/>
                      <a:gd name="T34" fmla="*/ 20 w 28"/>
                      <a:gd name="T35" fmla="*/ 2 h 38"/>
                      <a:gd name="T36" fmla="*/ 26 w 28"/>
                      <a:gd name="T37" fmla="*/ 2 h 38"/>
                      <a:gd name="T38" fmla="*/ 28 w 28"/>
                      <a:gd name="T39" fmla="*/ 0 h 38"/>
                      <a:gd name="T40" fmla="*/ 26 w 28"/>
                      <a:gd name="T41" fmla="*/ 2 h 38"/>
                      <a:gd name="T42" fmla="*/ 28 w 28"/>
                      <a:gd name="T43" fmla="*/ 0 h 38"/>
                      <a:gd name="T44" fmla="*/ 28 w 28"/>
                      <a:gd name="T45" fmla="*/ 0 h 38"/>
                      <a:gd name="T46" fmla="*/ 28 w 28"/>
                      <a:gd name="T47" fmla="*/ 0 h 38"/>
                      <a:gd name="T48" fmla="*/ 26 w 28"/>
                      <a:gd name="T49" fmla="*/ 0 h 38"/>
                      <a:gd name="T50" fmla="*/ 26 w 28"/>
                      <a:gd name="T51" fmla="*/ 0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38"/>
                      <a:gd name="T80" fmla="*/ 28 w 28"/>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38">
                        <a:moveTo>
                          <a:pt x="26" y="0"/>
                        </a:moveTo>
                        <a:lnTo>
                          <a:pt x="26" y="0"/>
                        </a:lnTo>
                        <a:lnTo>
                          <a:pt x="20" y="0"/>
                        </a:lnTo>
                        <a:lnTo>
                          <a:pt x="12" y="2"/>
                        </a:lnTo>
                        <a:lnTo>
                          <a:pt x="8" y="8"/>
                        </a:lnTo>
                        <a:lnTo>
                          <a:pt x="4" y="14"/>
                        </a:lnTo>
                        <a:lnTo>
                          <a:pt x="2" y="20"/>
                        </a:lnTo>
                        <a:lnTo>
                          <a:pt x="0" y="26"/>
                        </a:lnTo>
                        <a:lnTo>
                          <a:pt x="0" y="34"/>
                        </a:lnTo>
                        <a:lnTo>
                          <a:pt x="0" y="38"/>
                        </a:lnTo>
                        <a:lnTo>
                          <a:pt x="2" y="38"/>
                        </a:lnTo>
                        <a:lnTo>
                          <a:pt x="2" y="34"/>
                        </a:lnTo>
                        <a:lnTo>
                          <a:pt x="2" y="26"/>
                        </a:lnTo>
                        <a:lnTo>
                          <a:pt x="4" y="20"/>
                        </a:lnTo>
                        <a:lnTo>
                          <a:pt x="6" y="14"/>
                        </a:lnTo>
                        <a:lnTo>
                          <a:pt x="10" y="8"/>
                        </a:lnTo>
                        <a:lnTo>
                          <a:pt x="14" y="4"/>
                        </a:lnTo>
                        <a:lnTo>
                          <a:pt x="20" y="2"/>
                        </a:lnTo>
                        <a:lnTo>
                          <a:pt x="26" y="2"/>
                        </a:lnTo>
                        <a:lnTo>
                          <a:pt x="28" y="0"/>
                        </a:lnTo>
                        <a:lnTo>
                          <a:pt x="26" y="2"/>
                        </a:lnTo>
                        <a:lnTo>
                          <a:pt x="28" y="0"/>
                        </a:lnTo>
                        <a:lnTo>
                          <a:pt x="26" y="0"/>
                        </a:lnTo>
                        <a:close/>
                      </a:path>
                    </a:pathLst>
                  </a:custGeom>
                  <a:solidFill>
                    <a:srgbClr val="000000"/>
                  </a:solidFill>
                  <a:ln w="9525">
                    <a:noFill/>
                    <a:round/>
                    <a:headEnd/>
                    <a:tailEnd/>
                  </a:ln>
                </p:spPr>
                <p:txBody>
                  <a:bodyPr/>
                  <a:lstStyle/>
                  <a:p>
                    <a:endParaRPr lang="es-AR"/>
                  </a:p>
                </p:txBody>
              </p:sp>
              <p:sp>
                <p:nvSpPr>
                  <p:cNvPr id="75167" name="Freeform 447"/>
                  <p:cNvSpPr>
                    <a:spLocks/>
                  </p:cNvSpPr>
                  <p:nvPr/>
                </p:nvSpPr>
                <p:spPr bwMode="auto">
                  <a:xfrm>
                    <a:off x="4524" y="2256"/>
                    <a:ext cx="28" cy="4"/>
                  </a:xfrm>
                  <a:custGeom>
                    <a:avLst/>
                    <a:gdLst>
                      <a:gd name="T0" fmla="*/ 26 w 28"/>
                      <a:gd name="T1" fmla="*/ 4 h 4"/>
                      <a:gd name="T2" fmla="*/ 28 w 28"/>
                      <a:gd name="T3" fmla="*/ 2 h 4"/>
                      <a:gd name="T4" fmla="*/ 24 w 28"/>
                      <a:gd name="T5" fmla="*/ 2 h 4"/>
                      <a:gd name="T6" fmla="*/ 20 w 28"/>
                      <a:gd name="T7" fmla="*/ 0 h 4"/>
                      <a:gd name="T8" fmla="*/ 16 w 28"/>
                      <a:gd name="T9" fmla="*/ 0 h 4"/>
                      <a:gd name="T10" fmla="*/ 12 w 28"/>
                      <a:gd name="T11" fmla="*/ 0 h 4"/>
                      <a:gd name="T12" fmla="*/ 8 w 28"/>
                      <a:gd name="T13" fmla="*/ 0 h 4"/>
                      <a:gd name="T14" fmla="*/ 4 w 28"/>
                      <a:gd name="T15" fmla="*/ 0 h 4"/>
                      <a:gd name="T16" fmla="*/ 2 w 28"/>
                      <a:gd name="T17" fmla="*/ 2 h 4"/>
                      <a:gd name="T18" fmla="*/ 0 w 28"/>
                      <a:gd name="T19" fmla="*/ 4 h 4"/>
                      <a:gd name="T20" fmla="*/ 2 w 28"/>
                      <a:gd name="T21" fmla="*/ 4 h 4"/>
                      <a:gd name="T22" fmla="*/ 4 w 28"/>
                      <a:gd name="T23" fmla="*/ 4 h 4"/>
                      <a:gd name="T24" fmla="*/ 4 w 28"/>
                      <a:gd name="T25" fmla="*/ 4 h 4"/>
                      <a:gd name="T26" fmla="*/ 8 w 28"/>
                      <a:gd name="T27" fmla="*/ 4 h 4"/>
                      <a:gd name="T28" fmla="*/ 12 w 28"/>
                      <a:gd name="T29" fmla="*/ 4 h 4"/>
                      <a:gd name="T30" fmla="*/ 16 w 28"/>
                      <a:gd name="T31" fmla="*/ 4 h 4"/>
                      <a:gd name="T32" fmla="*/ 20 w 28"/>
                      <a:gd name="T33" fmla="*/ 4 h 4"/>
                      <a:gd name="T34" fmla="*/ 24 w 28"/>
                      <a:gd name="T35" fmla="*/ 4 h 4"/>
                      <a:gd name="T36" fmla="*/ 26 w 28"/>
                      <a:gd name="T37" fmla="*/ 4 h 4"/>
                      <a:gd name="T38" fmla="*/ 28 w 28"/>
                      <a:gd name="T39" fmla="*/ 2 h 4"/>
                      <a:gd name="T40" fmla="*/ 26 w 28"/>
                      <a:gd name="T41" fmla="*/ 4 h 4"/>
                      <a:gd name="T42" fmla="*/ 28 w 28"/>
                      <a:gd name="T43" fmla="*/ 4 h 4"/>
                      <a:gd name="T44" fmla="*/ 28 w 28"/>
                      <a:gd name="T45" fmla="*/ 4 h 4"/>
                      <a:gd name="T46" fmla="*/ 28 w 28"/>
                      <a:gd name="T47" fmla="*/ 4 h 4"/>
                      <a:gd name="T48" fmla="*/ 28 w 28"/>
                      <a:gd name="T49" fmla="*/ 2 h 4"/>
                      <a:gd name="T50" fmla="*/ 26 w 28"/>
                      <a:gd name="T51" fmla="*/ 4 h 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4"/>
                      <a:gd name="T80" fmla="*/ 28 w 28"/>
                      <a:gd name="T81" fmla="*/ 4 h 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4">
                        <a:moveTo>
                          <a:pt x="26" y="4"/>
                        </a:moveTo>
                        <a:lnTo>
                          <a:pt x="28" y="2"/>
                        </a:lnTo>
                        <a:lnTo>
                          <a:pt x="24" y="2"/>
                        </a:lnTo>
                        <a:lnTo>
                          <a:pt x="20" y="0"/>
                        </a:lnTo>
                        <a:lnTo>
                          <a:pt x="16" y="0"/>
                        </a:lnTo>
                        <a:lnTo>
                          <a:pt x="12" y="0"/>
                        </a:lnTo>
                        <a:lnTo>
                          <a:pt x="8" y="0"/>
                        </a:lnTo>
                        <a:lnTo>
                          <a:pt x="4" y="0"/>
                        </a:lnTo>
                        <a:lnTo>
                          <a:pt x="2" y="2"/>
                        </a:lnTo>
                        <a:lnTo>
                          <a:pt x="0" y="4"/>
                        </a:lnTo>
                        <a:lnTo>
                          <a:pt x="2" y="4"/>
                        </a:lnTo>
                        <a:lnTo>
                          <a:pt x="4" y="4"/>
                        </a:lnTo>
                        <a:lnTo>
                          <a:pt x="8" y="4"/>
                        </a:lnTo>
                        <a:lnTo>
                          <a:pt x="12" y="4"/>
                        </a:lnTo>
                        <a:lnTo>
                          <a:pt x="16" y="4"/>
                        </a:lnTo>
                        <a:lnTo>
                          <a:pt x="20" y="4"/>
                        </a:lnTo>
                        <a:lnTo>
                          <a:pt x="24" y="4"/>
                        </a:lnTo>
                        <a:lnTo>
                          <a:pt x="26" y="4"/>
                        </a:lnTo>
                        <a:lnTo>
                          <a:pt x="28" y="2"/>
                        </a:lnTo>
                        <a:lnTo>
                          <a:pt x="26" y="4"/>
                        </a:lnTo>
                        <a:lnTo>
                          <a:pt x="28" y="4"/>
                        </a:lnTo>
                        <a:lnTo>
                          <a:pt x="28" y="2"/>
                        </a:lnTo>
                        <a:lnTo>
                          <a:pt x="26" y="4"/>
                        </a:lnTo>
                        <a:close/>
                      </a:path>
                    </a:pathLst>
                  </a:custGeom>
                  <a:solidFill>
                    <a:srgbClr val="000000"/>
                  </a:solidFill>
                  <a:ln w="9525">
                    <a:noFill/>
                    <a:round/>
                    <a:headEnd/>
                    <a:tailEnd/>
                  </a:ln>
                </p:spPr>
                <p:txBody>
                  <a:bodyPr/>
                  <a:lstStyle/>
                  <a:p>
                    <a:endParaRPr lang="es-AR"/>
                  </a:p>
                </p:txBody>
              </p:sp>
              <p:sp>
                <p:nvSpPr>
                  <p:cNvPr id="75168" name="Freeform 448"/>
                  <p:cNvSpPr>
                    <a:spLocks/>
                  </p:cNvSpPr>
                  <p:nvPr/>
                </p:nvSpPr>
                <p:spPr bwMode="auto">
                  <a:xfrm>
                    <a:off x="4518" y="2218"/>
                    <a:ext cx="32" cy="42"/>
                  </a:xfrm>
                  <a:custGeom>
                    <a:avLst/>
                    <a:gdLst>
                      <a:gd name="T0" fmla="*/ 2 w 32"/>
                      <a:gd name="T1" fmla="*/ 2 h 42"/>
                      <a:gd name="T2" fmla="*/ 0 w 32"/>
                      <a:gd name="T3" fmla="*/ 2 h 42"/>
                      <a:gd name="T4" fmla="*/ 6 w 32"/>
                      <a:gd name="T5" fmla="*/ 4 h 42"/>
                      <a:gd name="T6" fmla="*/ 10 w 32"/>
                      <a:gd name="T7" fmla="*/ 10 h 42"/>
                      <a:gd name="T8" fmla="*/ 14 w 32"/>
                      <a:gd name="T9" fmla="*/ 14 h 42"/>
                      <a:gd name="T10" fmla="*/ 18 w 32"/>
                      <a:gd name="T11" fmla="*/ 20 h 42"/>
                      <a:gd name="T12" fmla="*/ 22 w 32"/>
                      <a:gd name="T13" fmla="*/ 28 h 42"/>
                      <a:gd name="T14" fmla="*/ 26 w 32"/>
                      <a:gd name="T15" fmla="*/ 34 h 42"/>
                      <a:gd name="T16" fmla="*/ 28 w 32"/>
                      <a:gd name="T17" fmla="*/ 38 h 42"/>
                      <a:gd name="T18" fmla="*/ 32 w 32"/>
                      <a:gd name="T19" fmla="*/ 42 h 42"/>
                      <a:gd name="T20" fmla="*/ 32 w 32"/>
                      <a:gd name="T21" fmla="*/ 42 h 42"/>
                      <a:gd name="T22" fmla="*/ 30 w 32"/>
                      <a:gd name="T23" fmla="*/ 38 h 42"/>
                      <a:gd name="T24" fmla="*/ 28 w 32"/>
                      <a:gd name="T25" fmla="*/ 32 h 42"/>
                      <a:gd name="T26" fmla="*/ 24 w 32"/>
                      <a:gd name="T27" fmla="*/ 26 h 42"/>
                      <a:gd name="T28" fmla="*/ 20 w 32"/>
                      <a:gd name="T29" fmla="*/ 20 h 42"/>
                      <a:gd name="T30" fmla="*/ 16 w 32"/>
                      <a:gd name="T31" fmla="*/ 14 h 42"/>
                      <a:gd name="T32" fmla="*/ 12 w 32"/>
                      <a:gd name="T33" fmla="*/ 8 h 42"/>
                      <a:gd name="T34" fmla="*/ 6 w 32"/>
                      <a:gd name="T35" fmla="*/ 2 h 42"/>
                      <a:gd name="T36" fmla="*/ 2 w 32"/>
                      <a:gd name="T37" fmla="*/ 0 h 42"/>
                      <a:gd name="T38" fmla="*/ 0 w 32"/>
                      <a:gd name="T39" fmla="*/ 0 h 42"/>
                      <a:gd name="T40" fmla="*/ 2 w 32"/>
                      <a:gd name="T41" fmla="*/ 0 h 42"/>
                      <a:gd name="T42" fmla="*/ 0 w 32"/>
                      <a:gd name="T43" fmla="*/ 0 h 42"/>
                      <a:gd name="T44" fmla="*/ 0 w 32"/>
                      <a:gd name="T45" fmla="*/ 0 h 42"/>
                      <a:gd name="T46" fmla="*/ 0 w 32"/>
                      <a:gd name="T47" fmla="*/ 2 h 42"/>
                      <a:gd name="T48" fmla="*/ 0 w 32"/>
                      <a:gd name="T49" fmla="*/ 2 h 42"/>
                      <a:gd name="T50" fmla="*/ 2 w 32"/>
                      <a:gd name="T51" fmla="*/ 2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42"/>
                      <a:gd name="T80" fmla="*/ 32 w 3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42">
                        <a:moveTo>
                          <a:pt x="2" y="2"/>
                        </a:moveTo>
                        <a:lnTo>
                          <a:pt x="0" y="2"/>
                        </a:lnTo>
                        <a:lnTo>
                          <a:pt x="6" y="4"/>
                        </a:lnTo>
                        <a:lnTo>
                          <a:pt x="10" y="10"/>
                        </a:lnTo>
                        <a:lnTo>
                          <a:pt x="14" y="14"/>
                        </a:lnTo>
                        <a:lnTo>
                          <a:pt x="18" y="20"/>
                        </a:lnTo>
                        <a:lnTo>
                          <a:pt x="22" y="28"/>
                        </a:lnTo>
                        <a:lnTo>
                          <a:pt x="26" y="34"/>
                        </a:lnTo>
                        <a:lnTo>
                          <a:pt x="28" y="38"/>
                        </a:lnTo>
                        <a:lnTo>
                          <a:pt x="32" y="42"/>
                        </a:lnTo>
                        <a:lnTo>
                          <a:pt x="30" y="38"/>
                        </a:lnTo>
                        <a:lnTo>
                          <a:pt x="28" y="32"/>
                        </a:lnTo>
                        <a:lnTo>
                          <a:pt x="24" y="26"/>
                        </a:lnTo>
                        <a:lnTo>
                          <a:pt x="20" y="20"/>
                        </a:lnTo>
                        <a:lnTo>
                          <a:pt x="16" y="14"/>
                        </a:lnTo>
                        <a:lnTo>
                          <a:pt x="12" y="8"/>
                        </a:lnTo>
                        <a:lnTo>
                          <a:pt x="6" y="2"/>
                        </a:lnTo>
                        <a:lnTo>
                          <a:pt x="2" y="0"/>
                        </a:lnTo>
                        <a:lnTo>
                          <a:pt x="0" y="0"/>
                        </a:ln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5169" name="Freeform 449"/>
                  <p:cNvSpPr>
                    <a:spLocks/>
                  </p:cNvSpPr>
                  <p:nvPr/>
                </p:nvSpPr>
                <p:spPr bwMode="auto">
                  <a:xfrm>
                    <a:off x="4516" y="2220"/>
                    <a:ext cx="8" cy="36"/>
                  </a:xfrm>
                  <a:custGeom>
                    <a:avLst/>
                    <a:gdLst>
                      <a:gd name="T0" fmla="*/ 6 w 8"/>
                      <a:gd name="T1" fmla="*/ 36 h 36"/>
                      <a:gd name="T2" fmla="*/ 8 w 8"/>
                      <a:gd name="T3" fmla="*/ 34 h 36"/>
                      <a:gd name="T4" fmla="*/ 4 w 8"/>
                      <a:gd name="T5" fmla="*/ 26 h 36"/>
                      <a:gd name="T6" fmla="*/ 2 w 8"/>
                      <a:gd name="T7" fmla="*/ 18 h 36"/>
                      <a:gd name="T8" fmla="*/ 2 w 8"/>
                      <a:gd name="T9" fmla="*/ 8 h 36"/>
                      <a:gd name="T10" fmla="*/ 4 w 8"/>
                      <a:gd name="T11" fmla="*/ 0 h 36"/>
                      <a:gd name="T12" fmla="*/ 2 w 8"/>
                      <a:gd name="T13" fmla="*/ 0 h 36"/>
                      <a:gd name="T14" fmla="*/ 0 w 8"/>
                      <a:gd name="T15" fmla="*/ 8 h 36"/>
                      <a:gd name="T16" fmla="*/ 0 w 8"/>
                      <a:gd name="T17" fmla="*/ 18 h 36"/>
                      <a:gd name="T18" fmla="*/ 2 w 8"/>
                      <a:gd name="T19" fmla="*/ 28 h 36"/>
                      <a:gd name="T20" fmla="*/ 6 w 8"/>
                      <a:gd name="T21" fmla="*/ 36 h 36"/>
                      <a:gd name="T22" fmla="*/ 8 w 8"/>
                      <a:gd name="T23" fmla="*/ 34 h 36"/>
                      <a:gd name="T24" fmla="*/ 6 w 8"/>
                      <a:gd name="T25" fmla="*/ 36 h 36"/>
                      <a:gd name="T26" fmla="*/ 6 w 8"/>
                      <a:gd name="T27" fmla="*/ 36 h 36"/>
                      <a:gd name="T28" fmla="*/ 8 w 8"/>
                      <a:gd name="T29" fmla="*/ 36 h 36"/>
                      <a:gd name="T30" fmla="*/ 8 w 8"/>
                      <a:gd name="T31" fmla="*/ 36 h 36"/>
                      <a:gd name="T32" fmla="*/ 8 w 8"/>
                      <a:gd name="T33" fmla="*/ 34 h 36"/>
                      <a:gd name="T34" fmla="*/ 6 w 8"/>
                      <a:gd name="T35" fmla="*/ 3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36"/>
                      <a:gd name="T56" fmla="*/ 8 w 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36">
                        <a:moveTo>
                          <a:pt x="6" y="36"/>
                        </a:moveTo>
                        <a:lnTo>
                          <a:pt x="8" y="34"/>
                        </a:lnTo>
                        <a:lnTo>
                          <a:pt x="4" y="26"/>
                        </a:lnTo>
                        <a:lnTo>
                          <a:pt x="2" y="18"/>
                        </a:lnTo>
                        <a:lnTo>
                          <a:pt x="2" y="8"/>
                        </a:lnTo>
                        <a:lnTo>
                          <a:pt x="4" y="0"/>
                        </a:lnTo>
                        <a:lnTo>
                          <a:pt x="2" y="0"/>
                        </a:lnTo>
                        <a:lnTo>
                          <a:pt x="0" y="8"/>
                        </a:lnTo>
                        <a:lnTo>
                          <a:pt x="0" y="18"/>
                        </a:lnTo>
                        <a:lnTo>
                          <a:pt x="2" y="28"/>
                        </a:lnTo>
                        <a:lnTo>
                          <a:pt x="6" y="36"/>
                        </a:lnTo>
                        <a:lnTo>
                          <a:pt x="8" y="34"/>
                        </a:lnTo>
                        <a:lnTo>
                          <a:pt x="6" y="36"/>
                        </a:lnTo>
                        <a:lnTo>
                          <a:pt x="8" y="36"/>
                        </a:lnTo>
                        <a:lnTo>
                          <a:pt x="8" y="34"/>
                        </a:lnTo>
                        <a:lnTo>
                          <a:pt x="6" y="36"/>
                        </a:lnTo>
                        <a:close/>
                      </a:path>
                    </a:pathLst>
                  </a:custGeom>
                  <a:solidFill>
                    <a:srgbClr val="000000"/>
                  </a:solidFill>
                  <a:ln w="9525">
                    <a:noFill/>
                    <a:round/>
                    <a:headEnd/>
                    <a:tailEnd/>
                  </a:ln>
                </p:spPr>
                <p:txBody>
                  <a:bodyPr/>
                  <a:lstStyle/>
                  <a:p>
                    <a:endParaRPr lang="es-AR"/>
                  </a:p>
                </p:txBody>
              </p:sp>
              <p:sp>
                <p:nvSpPr>
                  <p:cNvPr id="75170" name="Freeform 450"/>
                  <p:cNvSpPr>
                    <a:spLocks/>
                  </p:cNvSpPr>
                  <p:nvPr/>
                </p:nvSpPr>
                <p:spPr bwMode="auto">
                  <a:xfrm>
                    <a:off x="4498" y="2232"/>
                    <a:ext cx="26" cy="24"/>
                  </a:xfrm>
                  <a:custGeom>
                    <a:avLst/>
                    <a:gdLst>
                      <a:gd name="T0" fmla="*/ 0 w 26"/>
                      <a:gd name="T1" fmla="*/ 0 h 24"/>
                      <a:gd name="T2" fmla="*/ 0 w 26"/>
                      <a:gd name="T3" fmla="*/ 0 h 24"/>
                      <a:gd name="T4" fmla="*/ 0 w 26"/>
                      <a:gd name="T5" fmla="*/ 2 h 24"/>
                      <a:gd name="T6" fmla="*/ 2 w 26"/>
                      <a:gd name="T7" fmla="*/ 6 h 24"/>
                      <a:gd name="T8" fmla="*/ 4 w 26"/>
                      <a:gd name="T9" fmla="*/ 8 h 24"/>
                      <a:gd name="T10" fmla="*/ 8 w 26"/>
                      <a:gd name="T11" fmla="*/ 12 h 24"/>
                      <a:gd name="T12" fmla="*/ 12 w 26"/>
                      <a:gd name="T13" fmla="*/ 16 h 24"/>
                      <a:gd name="T14" fmla="*/ 16 w 26"/>
                      <a:gd name="T15" fmla="*/ 18 h 24"/>
                      <a:gd name="T16" fmla="*/ 20 w 26"/>
                      <a:gd name="T17" fmla="*/ 22 h 24"/>
                      <a:gd name="T18" fmla="*/ 24 w 26"/>
                      <a:gd name="T19" fmla="*/ 24 h 24"/>
                      <a:gd name="T20" fmla="*/ 26 w 26"/>
                      <a:gd name="T21" fmla="*/ 22 h 24"/>
                      <a:gd name="T22" fmla="*/ 22 w 26"/>
                      <a:gd name="T23" fmla="*/ 20 h 24"/>
                      <a:gd name="T24" fmla="*/ 18 w 26"/>
                      <a:gd name="T25" fmla="*/ 16 h 24"/>
                      <a:gd name="T26" fmla="*/ 14 w 26"/>
                      <a:gd name="T27" fmla="*/ 14 h 24"/>
                      <a:gd name="T28" fmla="*/ 10 w 26"/>
                      <a:gd name="T29" fmla="*/ 10 h 24"/>
                      <a:gd name="T30" fmla="*/ 6 w 26"/>
                      <a:gd name="T31" fmla="*/ 6 h 24"/>
                      <a:gd name="T32" fmla="*/ 4 w 26"/>
                      <a:gd name="T33" fmla="*/ 4 h 24"/>
                      <a:gd name="T34" fmla="*/ 2 w 26"/>
                      <a:gd name="T35" fmla="*/ 2 h 24"/>
                      <a:gd name="T36" fmla="*/ 2 w 26"/>
                      <a:gd name="T37" fmla="*/ 0 h 24"/>
                      <a:gd name="T38" fmla="*/ 2 w 26"/>
                      <a:gd name="T39" fmla="*/ 0 h 24"/>
                      <a:gd name="T40" fmla="*/ 0 w 26"/>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4"/>
                      <a:gd name="T65" fmla="*/ 26 w 26"/>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4">
                        <a:moveTo>
                          <a:pt x="0" y="0"/>
                        </a:moveTo>
                        <a:lnTo>
                          <a:pt x="0" y="0"/>
                        </a:lnTo>
                        <a:lnTo>
                          <a:pt x="0" y="2"/>
                        </a:lnTo>
                        <a:lnTo>
                          <a:pt x="2" y="6"/>
                        </a:lnTo>
                        <a:lnTo>
                          <a:pt x="4" y="8"/>
                        </a:lnTo>
                        <a:lnTo>
                          <a:pt x="8" y="12"/>
                        </a:lnTo>
                        <a:lnTo>
                          <a:pt x="12" y="16"/>
                        </a:lnTo>
                        <a:lnTo>
                          <a:pt x="16" y="18"/>
                        </a:lnTo>
                        <a:lnTo>
                          <a:pt x="20" y="22"/>
                        </a:lnTo>
                        <a:lnTo>
                          <a:pt x="24" y="24"/>
                        </a:lnTo>
                        <a:lnTo>
                          <a:pt x="26" y="22"/>
                        </a:lnTo>
                        <a:lnTo>
                          <a:pt x="22" y="20"/>
                        </a:lnTo>
                        <a:lnTo>
                          <a:pt x="18" y="16"/>
                        </a:lnTo>
                        <a:lnTo>
                          <a:pt x="14" y="14"/>
                        </a:lnTo>
                        <a:lnTo>
                          <a:pt x="10" y="10"/>
                        </a:lnTo>
                        <a:lnTo>
                          <a:pt x="6" y="6"/>
                        </a:lnTo>
                        <a:lnTo>
                          <a:pt x="4" y="4"/>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5171" name="Freeform 451"/>
                  <p:cNvSpPr>
                    <a:spLocks/>
                  </p:cNvSpPr>
                  <p:nvPr/>
                </p:nvSpPr>
                <p:spPr bwMode="auto">
                  <a:xfrm>
                    <a:off x="4494" y="2210"/>
                    <a:ext cx="6" cy="20"/>
                  </a:xfrm>
                  <a:custGeom>
                    <a:avLst/>
                    <a:gdLst>
                      <a:gd name="T0" fmla="*/ 0 w 6"/>
                      <a:gd name="T1" fmla="*/ 0 h 20"/>
                      <a:gd name="T2" fmla="*/ 0 w 6"/>
                      <a:gd name="T3" fmla="*/ 0 h 20"/>
                      <a:gd name="T4" fmla="*/ 0 w 6"/>
                      <a:gd name="T5" fmla="*/ 4 h 20"/>
                      <a:gd name="T6" fmla="*/ 2 w 6"/>
                      <a:gd name="T7" fmla="*/ 10 h 20"/>
                      <a:gd name="T8" fmla="*/ 2 w 6"/>
                      <a:gd name="T9" fmla="*/ 16 h 20"/>
                      <a:gd name="T10" fmla="*/ 4 w 6"/>
                      <a:gd name="T11" fmla="*/ 20 h 20"/>
                      <a:gd name="T12" fmla="*/ 6 w 6"/>
                      <a:gd name="T13" fmla="*/ 20 h 20"/>
                      <a:gd name="T14" fmla="*/ 6 w 6"/>
                      <a:gd name="T15" fmla="*/ 16 h 20"/>
                      <a:gd name="T16" fmla="*/ 4 w 6"/>
                      <a:gd name="T17" fmla="*/ 10 h 20"/>
                      <a:gd name="T18" fmla="*/ 4 w 6"/>
                      <a:gd name="T19" fmla="*/ 4 h 20"/>
                      <a:gd name="T20" fmla="*/ 4 w 6"/>
                      <a:gd name="T21" fmla="*/ 0 h 20"/>
                      <a:gd name="T22" fmla="*/ 0 w 6"/>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20"/>
                      <a:gd name="T38" fmla="*/ 6 w 6"/>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20">
                        <a:moveTo>
                          <a:pt x="0" y="0"/>
                        </a:moveTo>
                        <a:lnTo>
                          <a:pt x="0" y="0"/>
                        </a:lnTo>
                        <a:lnTo>
                          <a:pt x="0" y="4"/>
                        </a:lnTo>
                        <a:lnTo>
                          <a:pt x="2" y="10"/>
                        </a:lnTo>
                        <a:lnTo>
                          <a:pt x="2" y="16"/>
                        </a:lnTo>
                        <a:lnTo>
                          <a:pt x="4" y="20"/>
                        </a:lnTo>
                        <a:lnTo>
                          <a:pt x="6" y="20"/>
                        </a:lnTo>
                        <a:lnTo>
                          <a:pt x="6" y="16"/>
                        </a:lnTo>
                        <a:lnTo>
                          <a:pt x="4" y="10"/>
                        </a:lnTo>
                        <a:lnTo>
                          <a:pt x="4" y="4"/>
                        </a:lnTo>
                        <a:lnTo>
                          <a:pt x="4" y="0"/>
                        </a:lnTo>
                        <a:lnTo>
                          <a:pt x="0" y="0"/>
                        </a:lnTo>
                        <a:close/>
                      </a:path>
                    </a:pathLst>
                  </a:custGeom>
                  <a:solidFill>
                    <a:srgbClr val="000000"/>
                  </a:solidFill>
                  <a:ln w="9525">
                    <a:noFill/>
                    <a:round/>
                    <a:headEnd/>
                    <a:tailEnd/>
                  </a:ln>
                </p:spPr>
                <p:txBody>
                  <a:bodyPr/>
                  <a:lstStyle/>
                  <a:p>
                    <a:endParaRPr lang="es-AR"/>
                  </a:p>
                </p:txBody>
              </p:sp>
              <p:sp>
                <p:nvSpPr>
                  <p:cNvPr id="75172" name="Freeform 452"/>
                  <p:cNvSpPr>
                    <a:spLocks/>
                  </p:cNvSpPr>
                  <p:nvPr/>
                </p:nvSpPr>
                <p:spPr bwMode="auto">
                  <a:xfrm>
                    <a:off x="4494" y="2186"/>
                    <a:ext cx="8" cy="24"/>
                  </a:xfrm>
                  <a:custGeom>
                    <a:avLst/>
                    <a:gdLst>
                      <a:gd name="T0" fmla="*/ 6 w 8"/>
                      <a:gd name="T1" fmla="*/ 0 h 24"/>
                      <a:gd name="T2" fmla="*/ 6 w 8"/>
                      <a:gd name="T3" fmla="*/ 0 h 24"/>
                      <a:gd name="T4" fmla="*/ 2 w 8"/>
                      <a:gd name="T5" fmla="*/ 4 h 24"/>
                      <a:gd name="T6" fmla="*/ 2 w 8"/>
                      <a:gd name="T7" fmla="*/ 12 h 24"/>
                      <a:gd name="T8" fmla="*/ 0 w 8"/>
                      <a:gd name="T9" fmla="*/ 18 h 24"/>
                      <a:gd name="T10" fmla="*/ 0 w 8"/>
                      <a:gd name="T11" fmla="*/ 24 h 24"/>
                      <a:gd name="T12" fmla="*/ 4 w 8"/>
                      <a:gd name="T13" fmla="*/ 24 h 24"/>
                      <a:gd name="T14" fmla="*/ 4 w 8"/>
                      <a:gd name="T15" fmla="*/ 18 h 24"/>
                      <a:gd name="T16" fmla="*/ 4 w 8"/>
                      <a:gd name="T17" fmla="*/ 12 h 24"/>
                      <a:gd name="T18" fmla="*/ 6 w 8"/>
                      <a:gd name="T19" fmla="*/ 6 h 24"/>
                      <a:gd name="T20" fmla="*/ 8 w 8"/>
                      <a:gd name="T21" fmla="*/ 0 h 24"/>
                      <a:gd name="T22" fmla="*/ 6 w 8"/>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24"/>
                      <a:gd name="T38" fmla="*/ 8 w 8"/>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24">
                        <a:moveTo>
                          <a:pt x="6" y="0"/>
                        </a:moveTo>
                        <a:lnTo>
                          <a:pt x="6" y="0"/>
                        </a:lnTo>
                        <a:lnTo>
                          <a:pt x="2" y="4"/>
                        </a:lnTo>
                        <a:lnTo>
                          <a:pt x="2" y="12"/>
                        </a:lnTo>
                        <a:lnTo>
                          <a:pt x="0" y="18"/>
                        </a:lnTo>
                        <a:lnTo>
                          <a:pt x="0" y="24"/>
                        </a:lnTo>
                        <a:lnTo>
                          <a:pt x="4" y="24"/>
                        </a:lnTo>
                        <a:lnTo>
                          <a:pt x="4" y="18"/>
                        </a:lnTo>
                        <a:lnTo>
                          <a:pt x="4" y="12"/>
                        </a:lnTo>
                        <a:lnTo>
                          <a:pt x="6" y="6"/>
                        </a:lnTo>
                        <a:lnTo>
                          <a:pt x="8" y="0"/>
                        </a:lnTo>
                        <a:lnTo>
                          <a:pt x="6" y="0"/>
                        </a:lnTo>
                        <a:close/>
                      </a:path>
                    </a:pathLst>
                  </a:custGeom>
                  <a:solidFill>
                    <a:srgbClr val="000000"/>
                  </a:solidFill>
                  <a:ln w="9525">
                    <a:noFill/>
                    <a:round/>
                    <a:headEnd/>
                    <a:tailEnd/>
                  </a:ln>
                </p:spPr>
                <p:txBody>
                  <a:bodyPr/>
                  <a:lstStyle/>
                  <a:p>
                    <a:endParaRPr lang="es-AR"/>
                  </a:p>
                </p:txBody>
              </p:sp>
              <p:sp>
                <p:nvSpPr>
                  <p:cNvPr id="75173" name="Freeform 453"/>
                  <p:cNvSpPr>
                    <a:spLocks/>
                  </p:cNvSpPr>
                  <p:nvPr/>
                </p:nvSpPr>
                <p:spPr bwMode="auto">
                  <a:xfrm>
                    <a:off x="4500" y="2174"/>
                    <a:ext cx="12" cy="12"/>
                  </a:xfrm>
                  <a:custGeom>
                    <a:avLst/>
                    <a:gdLst>
                      <a:gd name="T0" fmla="*/ 10 w 12"/>
                      <a:gd name="T1" fmla="*/ 0 h 12"/>
                      <a:gd name="T2" fmla="*/ 10 w 12"/>
                      <a:gd name="T3" fmla="*/ 0 h 12"/>
                      <a:gd name="T4" fmla="*/ 8 w 12"/>
                      <a:gd name="T5" fmla="*/ 0 h 12"/>
                      <a:gd name="T6" fmla="*/ 6 w 12"/>
                      <a:gd name="T7" fmla="*/ 2 h 12"/>
                      <a:gd name="T8" fmla="*/ 4 w 12"/>
                      <a:gd name="T9" fmla="*/ 2 h 12"/>
                      <a:gd name="T10" fmla="*/ 4 w 12"/>
                      <a:gd name="T11" fmla="*/ 4 h 12"/>
                      <a:gd name="T12" fmla="*/ 2 w 12"/>
                      <a:gd name="T13" fmla="*/ 6 h 12"/>
                      <a:gd name="T14" fmla="*/ 0 w 12"/>
                      <a:gd name="T15" fmla="*/ 8 h 12"/>
                      <a:gd name="T16" fmla="*/ 0 w 12"/>
                      <a:gd name="T17" fmla="*/ 10 h 12"/>
                      <a:gd name="T18" fmla="*/ 0 w 12"/>
                      <a:gd name="T19" fmla="*/ 12 h 12"/>
                      <a:gd name="T20" fmla="*/ 2 w 12"/>
                      <a:gd name="T21" fmla="*/ 12 h 12"/>
                      <a:gd name="T22" fmla="*/ 2 w 12"/>
                      <a:gd name="T23" fmla="*/ 12 h 12"/>
                      <a:gd name="T24" fmla="*/ 4 w 12"/>
                      <a:gd name="T25" fmla="*/ 10 h 12"/>
                      <a:gd name="T26" fmla="*/ 4 w 12"/>
                      <a:gd name="T27" fmla="*/ 8 h 12"/>
                      <a:gd name="T28" fmla="*/ 6 w 12"/>
                      <a:gd name="T29" fmla="*/ 6 h 12"/>
                      <a:gd name="T30" fmla="*/ 6 w 12"/>
                      <a:gd name="T31" fmla="*/ 4 h 12"/>
                      <a:gd name="T32" fmla="*/ 8 w 12"/>
                      <a:gd name="T33" fmla="*/ 4 h 12"/>
                      <a:gd name="T34" fmla="*/ 10 w 12"/>
                      <a:gd name="T35" fmla="*/ 2 h 12"/>
                      <a:gd name="T36" fmla="*/ 10 w 12"/>
                      <a:gd name="T37" fmla="*/ 2 h 12"/>
                      <a:gd name="T38" fmla="*/ 12 w 12"/>
                      <a:gd name="T39" fmla="*/ 2 h 12"/>
                      <a:gd name="T40" fmla="*/ 12 w 12"/>
                      <a:gd name="T41" fmla="*/ 2 h 12"/>
                      <a:gd name="T42" fmla="*/ 12 w 12"/>
                      <a:gd name="T43" fmla="*/ 0 h 12"/>
                      <a:gd name="T44" fmla="*/ 10 w 1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12"/>
                      <a:gd name="T71" fmla="*/ 12 w 12"/>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12">
                        <a:moveTo>
                          <a:pt x="10" y="0"/>
                        </a:moveTo>
                        <a:lnTo>
                          <a:pt x="10" y="0"/>
                        </a:lnTo>
                        <a:lnTo>
                          <a:pt x="8" y="0"/>
                        </a:lnTo>
                        <a:lnTo>
                          <a:pt x="6" y="2"/>
                        </a:lnTo>
                        <a:lnTo>
                          <a:pt x="4" y="2"/>
                        </a:lnTo>
                        <a:lnTo>
                          <a:pt x="4" y="4"/>
                        </a:lnTo>
                        <a:lnTo>
                          <a:pt x="2" y="6"/>
                        </a:lnTo>
                        <a:lnTo>
                          <a:pt x="0" y="8"/>
                        </a:lnTo>
                        <a:lnTo>
                          <a:pt x="0" y="10"/>
                        </a:lnTo>
                        <a:lnTo>
                          <a:pt x="0" y="12"/>
                        </a:lnTo>
                        <a:lnTo>
                          <a:pt x="2" y="12"/>
                        </a:lnTo>
                        <a:lnTo>
                          <a:pt x="4" y="10"/>
                        </a:lnTo>
                        <a:lnTo>
                          <a:pt x="4" y="8"/>
                        </a:lnTo>
                        <a:lnTo>
                          <a:pt x="6" y="6"/>
                        </a:lnTo>
                        <a:lnTo>
                          <a:pt x="6" y="4"/>
                        </a:lnTo>
                        <a:lnTo>
                          <a:pt x="8" y="4"/>
                        </a:lnTo>
                        <a:lnTo>
                          <a:pt x="10" y="2"/>
                        </a:lnTo>
                        <a:lnTo>
                          <a:pt x="12" y="2"/>
                        </a:lnTo>
                        <a:lnTo>
                          <a:pt x="12" y="0"/>
                        </a:lnTo>
                        <a:lnTo>
                          <a:pt x="10" y="0"/>
                        </a:lnTo>
                        <a:close/>
                      </a:path>
                    </a:pathLst>
                  </a:custGeom>
                  <a:solidFill>
                    <a:srgbClr val="000000"/>
                  </a:solidFill>
                  <a:ln w="9525">
                    <a:noFill/>
                    <a:round/>
                    <a:headEnd/>
                    <a:tailEnd/>
                  </a:ln>
                </p:spPr>
                <p:txBody>
                  <a:bodyPr/>
                  <a:lstStyle/>
                  <a:p>
                    <a:endParaRPr lang="es-AR"/>
                  </a:p>
                </p:txBody>
              </p:sp>
              <p:sp>
                <p:nvSpPr>
                  <p:cNvPr id="75174" name="Freeform 454"/>
                  <p:cNvSpPr>
                    <a:spLocks/>
                  </p:cNvSpPr>
                  <p:nvPr/>
                </p:nvSpPr>
                <p:spPr bwMode="auto">
                  <a:xfrm>
                    <a:off x="4512" y="2174"/>
                    <a:ext cx="16" cy="10"/>
                  </a:xfrm>
                  <a:custGeom>
                    <a:avLst/>
                    <a:gdLst>
                      <a:gd name="T0" fmla="*/ 16 w 16"/>
                      <a:gd name="T1" fmla="*/ 8 h 10"/>
                      <a:gd name="T2" fmla="*/ 16 w 16"/>
                      <a:gd name="T3" fmla="*/ 8 h 10"/>
                      <a:gd name="T4" fmla="*/ 14 w 16"/>
                      <a:gd name="T5" fmla="*/ 6 h 10"/>
                      <a:gd name="T6" fmla="*/ 12 w 16"/>
                      <a:gd name="T7" fmla="*/ 6 h 10"/>
                      <a:gd name="T8" fmla="*/ 12 w 16"/>
                      <a:gd name="T9" fmla="*/ 4 h 10"/>
                      <a:gd name="T10" fmla="*/ 10 w 16"/>
                      <a:gd name="T11" fmla="*/ 4 h 10"/>
                      <a:gd name="T12" fmla="*/ 8 w 16"/>
                      <a:gd name="T13" fmla="*/ 2 h 10"/>
                      <a:gd name="T14" fmla="*/ 4 w 16"/>
                      <a:gd name="T15" fmla="*/ 2 h 10"/>
                      <a:gd name="T16" fmla="*/ 2 w 16"/>
                      <a:gd name="T17" fmla="*/ 0 h 10"/>
                      <a:gd name="T18" fmla="*/ 0 w 16"/>
                      <a:gd name="T19" fmla="*/ 0 h 10"/>
                      <a:gd name="T20" fmla="*/ 0 w 16"/>
                      <a:gd name="T21" fmla="*/ 2 h 10"/>
                      <a:gd name="T22" fmla="*/ 2 w 16"/>
                      <a:gd name="T23" fmla="*/ 2 h 10"/>
                      <a:gd name="T24" fmla="*/ 4 w 16"/>
                      <a:gd name="T25" fmla="*/ 4 h 10"/>
                      <a:gd name="T26" fmla="*/ 6 w 16"/>
                      <a:gd name="T27" fmla="*/ 4 h 10"/>
                      <a:gd name="T28" fmla="*/ 8 w 16"/>
                      <a:gd name="T29" fmla="*/ 6 h 10"/>
                      <a:gd name="T30" fmla="*/ 10 w 16"/>
                      <a:gd name="T31" fmla="*/ 8 h 10"/>
                      <a:gd name="T32" fmla="*/ 12 w 16"/>
                      <a:gd name="T33" fmla="*/ 8 h 10"/>
                      <a:gd name="T34" fmla="*/ 14 w 16"/>
                      <a:gd name="T35" fmla="*/ 10 h 10"/>
                      <a:gd name="T36" fmla="*/ 14 w 16"/>
                      <a:gd name="T37" fmla="*/ 10 h 10"/>
                      <a:gd name="T38" fmla="*/ 16 w 16"/>
                      <a:gd name="T39" fmla="*/ 8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0"/>
                      <a:gd name="T62" fmla="*/ 16 w 16"/>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0">
                        <a:moveTo>
                          <a:pt x="16" y="8"/>
                        </a:moveTo>
                        <a:lnTo>
                          <a:pt x="16" y="8"/>
                        </a:lnTo>
                        <a:lnTo>
                          <a:pt x="14" y="6"/>
                        </a:lnTo>
                        <a:lnTo>
                          <a:pt x="12" y="6"/>
                        </a:lnTo>
                        <a:lnTo>
                          <a:pt x="12" y="4"/>
                        </a:lnTo>
                        <a:lnTo>
                          <a:pt x="10" y="4"/>
                        </a:lnTo>
                        <a:lnTo>
                          <a:pt x="8" y="2"/>
                        </a:lnTo>
                        <a:lnTo>
                          <a:pt x="4" y="2"/>
                        </a:lnTo>
                        <a:lnTo>
                          <a:pt x="2" y="0"/>
                        </a:lnTo>
                        <a:lnTo>
                          <a:pt x="0" y="0"/>
                        </a:lnTo>
                        <a:lnTo>
                          <a:pt x="0" y="2"/>
                        </a:lnTo>
                        <a:lnTo>
                          <a:pt x="2" y="2"/>
                        </a:lnTo>
                        <a:lnTo>
                          <a:pt x="4" y="4"/>
                        </a:lnTo>
                        <a:lnTo>
                          <a:pt x="6" y="4"/>
                        </a:lnTo>
                        <a:lnTo>
                          <a:pt x="8" y="6"/>
                        </a:lnTo>
                        <a:lnTo>
                          <a:pt x="10" y="8"/>
                        </a:lnTo>
                        <a:lnTo>
                          <a:pt x="12" y="8"/>
                        </a:lnTo>
                        <a:lnTo>
                          <a:pt x="14" y="10"/>
                        </a:lnTo>
                        <a:lnTo>
                          <a:pt x="16" y="8"/>
                        </a:lnTo>
                        <a:close/>
                      </a:path>
                    </a:pathLst>
                  </a:custGeom>
                  <a:solidFill>
                    <a:srgbClr val="000000"/>
                  </a:solidFill>
                  <a:ln w="9525">
                    <a:noFill/>
                    <a:round/>
                    <a:headEnd/>
                    <a:tailEnd/>
                  </a:ln>
                </p:spPr>
                <p:txBody>
                  <a:bodyPr/>
                  <a:lstStyle/>
                  <a:p>
                    <a:endParaRPr lang="es-AR"/>
                  </a:p>
                </p:txBody>
              </p:sp>
              <p:sp>
                <p:nvSpPr>
                  <p:cNvPr id="75175" name="Freeform 455"/>
                  <p:cNvSpPr>
                    <a:spLocks/>
                  </p:cNvSpPr>
                  <p:nvPr/>
                </p:nvSpPr>
                <p:spPr bwMode="auto">
                  <a:xfrm>
                    <a:off x="4526" y="2182"/>
                    <a:ext cx="18" cy="18"/>
                  </a:xfrm>
                  <a:custGeom>
                    <a:avLst/>
                    <a:gdLst>
                      <a:gd name="T0" fmla="*/ 18 w 18"/>
                      <a:gd name="T1" fmla="*/ 16 h 18"/>
                      <a:gd name="T2" fmla="*/ 18 w 18"/>
                      <a:gd name="T3" fmla="*/ 16 h 18"/>
                      <a:gd name="T4" fmla="*/ 16 w 18"/>
                      <a:gd name="T5" fmla="*/ 14 h 18"/>
                      <a:gd name="T6" fmla="*/ 14 w 18"/>
                      <a:gd name="T7" fmla="*/ 12 h 18"/>
                      <a:gd name="T8" fmla="*/ 12 w 18"/>
                      <a:gd name="T9" fmla="*/ 10 h 18"/>
                      <a:gd name="T10" fmla="*/ 10 w 18"/>
                      <a:gd name="T11" fmla="*/ 8 h 18"/>
                      <a:gd name="T12" fmla="*/ 8 w 18"/>
                      <a:gd name="T13" fmla="*/ 6 h 18"/>
                      <a:gd name="T14" fmla="*/ 6 w 18"/>
                      <a:gd name="T15" fmla="*/ 4 h 18"/>
                      <a:gd name="T16" fmla="*/ 4 w 18"/>
                      <a:gd name="T17" fmla="*/ 2 h 18"/>
                      <a:gd name="T18" fmla="*/ 2 w 18"/>
                      <a:gd name="T19" fmla="*/ 0 h 18"/>
                      <a:gd name="T20" fmla="*/ 0 w 18"/>
                      <a:gd name="T21" fmla="*/ 2 h 18"/>
                      <a:gd name="T22" fmla="*/ 2 w 18"/>
                      <a:gd name="T23" fmla="*/ 4 h 18"/>
                      <a:gd name="T24" fmla="*/ 4 w 18"/>
                      <a:gd name="T25" fmla="*/ 4 h 18"/>
                      <a:gd name="T26" fmla="*/ 6 w 18"/>
                      <a:gd name="T27" fmla="*/ 6 h 18"/>
                      <a:gd name="T28" fmla="*/ 8 w 18"/>
                      <a:gd name="T29" fmla="*/ 10 h 18"/>
                      <a:gd name="T30" fmla="*/ 10 w 18"/>
                      <a:gd name="T31" fmla="*/ 12 h 18"/>
                      <a:gd name="T32" fmla="*/ 12 w 18"/>
                      <a:gd name="T33" fmla="*/ 14 h 18"/>
                      <a:gd name="T34" fmla="*/ 14 w 18"/>
                      <a:gd name="T35" fmla="*/ 16 h 18"/>
                      <a:gd name="T36" fmla="*/ 16 w 18"/>
                      <a:gd name="T37" fmla="*/ 18 h 18"/>
                      <a:gd name="T38" fmla="*/ 18 w 18"/>
                      <a:gd name="T39" fmla="*/ 1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8"/>
                      <a:gd name="T62" fmla="*/ 18 w 18"/>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8">
                        <a:moveTo>
                          <a:pt x="18" y="16"/>
                        </a:moveTo>
                        <a:lnTo>
                          <a:pt x="18" y="16"/>
                        </a:lnTo>
                        <a:lnTo>
                          <a:pt x="16" y="14"/>
                        </a:lnTo>
                        <a:lnTo>
                          <a:pt x="14" y="12"/>
                        </a:lnTo>
                        <a:lnTo>
                          <a:pt x="12" y="10"/>
                        </a:lnTo>
                        <a:lnTo>
                          <a:pt x="10" y="8"/>
                        </a:lnTo>
                        <a:lnTo>
                          <a:pt x="8" y="6"/>
                        </a:lnTo>
                        <a:lnTo>
                          <a:pt x="6" y="4"/>
                        </a:lnTo>
                        <a:lnTo>
                          <a:pt x="4" y="2"/>
                        </a:lnTo>
                        <a:lnTo>
                          <a:pt x="2" y="0"/>
                        </a:lnTo>
                        <a:lnTo>
                          <a:pt x="0" y="2"/>
                        </a:lnTo>
                        <a:lnTo>
                          <a:pt x="2" y="4"/>
                        </a:lnTo>
                        <a:lnTo>
                          <a:pt x="4" y="4"/>
                        </a:lnTo>
                        <a:lnTo>
                          <a:pt x="6" y="6"/>
                        </a:lnTo>
                        <a:lnTo>
                          <a:pt x="8" y="10"/>
                        </a:lnTo>
                        <a:lnTo>
                          <a:pt x="10" y="12"/>
                        </a:lnTo>
                        <a:lnTo>
                          <a:pt x="12" y="14"/>
                        </a:lnTo>
                        <a:lnTo>
                          <a:pt x="14" y="16"/>
                        </a:lnTo>
                        <a:lnTo>
                          <a:pt x="16" y="18"/>
                        </a:lnTo>
                        <a:lnTo>
                          <a:pt x="18" y="16"/>
                        </a:lnTo>
                        <a:close/>
                      </a:path>
                    </a:pathLst>
                  </a:custGeom>
                  <a:solidFill>
                    <a:srgbClr val="000000"/>
                  </a:solidFill>
                  <a:ln w="9525">
                    <a:noFill/>
                    <a:round/>
                    <a:headEnd/>
                    <a:tailEnd/>
                  </a:ln>
                </p:spPr>
                <p:txBody>
                  <a:bodyPr/>
                  <a:lstStyle/>
                  <a:p>
                    <a:endParaRPr lang="es-AR"/>
                  </a:p>
                </p:txBody>
              </p:sp>
              <p:sp>
                <p:nvSpPr>
                  <p:cNvPr id="75176" name="Freeform 456"/>
                  <p:cNvSpPr>
                    <a:spLocks/>
                  </p:cNvSpPr>
                  <p:nvPr/>
                </p:nvSpPr>
                <p:spPr bwMode="auto">
                  <a:xfrm>
                    <a:off x="4542" y="2198"/>
                    <a:ext cx="6" cy="10"/>
                  </a:xfrm>
                  <a:custGeom>
                    <a:avLst/>
                    <a:gdLst>
                      <a:gd name="T0" fmla="*/ 6 w 6"/>
                      <a:gd name="T1" fmla="*/ 10 h 10"/>
                      <a:gd name="T2" fmla="*/ 6 w 6"/>
                      <a:gd name="T3" fmla="*/ 10 h 10"/>
                      <a:gd name="T4" fmla="*/ 6 w 6"/>
                      <a:gd name="T5" fmla="*/ 8 h 10"/>
                      <a:gd name="T6" fmla="*/ 6 w 6"/>
                      <a:gd name="T7" fmla="*/ 6 h 10"/>
                      <a:gd name="T8" fmla="*/ 4 w 6"/>
                      <a:gd name="T9" fmla="*/ 2 h 10"/>
                      <a:gd name="T10" fmla="*/ 2 w 6"/>
                      <a:gd name="T11" fmla="*/ 0 h 10"/>
                      <a:gd name="T12" fmla="*/ 0 w 6"/>
                      <a:gd name="T13" fmla="*/ 2 h 10"/>
                      <a:gd name="T14" fmla="*/ 2 w 6"/>
                      <a:gd name="T15" fmla="*/ 4 h 10"/>
                      <a:gd name="T16" fmla="*/ 2 w 6"/>
                      <a:gd name="T17" fmla="*/ 6 h 10"/>
                      <a:gd name="T18" fmla="*/ 4 w 6"/>
                      <a:gd name="T19" fmla="*/ 8 h 10"/>
                      <a:gd name="T20" fmla="*/ 4 w 6"/>
                      <a:gd name="T21" fmla="*/ 10 h 10"/>
                      <a:gd name="T22" fmla="*/ 6 w 6"/>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0"/>
                      <a:gd name="T38" fmla="*/ 6 w 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0">
                        <a:moveTo>
                          <a:pt x="6" y="10"/>
                        </a:moveTo>
                        <a:lnTo>
                          <a:pt x="6" y="10"/>
                        </a:lnTo>
                        <a:lnTo>
                          <a:pt x="6" y="8"/>
                        </a:lnTo>
                        <a:lnTo>
                          <a:pt x="6" y="6"/>
                        </a:lnTo>
                        <a:lnTo>
                          <a:pt x="4" y="2"/>
                        </a:lnTo>
                        <a:lnTo>
                          <a:pt x="2" y="0"/>
                        </a:lnTo>
                        <a:lnTo>
                          <a:pt x="0" y="2"/>
                        </a:lnTo>
                        <a:lnTo>
                          <a:pt x="2" y="4"/>
                        </a:lnTo>
                        <a:lnTo>
                          <a:pt x="2" y="6"/>
                        </a:lnTo>
                        <a:lnTo>
                          <a:pt x="4" y="8"/>
                        </a:lnTo>
                        <a:lnTo>
                          <a:pt x="4" y="10"/>
                        </a:lnTo>
                        <a:lnTo>
                          <a:pt x="6" y="10"/>
                        </a:lnTo>
                        <a:close/>
                      </a:path>
                    </a:pathLst>
                  </a:custGeom>
                  <a:solidFill>
                    <a:srgbClr val="000000"/>
                  </a:solidFill>
                  <a:ln w="9525">
                    <a:noFill/>
                    <a:round/>
                    <a:headEnd/>
                    <a:tailEnd/>
                  </a:ln>
                </p:spPr>
                <p:txBody>
                  <a:bodyPr/>
                  <a:lstStyle/>
                  <a:p>
                    <a:endParaRPr lang="es-AR"/>
                  </a:p>
                </p:txBody>
              </p:sp>
              <p:sp>
                <p:nvSpPr>
                  <p:cNvPr id="75177" name="Freeform 457"/>
                  <p:cNvSpPr>
                    <a:spLocks/>
                  </p:cNvSpPr>
                  <p:nvPr/>
                </p:nvSpPr>
                <p:spPr bwMode="auto">
                  <a:xfrm>
                    <a:off x="4548" y="2208"/>
                    <a:ext cx="4" cy="18"/>
                  </a:xfrm>
                  <a:custGeom>
                    <a:avLst/>
                    <a:gdLst>
                      <a:gd name="T0" fmla="*/ 4 w 4"/>
                      <a:gd name="T1" fmla="*/ 16 h 18"/>
                      <a:gd name="T2" fmla="*/ 4 w 4"/>
                      <a:gd name="T3" fmla="*/ 16 h 18"/>
                      <a:gd name="T4" fmla="*/ 4 w 4"/>
                      <a:gd name="T5" fmla="*/ 12 h 18"/>
                      <a:gd name="T6" fmla="*/ 2 w 4"/>
                      <a:gd name="T7" fmla="*/ 8 h 18"/>
                      <a:gd name="T8" fmla="*/ 2 w 4"/>
                      <a:gd name="T9" fmla="*/ 4 h 18"/>
                      <a:gd name="T10" fmla="*/ 2 w 4"/>
                      <a:gd name="T11" fmla="*/ 0 h 18"/>
                      <a:gd name="T12" fmla="*/ 0 w 4"/>
                      <a:gd name="T13" fmla="*/ 0 h 18"/>
                      <a:gd name="T14" fmla="*/ 0 w 4"/>
                      <a:gd name="T15" fmla="*/ 4 h 18"/>
                      <a:gd name="T16" fmla="*/ 0 w 4"/>
                      <a:gd name="T17" fmla="*/ 8 h 18"/>
                      <a:gd name="T18" fmla="*/ 0 w 4"/>
                      <a:gd name="T19" fmla="*/ 14 h 18"/>
                      <a:gd name="T20" fmla="*/ 4 w 4"/>
                      <a:gd name="T21" fmla="*/ 18 h 18"/>
                      <a:gd name="T22" fmla="*/ 4 w 4"/>
                      <a:gd name="T23" fmla="*/ 1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8"/>
                      <a:gd name="T38" fmla="*/ 4 w 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8">
                        <a:moveTo>
                          <a:pt x="4" y="16"/>
                        </a:moveTo>
                        <a:lnTo>
                          <a:pt x="4" y="16"/>
                        </a:lnTo>
                        <a:lnTo>
                          <a:pt x="4" y="12"/>
                        </a:lnTo>
                        <a:lnTo>
                          <a:pt x="2" y="8"/>
                        </a:lnTo>
                        <a:lnTo>
                          <a:pt x="2" y="4"/>
                        </a:lnTo>
                        <a:lnTo>
                          <a:pt x="2" y="0"/>
                        </a:lnTo>
                        <a:lnTo>
                          <a:pt x="0" y="0"/>
                        </a:lnTo>
                        <a:lnTo>
                          <a:pt x="0" y="4"/>
                        </a:lnTo>
                        <a:lnTo>
                          <a:pt x="0" y="8"/>
                        </a:lnTo>
                        <a:lnTo>
                          <a:pt x="0" y="14"/>
                        </a:lnTo>
                        <a:lnTo>
                          <a:pt x="4" y="18"/>
                        </a:lnTo>
                        <a:lnTo>
                          <a:pt x="4" y="16"/>
                        </a:lnTo>
                        <a:close/>
                      </a:path>
                    </a:pathLst>
                  </a:custGeom>
                  <a:solidFill>
                    <a:srgbClr val="000000"/>
                  </a:solidFill>
                  <a:ln w="9525">
                    <a:noFill/>
                    <a:round/>
                    <a:headEnd/>
                    <a:tailEnd/>
                  </a:ln>
                </p:spPr>
                <p:txBody>
                  <a:bodyPr/>
                  <a:lstStyle/>
                  <a:p>
                    <a:endParaRPr lang="es-AR"/>
                  </a:p>
                </p:txBody>
              </p:sp>
              <p:sp>
                <p:nvSpPr>
                  <p:cNvPr id="75178" name="Freeform 458"/>
                  <p:cNvSpPr>
                    <a:spLocks/>
                  </p:cNvSpPr>
                  <p:nvPr/>
                </p:nvSpPr>
                <p:spPr bwMode="auto">
                  <a:xfrm>
                    <a:off x="4550" y="2224"/>
                    <a:ext cx="4" cy="10"/>
                  </a:xfrm>
                  <a:custGeom>
                    <a:avLst/>
                    <a:gdLst>
                      <a:gd name="T0" fmla="*/ 2 w 4"/>
                      <a:gd name="T1" fmla="*/ 10 h 10"/>
                      <a:gd name="T2" fmla="*/ 2 w 4"/>
                      <a:gd name="T3" fmla="*/ 10 h 10"/>
                      <a:gd name="T4" fmla="*/ 2 w 4"/>
                      <a:gd name="T5" fmla="*/ 8 h 10"/>
                      <a:gd name="T6" fmla="*/ 4 w 4"/>
                      <a:gd name="T7" fmla="*/ 6 h 10"/>
                      <a:gd name="T8" fmla="*/ 4 w 4"/>
                      <a:gd name="T9" fmla="*/ 4 h 10"/>
                      <a:gd name="T10" fmla="*/ 2 w 4"/>
                      <a:gd name="T11" fmla="*/ 0 h 10"/>
                      <a:gd name="T12" fmla="*/ 2 w 4"/>
                      <a:gd name="T13" fmla="*/ 2 h 10"/>
                      <a:gd name="T14" fmla="*/ 2 w 4"/>
                      <a:gd name="T15" fmla="*/ 4 h 10"/>
                      <a:gd name="T16" fmla="*/ 2 w 4"/>
                      <a:gd name="T17" fmla="*/ 6 h 10"/>
                      <a:gd name="T18" fmla="*/ 0 w 4"/>
                      <a:gd name="T19" fmla="*/ 8 h 10"/>
                      <a:gd name="T20" fmla="*/ 0 w 4"/>
                      <a:gd name="T21" fmla="*/ 10 h 10"/>
                      <a:gd name="T22" fmla="*/ 2 w 4"/>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0"/>
                      <a:gd name="T38" fmla="*/ 4 w 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0">
                        <a:moveTo>
                          <a:pt x="2" y="10"/>
                        </a:moveTo>
                        <a:lnTo>
                          <a:pt x="2" y="10"/>
                        </a:lnTo>
                        <a:lnTo>
                          <a:pt x="2" y="8"/>
                        </a:lnTo>
                        <a:lnTo>
                          <a:pt x="4" y="6"/>
                        </a:lnTo>
                        <a:lnTo>
                          <a:pt x="4" y="4"/>
                        </a:lnTo>
                        <a:lnTo>
                          <a:pt x="2" y="0"/>
                        </a:lnTo>
                        <a:lnTo>
                          <a:pt x="2" y="2"/>
                        </a:lnTo>
                        <a:lnTo>
                          <a:pt x="2" y="4"/>
                        </a:lnTo>
                        <a:lnTo>
                          <a:pt x="2" y="6"/>
                        </a:lnTo>
                        <a:lnTo>
                          <a:pt x="0" y="8"/>
                        </a:lnTo>
                        <a:lnTo>
                          <a:pt x="0" y="10"/>
                        </a:lnTo>
                        <a:lnTo>
                          <a:pt x="2" y="10"/>
                        </a:lnTo>
                        <a:close/>
                      </a:path>
                    </a:pathLst>
                  </a:custGeom>
                  <a:solidFill>
                    <a:srgbClr val="000000"/>
                  </a:solidFill>
                  <a:ln w="9525">
                    <a:noFill/>
                    <a:round/>
                    <a:headEnd/>
                    <a:tailEnd/>
                  </a:ln>
                </p:spPr>
                <p:txBody>
                  <a:bodyPr/>
                  <a:lstStyle/>
                  <a:p>
                    <a:endParaRPr lang="es-AR"/>
                  </a:p>
                </p:txBody>
              </p:sp>
              <p:sp>
                <p:nvSpPr>
                  <p:cNvPr id="75179" name="Freeform 459"/>
                  <p:cNvSpPr>
                    <a:spLocks/>
                  </p:cNvSpPr>
                  <p:nvPr/>
                </p:nvSpPr>
                <p:spPr bwMode="auto">
                  <a:xfrm>
                    <a:off x="4550" y="2234"/>
                    <a:ext cx="6" cy="16"/>
                  </a:xfrm>
                  <a:custGeom>
                    <a:avLst/>
                    <a:gdLst>
                      <a:gd name="T0" fmla="*/ 6 w 6"/>
                      <a:gd name="T1" fmla="*/ 16 h 16"/>
                      <a:gd name="T2" fmla="*/ 6 w 6"/>
                      <a:gd name="T3" fmla="*/ 16 h 16"/>
                      <a:gd name="T4" fmla="*/ 6 w 6"/>
                      <a:gd name="T5" fmla="*/ 12 h 16"/>
                      <a:gd name="T6" fmla="*/ 6 w 6"/>
                      <a:gd name="T7" fmla="*/ 6 h 16"/>
                      <a:gd name="T8" fmla="*/ 4 w 6"/>
                      <a:gd name="T9" fmla="*/ 2 h 16"/>
                      <a:gd name="T10" fmla="*/ 2 w 6"/>
                      <a:gd name="T11" fmla="*/ 0 h 16"/>
                      <a:gd name="T12" fmla="*/ 0 w 6"/>
                      <a:gd name="T13" fmla="*/ 0 h 16"/>
                      <a:gd name="T14" fmla="*/ 2 w 6"/>
                      <a:gd name="T15" fmla="*/ 4 h 16"/>
                      <a:gd name="T16" fmla="*/ 2 w 6"/>
                      <a:gd name="T17" fmla="*/ 6 h 16"/>
                      <a:gd name="T18" fmla="*/ 4 w 6"/>
                      <a:gd name="T19" fmla="*/ 12 h 16"/>
                      <a:gd name="T20" fmla="*/ 4 w 6"/>
                      <a:gd name="T21" fmla="*/ 16 h 16"/>
                      <a:gd name="T22" fmla="*/ 6 w 6"/>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6"/>
                      <a:gd name="T38" fmla="*/ 6 w 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6">
                        <a:moveTo>
                          <a:pt x="6" y="16"/>
                        </a:moveTo>
                        <a:lnTo>
                          <a:pt x="6" y="16"/>
                        </a:lnTo>
                        <a:lnTo>
                          <a:pt x="6" y="12"/>
                        </a:lnTo>
                        <a:lnTo>
                          <a:pt x="6" y="6"/>
                        </a:lnTo>
                        <a:lnTo>
                          <a:pt x="4" y="2"/>
                        </a:lnTo>
                        <a:lnTo>
                          <a:pt x="2" y="0"/>
                        </a:lnTo>
                        <a:lnTo>
                          <a:pt x="0" y="0"/>
                        </a:lnTo>
                        <a:lnTo>
                          <a:pt x="2" y="4"/>
                        </a:lnTo>
                        <a:lnTo>
                          <a:pt x="2" y="6"/>
                        </a:lnTo>
                        <a:lnTo>
                          <a:pt x="4" y="12"/>
                        </a:lnTo>
                        <a:lnTo>
                          <a:pt x="4" y="16"/>
                        </a:lnTo>
                        <a:lnTo>
                          <a:pt x="6" y="16"/>
                        </a:lnTo>
                        <a:close/>
                      </a:path>
                    </a:pathLst>
                  </a:custGeom>
                  <a:solidFill>
                    <a:srgbClr val="000000"/>
                  </a:solidFill>
                  <a:ln w="9525">
                    <a:noFill/>
                    <a:round/>
                    <a:headEnd/>
                    <a:tailEnd/>
                  </a:ln>
                </p:spPr>
                <p:txBody>
                  <a:bodyPr/>
                  <a:lstStyle/>
                  <a:p>
                    <a:endParaRPr lang="es-AR"/>
                  </a:p>
                </p:txBody>
              </p:sp>
              <p:sp>
                <p:nvSpPr>
                  <p:cNvPr id="75180" name="Freeform 460"/>
                  <p:cNvSpPr>
                    <a:spLocks/>
                  </p:cNvSpPr>
                  <p:nvPr/>
                </p:nvSpPr>
                <p:spPr bwMode="auto">
                  <a:xfrm>
                    <a:off x="4552" y="2250"/>
                    <a:ext cx="4" cy="6"/>
                  </a:xfrm>
                  <a:custGeom>
                    <a:avLst/>
                    <a:gdLst>
                      <a:gd name="T0" fmla="*/ 2 w 4"/>
                      <a:gd name="T1" fmla="*/ 4 h 6"/>
                      <a:gd name="T2" fmla="*/ 2 w 4"/>
                      <a:gd name="T3" fmla="*/ 6 h 6"/>
                      <a:gd name="T4" fmla="*/ 2 w 4"/>
                      <a:gd name="T5" fmla="*/ 6 h 6"/>
                      <a:gd name="T6" fmla="*/ 2 w 4"/>
                      <a:gd name="T7" fmla="*/ 6 h 6"/>
                      <a:gd name="T8" fmla="*/ 4 w 4"/>
                      <a:gd name="T9" fmla="*/ 4 h 6"/>
                      <a:gd name="T10" fmla="*/ 4 w 4"/>
                      <a:gd name="T11" fmla="*/ 0 h 6"/>
                      <a:gd name="T12" fmla="*/ 2 w 4"/>
                      <a:gd name="T13" fmla="*/ 0 h 6"/>
                      <a:gd name="T14" fmla="*/ 0 w 4"/>
                      <a:gd name="T15" fmla="*/ 2 h 6"/>
                      <a:gd name="T16" fmla="*/ 0 w 4"/>
                      <a:gd name="T17" fmla="*/ 4 h 6"/>
                      <a:gd name="T18" fmla="*/ 0 w 4"/>
                      <a:gd name="T19" fmla="*/ 6 h 6"/>
                      <a:gd name="T20" fmla="*/ 0 w 4"/>
                      <a:gd name="T21" fmla="*/ 6 h 6"/>
                      <a:gd name="T22" fmla="*/ 0 w 4"/>
                      <a:gd name="T23" fmla="*/ 6 h 6"/>
                      <a:gd name="T24" fmla="*/ 0 w 4"/>
                      <a:gd name="T25" fmla="*/ 6 h 6"/>
                      <a:gd name="T26" fmla="*/ 0 w 4"/>
                      <a:gd name="T27" fmla="*/ 6 h 6"/>
                      <a:gd name="T28" fmla="*/ 0 w 4"/>
                      <a:gd name="T29" fmla="*/ 6 h 6"/>
                      <a:gd name="T30" fmla="*/ 2 w 4"/>
                      <a:gd name="T31" fmla="*/ 6 h 6"/>
                      <a:gd name="T32" fmla="*/ 2 w 4"/>
                      <a:gd name="T33" fmla="*/ 6 h 6"/>
                      <a:gd name="T34" fmla="*/ 2 w 4"/>
                      <a:gd name="T35" fmla="*/ 4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
                      <a:gd name="T56" fmla="*/ 4 w 4"/>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
                        <a:moveTo>
                          <a:pt x="2" y="4"/>
                        </a:moveTo>
                        <a:lnTo>
                          <a:pt x="2" y="6"/>
                        </a:lnTo>
                        <a:lnTo>
                          <a:pt x="4" y="4"/>
                        </a:lnTo>
                        <a:lnTo>
                          <a:pt x="4" y="0"/>
                        </a:lnTo>
                        <a:lnTo>
                          <a:pt x="2" y="0"/>
                        </a:lnTo>
                        <a:lnTo>
                          <a:pt x="0" y="2"/>
                        </a:lnTo>
                        <a:lnTo>
                          <a:pt x="0" y="4"/>
                        </a:lnTo>
                        <a:lnTo>
                          <a:pt x="0" y="6"/>
                        </a:lnTo>
                        <a:lnTo>
                          <a:pt x="2" y="6"/>
                        </a:lnTo>
                        <a:lnTo>
                          <a:pt x="2" y="4"/>
                        </a:lnTo>
                        <a:close/>
                      </a:path>
                    </a:pathLst>
                  </a:custGeom>
                  <a:solidFill>
                    <a:srgbClr val="000000"/>
                  </a:solidFill>
                  <a:ln w="9525">
                    <a:noFill/>
                    <a:round/>
                    <a:headEnd/>
                    <a:tailEnd/>
                  </a:ln>
                </p:spPr>
                <p:txBody>
                  <a:bodyPr/>
                  <a:lstStyle/>
                  <a:p>
                    <a:endParaRPr lang="es-AR"/>
                  </a:p>
                </p:txBody>
              </p:sp>
              <p:sp>
                <p:nvSpPr>
                  <p:cNvPr id="75181" name="Freeform 461"/>
                  <p:cNvSpPr>
                    <a:spLocks/>
                  </p:cNvSpPr>
                  <p:nvPr/>
                </p:nvSpPr>
                <p:spPr bwMode="auto">
                  <a:xfrm>
                    <a:off x="4552" y="2254"/>
                    <a:ext cx="66" cy="42"/>
                  </a:xfrm>
                  <a:custGeom>
                    <a:avLst/>
                    <a:gdLst>
                      <a:gd name="T0" fmla="*/ 64 w 66"/>
                      <a:gd name="T1" fmla="*/ 42 h 42"/>
                      <a:gd name="T2" fmla="*/ 66 w 66"/>
                      <a:gd name="T3" fmla="*/ 40 h 42"/>
                      <a:gd name="T4" fmla="*/ 60 w 66"/>
                      <a:gd name="T5" fmla="*/ 36 h 42"/>
                      <a:gd name="T6" fmla="*/ 56 w 66"/>
                      <a:gd name="T7" fmla="*/ 30 h 42"/>
                      <a:gd name="T8" fmla="*/ 52 w 66"/>
                      <a:gd name="T9" fmla="*/ 28 h 42"/>
                      <a:gd name="T10" fmla="*/ 46 w 66"/>
                      <a:gd name="T11" fmla="*/ 24 h 42"/>
                      <a:gd name="T12" fmla="*/ 42 w 66"/>
                      <a:gd name="T13" fmla="*/ 20 h 42"/>
                      <a:gd name="T14" fmla="*/ 38 w 66"/>
                      <a:gd name="T15" fmla="*/ 18 h 42"/>
                      <a:gd name="T16" fmla="*/ 34 w 66"/>
                      <a:gd name="T17" fmla="*/ 14 h 42"/>
                      <a:gd name="T18" fmla="*/ 30 w 66"/>
                      <a:gd name="T19" fmla="*/ 12 h 42"/>
                      <a:gd name="T20" fmla="*/ 26 w 66"/>
                      <a:gd name="T21" fmla="*/ 10 h 42"/>
                      <a:gd name="T22" fmla="*/ 22 w 66"/>
                      <a:gd name="T23" fmla="*/ 8 h 42"/>
                      <a:gd name="T24" fmla="*/ 18 w 66"/>
                      <a:gd name="T25" fmla="*/ 8 h 42"/>
                      <a:gd name="T26" fmla="*/ 14 w 66"/>
                      <a:gd name="T27" fmla="*/ 6 h 42"/>
                      <a:gd name="T28" fmla="*/ 10 w 66"/>
                      <a:gd name="T29" fmla="*/ 4 h 42"/>
                      <a:gd name="T30" fmla="*/ 8 w 66"/>
                      <a:gd name="T31" fmla="*/ 2 h 42"/>
                      <a:gd name="T32" fmla="*/ 4 w 66"/>
                      <a:gd name="T33" fmla="*/ 2 h 42"/>
                      <a:gd name="T34" fmla="*/ 2 w 66"/>
                      <a:gd name="T35" fmla="*/ 0 h 42"/>
                      <a:gd name="T36" fmla="*/ 0 w 66"/>
                      <a:gd name="T37" fmla="*/ 2 h 42"/>
                      <a:gd name="T38" fmla="*/ 4 w 66"/>
                      <a:gd name="T39" fmla="*/ 4 h 42"/>
                      <a:gd name="T40" fmla="*/ 6 w 66"/>
                      <a:gd name="T41" fmla="*/ 6 h 42"/>
                      <a:gd name="T42" fmla="*/ 10 w 66"/>
                      <a:gd name="T43" fmla="*/ 6 h 42"/>
                      <a:gd name="T44" fmla="*/ 14 w 66"/>
                      <a:gd name="T45" fmla="*/ 8 h 42"/>
                      <a:gd name="T46" fmla="*/ 16 w 66"/>
                      <a:gd name="T47" fmla="*/ 10 h 42"/>
                      <a:gd name="T48" fmla="*/ 20 w 66"/>
                      <a:gd name="T49" fmla="*/ 12 h 42"/>
                      <a:gd name="T50" fmla="*/ 24 w 66"/>
                      <a:gd name="T51" fmla="*/ 14 h 42"/>
                      <a:gd name="T52" fmla="*/ 28 w 66"/>
                      <a:gd name="T53" fmla="*/ 16 h 42"/>
                      <a:gd name="T54" fmla="*/ 32 w 66"/>
                      <a:gd name="T55" fmla="*/ 18 h 42"/>
                      <a:gd name="T56" fmla="*/ 36 w 66"/>
                      <a:gd name="T57" fmla="*/ 20 h 42"/>
                      <a:gd name="T58" fmla="*/ 42 w 66"/>
                      <a:gd name="T59" fmla="*/ 22 h 42"/>
                      <a:gd name="T60" fmla="*/ 46 w 66"/>
                      <a:gd name="T61" fmla="*/ 26 h 42"/>
                      <a:gd name="T62" fmla="*/ 50 w 66"/>
                      <a:gd name="T63" fmla="*/ 28 h 42"/>
                      <a:gd name="T64" fmla="*/ 54 w 66"/>
                      <a:gd name="T65" fmla="*/ 32 h 42"/>
                      <a:gd name="T66" fmla="*/ 60 w 66"/>
                      <a:gd name="T67" fmla="*/ 36 h 42"/>
                      <a:gd name="T68" fmla="*/ 64 w 66"/>
                      <a:gd name="T69" fmla="*/ 42 h 42"/>
                      <a:gd name="T70" fmla="*/ 66 w 66"/>
                      <a:gd name="T71" fmla="*/ 40 h 42"/>
                      <a:gd name="T72" fmla="*/ 64 w 66"/>
                      <a:gd name="T73" fmla="*/ 42 h 42"/>
                      <a:gd name="T74" fmla="*/ 64 w 66"/>
                      <a:gd name="T75" fmla="*/ 42 h 42"/>
                      <a:gd name="T76" fmla="*/ 66 w 66"/>
                      <a:gd name="T77" fmla="*/ 42 h 42"/>
                      <a:gd name="T78" fmla="*/ 66 w 66"/>
                      <a:gd name="T79" fmla="*/ 40 h 42"/>
                      <a:gd name="T80" fmla="*/ 66 w 66"/>
                      <a:gd name="T81" fmla="*/ 40 h 42"/>
                      <a:gd name="T82" fmla="*/ 64 w 66"/>
                      <a:gd name="T83" fmla="*/ 42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42"/>
                      <a:gd name="T128" fmla="*/ 66 w 66"/>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42">
                        <a:moveTo>
                          <a:pt x="64" y="42"/>
                        </a:moveTo>
                        <a:lnTo>
                          <a:pt x="66" y="40"/>
                        </a:lnTo>
                        <a:lnTo>
                          <a:pt x="60" y="36"/>
                        </a:lnTo>
                        <a:lnTo>
                          <a:pt x="56" y="30"/>
                        </a:lnTo>
                        <a:lnTo>
                          <a:pt x="52" y="28"/>
                        </a:lnTo>
                        <a:lnTo>
                          <a:pt x="46" y="24"/>
                        </a:lnTo>
                        <a:lnTo>
                          <a:pt x="42" y="20"/>
                        </a:lnTo>
                        <a:lnTo>
                          <a:pt x="38" y="18"/>
                        </a:lnTo>
                        <a:lnTo>
                          <a:pt x="34" y="14"/>
                        </a:lnTo>
                        <a:lnTo>
                          <a:pt x="30" y="12"/>
                        </a:lnTo>
                        <a:lnTo>
                          <a:pt x="26" y="10"/>
                        </a:lnTo>
                        <a:lnTo>
                          <a:pt x="22" y="8"/>
                        </a:lnTo>
                        <a:lnTo>
                          <a:pt x="18" y="8"/>
                        </a:lnTo>
                        <a:lnTo>
                          <a:pt x="14" y="6"/>
                        </a:lnTo>
                        <a:lnTo>
                          <a:pt x="10" y="4"/>
                        </a:lnTo>
                        <a:lnTo>
                          <a:pt x="8" y="2"/>
                        </a:lnTo>
                        <a:lnTo>
                          <a:pt x="4" y="2"/>
                        </a:lnTo>
                        <a:lnTo>
                          <a:pt x="2" y="0"/>
                        </a:lnTo>
                        <a:lnTo>
                          <a:pt x="0" y="2"/>
                        </a:lnTo>
                        <a:lnTo>
                          <a:pt x="4" y="4"/>
                        </a:lnTo>
                        <a:lnTo>
                          <a:pt x="6" y="6"/>
                        </a:lnTo>
                        <a:lnTo>
                          <a:pt x="10" y="6"/>
                        </a:lnTo>
                        <a:lnTo>
                          <a:pt x="14" y="8"/>
                        </a:lnTo>
                        <a:lnTo>
                          <a:pt x="16" y="10"/>
                        </a:lnTo>
                        <a:lnTo>
                          <a:pt x="20" y="12"/>
                        </a:lnTo>
                        <a:lnTo>
                          <a:pt x="24" y="14"/>
                        </a:lnTo>
                        <a:lnTo>
                          <a:pt x="28" y="16"/>
                        </a:lnTo>
                        <a:lnTo>
                          <a:pt x="32" y="18"/>
                        </a:lnTo>
                        <a:lnTo>
                          <a:pt x="36" y="20"/>
                        </a:lnTo>
                        <a:lnTo>
                          <a:pt x="42" y="22"/>
                        </a:lnTo>
                        <a:lnTo>
                          <a:pt x="46" y="26"/>
                        </a:lnTo>
                        <a:lnTo>
                          <a:pt x="50" y="28"/>
                        </a:lnTo>
                        <a:lnTo>
                          <a:pt x="54" y="32"/>
                        </a:lnTo>
                        <a:lnTo>
                          <a:pt x="60" y="36"/>
                        </a:lnTo>
                        <a:lnTo>
                          <a:pt x="64" y="42"/>
                        </a:lnTo>
                        <a:lnTo>
                          <a:pt x="66" y="40"/>
                        </a:lnTo>
                        <a:lnTo>
                          <a:pt x="64" y="42"/>
                        </a:lnTo>
                        <a:lnTo>
                          <a:pt x="66" y="42"/>
                        </a:lnTo>
                        <a:lnTo>
                          <a:pt x="66" y="40"/>
                        </a:lnTo>
                        <a:lnTo>
                          <a:pt x="64" y="42"/>
                        </a:lnTo>
                        <a:close/>
                      </a:path>
                    </a:pathLst>
                  </a:custGeom>
                  <a:solidFill>
                    <a:srgbClr val="000000"/>
                  </a:solidFill>
                  <a:ln w="9525">
                    <a:noFill/>
                    <a:round/>
                    <a:headEnd/>
                    <a:tailEnd/>
                  </a:ln>
                </p:spPr>
                <p:txBody>
                  <a:bodyPr/>
                  <a:lstStyle/>
                  <a:p>
                    <a:endParaRPr lang="es-AR"/>
                  </a:p>
                </p:txBody>
              </p:sp>
              <p:sp>
                <p:nvSpPr>
                  <p:cNvPr id="75182" name="Freeform 462"/>
                  <p:cNvSpPr>
                    <a:spLocks/>
                  </p:cNvSpPr>
                  <p:nvPr/>
                </p:nvSpPr>
                <p:spPr bwMode="auto">
                  <a:xfrm>
                    <a:off x="4612" y="2242"/>
                    <a:ext cx="6" cy="52"/>
                  </a:xfrm>
                  <a:custGeom>
                    <a:avLst/>
                    <a:gdLst>
                      <a:gd name="T0" fmla="*/ 2 w 6"/>
                      <a:gd name="T1" fmla="*/ 0 h 52"/>
                      <a:gd name="T2" fmla="*/ 2 w 6"/>
                      <a:gd name="T3" fmla="*/ 0 h 52"/>
                      <a:gd name="T4" fmla="*/ 2 w 6"/>
                      <a:gd name="T5" fmla="*/ 6 h 52"/>
                      <a:gd name="T6" fmla="*/ 0 w 6"/>
                      <a:gd name="T7" fmla="*/ 22 h 52"/>
                      <a:gd name="T8" fmla="*/ 0 w 6"/>
                      <a:gd name="T9" fmla="*/ 38 h 52"/>
                      <a:gd name="T10" fmla="*/ 4 w 6"/>
                      <a:gd name="T11" fmla="*/ 52 h 52"/>
                      <a:gd name="T12" fmla="*/ 6 w 6"/>
                      <a:gd name="T13" fmla="*/ 52 h 52"/>
                      <a:gd name="T14" fmla="*/ 2 w 6"/>
                      <a:gd name="T15" fmla="*/ 38 h 52"/>
                      <a:gd name="T16" fmla="*/ 2 w 6"/>
                      <a:gd name="T17" fmla="*/ 22 h 52"/>
                      <a:gd name="T18" fmla="*/ 4 w 6"/>
                      <a:gd name="T19" fmla="*/ 6 h 52"/>
                      <a:gd name="T20" fmla="*/ 4 w 6"/>
                      <a:gd name="T21" fmla="*/ 0 h 52"/>
                      <a:gd name="T22" fmla="*/ 2 w 6"/>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2"/>
                      <a:gd name="T38" fmla="*/ 6 w 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2">
                        <a:moveTo>
                          <a:pt x="2" y="0"/>
                        </a:moveTo>
                        <a:lnTo>
                          <a:pt x="2" y="0"/>
                        </a:lnTo>
                        <a:lnTo>
                          <a:pt x="2" y="6"/>
                        </a:lnTo>
                        <a:lnTo>
                          <a:pt x="0" y="22"/>
                        </a:lnTo>
                        <a:lnTo>
                          <a:pt x="0" y="38"/>
                        </a:lnTo>
                        <a:lnTo>
                          <a:pt x="4" y="52"/>
                        </a:lnTo>
                        <a:lnTo>
                          <a:pt x="6" y="52"/>
                        </a:lnTo>
                        <a:lnTo>
                          <a:pt x="2" y="38"/>
                        </a:lnTo>
                        <a:lnTo>
                          <a:pt x="2" y="22"/>
                        </a:lnTo>
                        <a:lnTo>
                          <a:pt x="4" y="6"/>
                        </a:lnTo>
                        <a:lnTo>
                          <a:pt x="4" y="0"/>
                        </a:lnTo>
                        <a:lnTo>
                          <a:pt x="2" y="0"/>
                        </a:lnTo>
                        <a:close/>
                      </a:path>
                    </a:pathLst>
                  </a:custGeom>
                  <a:solidFill>
                    <a:srgbClr val="000000"/>
                  </a:solidFill>
                  <a:ln w="9525">
                    <a:noFill/>
                    <a:round/>
                    <a:headEnd/>
                    <a:tailEnd/>
                  </a:ln>
                </p:spPr>
                <p:txBody>
                  <a:bodyPr/>
                  <a:lstStyle/>
                  <a:p>
                    <a:endParaRPr lang="es-AR"/>
                  </a:p>
                </p:txBody>
              </p:sp>
              <p:sp>
                <p:nvSpPr>
                  <p:cNvPr id="75183" name="Freeform 463"/>
                  <p:cNvSpPr>
                    <a:spLocks/>
                  </p:cNvSpPr>
                  <p:nvPr/>
                </p:nvSpPr>
                <p:spPr bwMode="auto">
                  <a:xfrm>
                    <a:off x="4604" y="2226"/>
                    <a:ext cx="12" cy="14"/>
                  </a:xfrm>
                  <a:custGeom>
                    <a:avLst/>
                    <a:gdLst>
                      <a:gd name="T0" fmla="*/ 0 w 12"/>
                      <a:gd name="T1" fmla="*/ 0 h 14"/>
                      <a:gd name="T2" fmla="*/ 0 w 12"/>
                      <a:gd name="T3" fmla="*/ 0 h 14"/>
                      <a:gd name="T4" fmla="*/ 2 w 12"/>
                      <a:gd name="T5" fmla="*/ 2 h 14"/>
                      <a:gd name="T6" fmla="*/ 2 w 12"/>
                      <a:gd name="T7" fmla="*/ 4 h 14"/>
                      <a:gd name="T8" fmla="*/ 4 w 12"/>
                      <a:gd name="T9" fmla="*/ 6 h 14"/>
                      <a:gd name="T10" fmla="*/ 6 w 12"/>
                      <a:gd name="T11" fmla="*/ 8 h 14"/>
                      <a:gd name="T12" fmla="*/ 8 w 12"/>
                      <a:gd name="T13" fmla="*/ 10 h 14"/>
                      <a:gd name="T14" fmla="*/ 8 w 12"/>
                      <a:gd name="T15" fmla="*/ 12 h 14"/>
                      <a:gd name="T16" fmla="*/ 10 w 12"/>
                      <a:gd name="T17" fmla="*/ 14 h 14"/>
                      <a:gd name="T18" fmla="*/ 10 w 12"/>
                      <a:gd name="T19" fmla="*/ 14 h 14"/>
                      <a:gd name="T20" fmla="*/ 12 w 12"/>
                      <a:gd name="T21" fmla="*/ 14 h 14"/>
                      <a:gd name="T22" fmla="*/ 12 w 12"/>
                      <a:gd name="T23" fmla="*/ 12 h 14"/>
                      <a:gd name="T24" fmla="*/ 10 w 12"/>
                      <a:gd name="T25" fmla="*/ 10 h 14"/>
                      <a:gd name="T26" fmla="*/ 10 w 12"/>
                      <a:gd name="T27" fmla="*/ 8 h 14"/>
                      <a:gd name="T28" fmla="*/ 8 w 12"/>
                      <a:gd name="T29" fmla="*/ 6 h 14"/>
                      <a:gd name="T30" fmla="*/ 6 w 12"/>
                      <a:gd name="T31" fmla="*/ 4 h 14"/>
                      <a:gd name="T32" fmla="*/ 4 w 12"/>
                      <a:gd name="T33" fmla="*/ 2 h 14"/>
                      <a:gd name="T34" fmla="*/ 4 w 12"/>
                      <a:gd name="T35" fmla="*/ 0 h 14"/>
                      <a:gd name="T36" fmla="*/ 2 w 12"/>
                      <a:gd name="T37" fmla="*/ 0 h 14"/>
                      <a:gd name="T38" fmla="*/ 2 w 12"/>
                      <a:gd name="T39" fmla="*/ 0 h 14"/>
                      <a:gd name="T40" fmla="*/ 0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0" y="0"/>
                        </a:moveTo>
                        <a:lnTo>
                          <a:pt x="0" y="0"/>
                        </a:lnTo>
                        <a:lnTo>
                          <a:pt x="2" y="2"/>
                        </a:lnTo>
                        <a:lnTo>
                          <a:pt x="2" y="4"/>
                        </a:lnTo>
                        <a:lnTo>
                          <a:pt x="4" y="6"/>
                        </a:lnTo>
                        <a:lnTo>
                          <a:pt x="6" y="8"/>
                        </a:lnTo>
                        <a:lnTo>
                          <a:pt x="8" y="10"/>
                        </a:lnTo>
                        <a:lnTo>
                          <a:pt x="8" y="12"/>
                        </a:lnTo>
                        <a:lnTo>
                          <a:pt x="10" y="14"/>
                        </a:lnTo>
                        <a:lnTo>
                          <a:pt x="12" y="14"/>
                        </a:lnTo>
                        <a:lnTo>
                          <a:pt x="12" y="12"/>
                        </a:lnTo>
                        <a:lnTo>
                          <a:pt x="10" y="10"/>
                        </a:lnTo>
                        <a:lnTo>
                          <a:pt x="10" y="8"/>
                        </a:lnTo>
                        <a:lnTo>
                          <a:pt x="8" y="6"/>
                        </a:lnTo>
                        <a:lnTo>
                          <a:pt x="6" y="4"/>
                        </a:lnTo>
                        <a:lnTo>
                          <a:pt x="4"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5184" name="Freeform 464"/>
                  <p:cNvSpPr>
                    <a:spLocks/>
                  </p:cNvSpPr>
                  <p:nvPr/>
                </p:nvSpPr>
                <p:spPr bwMode="auto">
                  <a:xfrm>
                    <a:off x="4594" y="2196"/>
                    <a:ext cx="12" cy="30"/>
                  </a:xfrm>
                  <a:custGeom>
                    <a:avLst/>
                    <a:gdLst>
                      <a:gd name="T0" fmla="*/ 0 w 12"/>
                      <a:gd name="T1" fmla="*/ 0 h 30"/>
                      <a:gd name="T2" fmla="*/ 0 w 12"/>
                      <a:gd name="T3" fmla="*/ 2 h 30"/>
                      <a:gd name="T4" fmla="*/ 10 w 12"/>
                      <a:gd name="T5" fmla="*/ 30 h 30"/>
                      <a:gd name="T6" fmla="*/ 12 w 12"/>
                      <a:gd name="T7" fmla="*/ 30 h 30"/>
                      <a:gd name="T8" fmla="*/ 2 w 12"/>
                      <a:gd name="T9" fmla="*/ 0 h 30"/>
                      <a:gd name="T10" fmla="*/ 2 w 12"/>
                      <a:gd name="T11" fmla="*/ 2 h 30"/>
                      <a:gd name="T12" fmla="*/ 2 w 12"/>
                      <a:gd name="T13" fmla="*/ 0 h 30"/>
                      <a:gd name="T14" fmla="*/ 0 w 12"/>
                      <a:gd name="T15" fmla="*/ 0 h 30"/>
                      <a:gd name="T16" fmla="*/ 0 w 12"/>
                      <a:gd name="T17" fmla="*/ 0 h 30"/>
                      <a:gd name="T18" fmla="*/ 0 w 12"/>
                      <a:gd name="T19" fmla="*/ 0 h 30"/>
                      <a:gd name="T20" fmla="*/ 0 w 12"/>
                      <a:gd name="T21" fmla="*/ 2 h 30"/>
                      <a:gd name="T22" fmla="*/ 0 w 12"/>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30"/>
                      <a:gd name="T38" fmla="*/ 12 w 1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30">
                        <a:moveTo>
                          <a:pt x="0" y="0"/>
                        </a:moveTo>
                        <a:lnTo>
                          <a:pt x="0" y="2"/>
                        </a:lnTo>
                        <a:lnTo>
                          <a:pt x="10" y="30"/>
                        </a:lnTo>
                        <a:lnTo>
                          <a:pt x="12" y="3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5185" name="Freeform 465"/>
                  <p:cNvSpPr>
                    <a:spLocks/>
                  </p:cNvSpPr>
                  <p:nvPr/>
                </p:nvSpPr>
                <p:spPr bwMode="auto">
                  <a:xfrm>
                    <a:off x="4542" y="2156"/>
                    <a:ext cx="74" cy="140"/>
                  </a:xfrm>
                  <a:custGeom>
                    <a:avLst/>
                    <a:gdLst>
                      <a:gd name="T0" fmla="*/ 18 w 74"/>
                      <a:gd name="T1" fmla="*/ 108 h 140"/>
                      <a:gd name="T2" fmla="*/ 24 w 74"/>
                      <a:gd name="T3" fmla="*/ 110 h 140"/>
                      <a:gd name="T4" fmla="*/ 30 w 74"/>
                      <a:gd name="T5" fmla="*/ 114 h 140"/>
                      <a:gd name="T6" fmla="*/ 38 w 74"/>
                      <a:gd name="T7" fmla="*/ 116 h 140"/>
                      <a:gd name="T8" fmla="*/ 44 w 74"/>
                      <a:gd name="T9" fmla="*/ 120 h 140"/>
                      <a:gd name="T10" fmla="*/ 52 w 74"/>
                      <a:gd name="T11" fmla="*/ 124 h 140"/>
                      <a:gd name="T12" fmla="*/ 60 w 74"/>
                      <a:gd name="T13" fmla="*/ 130 h 140"/>
                      <a:gd name="T14" fmla="*/ 70 w 74"/>
                      <a:gd name="T15" fmla="*/ 136 h 140"/>
                      <a:gd name="T16" fmla="*/ 74 w 74"/>
                      <a:gd name="T17" fmla="*/ 124 h 140"/>
                      <a:gd name="T18" fmla="*/ 72 w 74"/>
                      <a:gd name="T19" fmla="*/ 92 h 140"/>
                      <a:gd name="T20" fmla="*/ 74 w 74"/>
                      <a:gd name="T21" fmla="*/ 80 h 140"/>
                      <a:gd name="T22" fmla="*/ 70 w 74"/>
                      <a:gd name="T23" fmla="*/ 76 h 140"/>
                      <a:gd name="T24" fmla="*/ 68 w 74"/>
                      <a:gd name="T25" fmla="*/ 72 h 140"/>
                      <a:gd name="T26" fmla="*/ 64 w 74"/>
                      <a:gd name="T27" fmla="*/ 70 h 140"/>
                      <a:gd name="T28" fmla="*/ 64 w 74"/>
                      <a:gd name="T29" fmla="*/ 66 h 140"/>
                      <a:gd name="T30" fmla="*/ 64 w 74"/>
                      <a:gd name="T31" fmla="*/ 60 h 140"/>
                      <a:gd name="T32" fmla="*/ 60 w 74"/>
                      <a:gd name="T33" fmla="*/ 54 h 140"/>
                      <a:gd name="T34" fmla="*/ 56 w 74"/>
                      <a:gd name="T35" fmla="*/ 50 h 140"/>
                      <a:gd name="T36" fmla="*/ 56 w 74"/>
                      <a:gd name="T37" fmla="*/ 46 h 140"/>
                      <a:gd name="T38" fmla="*/ 54 w 74"/>
                      <a:gd name="T39" fmla="*/ 42 h 140"/>
                      <a:gd name="T40" fmla="*/ 52 w 74"/>
                      <a:gd name="T41" fmla="*/ 38 h 140"/>
                      <a:gd name="T42" fmla="*/ 46 w 74"/>
                      <a:gd name="T43" fmla="*/ 36 h 140"/>
                      <a:gd name="T44" fmla="*/ 46 w 74"/>
                      <a:gd name="T45" fmla="*/ 34 h 140"/>
                      <a:gd name="T46" fmla="*/ 46 w 74"/>
                      <a:gd name="T47" fmla="*/ 30 h 140"/>
                      <a:gd name="T48" fmla="*/ 44 w 74"/>
                      <a:gd name="T49" fmla="*/ 26 h 140"/>
                      <a:gd name="T50" fmla="*/ 40 w 74"/>
                      <a:gd name="T51" fmla="*/ 22 h 140"/>
                      <a:gd name="T52" fmla="*/ 38 w 74"/>
                      <a:gd name="T53" fmla="*/ 20 h 140"/>
                      <a:gd name="T54" fmla="*/ 36 w 74"/>
                      <a:gd name="T55" fmla="*/ 14 h 140"/>
                      <a:gd name="T56" fmla="*/ 32 w 74"/>
                      <a:gd name="T57" fmla="*/ 10 h 140"/>
                      <a:gd name="T58" fmla="*/ 26 w 74"/>
                      <a:gd name="T59" fmla="*/ 8 h 140"/>
                      <a:gd name="T60" fmla="*/ 24 w 74"/>
                      <a:gd name="T61" fmla="*/ 6 h 140"/>
                      <a:gd name="T62" fmla="*/ 20 w 74"/>
                      <a:gd name="T63" fmla="*/ 2 h 140"/>
                      <a:gd name="T64" fmla="*/ 16 w 74"/>
                      <a:gd name="T65" fmla="*/ 0 h 140"/>
                      <a:gd name="T66" fmla="*/ 10 w 74"/>
                      <a:gd name="T67" fmla="*/ 0 h 140"/>
                      <a:gd name="T68" fmla="*/ 6 w 74"/>
                      <a:gd name="T69" fmla="*/ 2 h 140"/>
                      <a:gd name="T70" fmla="*/ 2 w 74"/>
                      <a:gd name="T71" fmla="*/ 6 h 140"/>
                      <a:gd name="T72" fmla="*/ 0 w 74"/>
                      <a:gd name="T73" fmla="*/ 10 h 140"/>
                      <a:gd name="T74" fmla="*/ 0 w 74"/>
                      <a:gd name="T75" fmla="*/ 14 h 140"/>
                      <a:gd name="T76" fmla="*/ 0 w 74"/>
                      <a:gd name="T77" fmla="*/ 20 h 140"/>
                      <a:gd name="T78" fmla="*/ 0 w 74"/>
                      <a:gd name="T79" fmla="*/ 28 h 140"/>
                      <a:gd name="T80" fmla="*/ 0 w 74"/>
                      <a:gd name="T81" fmla="*/ 36 h 140"/>
                      <a:gd name="T82" fmla="*/ 0 w 74"/>
                      <a:gd name="T83" fmla="*/ 48 h 140"/>
                      <a:gd name="T84" fmla="*/ 2 w 74"/>
                      <a:gd name="T85" fmla="*/ 54 h 140"/>
                      <a:gd name="T86" fmla="*/ 2 w 74"/>
                      <a:gd name="T87" fmla="*/ 60 h 140"/>
                      <a:gd name="T88" fmla="*/ 4 w 74"/>
                      <a:gd name="T89" fmla="*/ 64 h 140"/>
                      <a:gd name="T90" fmla="*/ 6 w 74"/>
                      <a:gd name="T91" fmla="*/ 68 h 140"/>
                      <a:gd name="T92" fmla="*/ 6 w 74"/>
                      <a:gd name="T93" fmla="*/ 76 h 140"/>
                      <a:gd name="T94" fmla="*/ 8 w 74"/>
                      <a:gd name="T95" fmla="*/ 86 h 140"/>
                      <a:gd name="T96" fmla="*/ 10 w 74"/>
                      <a:gd name="T97" fmla="*/ 94 h 140"/>
                      <a:gd name="T98" fmla="*/ 12 w 74"/>
                      <a:gd name="T99" fmla="*/ 104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140"/>
                      <a:gd name="T152" fmla="*/ 74 w 7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140">
                        <a:moveTo>
                          <a:pt x="14" y="106"/>
                        </a:moveTo>
                        <a:lnTo>
                          <a:pt x="18" y="108"/>
                        </a:lnTo>
                        <a:lnTo>
                          <a:pt x="20" y="110"/>
                        </a:lnTo>
                        <a:lnTo>
                          <a:pt x="24" y="110"/>
                        </a:lnTo>
                        <a:lnTo>
                          <a:pt x="26" y="112"/>
                        </a:lnTo>
                        <a:lnTo>
                          <a:pt x="30" y="114"/>
                        </a:lnTo>
                        <a:lnTo>
                          <a:pt x="34" y="114"/>
                        </a:lnTo>
                        <a:lnTo>
                          <a:pt x="38" y="116"/>
                        </a:lnTo>
                        <a:lnTo>
                          <a:pt x="40" y="118"/>
                        </a:lnTo>
                        <a:lnTo>
                          <a:pt x="44" y="120"/>
                        </a:lnTo>
                        <a:lnTo>
                          <a:pt x="48" y="122"/>
                        </a:lnTo>
                        <a:lnTo>
                          <a:pt x="52" y="124"/>
                        </a:lnTo>
                        <a:lnTo>
                          <a:pt x="56" y="126"/>
                        </a:lnTo>
                        <a:lnTo>
                          <a:pt x="60" y="130"/>
                        </a:lnTo>
                        <a:lnTo>
                          <a:pt x="64" y="132"/>
                        </a:lnTo>
                        <a:lnTo>
                          <a:pt x="70" y="136"/>
                        </a:lnTo>
                        <a:lnTo>
                          <a:pt x="74" y="140"/>
                        </a:lnTo>
                        <a:lnTo>
                          <a:pt x="74" y="124"/>
                        </a:lnTo>
                        <a:lnTo>
                          <a:pt x="72" y="108"/>
                        </a:lnTo>
                        <a:lnTo>
                          <a:pt x="72" y="92"/>
                        </a:lnTo>
                        <a:lnTo>
                          <a:pt x="74" y="82"/>
                        </a:lnTo>
                        <a:lnTo>
                          <a:pt x="74" y="80"/>
                        </a:lnTo>
                        <a:lnTo>
                          <a:pt x="72" y="78"/>
                        </a:lnTo>
                        <a:lnTo>
                          <a:pt x="70" y="76"/>
                        </a:lnTo>
                        <a:lnTo>
                          <a:pt x="70" y="74"/>
                        </a:lnTo>
                        <a:lnTo>
                          <a:pt x="68" y="72"/>
                        </a:lnTo>
                        <a:lnTo>
                          <a:pt x="66" y="70"/>
                        </a:lnTo>
                        <a:lnTo>
                          <a:pt x="64" y="70"/>
                        </a:lnTo>
                        <a:lnTo>
                          <a:pt x="64" y="66"/>
                        </a:lnTo>
                        <a:lnTo>
                          <a:pt x="64" y="64"/>
                        </a:lnTo>
                        <a:lnTo>
                          <a:pt x="64" y="60"/>
                        </a:lnTo>
                        <a:lnTo>
                          <a:pt x="62" y="56"/>
                        </a:lnTo>
                        <a:lnTo>
                          <a:pt x="60" y="54"/>
                        </a:lnTo>
                        <a:lnTo>
                          <a:pt x="58" y="52"/>
                        </a:lnTo>
                        <a:lnTo>
                          <a:pt x="56" y="50"/>
                        </a:lnTo>
                        <a:lnTo>
                          <a:pt x="54" y="50"/>
                        </a:lnTo>
                        <a:lnTo>
                          <a:pt x="56" y="46"/>
                        </a:lnTo>
                        <a:lnTo>
                          <a:pt x="56" y="44"/>
                        </a:lnTo>
                        <a:lnTo>
                          <a:pt x="54" y="42"/>
                        </a:lnTo>
                        <a:lnTo>
                          <a:pt x="54" y="40"/>
                        </a:lnTo>
                        <a:lnTo>
                          <a:pt x="52" y="38"/>
                        </a:lnTo>
                        <a:lnTo>
                          <a:pt x="50" y="38"/>
                        </a:lnTo>
                        <a:lnTo>
                          <a:pt x="46" y="36"/>
                        </a:lnTo>
                        <a:lnTo>
                          <a:pt x="46" y="34"/>
                        </a:lnTo>
                        <a:lnTo>
                          <a:pt x="46" y="32"/>
                        </a:lnTo>
                        <a:lnTo>
                          <a:pt x="46" y="30"/>
                        </a:lnTo>
                        <a:lnTo>
                          <a:pt x="46" y="28"/>
                        </a:lnTo>
                        <a:lnTo>
                          <a:pt x="44" y="26"/>
                        </a:lnTo>
                        <a:lnTo>
                          <a:pt x="42" y="24"/>
                        </a:lnTo>
                        <a:lnTo>
                          <a:pt x="40" y="22"/>
                        </a:lnTo>
                        <a:lnTo>
                          <a:pt x="38" y="22"/>
                        </a:lnTo>
                        <a:lnTo>
                          <a:pt x="38" y="20"/>
                        </a:lnTo>
                        <a:lnTo>
                          <a:pt x="38" y="18"/>
                        </a:lnTo>
                        <a:lnTo>
                          <a:pt x="36" y="14"/>
                        </a:lnTo>
                        <a:lnTo>
                          <a:pt x="34" y="12"/>
                        </a:lnTo>
                        <a:lnTo>
                          <a:pt x="32" y="10"/>
                        </a:lnTo>
                        <a:lnTo>
                          <a:pt x="30" y="8"/>
                        </a:lnTo>
                        <a:lnTo>
                          <a:pt x="26" y="8"/>
                        </a:lnTo>
                        <a:lnTo>
                          <a:pt x="24" y="8"/>
                        </a:lnTo>
                        <a:lnTo>
                          <a:pt x="24" y="6"/>
                        </a:lnTo>
                        <a:lnTo>
                          <a:pt x="22" y="4"/>
                        </a:lnTo>
                        <a:lnTo>
                          <a:pt x="20" y="2"/>
                        </a:lnTo>
                        <a:lnTo>
                          <a:pt x="18" y="2"/>
                        </a:lnTo>
                        <a:lnTo>
                          <a:pt x="16" y="0"/>
                        </a:lnTo>
                        <a:lnTo>
                          <a:pt x="12" y="0"/>
                        </a:lnTo>
                        <a:lnTo>
                          <a:pt x="10" y="0"/>
                        </a:lnTo>
                        <a:lnTo>
                          <a:pt x="8" y="2"/>
                        </a:lnTo>
                        <a:lnTo>
                          <a:pt x="6" y="2"/>
                        </a:lnTo>
                        <a:lnTo>
                          <a:pt x="4" y="4"/>
                        </a:lnTo>
                        <a:lnTo>
                          <a:pt x="2" y="6"/>
                        </a:lnTo>
                        <a:lnTo>
                          <a:pt x="0" y="8"/>
                        </a:lnTo>
                        <a:lnTo>
                          <a:pt x="0" y="10"/>
                        </a:lnTo>
                        <a:lnTo>
                          <a:pt x="0" y="14"/>
                        </a:lnTo>
                        <a:lnTo>
                          <a:pt x="2" y="16"/>
                        </a:lnTo>
                        <a:lnTo>
                          <a:pt x="0" y="20"/>
                        </a:lnTo>
                        <a:lnTo>
                          <a:pt x="0" y="24"/>
                        </a:lnTo>
                        <a:lnTo>
                          <a:pt x="0" y="28"/>
                        </a:lnTo>
                        <a:lnTo>
                          <a:pt x="4" y="30"/>
                        </a:lnTo>
                        <a:lnTo>
                          <a:pt x="0" y="36"/>
                        </a:lnTo>
                        <a:lnTo>
                          <a:pt x="0" y="42"/>
                        </a:lnTo>
                        <a:lnTo>
                          <a:pt x="0" y="48"/>
                        </a:lnTo>
                        <a:lnTo>
                          <a:pt x="4" y="52"/>
                        </a:lnTo>
                        <a:lnTo>
                          <a:pt x="2" y="54"/>
                        </a:lnTo>
                        <a:lnTo>
                          <a:pt x="2" y="56"/>
                        </a:lnTo>
                        <a:lnTo>
                          <a:pt x="2" y="60"/>
                        </a:lnTo>
                        <a:lnTo>
                          <a:pt x="2" y="62"/>
                        </a:lnTo>
                        <a:lnTo>
                          <a:pt x="4" y="64"/>
                        </a:lnTo>
                        <a:lnTo>
                          <a:pt x="4" y="68"/>
                        </a:lnTo>
                        <a:lnTo>
                          <a:pt x="6" y="68"/>
                        </a:lnTo>
                        <a:lnTo>
                          <a:pt x="8" y="70"/>
                        </a:lnTo>
                        <a:lnTo>
                          <a:pt x="6" y="76"/>
                        </a:lnTo>
                        <a:lnTo>
                          <a:pt x="6" y="82"/>
                        </a:lnTo>
                        <a:lnTo>
                          <a:pt x="8" y="86"/>
                        </a:lnTo>
                        <a:lnTo>
                          <a:pt x="12" y="88"/>
                        </a:lnTo>
                        <a:lnTo>
                          <a:pt x="10" y="94"/>
                        </a:lnTo>
                        <a:lnTo>
                          <a:pt x="10" y="100"/>
                        </a:lnTo>
                        <a:lnTo>
                          <a:pt x="12" y="104"/>
                        </a:lnTo>
                        <a:lnTo>
                          <a:pt x="14" y="106"/>
                        </a:lnTo>
                        <a:close/>
                      </a:path>
                    </a:pathLst>
                  </a:custGeom>
                  <a:solidFill>
                    <a:srgbClr val="CC8C00"/>
                  </a:solidFill>
                  <a:ln w="9525">
                    <a:noFill/>
                    <a:round/>
                    <a:headEnd/>
                    <a:tailEnd/>
                  </a:ln>
                </p:spPr>
                <p:txBody>
                  <a:bodyPr/>
                  <a:lstStyle/>
                  <a:p>
                    <a:endParaRPr lang="es-AR"/>
                  </a:p>
                </p:txBody>
              </p:sp>
              <p:sp>
                <p:nvSpPr>
                  <p:cNvPr id="75186" name="Freeform 466"/>
                  <p:cNvSpPr>
                    <a:spLocks/>
                  </p:cNvSpPr>
                  <p:nvPr/>
                </p:nvSpPr>
                <p:spPr bwMode="auto">
                  <a:xfrm>
                    <a:off x="4556" y="2262"/>
                    <a:ext cx="62" cy="36"/>
                  </a:xfrm>
                  <a:custGeom>
                    <a:avLst/>
                    <a:gdLst>
                      <a:gd name="T0" fmla="*/ 60 w 62"/>
                      <a:gd name="T1" fmla="*/ 34 h 36"/>
                      <a:gd name="T2" fmla="*/ 62 w 62"/>
                      <a:gd name="T3" fmla="*/ 34 h 36"/>
                      <a:gd name="T4" fmla="*/ 56 w 62"/>
                      <a:gd name="T5" fmla="*/ 30 h 36"/>
                      <a:gd name="T6" fmla="*/ 52 w 62"/>
                      <a:gd name="T7" fmla="*/ 26 h 36"/>
                      <a:gd name="T8" fmla="*/ 48 w 62"/>
                      <a:gd name="T9" fmla="*/ 22 h 36"/>
                      <a:gd name="T10" fmla="*/ 44 w 62"/>
                      <a:gd name="T11" fmla="*/ 18 h 36"/>
                      <a:gd name="T12" fmla="*/ 40 w 62"/>
                      <a:gd name="T13" fmla="*/ 16 h 36"/>
                      <a:gd name="T14" fmla="*/ 36 w 62"/>
                      <a:gd name="T15" fmla="*/ 14 h 36"/>
                      <a:gd name="T16" fmla="*/ 32 w 62"/>
                      <a:gd name="T17" fmla="*/ 12 h 36"/>
                      <a:gd name="T18" fmla="*/ 28 w 62"/>
                      <a:gd name="T19" fmla="*/ 10 h 36"/>
                      <a:gd name="T20" fmla="*/ 24 w 62"/>
                      <a:gd name="T21" fmla="*/ 8 h 36"/>
                      <a:gd name="T22" fmla="*/ 20 w 62"/>
                      <a:gd name="T23" fmla="*/ 6 h 36"/>
                      <a:gd name="T24" fmla="*/ 18 w 62"/>
                      <a:gd name="T25" fmla="*/ 6 h 36"/>
                      <a:gd name="T26" fmla="*/ 14 w 62"/>
                      <a:gd name="T27" fmla="*/ 4 h 36"/>
                      <a:gd name="T28" fmla="*/ 10 w 62"/>
                      <a:gd name="T29" fmla="*/ 4 h 36"/>
                      <a:gd name="T30" fmla="*/ 8 w 62"/>
                      <a:gd name="T31" fmla="*/ 2 h 36"/>
                      <a:gd name="T32" fmla="*/ 4 w 62"/>
                      <a:gd name="T33" fmla="*/ 0 h 36"/>
                      <a:gd name="T34" fmla="*/ 2 w 62"/>
                      <a:gd name="T35" fmla="*/ 0 h 36"/>
                      <a:gd name="T36" fmla="*/ 0 w 62"/>
                      <a:gd name="T37" fmla="*/ 2 h 36"/>
                      <a:gd name="T38" fmla="*/ 4 w 62"/>
                      <a:gd name="T39" fmla="*/ 4 h 36"/>
                      <a:gd name="T40" fmla="*/ 6 w 62"/>
                      <a:gd name="T41" fmla="*/ 4 h 36"/>
                      <a:gd name="T42" fmla="*/ 10 w 62"/>
                      <a:gd name="T43" fmla="*/ 6 h 36"/>
                      <a:gd name="T44" fmla="*/ 14 w 62"/>
                      <a:gd name="T45" fmla="*/ 6 h 36"/>
                      <a:gd name="T46" fmla="*/ 16 w 62"/>
                      <a:gd name="T47" fmla="*/ 8 h 36"/>
                      <a:gd name="T48" fmla="*/ 20 w 62"/>
                      <a:gd name="T49" fmla="*/ 10 h 36"/>
                      <a:gd name="T50" fmla="*/ 24 w 62"/>
                      <a:gd name="T51" fmla="*/ 10 h 36"/>
                      <a:gd name="T52" fmla="*/ 28 w 62"/>
                      <a:gd name="T53" fmla="*/ 12 h 36"/>
                      <a:gd name="T54" fmla="*/ 30 w 62"/>
                      <a:gd name="T55" fmla="*/ 14 h 36"/>
                      <a:gd name="T56" fmla="*/ 34 w 62"/>
                      <a:gd name="T57" fmla="*/ 16 h 36"/>
                      <a:gd name="T58" fmla="*/ 38 w 62"/>
                      <a:gd name="T59" fmla="*/ 18 h 36"/>
                      <a:gd name="T60" fmla="*/ 42 w 62"/>
                      <a:gd name="T61" fmla="*/ 22 h 36"/>
                      <a:gd name="T62" fmla="*/ 46 w 62"/>
                      <a:gd name="T63" fmla="*/ 24 h 36"/>
                      <a:gd name="T64" fmla="*/ 50 w 62"/>
                      <a:gd name="T65" fmla="*/ 28 h 36"/>
                      <a:gd name="T66" fmla="*/ 54 w 62"/>
                      <a:gd name="T67" fmla="*/ 32 h 36"/>
                      <a:gd name="T68" fmla="*/ 60 w 62"/>
                      <a:gd name="T69" fmla="*/ 36 h 36"/>
                      <a:gd name="T70" fmla="*/ 62 w 62"/>
                      <a:gd name="T71" fmla="*/ 34 h 36"/>
                      <a:gd name="T72" fmla="*/ 60 w 62"/>
                      <a:gd name="T73" fmla="*/ 36 h 36"/>
                      <a:gd name="T74" fmla="*/ 60 w 62"/>
                      <a:gd name="T75" fmla="*/ 36 h 36"/>
                      <a:gd name="T76" fmla="*/ 62 w 62"/>
                      <a:gd name="T77" fmla="*/ 36 h 36"/>
                      <a:gd name="T78" fmla="*/ 62 w 62"/>
                      <a:gd name="T79" fmla="*/ 34 h 36"/>
                      <a:gd name="T80" fmla="*/ 62 w 62"/>
                      <a:gd name="T81" fmla="*/ 34 h 36"/>
                      <a:gd name="T82" fmla="*/ 60 w 62"/>
                      <a:gd name="T83" fmla="*/ 34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2"/>
                      <a:gd name="T127" fmla="*/ 0 h 36"/>
                      <a:gd name="T128" fmla="*/ 62 w 62"/>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2" h="36">
                        <a:moveTo>
                          <a:pt x="60" y="34"/>
                        </a:moveTo>
                        <a:lnTo>
                          <a:pt x="62" y="34"/>
                        </a:lnTo>
                        <a:lnTo>
                          <a:pt x="56" y="30"/>
                        </a:lnTo>
                        <a:lnTo>
                          <a:pt x="52" y="26"/>
                        </a:lnTo>
                        <a:lnTo>
                          <a:pt x="48" y="22"/>
                        </a:lnTo>
                        <a:lnTo>
                          <a:pt x="44" y="18"/>
                        </a:lnTo>
                        <a:lnTo>
                          <a:pt x="40" y="16"/>
                        </a:lnTo>
                        <a:lnTo>
                          <a:pt x="36" y="14"/>
                        </a:lnTo>
                        <a:lnTo>
                          <a:pt x="32" y="12"/>
                        </a:lnTo>
                        <a:lnTo>
                          <a:pt x="28" y="10"/>
                        </a:lnTo>
                        <a:lnTo>
                          <a:pt x="24" y="8"/>
                        </a:lnTo>
                        <a:lnTo>
                          <a:pt x="20" y="6"/>
                        </a:lnTo>
                        <a:lnTo>
                          <a:pt x="18" y="6"/>
                        </a:lnTo>
                        <a:lnTo>
                          <a:pt x="14" y="4"/>
                        </a:lnTo>
                        <a:lnTo>
                          <a:pt x="10" y="4"/>
                        </a:lnTo>
                        <a:lnTo>
                          <a:pt x="8" y="2"/>
                        </a:lnTo>
                        <a:lnTo>
                          <a:pt x="4" y="0"/>
                        </a:lnTo>
                        <a:lnTo>
                          <a:pt x="2" y="0"/>
                        </a:lnTo>
                        <a:lnTo>
                          <a:pt x="0" y="2"/>
                        </a:lnTo>
                        <a:lnTo>
                          <a:pt x="4" y="4"/>
                        </a:lnTo>
                        <a:lnTo>
                          <a:pt x="6" y="4"/>
                        </a:lnTo>
                        <a:lnTo>
                          <a:pt x="10" y="6"/>
                        </a:lnTo>
                        <a:lnTo>
                          <a:pt x="14" y="6"/>
                        </a:lnTo>
                        <a:lnTo>
                          <a:pt x="16" y="8"/>
                        </a:lnTo>
                        <a:lnTo>
                          <a:pt x="20" y="10"/>
                        </a:lnTo>
                        <a:lnTo>
                          <a:pt x="24" y="10"/>
                        </a:lnTo>
                        <a:lnTo>
                          <a:pt x="28" y="12"/>
                        </a:lnTo>
                        <a:lnTo>
                          <a:pt x="30" y="14"/>
                        </a:lnTo>
                        <a:lnTo>
                          <a:pt x="34" y="16"/>
                        </a:lnTo>
                        <a:lnTo>
                          <a:pt x="38" y="18"/>
                        </a:lnTo>
                        <a:lnTo>
                          <a:pt x="42" y="22"/>
                        </a:lnTo>
                        <a:lnTo>
                          <a:pt x="46" y="24"/>
                        </a:lnTo>
                        <a:lnTo>
                          <a:pt x="50" y="28"/>
                        </a:lnTo>
                        <a:lnTo>
                          <a:pt x="54" y="32"/>
                        </a:lnTo>
                        <a:lnTo>
                          <a:pt x="60" y="36"/>
                        </a:lnTo>
                        <a:lnTo>
                          <a:pt x="62" y="34"/>
                        </a:lnTo>
                        <a:lnTo>
                          <a:pt x="60" y="36"/>
                        </a:lnTo>
                        <a:lnTo>
                          <a:pt x="62" y="36"/>
                        </a:lnTo>
                        <a:lnTo>
                          <a:pt x="62" y="34"/>
                        </a:lnTo>
                        <a:lnTo>
                          <a:pt x="60" y="34"/>
                        </a:lnTo>
                        <a:close/>
                      </a:path>
                    </a:pathLst>
                  </a:custGeom>
                  <a:solidFill>
                    <a:srgbClr val="000000"/>
                  </a:solidFill>
                  <a:ln w="9525">
                    <a:noFill/>
                    <a:round/>
                    <a:headEnd/>
                    <a:tailEnd/>
                  </a:ln>
                </p:spPr>
                <p:txBody>
                  <a:bodyPr/>
                  <a:lstStyle/>
                  <a:p>
                    <a:endParaRPr lang="es-AR"/>
                  </a:p>
                </p:txBody>
              </p:sp>
              <p:sp>
                <p:nvSpPr>
                  <p:cNvPr id="75187" name="Freeform 467"/>
                  <p:cNvSpPr>
                    <a:spLocks/>
                  </p:cNvSpPr>
                  <p:nvPr/>
                </p:nvSpPr>
                <p:spPr bwMode="auto">
                  <a:xfrm>
                    <a:off x="4614" y="2236"/>
                    <a:ext cx="4" cy="60"/>
                  </a:xfrm>
                  <a:custGeom>
                    <a:avLst/>
                    <a:gdLst>
                      <a:gd name="T0" fmla="*/ 2 w 4"/>
                      <a:gd name="T1" fmla="*/ 2 h 60"/>
                      <a:gd name="T2" fmla="*/ 2 w 4"/>
                      <a:gd name="T3" fmla="*/ 2 h 60"/>
                      <a:gd name="T4" fmla="*/ 0 w 4"/>
                      <a:gd name="T5" fmla="*/ 12 h 60"/>
                      <a:gd name="T6" fmla="*/ 0 w 4"/>
                      <a:gd name="T7" fmla="*/ 26 h 60"/>
                      <a:gd name="T8" fmla="*/ 0 w 4"/>
                      <a:gd name="T9" fmla="*/ 44 h 60"/>
                      <a:gd name="T10" fmla="*/ 0 w 4"/>
                      <a:gd name="T11" fmla="*/ 60 h 60"/>
                      <a:gd name="T12" fmla="*/ 4 w 4"/>
                      <a:gd name="T13" fmla="*/ 60 h 60"/>
                      <a:gd name="T14" fmla="*/ 4 w 4"/>
                      <a:gd name="T15" fmla="*/ 44 h 60"/>
                      <a:gd name="T16" fmla="*/ 2 w 4"/>
                      <a:gd name="T17" fmla="*/ 26 h 60"/>
                      <a:gd name="T18" fmla="*/ 2 w 4"/>
                      <a:gd name="T19" fmla="*/ 12 h 60"/>
                      <a:gd name="T20" fmla="*/ 4 w 4"/>
                      <a:gd name="T21" fmla="*/ 2 h 60"/>
                      <a:gd name="T22" fmla="*/ 4 w 4"/>
                      <a:gd name="T23" fmla="*/ 2 h 60"/>
                      <a:gd name="T24" fmla="*/ 4 w 4"/>
                      <a:gd name="T25" fmla="*/ 2 h 60"/>
                      <a:gd name="T26" fmla="*/ 4 w 4"/>
                      <a:gd name="T27" fmla="*/ 0 h 60"/>
                      <a:gd name="T28" fmla="*/ 2 w 4"/>
                      <a:gd name="T29" fmla="*/ 0 h 60"/>
                      <a:gd name="T30" fmla="*/ 2 w 4"/>
                      <a:gd name="T31" fmla="*/ 0 h 60"/>
                      <a:gd name="T32" fmla="*/ 2 w 4"/>
                      <a:gd name="T33" fmla="*/ 2 h 60"/>
                      <a:gd name="T34" fmla="*/ 2 w 4"/>
                      <a:gd name="T35" fmla="*/ 2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0"/>
                      <a:gd name="T56" fmla="*/ 4 w 4"/>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0">
                        <a:moveTo>
                          <a:pt x="2" y="2"/>
                        </a:moveTo>
                        <a:lnTo>
                          <a:pt x="2" y="2"/>
                        </a:lnTo>
                        <a:lnTo>
                          <a:pt x="0" y="12"/>
                        </a:lnTo>
                        <a:lnTo>
                          <a:pt x="0" y="26"/>
                        </a:lnTo>
                        <a:lnTo>
                          <a:pt x="0" y="44"/>
                        </a:lnTo>
                        <a:lnTo>
                          <a:pt x="0" y="60"/>
                        </a:lnTo>
                        <a:lnTo>
                          <a:pt x="4" y="60"/>
                        </a:lnTo>
                        <a:lnTo>
                          <a:pt x="4" y="44"/>
                        </a:lnTo>
                        <a:lnTo>
                          <a:pt x="2" y="26"/>
                        </a:lnTo>
                        <a:lnTo>
                          <a:pt x="2" y="12"/>
                        </a:lnTo>
                        <a:lnTo>
                          <a:pt x="4" y="2"/>
                        </a:lnTo>
                        <a:lnTo>
                          <a:pt x="4" y="0"/>
                        </a:lnTo>
                        <a:lnTo>
                          <a:pt x="2" y="0"/>
                        </a:lnTo>
                        <a:lnTo>
                          <a:pt x="2" y="2"/>
                        </a:lnTo>
                        <a:close/>
                      </a:path>
                    </a:pathLst>
                  </a:custGeom>
                  <a:solidFill>
                    <a:srgbClr val="000000"/>
                  </a:solidFill>
                  <a:ln w="9525">
                    <a:noFill/>
                    <a:round/>
                    <a:headEnd/>
                    <a:tailEnd/>
                  </a:ln>
                </p:spPr>
                <p:txBody>
                  <a:bodyPr/>
                  <a:lstStyle/>
                  <a:p>
                    <a:endParaRPr lang="es-AR"/>
                  </a:p>
                </p:txBody>
              </p:sp>
              <p:sp>
                <p:nvSpPr>
                  <p:cNvPr id="75188" name="Freeform 468"/>
                  <p:cNvSpPr>
                    <a:spLocks/>
                  </p:cNvSpPr>
                  <p:nvPr/>
                </p:nvSpPr>
                <p:spPr bwMode="auto">
                  <a:xfrm>
                    <a:off x="4606" y="2224"/>
                    <a:ext cx="12" cy="14"/>
                  </a:xfrm>
                  <a:custGeom>
                    <a:avLst/>
                    <a:gdLst>
                      <a:gd name="T0" fmla="*/ 0 w 12"/>
                      <a:gd name="T1" fmla="*/ 0 h 14"/>
                      <a:gd name="T2" fmla="*/ 0 w 12"/>
                      <a:gd name="T3" fmla="*/ 2 h 14"/>
                      <a:gd name="T4" fmla="*/ 0 w 12"/>
                      <a:gd name="T5" fmla="*/ 2 h 14"/>
                      <a:gd name="T6" fmla="*/ 2 w 12"/>
                      <a:gd name="T7" fmla="*/ 4 h 14"/>
                      <a:gd name="T8" fmla="*/ 4 w 12"/>
                      <a:gd name="T9" fmla="*/ 4 h 14"/>
                      <a:gd name="T10" fmla="*/ 6 w 12"/>
                      <a:gd name="T11" fmla="*/ 6 h 14"/>
                      <a:gd name="T12" fmla="*/ 6 w 12"/>
                      <a:gd name="T13" fmla="*/ 8 h 14"/>
                      <a:gd name="T14" fmla="*/ 8 w 12"/>
                      <a:gd name="T15" fmla="*/ 10 h 14"/>
                      <a:gd name="T16" fmla="*/ 8 w 12"/>
                      <a:gd name="T17" fmla="*/ 12 h 14"/>
                      <a:gd name="T18" fmla="*/ 10 w 12"/>
                      <a:gd name="T19" fmla="*/ 14 h 14"/>
                      <a:gd name="T20" fmla="*/ 12 w 12"/>
                      <a:gd name="T21" fmla="*/ 14 h 14"/>
                      <a:gd name="T22" fmla="*/ 10 w 12"/>
                      <a:gd name="T23" fmla="*/ 10 h 14"/>
                      <a:gd name="T24" fmla="*/ 10 w 12"/>
                      <a:gd name="T25" fmla="*/ 8 h 14"/>
                      <a:gd name="T26" fmla="*/ 8 w 12"/>
                      <a:gd name="T27" fmla="*/ 6 h 14"/>
                      <a:gd name="T28" fmla="*/ 6 w 12"/>
                      <a:gd name="T29" fmla="*/ 4 h 14"/>
                      <a:gd name="T30" fmla="*/ 6 w 12"/>
                      <a:gd name="T31" fmla="*/ 2 h 14"/>
                      <a:gd name="T32" fmla="*/ 4 w 12"/>
                      <a:gd name="T33" fmla="*/ 2 h 14"/>
                      <a:gd name="T34" fmla="*/ 2 w 12"/>
                      <a:gd name="T35" fmla="*/ 0 h 14"/>
                      <a:gd name="T36" fmla="*/ 0 w 12"/>
                      <a:gd name="T37" fmla="*/ 0 h 14"/>
                      <a:gd name="T38" fmla="*/ 2 w 12"/>
                      <a:gd name="T39" fmla="*/ 2 h 14"/>
                      <a:gd name="T40" fmla="*/ 0 w 12"/>
                      <a:gd name="T41" fmla="*/ 0 h 14"/>
                      <a:gd name="T42" fmla="*/ 0 w 12"/>
                      <a:gd name="T43" fmla="*/ 0 h 14"/>
                      <a:gd name="T44" fmla="*/ 0 w 12"/>
                      <a:gd name="T45" fmla="*/ 0 h 14"/>
                      <a:gd name="T46" fmla="*/ 0 w 12"/>
                      <a:gd name="T47" fmla="*/ 2 h 14"/>
                      <a:gd name="T48" fmla="*/ 0 w 12"/>
                      <a:gd name="T49" fmla="*/ 2 h 14"/>
                      <a:gd name="T50" fmla="*/ 0 w 12"/>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4"/>
                      <a:gd name="T80" fmla="*/ 12 w 1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4">
                        <a:moveTo>
                          <a:pt x="0" y="0"/>
                        </a:moveTo>
                        <a:lnTo>
                          <a:pt x="0" y="2"/>
                        </a:lnTo>
                        <a:lnTo>
                          <a:pt x="2" y="4"/>
                        </a:lnTo>
                        <a:lnTo>
                          <a:pt x="4" y="4"/>
                        </a:lnTo>
                        <a:lnTo>
                          <a:pt x="6" y="6"/>
                        </a:lnTo>
                        <a:lnTo>
                          <a:pt x="6" y="8"/>
                        </a:lnTo>
                        <a:lnTo>
                          <a:pt x="8" y="10"/>
                        </a:lnTo>
                        <a:lnTo>
                          <a:pt x="8" y="12"/>
                        </a:lnTo>
                        <a:lnTo>
                          <a:pt x="10" y="14"/>
                        </a:lnTo>
                        <a:lnTo>
                          <a:pt x="12" y="14"/>
                        </a:lnTo>
                        <a:lnTo>
                          <a:pt x="10" y="10"/>
                        </a:lnTo>
                        <a:lnTo>
                          <a:pt x="10" y="8"/>
                        </a:lnTo>
                        <a:lnTo>
                          <a:pt x="8" y="6"/>
                        </a:lnTo>
                        <a:lnTo>
                          <a:pt x="6" y="4"/>
                        </a:lnTo>
                        <a:lnTo>
                          <a:pt x="6" y="2"/>
                        </a:lnTo>
                        <a:lnTo>
                          <a:pt x="4" y="2"/>
                        </a:lnTo>
                        <a:lnTo>
                          <a:pt x="2"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5189" name="Freeform 469"/>
                  <p:cNvSpPr>
                    <a:spLocks/>
                  </p:cNvSpPr>
                  <p:nvPr/>
                </p:nvSpPr>
                <p:spPr bwMode="auto">
                  <a:xfrm>
                    <a:off x="4596" y="2204"/>
                    <a:ext cx="12" cy="20"/>
                  </a:xfrm>
                  <a:custGeom>
                    <a:avLst/>
                    <a:gdLst>
                      <a:gd name="T0" fmla="*/ 0 w 12"/>
                      <a:gd name="T1" fmla="*/ 0 h 20"/>
                      <a:gd name="T2" fmla="*/ 0 w 12"/>
                      <a:gd name="T3" fmla="*/ 2 h 20"/>
                      <a:gd name="T4" fmla="*/ 2 w 12"/>
                      <a:gd name="T5" fmla="*/ 4 h 20"/>
                      <a:gd name="T6" fmla="*/ 4 w 12"/>
                      <a:gd name="T7" fmla="*/ 4 h 20"/>
                      <a:gd name="T8" fmla="*/ 6 w 12"/>
                      <a:gd name="T9" fmla="*/ 6 h 20"/>
                      <a:gd name="T10" fmla="*/ 8 w 12"/>
                      <a:gd name="T11" fmla="*/ 10 h 20"/>
                      <a:gd name="T12" fmla="*/ 8 w 12"/>
                      <a:gd name="T13" fmla="*/ 12 h 20"/>
                      <a:gd name="T14" fmla="*/ 10 w 12"/>
                      <a:gd name="T15" fmla="*/ 16 h 20"/>
                      <a:gd name="T16" fmla="*/ 8 w 12"/>
                      <a:gd name="T17" fmla="*/ 18 h 20"/>
                      <a:gd name="T18" fmla="*/ 8 w 12"/>
                      <a:gd name="T19" fmla="*/ 20 h 20"/>
                      <a:gd name="T20" fmla="*/ 12 w 12"/>
                      <a:gd name="T21" fmla="*/ 20 h 20"/>
                      <a:gd name="T22" fmla="*/ 12 w 12"/>
                      <a:gd name="T23" fmla="*/ 18 h 20"/>
                      <a:gd name="T24" fmla="*/ 12 w 12"/>
                      <a:gd name="T25" fmla="*/ 16 h 20"/>
                      <a:gd name="T26" fmla="*/ 10 w 12"/>
                      <a:gd name="T27" fmla="*/ 12 h 20"/>
                      <a:gd name="T28" fmla="*/ 10 w 12"/>
                      <a:gd name="T29" fmla="*/ 8 h 20"/>
                      <a:gd name="T30" fmla="*/ 8 w 12"/>
                      <a:gd name="T31" fmla="*/ 6 h 20"/>
                      <a:gd name="T32" fmla="*/ 6 w 12"/>
                      <a:gd name="T33" fmla="*/ 2 h 20"/>
                      <a:gd name="T34" fmla="*/ 4 w 12"/>
                      <a:gd name="T35" fmla="*/ 0 h 20"/>
                      <a:gd name="T36" fmla="*/ 0 w 12"/>
                      <a:gd name="T37" fmla="*/ 0 h 20"/>
                      <a:gd name="T38" fmla="*/ 2 w 12"/>
                      <a:gd name="T39" fmla="*/ 2 h 20"/>
                      <a:gd name="T40" fmla="*/ 0 w 12"/>
                      <a:gd name="T41" fmla="*/ 0 h 20"/>
                      <a:gd name="T42" fmla="*/ 0 w 12"/>
                      <a:gd name="T43" fmla="*/ 0 h 20"/>
                      <a:gd name="T44" fmla="*/ 0 w 12"/>
                      <a:gd name="T45" fmla="*/ 2 h 20"/>
                      <a:gd name="T46" fmla="*/ 0 w 12"/>
                      <a:gd name="T47" fmla="*/ 2 h 20"/>
                      <a:gd name="T48" fmla="*/ 0 w 12"/>
                      <a:gd name="T49" fmla="*/ 2 h 20"/>
                      <a:gd name="T50" fmla="*/ 0 w 12"/>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20"/>
                      <a:gd name="T80" fmla="*/ 12 w 12"/>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20">
                        <a:moveTo>
                          <a:pt x="0" y="0"/>
                        </a:moveTo>
                        <a:lnTo>
                          <a:pt x="0" y="2"/>
                        </a:lnTo>
                        <a:lnTo>
                          <a:pt x="2" y="4"/>
                        </a:lnTo>
                        <a:lnTo>
                          <a:pt x="4" y="4"/>
                        </a:lnTo>
                        <a:lnTo>
                          <a:pt x="6" y="6"/>
                        </a:lnTo>
                        <a:lnTo>
                          <a:pt x="8" y="10"/>
                        </a:lnTo>
                        <a:lnTo>
                          <a:pt x="8" y="12"/>
                        </a:lnTo>
                        <a:lnTo>
                          <a:pt x="10" y="16"/>
                        </a:lnTo>
                        <a:lnTo>
                          <a:pt x="8" y="18"/>
                        </a:lnTo>
                        <a:lnTo>
                          <a:pt x="8" y="20"/>
                        </a:lnTo>
                        <a:lnTo>
                          <a:pt x="12" y="20"/>
                        </a:lnTo>
                        <a:lnTo>
                          <a:pt x="12" y="18"/>
                        </a:lnTo>
                        <a:lnTo>
                          <a:pt x="12" y="16"/>
                        </a:lnTo>
                        <a:lnTo>
                          <a:pt x="10" y="12"/>
                        </a:lnTo>
                        <a:lnTo>
                          <a:pt x="10" y="8"/>
                        </a:lnTo>
                        <a:lnTo>
                          <a:pt x="8" y="6"/>
                        </a:lnTo>
                        <a:lnTo>
                          <a:pt x="6" y="2"/>
                        </a:lnTo>
                        <a:lnTo>
                          <a:pt x="4"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5190" name="Freeform 470"/>
                  <p:cNvSpPr>
                    <a:spLocks/>
                  </p:cNvSpPr>
                  <p:nvPr/>
                </p:nvSpPr>
                <p:spPr bwMode="auto">
                  <a:xfrm>
                    <a:off x="4586" y="2192"/>
                    <a:ext cx="12" cy="12"/>
                  </a:xfrm>
                  <a:custGeom>
                    <a:avLst/>
                    <a:gdLst>
                      <a:gd name="T0" fmla="*/ 0 w 12"/>
                      <a:gd name="T1" fmla="*/ 0 h 12"/>
                      <a:gd name="T2" fmla="*/ 2 w 12"/>
                      <a:gd name="T3" fmla="*/ 2 h 12"/>
                      <a:gd name="T4" fmla="*/ 2 w 12"/>
                      <a:gd name="T5" fmla="*/ 2 h 12"/>
                      <a:gd name="T6" fmla="*/ 6 w 12"/>
                      <a:gd name="T7" fmla="*/ 2 h 12"/>
                      <a:gd name="T8" fmla="*/ 8 w 12"/>
                      <a:gd name="T9" fmla="*/ 4 h 12"/>
                      <a:gd name="T10" fmla="*/ 8 w 12"/>
                      <a:gd name="T11" fmla="*/ 4 h 12"/>
                      <a:gd name="T12" fmla="*/ 10 w 12"/>
                      <a:gd name="T13" fmla="*/ 6 h 12"/>
                      <a:gd name="T14" fmla="*/ 10 w 12"/>
                      <a:gd name="T15" fmla="*/ 8 h 12"/>
                      <a:gd name="T16" fmla="*/ 10 w 12"/>
                      <a:gd name="T17" fmla="*/ 10 h 12"/>
                      <a:gd name="T18" fmla="*/ 10 w 12"/>
                      <a:gd name="T19" fmla="*/ 12 h 12"/>
                      <a:gd name="T20" fmla="*/ 12 w 12"/>
                      <a:gd name="T21" fmla="*/ 12 h 12"/>
                      <a:gd name="T22" fmla="*/ 12 w 12"/>
                      <a:gd name="T23" fmla="*/ 10 h 12"/>
                      <a:gd name="T24" fmla="*/ 12 w 12"/>
                      <a:gd name="T25" fmla="*/ 8 h 12"/>
                      <a:gd name="T26" fmla="*/ 12 w 12"/>
                      <a:gd name="T27" fmla="*/ 4 h 12"/>
                      <a:gd name="T28" fmla="*/ 10 w 12"/>
                      <a:gd name="T29" fmla="*/ 2 h 12"/>
                      <a:gd name="T30" fmla="*/ 8 w 12"/>
                      <a:gd name="T31" fmla="*/ 2 h 12"/>
                      <a:gd name="T32" fmla="*/ 6 w 12"/>
                      <a:gd name="T33" fmla="*/ 0 h 12"/>
                      <a:gd name="T34" fmla="*/ 4 w 12"/>
                      <a:gd name="T35" fmla="*/ 0 h 12"/>
                      <a:gd name="T36" fmla="*/ 2 w 12"/>
                      <a:gd name="T37" fmla="*/ 0 h 12"/>
                      <a:gd name="T38" fmla="*/ 2 w 12"/>
                      <a:gd name="T39" fmla="*/ 2 h 12"/>
                      <a:gd name="T40" fmla="*/ 2 w 12"/>
                      <a:gd name="T41" fmla="*/ 0 h 12"/>
                      <a:gd name="T42" fmla="*/ 0 w 12"/>
                      <a:gd name="T43" fmla="*/ 0 h 12"/>
                      <a:gd name="T44" fmla="*/ 0 w 12"/>
                      <a:gd name="T45" fmla="*/ 0 h 12"/>
                      <a:gd name="T46" fmla="*/ 0 w 12"/>
                      <a:gd name="T47" fmla="*/ 2 h 12"/>
                      <a:gd name="T48" fmla="*/ 2 w 12"/>
                      <a:gd name="T49" fmla="*/ 2 h 12"/>
                      <a:gd name="T50" fmla="*/ 0 w 12"/>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2"/>
                      <a:gd name="T80" fmla="*/ 12 w 12"/>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2">
                        <a:moveTo>
                          <a:pt x="0" y="0"/>
                        </a:moveTo>
                        <a:lnTo>
                          <a:pt x="2" y="2"/>
                        </a:lnTo>
                        <a:lnTo>
                          <a:pt x="6" y="2"/>
                        </a:lnTo>
                        <a:lnTo>
                          <a:pt x="8" y="4"/>
                        </a:lnTo>
                        <a:lnTo>
                          <a:pt x="10" y="6"/>
                        </a:lnTo>
                        <a:lnTo>
                          <a:pt x="10" y="8"/>
                        </a:lnTo>
                        <a:lnTo>
                          <a:pt x="10" y="10"/>
                        </a:lnTo>
                        <a:lnTo>
                          <a:pt x="10" y="12"/>
                        </a:lnTo>
                        <a:lnTo>
                          <a:pt x="12" y="12"/>
                        </a:lnTo>
                        <a:lnTo>
                          <a:pt x="12" y="10"/>
                        </a:lnTo>
                        <a:lnTo>
                          <a:pt x="12" y="8"/>
                        </a:lnTo>
                        <a:lnTo>
                          <a:pt x="12" y="4"/>
                        </a:lnTo>
                        <a:lnTo>
                          <a:pt x="10" y="2"/>
                        </a:lnTo>
                        <a:lnTo>
                          <a:pt x="8" y="2"/>
                        </a:lnTo>
                        <a:lnTo>
                          <a:pt x="6" y="0"/>
                        </a:lnTo>
                        <a:lnTo>
                          <a:pt x="4" y="0"/>
                        </a:lnTo>
                        <a:lnTo>
                          <a:pt x="2" y="0"/>
                        </a:lnTo>
                        <a:lnTo>
                          <a:pt x="2" y="2"/>
                        </a:lnTo>
                        <a:lnTo>
                          <a:pt x="2" y="0"/>
                        </a:lnTo>
                        <a:lnTo>
                          <a:pt x="0" y="0"/>
                        </a:ln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5191" name="Freeform 471"/>
                  <p:cNvSpPr>
                    <a:spLocks/>
                  </p:cNvSpPr>
                  <p:nvPr/>
                </p:nvSpPr>
                <p:spPr bwMode="auto">
                  <a:xfrm>
                    <a:off x="4578" y="2176"/>
                    <a:ext cx="12" cy="16"/>
                  </a:xfrm>
                  <a:custGeom>
                    <a:avLst/>
                    <a:gdLst>
                      <a:gd name="T0" fmla="*/ 0 w 12"/>
                      <a:gd name="T1" fmla="*/ 0 h 16"/>
                      <a:gd name="T2" fmla="*/ 0 w 12"/>
                      <a:gd name="T3" fmla="*/ 2 h 16"/>
                      <a:gd name="T4" fmla="*/ 2 w 12"/>
                      <a:gd name="T5" fmla="*/ 4 h 16"/>
                      <a:gd name="T6" fmla="*/ 4 w 12"/>
                      <a:gd name="T7" fmla="*/ 4 h 16"/>
                      <a:gd name="T8" fmla="*/ 6 w 12"/>
                      <a:gd name="T9" fmla="*/ 6 h 16"/>
                      <a:gd name="T10" fmla="*/ 8 w 12"/>
                      <a:gd name="T11" fmla="*/ 8 h 16"/>
                      <a:gd name="T12" fmla="*/ 10 w 12"/>
                      <a:gd name="T13" fmla="*/ 10 h 16"/>
                      <a:gd name="T14" fmla="*/ 10 w 12"/>
                      <a:gd name="T15" fmla="*/ 12 h 16"/>
                      <a:gd name="T16" fmla="*/ 10 w 12"/>
                      <a:gd name="T17" fmla="*/ 14 h 16"/>
                      <a:gd name="T18" fmla="*/ 8 w 12"/>
                      <a:gd name="T19" fmla="*/ 16 h 16"/>
                      <a:gd name="T20" fmla="*/ 10 w 12"/>
                      <a:gd name="T21" fmla="*/ 16 h 16"/>
                      <a:gd name="T22" fmla="*/ 12 w 12"/>
                      <a:gd name="T23" fmla="*/ 14 h 16"/>
                      <a:gd name="T24" fmla="*/ 12 w 12"/>
                      <a:gd name="T25" fmla="*/ 12 h 16"/>
                      <a:gd name="T26" fmla="*/ 12 w 12"/>
                      <a:gd name="T27" fmla="*/ 10 h 16"/>
                      <a:gd name="T28" fmla="*/ 12 w 12"/>
                      <a:gd name="T29" fmla="*/ 6 h 16"/>
                      <a:gd name="T30" fmla="*/ 8 w 12"/>
                      <a:gd name="T31" fmla="*/ 4 h 16"/>
                      <a:gd name="T32" fmla="*/ 6 w 12"/>
                      <a:gd name="T33" fmla="*/ 2 h 16"/>
                      <a:gd name="T34" fmla="*/ 4 w 12"/>
                      <a:gd name="T35" fmla="*/ 0 h 16"/>
                      <a:gd name="T36" fmla="*/ 2 w 12"/>
                      <a:gd name="T37" fmla="*/ 0 h 16"/>
                      <a:gd name="T38" fmla="*/ 2 w 12"/>
                      <a:gd name="T39" fmla="*/ 2 h 16"/>
                      <a:gd name="T40" fmla="*/ 2 w 12"/>
                      <a:gd name="T41" fmla="*/ 0 h 16"/>
                      <a:gd name="T42" fmla="*/ 0 w 12"/>
                      <a:gd name="T43" fmla="*/ 0 h 16"/>
                      <a:gd name="T44" fmla="*/ 0 w 12"/>
                      <a:gd name="T45" fmla="*/ 0 h 16"/>
                      <a:gd name="T46" fmla="*/ 0 w 12"/>
                      <a:gd name="T47" fmla="*/ 2 h 16"/>
                      <a:gd name="T48" fmla="*/ 0 w 12"/>
                      <a:gd name="T49" fmla="*/ 2 h 16"/>
                      <a:gd name="T50" fmla="*/ 0 w 12"/>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6"/>
                      <a:gd name="T80" fmla="*/ 12 w 12"/>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6">
                        <a:moveTo>
                          <a:pt x="0" y="0"/>
                        </a:moveTo>
                        <a:lnTo>
                          <a:pt x="0" y="2"/>
                        </a:lnTo>
                        <a:lnTo>
                          <a:pt x="2" y="4"/>
                        </a:lnTo>
                        <a:lnTo>
                          <a:pt x="4" y="4"/>
                        </a:lnTo>
                        <a:lnTo>
                          <a:pt x="6" y="6"/>
                        </a:lnTo>
                        <a:lnTo>
                          <a:pt x="8" y="8"/>
                        </a:lnTo>
                        <a:lnTo>
                          <a:pt x="10" y="10"/>
                        </a:lnTo>
                        <a:lnTo>
                          <a:pt x="10" y="12"/>
                        </a:lnTo>
                        <a:lnTo>
                          <a:pt x="10" y="14"/>
                        </a:lnTo>
                        <a:lnTo>
                          <a:pt x="8" y="16"/>
                        </a:lnTo>
                        <a:lnTo>
                          <a:pt x="10" y="16"/>
                        </a:lnTo>
                        <a:lnTo>
                          <a:pt x="12" y="14"/>
                        </a:lnTo>
                        <a:lnTo>
                          <a:pt x="12" y="12"/>
                        </a:lnTo>
                        <a:lnTo>
                          <a:pt x="12" y="10"/>
                        </a:lnTo>
                        <a:lnTo>
                          <a:pt x="12" y="6"/>
                        </a:lnTo>
                        <a:lnTo>
                          <a:pt x="8" y="4"/>
                        </a:lnTo>
                        <a:lnTo>
                          <a:pt x="6" y="2"/>
                        </a:lnTo>
                        <a:lnTo>
                          <a:pt x="4" y="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5192" name="Freeform 472"/>
                  <p:cNvSpPr>
                    <a:spLocks/>
                  </p:cNvSpPr>
                  <p:nvPr/>
                </p:nvSpPr>
                <p:spPr bwMode="auto">
                  <a:xfrm>
                    <a:off x="4566" y="2162"/>
                    <a:ext cx="16" cy="16"/>
                  </a:xfrm>
                  <a:custGeom>
                    <a:avLst/>
                    <a:gdLst>
                      <a:gd name="T0" fmla="*/ 0 w 16"/>
                      <a:gd name="T1" fmla="*/ 2 h 16"/>
                      <a:gd name="T2" fmla="*/ 2 w 16"/>
                      <a:gd name="T3" fmla="*/ 4 h 16"/>
                      <a:gd name="T4" fmla="*/ 4 w 16"/>
                      <a:gd name="T5" fmla="*/ 4 h 16"/>
                      <a:gd name="T6" fmla="*/ 6 w 16"/>
                      <a:gd name="T7" fmla="*/ 4 h 16"/>
                      <a:gd name="T8" fmla="*/ 8 w 16"/>
                      <a:gd name="T9" fmla="*/ 6 h 16"/>
                      <a:gd name="T10" fmla="*/ 10 w 16"/>
                      <a:gd name="T11" fmla="*/ 8 h 16"/>
                      <a:gd name="T12" fmla="*/ 12 w 16"/>
                      <a:gd name="T13" fmla="*/ 10 h 16"/>
                      <a:gd name="T14" fmla="*/ 14 w 16"/>
                      <a:gd name="T15" fmla="*/ 12 h 16"/>
                      <a:gd name="T16" fmla="*/ 14 w 16"/>
                      <a:gd name="T17" fmla="*/ 14 h 16"/>
                      <a:gd name="T18" fmla="*/ 12 w 16"/>
                      <a:gd name="T19" fmla="*/ 16 h 16"/>
                      <a:gd name="T20" fmla="*/ 14 w 16"/>
                      <a:gd name="T21" fmla="*/ 16 h 16"/>
                      <a:gd name="T22" fmla="*/ 16 w 16"/>
                      <a:gd name="T23" fmla="*/ 14 h 16"/>
                      <a:gd name="T24" fmla="*/ 16 w 16"/>
                      <a:gd name="T25" fmla="*/ 10 h 16"/>
                      <a:gd name="T26" fmla="*/ 14 w 16"/>
                      <a:gd name="T27" fmla="*/ 8 h 16"/>
                      <a:gd name="T28" fmla="*/ 12 w 16"/>
                      <a:gd name="T29" fmla="*/ 6 h 16"/>
                      <a:gd name="T30" fmla="*/ 10 w 16"/>
                      <a:gd name="T31" fmla="*/ 2 h 16"/>
                      <a:gd name="T32" fmla="*/ 6 w 16"/>
                      <a:gd name="T33" fmla="*/ 2 h 16"/>
                      <a:gd name="T34" fmla="*/ 4 w 16"/>
                      <a:gd name="T35" fmla="*/ 0 h 16"/>
                      <a:gd name="T36" fmla="*/ 0 w 16"/>
                      <a:gd name="T37" fmla="*/ 2 h 16"/>
                      <a:gd name="T38" fmla="*/ 2 w 16"/>
                      <a:gd name="T39" fmla="*/ 2 h 16"/>
                      <a:gd name="T40" fmla="*/ 0 w 16"/>
                      <a:gd name="T41" fmla="*/ 2 h 16"/>
                      <a:gd name="T42" fmla="*/ 0 w 16"/>
                      <a:gd name="T43" fmla="*/ 2 h 16"/>
                      <a:gd name="T44" fmla="*/ 0 w 16"/>
                      <a:gd name="T45" fmla="*/ 2 h 16"/>
                      <a:gd name="T46" fmla="*/ 0 w 16"/>
                      <a:gd name="T47" fmla="*/ 4 h 16"/>
                      <a:gd name="T48" fmla="*/ 2 w 16"/>
                      <a:gd name="T49" fmla="*/ 4 h 16"/>
                      <a:gd name="T50" fmla="*/ 0 w 16"/>
                      <a:gd name="T51" fmla="*/ 2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
                      <a:gd name="T79" fmla="*/ 0 h 16"/>
                      <a:gd name="T80" fmla="*/ 16 w 16"/>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 h="16">
                        <a:moveTo>
                          <a:pt x="0" y="2"/>
                        </a:moveTo>
                        <a:lnTo>
                          <a:pt x="2" y="4"/>
                        </a:lnTo>
                        <a:lnTo>
                          <a:pt x="4" y="4"/>
                        </a:lnTo>
                        <a:lnTo>
                          <a:pt x="6" y="4"/>
                        </a:lnTo>
                        <a:lnTo>
                          <a:pt x="8" y="6"/>
                        </a:lnTo>
                        <a:lnTo>
                          <a:pt x="10" y="8"/>
                        </a:lnTo>
                        <a:lnTo>
                          <a:pt x="12" y="10"/>
                        </a:lnTo>
                        <a:lnTo>
                          <a:pt x="14" y="12"/>
                        </a:lnTo>
                        <a:lnTo>
                          <a:pt x="14" y="14"/>
                        </a:lnTo>
                        <a:lnTo>
                          <a:pt x="12" y="16"/>
                        </a:lnTo>
                        <a:lnTo>
                          <a:pt x="14" y="16"/>
                        </a:lnTo>
                        <a:lnTo>
                          <a:pt x="16" y="14"/>
                        </a:lnTo>
                        <a:lnTo>
                          <a:pt x="16" y="10"/>
                        </a:lnTo>
                        <a:lnTo>
                          <a:pt x="14" y="8"/>
                        </a:lnTo>
                        <a:lnTo>
                          <a:pt x="12" y="6"/>
                        </a:lnTo>
                        <a:lnTo>
                          <a:pt x="10" y="2"/>
                        </a:lnTo>
                        <a:lnTo>
                          <a:pt x="6" y="2"/>
                        </a:lnTo>
                        <a:lnTo>
                          <a:pt x="4" y="0"/>
                        </a:lnTo>
                        <a:lnTo>
                          <a:pt x="0" y="2"/>
                        </a:lnTo>
                        <a:lnTo>
                          <a:pt x="2" y="2"/>
                        </a:lnTo>
                        <a:lnTo>
                          <a:pt x="0" y="2"/>
                        </a:lnTo>
                        <a:lnTo>
                          <a:pt x="0" y="4"/>
                        </a:lnTo>
                        <a:lnTo>
                          <a:pt x="2" y="4"/>
                        </a:lnTo>
                        <a:lnTo>
                          <a:pt x="0" y="2"/>
                        </a:lnTo>
                        <a:close/>
                      </a:path>
                    </a:pathLst>
                  </a:custGeom>
                  <a:solidFill>
                    <a:srgbClr val="000000"/>
                  </a:solidFill>
                  <a:ln w="9525">
                    <a:noFill/>
                    <a:round/>
                    <a:headEnd/>
                    <a:tailEnd/>
                  </a:ln>
                </p:spPr>
                <p:txBody>
                  <a:bodyPr/>
                  <a:lstStyle/>
                  <a:p>
                    <a:endParaRPr lang="es-AR"/>
                  </a:p>
                </p:txBody>
              </p:sp>
              <p:sp>
                <p:nvSpPr>
                  <p:cNvPr id="75193" name="Freeform 473"/>
                  <p:cNvSpPr>
                    <a:spLocks/>
                  </p:cNvSpPr>
                  <p:nvPr/>
                </p:nvSpPr>
                <p:spPr bwMode="auto">
                  <a:xfrm>
                    <a:off x="4550" y="2154"/>
                    <a:ext cx="18" cy="10"/>
                  </a:xfrm>
                  <a:custGeom>
                    <a:avLst/>
                    <a:gdLst>
                      <a:gd name="T0" fmla="*/ 2 w 18"/>
                      <a:gd name="T1" fmla="*/ 4 h 10"/>
                      <a:gd name="T2" fmla="*/ 2 w 18"/>
                      <a:gd name="T3" fmla="*/ 4 h 10"/>
                      <a:gd name="T4" fmla="*/ 4 w 18"/>
                      <a:gd name="T5" fmla="*/ 4 h 10"/>
                      <a:gd name="T6" fmla="*/ 6 w 18"/>
                      <a:gd name="T7" fmla="*/ 2 h 10"/>
                      <a:gd name="T8" fmla="*/ 8 w 18"/>
                      <a:gd name="T9" fmla="*/ 2 h 10"/>
                      <a:gd name="T10" fmla="*/ 10 w 18"/>
                      <a:gd name="T11" fmla="*/ 4 h 10"/>
                      <a:gd name="T12" fmla="*/ 10 w 18"/>
                      <a:gd name="T13" fmla="*/ 4 h 10"/>
                      <a:gd name="T14" fmla="*/ 12 w 18"/>
                      <a:gd name="T15" fmla="*/ 6 h 10"/>
                      <a:gd name="T16" fmla="*/ 14 w 18"/>
                      <a:gd name="T17" fmla="*/ 8 h 10"/>
                      <a:gd name="T18" fmla="*/ 16 w 18"/>
                      <a:gd name="T19" fmla="*/ 10 h 10"/>
                      <a:gd name="T20" fmla="*/ 18 w 18"/>
                      <a:gd name="T21" fmla="*/ 10 h 10"/>
                      <a:gd name="T22" fmla="*/ 16 w 18"/>
                      <a:gd name="T23" fmla="*/ 8 h 10"/>
                      <a:gd name="T24" fmla="*/ 14 w 18"/>
                      <a:gd name="T25" fmla="*/ 4 h 10"/>
                      <a:gd name="T26" fmla="*/ 12 w 18"/>
                      <a:gd name="T27" fmla="*/ 4 h 10"/>
                      <a:gd name="T28" fmla="*/ 10 w 18"/>
                      <a:gd name="T29" fmla="*/ 2 h 10"/>
                      <a:gd name="T30" fmla="*/ 8 w 18"/>
                      <a:gd name="T31" fmla="*/ 0 h 10"/>
                      <a:gd name="T32" fmla="*/ 6 w 18"/>
                      <a:gd name="T33" fmla="*/ 0 h 10"/>
                      <a:gd name="T34" fmla="*/ 2 w 18"/>
                      <a:gd name="T35" fmla="*/ 0 h 10"/>
                      <a:gd name="T36" fmla="*/ 0 w 18"/>
                      <a:gd name="T37" fmla="*/ 2 h 10"/>
                      <a:gd name="T38" fmla="*/ 2 w 18"/>
                      <a:gd name="T39" fmla="*/ 2 h 10"/>
                      <a:gd name="T40" fmla="*/ 0 w 18"/>
                      <a:gd name="T41" fmla="*/ 2 h 10"/>
                      <a:gd name="T42" fmla="*/ 0 w 18"/>
                      <a:gd name="T43" fmla="*/ 4 h 10"/>
                      <a:gd name="T44" fmla="*/ 0 w 18"/>
                      <a:gd name="T45" fmla="*/ 4 h 10"/>
                      <a:gd name="T46" fmla="*/ 2 w 18"/>
                      <a:gd name="T47" fmla="*/ 4 h 10"/>
                      <a:gd name="T48" fmla="*/ 2 w 18"/>
                      <a:gd name="T49" fmla="*/ 4 h 10"/>
                      <a:gd name="T50" fmla="*/ 2 w 18"/>
                      <a:gd name="T51" fmla="*/ 4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0"/>
                      <a:gd name="T80" fmla="*/ 18 w 18"/>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0">
                        <a:moveTo>
                          <a:pt x="2" y="4"/>
                        </a:moveTo>
                        <a:lnTo>
                          <a:pt x="2" y="4"/>
                        </a:lnTo>
                        <a:lnTo>
                          <a:pt x="4" y="4"/>
                        </a:lnTo>
                        <a:lnTo>
                          <a:pt x="6" y="2"/>
                        </a:lnTo>
                        <a:lnTo>
                          <a:pt x="8" y="2"/>
                        </a:lnTo>
                        <a:lnTo>
                          <a:pt x="10" y="4"/>
                        </a:lnTo>
                        <a:lnTo>
                          <a:pt x="12" y="6"/>
                        </a:lnTo>
                        <a:lnTo>
                          <a:pt x="14" y="8"/>
                        </a:lnTo>
                        <a:lnTo>
                          <a:pt x="16" y="10"/>
                        </a:lnTo>
                        <a:lnTo>
                          <a:pt x="18" y="10"/>
                        </a:lnTo>
                        <a:lnTo>
                          <a:pt x="16" y="8"/>
                        </a:lnTo>
                        <a:lnTo>
                          <a:pt x="14" y="4"/>
                        </a:lnTo>
                        <a:lnTo>
                          <a:pt x="12" y="4"/>
                        </a:lnTo>
                        <a:lnTo>
                          <a:pt x="10" y="2"/>
                        </a:lnTo>
                        <a:lnTo>
                          <a:pt x="8" y="0"/>
                        </a:lnTo>
                        <a:lnTo>
                          <a:pt x="6" y="0"/>
                        </a:lnTo>
                        <a:lnTo>
                          <a:pt x="2" y="0"/>
                        </a:lnTo>
                        <a:lnTo>
                          <a:pt x="0" y="2"/>
                        </a:lnTo>
                        <a:lnTo>
                          <a:pt x="2" y="2"/>
                        </a:lnTo>
                        <a:lnTo>
                          <a:pt x="0" y="2"/>
                        </a:lnTo>
                        <a:lnTo>
                          <a:pt x="0" y="4"/>
                        </a:lnTo>
                        <a:lnTo>
                          <a:pt x="2" y="4"/>
                        </a:lnTo>
                        <a:close/>
                      </a:path>
                    </a:pathLst>
                  </a:custGeom>
                  <a:solidFill>
                    <a:srgbClr val="000000"/>
                  </a:solidFill>
                  <a:ln w="9525">
                    <a:noFill/>
                    <a:round/>
                    <a:headEnd/>
                    <a:tailEnd/>
                  </a:ln>
                </p:spPr>
                <p:txBody>
                  <a:bodyPr/>
                  <a:lstStyle/>
                  <a:p>
                    <a:endParaRPr lang="es-AR"/>
                  </a:p>
                </p:txBody>
              </p:sp>
              <p:sp>
                <p:nvSpPr>
                  <p:cNvPr id="75194" name="Freeform 474"/>
                  <p:cNvSpPr>
                    <a:spLocks/>
                  </p:cNvSpPr>
                  <p:nvPr/>
                </p:nvSpPr>
                <p:spPr bwMode="auto">
                  <a:xfrm>
                    <a:off x="4540" y="2156"/>
                    <a:ext cx="10" cy="16"/>
                  </a:xfrm>
                  <a:custGeom>
                    <a:avLst/>
                    <a:gdLst>
                      <a:gd name="T0" fmla="*/ 4 w 10"/>
                      <a:gd name="T1" fmla="*/ 16 h 16"/>
                      <a:gd name="T2" fmla="*/ 4 w 10"/>
                      <a:gd name="T3" fmla="*/ 14 h 16"/>
                      <a:gd name="T4" fmla="*/ 4 w 10"/>
                      <a:gd name="T5" fmla="*/ 14 h 16"/>
                      <a:gd name="T6" fmla="*/ 2 w 10"/>
                      <a:gd name="T7" fmla="*/ 12 h 16"/>
                      <a:gd name="T8" fmla="*/ 2 w 10"/>
                      <a:gd name="T9" fmla="*/ 10 h 16"/>
                      <a:gd name="T10" fmla="*/ 4 w 10"/>
                      <a:gd name="T11" fmla="*/ 8 h 16"/>
                      <a:gd name="T12" fmla="*/ 6 w 10"/>
                      <a:gd name="T13" fmla="*/ 6 h 16"/>
                      <a:gd name="T14" fmla="*/ 6 w 10"/>
                      <a:gd name="T15" fmla="*/ 4 h 16"/>
                      <a:gd name="T16" fmla="*/ 10 w 10"/>
                      <a:gd name="T17" fmla="*/ 4 h 16"/>
                      <a:gd name="T18" fmla="*/ 10 w 10"/>
                      <a:gd name="T19" fmla="*/ 2 h 16"/>
                      <a:gd name="T20" fmla="*/ 10 w 10"/>
                      <a:gd name="T21" fmla="*/ 0 h 16"/>
                      <a:gd name="T22" fmla="*/ 8 w 10"/>
                      <a:gd name="T23" fmla="*/ 0 h 16"/>
                      <a:gd name="T24" fmla="*/ 6 w 10"/>
                      <a:gd name="T25" fmla="*/ 2 h 16"/>
                      <a:gd name="T26" fmla="*/ 4 w 10"/>
                      <a:gd name="T27" fmla="*/ 4 h 16"/>
                      <a:gd name="T28" fmla="*/ 2 w 10"/>
                      <a:gd name="T29" fmla="*/ 8 h 16"/>
                      <a:gd name="T30" fmla="*/ 0 w 10"/>
                      <a:gd name="T31" fmla="*/ 10 h 16"/>
                      <a:gd name="T32" fmla="*/ 0 w 10"/>
                      <a:gd name="T33" fmla="*/ 12 h 16"/>
                      <a:gd name="T34" fmla="*/ 0 w 10"/>
                      <a:gd name="T35" fmla="*/ 14 h 16"/>
                      <a:gd name="T36" fmla="*/ 2 w 10"/>
                      <a:gd name="T37" fmla="*/ 16 h 16"/>
                      <a:gd name="T38" fmla="*/ 2 w 10"/>
                      <a:gd name="T39" fmla="*/ 14 h 16"/>
                      <a:gd name="T40" fmla="*/ 2 w 10"/>
                      <a:gd name="T41" fmla="*/ 16 h 16"/>
                      <a:gd name="T42" fmla="*/ 4 w 10"/>
                      <a:gd name="T43" fmla="*/ 16 h 16"/>
                      <a:gd name="T44" fmla="*/ 4 w 10"/>
                      <a:gd name="T45" fmla="*/ 16 h 16"/>
                      <a:gd name="T46" fmla="*/ 4 w 10"/>
                      <a:gd name="T47" fmla="*/ 16 h 16"/>
                      <a:gd name="T48" fmla="*/ 4 w 10"/>
                      <a:gd name="T49" fmla="*/ 14 h 16"/>
                      <a:gd name="T50" fmla="*/ 4 w 10"/>
                      <a:gd name="T51" fmla="*/ 16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16"/>
                      <a:gd name="T80" fmla="*/ 10 w 10"/>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16">
                        <a:moveTo>
                          <a:pt x="4" y="16"/>
                        </a:moveTo>
                        <a:lnTo>
                          <a:pt x="4" y="14"/>
                        </a:lnTo>
                        <a:lnTo>
                          <a:pt x="2" y="12"/>
                        </a:lnTo>
                        <a:lnTo>
                          <a:pt x="2" y="10"/>
                        </a:lnTo>
                        <a:lnTo>
                          <a:pt x="4" y="8"/>
                        </a:lnTo>
                        <a:lnTo>
                          <a:pt x="6" y="6"/>
                        </a:lnTo>
                        <a:lnTo>
                          <a:pt x="6" y="4"/>
                        </a:lnTo>
                        <a:lnTo>
                          <a:pt x="10" y="4"/>
                        </a:lnTo>
                        <a:lnTo>
                          <a:pt x="10" y="2"/>
                        </a:lnTo>
                        <a:lnTo>
                          <a:pt x="10" y="0"/>
                        </a:lnTo>
                        <a:lnTo>
                          <a:pt x="8" y="0"/>
                        </a:lnTo>
                        <a:lnTo>
                          <a:pt x="6" y="2"/>
                        </a:lnTo>
                        <a:lnTo>
                          <a:pt x="4" y="4"/>
                        </a:lnTo>
                        <a:lnTo>
                          <a:pt x="2" y="8"/>
                        </a:lnTo>
                        <a:lnTo>
                          <a:pt x="0" y="10"/>
                        </a:lnTo>
                        <a:lnTo>
                          <a:pt x="0" y="12"/>
                        </a:lnTo>
                        <a:lnTo>
                          <a:pt x="0" y="14"/>
                        </a:lnTo>
                        <a:lnTo>
                          <a:pt x="2" y="16"/>
                        </a:lnTo>
                        <a:lnTo>
                          <a:pt x="2" y="14"/>
                        </a:lnTo>
                        <a:lnTo>
                          <a:pt x="2" y="16"/>
                        </a:lnTo>
                        <a:lnTo>
                          <a:pt x="4" y="16"/>
                        </a:lnTo>
                        <a:lnTo>
                          <a:pt x="4" y="14"/>
                        </a:lnTo>
                        <a:lnTo>
                          <a:pt x="4" y="16"/>
                        </a:lnTo>
                        <a:close/>
                      </a:path>
                    </a:pathLst>
                  </a:custGeom>
                  <a:solidFill>
                    <a:srgbClr val="000000"/>
                  </a:solidFill>
                  <a:ln w="9525">
                    <a:noFill/>
                    <a:round/>
                    <a:headEnd/>
                    <a:tailEnd/>
                  </a:ln>
                </p:spPr>
                <p:txBody>
                  <a:bodyPr/>
                  <a:lstStyle/>
                  <a:p>
                    <a:endParaRPr lang="es-AR"/>
                  </a:p>
                </p:txBody>
              </p:sp>
              <p:sp>
                <p:nvSpPr>
                  <p:cNvPr id="75195" name="Freeform 475"/>
                  <p:cNvSpPr>
                    <a:spLocks/>
                  </p:cNvSpPr>
                  <p:nvPr/>
                </p:nvSpPr>
                <p:spPr bwMode="auto">
                  <a:xfrm>
                    <a:off x="4540" y="2172"/>
                    <a:ext cx="6" cy="14"/>
                  </a:xfrm>
                  <a:custGeom>
                    <a:avLst/>
                    <a:gdLst>
                      <a:gd name="T0" fmla="*/ 6 w 6"/>
                      <a:gd name="T1" fmla="*/ 14 h 14"/>
                      <a:gd name="T2" fmla="*/ 6 w 6"/>
                      <a:gd name="T3" fmla="*/ 12 h 14"/>
                      <a:gd name="T4" fmla="*/ 4 w 6"/>
                      <a:gd name="T5" fmla="*/ 12 h 14"/>
                      <a:gd name="T6" fmla="*/ 2 w 6"/>
                      <a:gd name="T7" fmla="*/ 8 h 14"/>
                      <a:gd name="T8" fmla="*/ 2 w 6"/>
                      <a:gd name="T9" fmla="*/ 4 h 14"/>
                      <a:gd name="T10" fmla="*/ 4 w 6"/>
                      <a:gd name="T11" fmla="*/ 0 h 14"/>
                      <a:gd name="T12" fmla="*/ 2 w 6"/>
                      <a:gd name="T13" fmla="*/ 0 h 14"/>
                      <a:gd name="T14" fmla="*/ 0 w 6"/>
                      <a:gd name="T15" fmla="*/ 4 h 14"/>
                      <a:gd name="T16" fmla="*/ 0 w 6"/>
                      <a:gd name="T17" fmla="*/ 8 h 14"/>
                      <a:gd name="T18" fmla="*/ 2 w 6"/>
                      <a:gd name="T19" fmla="*/ 12 h 14"/>
                      <a:gd name="T20" fmla="*/ 6 w 6"/>
                      <a:gd name="T21" fmla="*/ 14 h 14"/>
                      <a:gd name="T22" fmla="*/ 4 w 6"/>
                      <a:gd name="T23" fmla="*/ 12 h 14"/>
                      <a:gd name="T24" fmla="*/ 6 w 6"/>
                      <a:gd name="T25" fmla="*/ 14 h 14"/>
                      <a:gd name="T26" fmla="*/ 6 w 6"/>
                      <a:gd name="T27" fmla="*/ 14 h 14"/>
                      <a:gd name="T28" fmla="*/ 6 w 6"/>
                      <a:gd name="T29" fmla="*/ 14 h 14"/>
                      <a:gd name="T30" fmla="*/ 6 w 6"/>
                      <a:gd name="T31" fmla="*/ 12 h 14"/>
                      <a:gd name="T32" fmla="*/ 6 w 6"/>
                      <a:gd name="T33" fmla="*/ 12 h 14"/>
                      <a:gd name="T34" fmla="*/ 6 w 6"/>
                      <a:gd name="T35" fmla="*/ 14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14"/>
                      <a:gd name="T56" fmla="*/ 6 w 6"/>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14">
                        <a:moveTo>
                          <a:pt x="6" y="14"/>
                        </a:moveTo>
                        <a:lnTo>
                          <a:pt x="6" y="12"/>
                        </a:lnTo>
                        <a:lnTo>
                          <a:pt x="4" y="12"/>
                        </a:lnTo>
                        <a:lnTo>
                          <a:pt x="2" y="8"/>
                        </a:lnTo>
                        <a:lnTo>
                          <a:pt x="2" y="4"/>
                        </a:lnTo>
                        <a:lnTo>
                          <a:pt x="4" y="0"/>
                        </a:lnTo>
                        <a:lnTo>
                          <a:pt x="2" y="0"/>
                        </a:lnTo>
                        <a:lnTo>
                          <a:pt x="0" y="4"/>
                        </a:lnTo>
                        <a:lnTo>
                          <a:pt x="0" y="8"/>
                        </a:lnTo>
                        <a:lnTo>
                          <a:pt x="2" y="12"/>
                        </a:lnTo>
                        <a:lnTo>
                          <a:pt x="6" y="14"/>
                        </a:lnTo>
                        <a:lnTo>
                          <a:pt x="4" y="12"/>
                        </a:lnTo>
                        <a:lnTo>
                          <a:pt x="6" y="14"/>
                        </a:lnTo>
                        <a:lnTo>
                          <a:pt x="6" y="12"/>
                        </a:lnTo>
                        <a:lnTo>
                          <a:pt x="6" y="14"/>
                        </a:lnTo>
                        <a:close/>
                      </a:path>
                    </a:pathLst>
                  </a:custGeom>
                  <a:solidFill>
                    <a:srgbClr val="000000"/>
                  </a:solidFill>
                  <a:ln w="9525">
                    <a:noFill/>
                    <a:round/>
                    <a:headEnd/>
                    <a:tailEnd/>
                  </a:ln>
                </p:spPr>
                <p:txBody>
                  <a:bodyPr/>
                  <a:lstStyle/>
                  <a:p>
                    <a:endParaRPr lang="es-AR"/>
                  </a:p>
                </p:txBody>
              </p:sp>
              <p:sp>
                <p:nvSpPr>
                  <p:cNvPr id="75196" name="Freeform 476"/>
                  <p:cNvSpPr>
                    <a:spLocks/>
                  </p:cNvSpPr>
                  <p:nvPr/>
                </p:nvSpPr>
                <p:spPr bwMode="auto">
                  <a:xfrm>
                    <a:off x="4540" y="2186"/>
                    <a:ext cx="8" cy="22"/>
                  </a:xfrm>
                  <a:custGeom>
                    <a:avLst/>
                    <a:gdLst>
                      <a:gd name="T0" fmla="*/ 8 w 8"/>
                      <a:gd name="T1" fmla="*/ 22 h 22"/>
                      <a:gd name="T2" fmla="*/ 6 w 8"/>
                      <a:gd name="T3" fmla="*/ 20 h 22"/>
                      <a:gd name="T4" fmla="*/ 4 w 8"/>
                      <a:gd name="T5" fmla="*/ 18 h 22"/>
                      <a:gd name="T6" fmla="*/ 2 w 8"/>
                      <a:gd name="T7" fmla="*/ 12 h 22"/>
                      <a:gd name="T8" fmla="*/ 4 w 8"/>
                      <a:gd name="T9" fmla="*/ 6 h 22"/>
                      <a:gd name="T10" fmla="*/ 6 w 8"/>
                      <a:gd name="T11" fmla="*/ 0 h 22"/>
                      <a:gd name="T12" fmla="*/ 4 w 8"/>
                      <a:gd name="T13" fmla="*/ 0 h 22"/>
                      <a:gd name="T14" fmla="*/ 2 w 8"/>
                      <a:gd name="T15" fmla="*/ 4 h 22"/>
                      <a:gd name="T16" fmla="*/ 0 w 8"/>
                      <a:gd name="T17" fmla="*/ 12 h 22"/>
                      <a:gd name="T18" fmla="*/ 2 w 8"/>
                      <a:gd name="T19" fmla="*/ 18 h 22"/>
                      <a:gd name="T20" fmla="*/ 6 w 8"/>
                      <a:gd name="T21" fmla="*/ 22 h 22"/>
                      <a:gd name="T22" fmla="*/ 6 w 8"/>
                      <a:gd name="T23" fmla="*/ 20 h 22"/>
                      <a:gd name="T24" fmla="*/ 6 w 8"/>
                      <a:gd name="T25" fmla="*/ 22 h 22"/>
                      <a:gd name="T26" fmla="*/ 8 w 8"/>
                      <a:gd name="T27" fmla="*/ 22 h 22"/>
                      <a:gd name="T28" fmla="*/ 8 w 8"/>
                      <a:gd name="T29" fmla="*/ 22 h 22"/>
                      <a:gd name="T30" fmla="*/ 8 w 8"/>
                      <a:gd name="T31" fmla="*/ 20 h 22"/>
                      <a:gd name="T32" fmla="*/ 6 w 8"/>
                      <a:gd name="T33" fmla="*/ 20 h 22"/>
                      <a:gd name="T34" fmla="*/ 8 w 8"/>
                      <a:gd name="T35" fmla="*/ 22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22"/>
                      <a:gd name="T56" fmla="*/ 8 w 8"/>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22">
                        <a:moveTo>
                          <a:pt x="8" y="22"/>
                        </a:moveTo>
                        <a:lnTo>
                          <a:pt x="6" y="20"/>
                        </a:lnTo>
                        <a:lnTo>
                          <a:pt x="4" y="18"/>
                        </a:lnTo>
                        <a:lnTo>
                          <a:pt x="2" y="12"/>
                        </a:lnTo>
                        <a:lnTo>
                          <a:pt x="4" y="6"/>
                        </a:lnTo>
                        <a:lnTo>
                          <a:pt x="6" y="0"/>
                        </a:lnTo>
                        <a:lnTo>
                          <a:pt x="4" y="0"/>
                        </a:lnTo>
                        <a:lnTo>
                          <a:pt x="2" y="4"/>
                        </a:lnTo>
                        <a:lnTo>
                          <a:pt x="0" y="12"/>
                        </a:lnTo>
                        <a:lnTo>
                          <a:pt x="2" y="18"/>
                        </a:lnTo>
                        <a:lnTo>
                          <a:pt x="6" y="22"/>
                        </a:lnTo>
                        <a:lnTo>
                          <a:pt x="6" y="20"/>
                        </a:lnTo>
                        <a:lnTo>
                          <a:pt x="6" y="22"/>
                        </a:lnTo>
                        <a:lnTo>
                          <a:pt x="8" y="22"/>
                        </a:lnTo>
                        <a:lnTo>
                          <a:pt x="8" y="20"/>
                        </a:lnTo>
                        <a:lnTo>
                          <a:pt x="6" y="20"/>
                        </a:lnTo>
                        <a:lnTo>
                          <a:pt x="8" y="22"/>
                        </a:lnTo>
                        <a:close/>
                      </a:path>
                    </a:pathLst>
                  </a:custGeom>
                  <a:solidFill>
                    <a:srgbClr val="000000"/>
                  </a:solidFill>
                  <a:ln w="9525">
                    <a:noFill/>
                    <a:round/>
                    <a:headEnd/>
                    <a:tailEnd/>
                  </a:ln>
                </p:spPr>
                <p:txBody>
                  <a:bodyPr/>
                  <a:lstStyle/>
                  <a:p>
                    <a:endParaRPr lang="es-AR"/>
                  </a:p>
                </p:txBody>
              </p:sp>
              <p:sp>
                <p:nvSpPr>
                  <p:cNvPr id="75197" name="Freeform 477"/>
                  <p:cNvSpPr>
                    <a:spLocks/>
                  </p:cNvSpPr>
                  <p:nvPr/>
                </p:nvSpPr>
                <p:spPr bwMode="auto">
                  <a:xfrm>
                    <a:off x="4544" y="2206"/>
                    <a:ext cx="8" cy="20"/>
                  </a:xfrm>
                  <a:custGeom>
                    <a:avLst/>
                    <a:gdLst>
                      <a:gd name="T0" fmla="*/ 8 w 8"/>
                      <a:gd name="T1" fmla="*/ 20 h 20"/>
                      <a:gd name="T2" fmla="*/ 6 w 8"/>
                      <a:gd name="T3" fmla="*/ 18 h 20"/>
                      <a:gd name="T4" fmla="*/ 6 w 8"/>
                      <a:gd name="T5" fmla="*/ 18 h 20"/>
                      <a:gd name="T6" fmla="*/ 4 w 8"/>
                      <a:gd name="T7" fmla="*/ 16 h 20"/>
                      <a:gd name="T8" fmla="*/ 2 w 8"/>
                      <a:gd name="T9" fmla="*/ 14 h 20"/>
                      <a:gd name="T10" fmla="*/ 2 w 8"/>
                      <a:gd name="T11" fmla="*/ 12 h 20"/>
                      <a:gd name="T12" fmla="*/ 2 w 8"/>
                      <a:gd name="T13" fmla="*/ 8 h 20"/>
                      <a:gd name="T14" fmla="*/ 2 w 8"/>
                      <a:gd name="T15" fmla="*/ 6 h 20"/>
                      <a:gd name="T16" fmla="*/ 2 w 8"/>
                      <a:gd name="T17" fmla="*/ 4 h 20"/>
                      <a:gd name="T18" fmla="*/ 4 w 8"/>
                      <a:gd name="T19" fmla="*/ 2 h 20"/>
                      <a:gd name="T20" fmla="*/ 2 w 8"/>
                      <a:gd name="T21" fmla="*/ 0 h 20"/>
                      <a:gd name="T22" fmla="*/ 0 w 8"/>
                      <a:gd name="T23" fmla="*/ 2 h 20"/>
                      <a:gd name="T24" fmla="*/ 0 w 8"/>
                      <a:gd name="T25" fmla="*/ 6 h 20"/>
                      <a:gd name="T26" fmla="*/ 0 w 8"/>
                      <a:gd name="T27" fmla="*/ 8 h 20"/>
                      <a:gd name="T28" fmla="*/ 0 w 8"/>
                      <a:gd name="T29" fmla="*/ 12 h 20"/>
                      <a:gd name="T30" fmla="*/ 0 w 8"/>
                      <a:gd name="T31" fmla="*/ 16 h 20"/>
                      <a:gd name="T32" fmla="*/ 2 w 8"/>
                      <a:gd name="T33" fmla="*/ 18 h 20"/>
                      <a:gd name="T34" fmla="*/ 4 w 8"/>
                      <a:gd name="T35" fmla="*/ 20 h 20"/>
                      <a:gd name="T36" fmla="*/ 6 w 8"/>
                      <a:gd name="T37" fmla="*/ 20 h 20"/>
                      <a:gd name="T38" fmla="*/ 6 w 8"/>
                      <a:gd name="T39" fmla="*/ 18 h 20"/>
                      <a:gd name="T40" fmla="*/ 6 w 8"/>
                      <a:gd name="T41" fmla="*/ 20 h 20"/>
                      <a:gd name="T42" fmla="*/ 8 w 8"/>
                      <a:gd name="T43" fmla="*/ 20 h 20"/>
                      <a:gd name="T44" fmla="*/ 8 w 8"/>
                      <a:gd name="T45" fmla="*/ 20 h 20"/>
                      <a:gd name="T46" fmla="*/ 8 w 8"/>
                      <a:gd name="T47" fmla="*/ 18 h 20"/>
                      <a:gd name="T48" fmla="*/ 6 w 8"/>
                      <a:gd name="T49" fmla="*/ 18 h 20"/>
                      <a:gd name="T50" fmla="*/ 8 w 8"/>
                      <a:gd name="T51" fmla="*/ 2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20"/>
                      <a:gd name="T80" fmla="*/ 8 w 8"/>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20">
                        <a:moveTo>
                          <a:pt x="8" y="20"/>
                        </a:moveTo>
                        <a:lnTo>
                          <a:pt x="6" y="18"/>
                        </a:lnTo>
                        <a:lnTo>
                          <a:pt x="4" y="16"/>
                        </a:lnTo>
                        <a:lnTo>
                          <a:pt x="2" y="14"/>
                        </a:lnTo>
                        <a:lnTo>
                          <a:pt x="2" y="12"/>
                        </a:lnTo>
                        <a:lnTo>
                          <a:pt x="2" y="8"/>
                        </a:lnTo>
                        <a:lnTo>
                          <a:pt x="2" y="6"/>
                        </a:lnTo>
                        <a:lnTo>
                          <a:pt x="2" y="4"/>
                        </a:lnTo>
                        <a:lnTo>
                          <a:pt x="4" y="2"/>
                        </a:lnTo>
                        <a:lnTo>
                          <a:pt x="2" y="0"/>
                        </a:lnTo>
                        <a:lnTo>
                          <a:pt x="0" y="2"/>
                        </a:lnTo>
                        <a:lnTo>
                          <a:pt x="0" y="6"/>
                        </a:lnTo>
                        <a:lnTo>
                          <a:pt x="0" y="8"/>
                        </a:lnTo>
                        <a:lnTo>
                          <a:pt x="0" y="12"/>
                        </a:lnTo>
                        <a:lnTo>
                          <a:pt x="0" y="16"/>
                        </a:lnTo>
                        <a:lnTo>
                          <a:pt x="2" y="18"/>
                        </a:lnTo>
                        <a:lnTo>
                          <a:pt x="4" y="20"/>
                        </a:lnTo>
                        <a:lnTo>
                          <a:pt x="6" y="20"/>
                        </a:lnTo>
                        <a:lnTo>
                          <a:pt x="6" y="18"/>
                        </a:lnTo>
                        <a:lnTo>
                          <a:pt x="6" y="20"/>
                        </a:lnTo>
                        <a:lnTo>
                          <a:pt x="8" y="20"/>
                        </a:lnTo>
                        <a:lnTo>
                          <a:pt x="8" y="18"/>
                        </a:lnTo>
                        <a:lnTo>
                          <a:pt x="6" y="18"/>
                        </a:lnTo>
                        <a:lnTo>
                          <a:pt x="8" y="20"/>
                        </a:lnTo>
                        <a:close/>
                      </a:path>
                    </a:pathLst>
                  </a:custGeom>
                  <a:solidFill>
                    <a:srgbClr val="000000"/>
                  </a:solidFill>
                  <a:ln w="9525">
                    <a:noFill/>
                    <a:round/>
                    <a:headEnd/>
                    <a:tailEnd/>
                  </a:ln>
                </p:spPr>
                <p:txBody>
                  <a:bodyPr/>
                  <a:lstStyle/>
                  <a:p>
                    <a:endParaRPr lang="es-AR"/>
                  </a:p>
                </p:txBody>
              </p:sp>
              <p:sp>
                <p:nvSpPr>
                  <p:cNvPr id="75198" name="Freeform 478"/>
                  <p:cNvSpPr>
                    <a:spLocks/>
                  </p:cNvSpPr>
                  <p:nvPr/>
                </p:nvSpPr>
                <p:spPr bwMode="auto">
                  <a:xfrm>
                    <a:off x="4546" y="2226"/>
                    <a:ext cx="8" cy="18"/>
                  </a:xfrm>
                  <a:custGeom>
                    <a:avLst/>
                    <a:gdLst>
                      <a:gd name="T0" fmla="*/ 8 w 8"/>
                      <a:gd name="T1" fmla="*/ 18 h 18"/>
                      <a:gd name="T2" fmla="*/ 8 w 8"/>
                      <a:gd name="T3" fmla="*/ 16 h 18"/>
                      <a:gd name="T4" fmla="*/ 4 w 8"/>
                      <a:gd name="T5" fmla="*/ 14 h 18"/>
                      <a:gd name="T6" fmla="*/ 2 w 8"/>
                      <a:gd name="T7" fmla="*/ 10 h 18"/>
                      <a:gd name="T8" fmla="*/ 2 w 8"/>
                      <a:gd name="T9" fmla="*/ 6 h 18"/>
                      <a:gd name="T10" fmla="*/ 6 w 8"/>
                      <a:gd name="T11" fmla="*/ 0 h 18"/>
                      <a:gd name="T12" fmla="*/ 4 w 8"/>
                      <a:gd name="T13" fmla="*/ 0 h 18"/>
                      <a:gd name="T14" fmla="*/ 0 w 8"/>
                      <a:gd name="T15" fmla="*/ 6 h 18"/>
                      <a:gd name="T16" fmla="*/ 0 w 8"/>
                      <a:gd name="T17" fmla="*/ 10 h 18"/>
                      <a:gd name="T18" fmla="*/ 2 w 8"/>
                      <a:gd name="T19" fmla="*/ 16 h 18"/>
                      <a:gd name="T20" fmla="*/ 8 w 8"/>
                      <a:gd name="T21" fmla="*/ 18 h 18"/>
                      <a:gd name="T22" fmla="*/ 6 w 8"/>
                      <a:gd name="T23" fmla="*/ 18 h 18"/>
                      <a:gd name="T24" fmla="*/ 8 w 8"/>
                      <a:gd name="T25" fmla="*/ 18 h 18"/>
                      <a:gd name="T26" fmla="*/ 8 w 8"/>
                      <a:gd name="T27" fmla="*/ 18 h 18"/>
                      <a:gd name="T28" fmla="*/ 8 w 8"/>
                      <a:gd name="T29" fmla="*/ 18 h 18"/>
                      <a:gd name="T30" fmla="*/ 8 w 8"/>
                      <a:gd name="T31" fmla="*/ 16 h 18"/>
                      <a:gd name="T32" fmla="*/ 8 w 8"/>
                      <a:gd name="T33" fmla="*/ 16 h 18"/>
                      <a:gd name="T34" fmla="*/ 8 w 8"/>
                      <a:gd name="T35" fmla="*/ 1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18"/>
                      <a:gd name="T56" fmla="*/ 8 w 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18">
                        <a:moveTo>
                          <a:pt x="8" y="18"/>
                        </a:moveTo>
                        <a:lnTo>
                          <a:pt x="8" y="16"/>
                        </a:lnTo>
                        <a:lnTo>
                          <a:pt x="4" y="14"/>
                        </a:lnTo>
                        <a:lnTo>
                          <a:pt x="2" y="10"/>
                        </a:lnTo>
                        <a:lnTo>
                          <a:pt x="2" y="6"/>
                        </a:lnTo>
                        <a:lnTo>
                          <a:pt x="6" y="0"/>
                        </a:lnTo>
                        <a:lnTo>
                          <a:pt x="4" y="0"/>
                        </a:lnTo>
                        <a:lnTo>
                          <a:pt x="0" y="6"/>
                        </a:lnTo>
                        <a:lnTo>
                          <a:pt x="0" y="10"/>
                        </a:lnTo>
                        <a:lnTo>
                          <a:pt x="2" y="16"/>
                        </a:lnTo>
                        <a:lnTo>
                          <a:pt x="8" y="18"/>
                        </a:lnTo>
                        <a:lnTo>
                          <a:pt x="6" y="18"/>
                        </a:lnTo>
                        <a:lnTo>
                          <a:pt x="8" y="18"/>
                        </a:lnTo>
                        <a:lnTo>
                          <a:pt x="8" y="16"/>
                        </a:lnTo>
                        <a:lnTo>
                          <a:pt x="8" y="18"/>
                        </a:lnTo>
                        <a:close/>
                      </a:path>
                    </a:pathLst>
                  </a:custGeom>
                  <a:solidFill>
                    <a:srgbClr val="000000"/>
                  </a:solidFill>
                  <a:ln w="9525">
                    <a:noFill/>
                    <a:round/>
                    <a:headEnd/>
                    <a:tailEnd/>
                  </a:ln>
                </p:spPr>
                <p:txBody>
                  <a:bodyPr/>
                  <a:lstStyle/>
                  <a:p>
                    <a:endParaRPr lang="es-AR"/>
                  </a:p>
                </p:txBody>
              </p:sp>
              <p:sp>
                <p:nvSpPr>
                  <p:cNvPr id="75199" name="Freeform 479"/>
                  <p:cNvSpPr>
                    <a:spLocks/>
                  </p:cNvSpPr>
                  <p:nvPr/>
                </p:nvSpPr>
                <p:spPr bwMode="auto">
                  <a:xfrm>
                    <a:off x="4550" y="2244"/>
                    <a:ext cx="6" cy="20"/>
                  </a:xfrm>
                  <a:custGeom>
                    <a:avLst/>
                    <a:gdLst>
                      <a:gd name="T0" fmla="*/ 6 w 6"/>
                      <a:gd name="T1" fmla="*/ 18 h 20"/>
                      <a:gd name="T2" fmla="*/ 6 w 6"/>
                      <a:gd name="T3" fmla="*/ 18 h 20"/>
                      <a:gd name="T4" fmla="*/ 4 w 6"/>
                      <a:gd name="T5" fmla="*/ 16 h 20"/>
                      <a:gd name="T6" fmla="*/ 2 w 6"/>
                      <a:gd name="T7" fmla="*/ 12 h 20"/>
                      <a:gd name="T8" fmla="*/ 2 w 6"/>
                      <a:gd name="T9" fmla="*/ 6 h 20"/>
                      <a:gd name="T10" fmla="*/ 4 w 6"/>
                      <a:gd name="T11" fmla="*/ 2 h 20"/>
                      <a:gd name="T12" fmla="*/ 2 w 6"/>
                      <a:gd name="T13" fmla="*/ 0 h 20"/>
                      <a:gd name="T14" fmla="*/ 0 w 6"/>
                      <a:gd name="T15" fmla="*/ 6 h 20"/>
                      <a:gd name="T16" fmla="*/ 0 w 6"/>
                      <a:gd name="T17" fmla="*/ 12 h 20"/>
                      <a:gd name="T18" fmla="*/ 2 w 6"/>
                      <a:gd name="T19" fmla="*/ 18 h 20"/>
                      <a:gd name="T20" fmla="*/ 4 w 6"/>
                      <a:gd name="T21" fmla="*/ 20 h 20"/>
                      <a:gd name="T22" fmla="*/ 6 w 6"/>
                      <a:gd name="T23" fmla="*/ 20 h 20"/>
                      <a:gd name="T24" fmla="*/ 6 w 6"/>
                      <a:gd name="T25" fmla="*/ 20 h 20"/>
                      <a:gd name="T26" fmla="*/ 6 w 6"/>
                      <a:gd name="T27" fmla="*/ 18 h 20"/>
                      <a:gd name="T28" fmla="*/ 6 w 6"/>
                      <a:gd name="T29" fmla="*/ 18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20"/>
                      <a:gd name="T47" fmla="*/ 6 w 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20">
                        <a:moveTo>
                          <a:pt x="6" y="18"/>
                        </a:moveTo>
                        <a:lnTo>
                          <a:pt x="6" y="18"/>
                        </a:lnTo>
                        <a:lnTo>
                          <a:pt x="4" y="16"/>
                        </a:lnTo>
                        <a:lnTo>
                          <a:pt x="2" y="12"/>
                        </a:lnTo>
                        <a:lnTo>
                          <a:pt x="2" y="6"/>
                        </a:lnTo>
                        <a:lnTo>
                          <a:pt x="4" y="2"/>
                        </a:lnTo>
                        <a:lnTo>
                          <a:pt x="2" y="0"/>
                        </a:lnTo>
                        <a:lnTo>
                          <a:pt x="0" y="6"/>
                        </a:lnTo>
                        <a:lnTo>
                          <a:pt x="0" y="12"/>
                        </a:lnTo>
                        <a:lnTo>
                          <a:pt x="2" y="18"/>
                        </a:lnTo>
                        <a:lnTo>
                          <a:pt x="4" y="20"/>
                        </a:lnTo>
                        <a:lnTo>
                          <a:pt x="6" y="20"/>
                        </a:lnTo>
                        <a:lnTo>
                          <a:pt x="6" y="18"/>
                        </a:lnTo>
                        <a:close/>
                      </a:path>
                    </a:pathLst>
                  </a:custGeom>
                  <a:solidFill>
                    <a:srgbClr val="000000"/>
                  </a:solidFill>
                  <a:ln w="9525">
                    <a:noFill/>
                    <a:round/>
                    <a:headEnd/>
                    <a:tailEnd/>
                  </a:ln>
                </p:spPr>
                <p:txBody>
                  <a:bodyPr/>
                  <a:lstStyle/>
                  <a:p>
                    <a:endParaRPr lang="es-AR"/>
                  </a:p>
                </p:txBody>
              </p:sp>
              <p:sp>
                <p:nvSpPr>
                  <p:cNvPr id="75200" name="Freeform 480"/>
                  <p:cNvSpPr>
                    <a:spLocks/>
                  </p:cNvSpPr>
                  <p:nvPr/>
                </p:nvSpPr>
                <p:spPr bwMode="auto">
                  <a:xfrm>
                    <a:off x="4552" y="2230"/>
                    <a:ext cx="8" cy="10"/>
                  </a:xfrm>
                  <a:custGeom>
                    <a:avLst/>
                    <a:gdLst>
                      <a:gd name="T0" fmla="*/ 2 w 8"/>
                      <a:gd name="T1" fmla="*/ 0 h 10"/>
                      <a:gd name="T2" fmla="*/ 0 w 8"/>
                      <a:gd name="T3" fmla="*/ 2 h 10"/>
                      <a:gd name="T4" fmla="*/ 0 w 8"/>
                      <a:gd name="T5" fmla="*/ 4 h 10"/>
                      <a:gd name="T6" fmla="*/ 0 w 8"/>
                      <a:gd name="T7" fmla="*/ 8 h 10"/>
                      <a:gd name="T8" fmla="*/ 2 w 8"/>
                      <a:gd name="T9" fmla="*/ 10 h 10"/>
                      <a:gd name="T10" fmla="*/ 4 w 8"/>
                      <a:gd name="T11" fmla="*/ 10 h 10"/>
                      <a:gd name="T12" fmla="*/ 6 w 8"/>
                      <a:gd name="T13" fmla="*/ 10 h 10"/>
                      <a:gd name="T14" fmla="*/ 8 w 8"/>
                      <a:gd name="T15" fmla="*/ 8 h 10"/>
                      <a:gd name="T16" fmla="*/ 8 w 8"/>
                      <a:gd name="T17" fmla="*/ 6 h 10"/>
                      <a:gd name="T18" fmla="*/ 8 w 8"/>
                      <a:gd name="T19" fmla="*/ 2 h 10"/>
                      <a:gd name="T20" fmla="*/ 6 w 8"/>
                      <a:gd name="T21" fmla="*/ 0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8"/>
                        </a:lnTo>
                        <a:lnTo>
                          <a:pt x="2" y="10"/>
                        </a:lnTo>
                        <a:lnTo>
                          <a:pt x="4" y="10"/>
                        </a:lnTo>
                        <a:lnTo>
                          <a:pt x="6" y="10"/>
                        </a:lnTo>
                        <a:lnTo>
                          <a:pt x="8" y="8"/>
                        </a:lnTo>
                        <a:lnTo>
                          <a:pt x="8" y="6"/>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5201" name="Freeform 481"/>
                  <p:cNvSpPr>
                    <a:spLocks/>
                  </p:cNvSpPr>
                  <p:nvPr/>
                </p:nvSpPr>
                <p:spPr bwMode="auto">
                  <a:xfrm>
                    <a:off x="4568" y="2168"/>
                    <a:ext cx="10" cy="10"/>
                  </a:xfrm>
                  <a:custGeom>
                    <a:avLst/>
                    <a:gdLst>
                      <a:gd name="T0" fmla="*/ 0 w 10"/>
                      <a:gd name="T1" fmla="*/ 2 h 10"/>
                      <a:gd name="T2" fmla="*/ 0 w 10"/>
                      <a:gd name="T3" fmla="*/ 0 h 10"/>
                      <a:gd name="T4" fmla="*/ 2 w 10"/>
                      <a:gd name="T5" fmla="*/ 0 h 10"/>
                      <a:gd name="T6" fmla="*/ 4 w 10"/>
                      <a:gd name="T7" fmla="*/ 0 h 10"/>
                      <a:gd name="T8" fmla="*/ 6 w 10"/>
                      <a:gd name="T9" fmla="*/ 0 h 10"/>
                      <a:gd name="T10" fmla="*/ 6 w 10"/>
                      <a:gd name="T11" fmla="*/ 2 h 10"/>
                      <a:gd name="T12" fmla="*/ 8 w 10"/>
                      <a:gd name="T13" fmla="*/ 2 h 10"/>
                      <a:gd name="T14" fmla="*/ 10 w 10"/>
                      <a:gd name="T15" fmla="*/ 4 h 10"/>
                      <a:gd name="T16" fmla="*/ 10 w 10"/>
                      <a:gd name="T17" fmla="*/ 6 h 10"/>
                      <a:gd name="T18" fmla="*/ 8 w 10"/>
                      <a:gd name="T19" fmla="*/ 8 h 10"/>
                      <a:gd name="T20" fmla="*/ 8 w 10"/>
                      <a:gd name="T21" fmla="*/ 10 h 10"/>
                      <a:gd name="T22" fmla="*/ 6 w 10"/>
                      <a:gd name="T23" fmla="*/ 10 h 10"/>
                      <a:gd name="T24" fmla="*/ 4 w 10"/>
                      <a:gd name="T25" fmla="*/ 8 h 10"/>
                      <a:gd name="T26" fmla="*/ 4 w 10"/>
                      <a:gd name="T27" fmla="*/ 6 h 10"/>
                      <a:gd name="T28" fmla="*/ 2 w 10"/>
                      <a:gd name="T29" fmla="*/ 4 h 10"/>
                      <a:gd name="T30" fmla="*/ 0 w 10"/>
                      <a:gd name="T31" fmla="*/ 4 h 10"/>
                      <a:gd name="T32" fmla="*/ 0 w 10"/>
                      <a:gd name="T33" fmla="*/ 2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2"/>
                        </a:moveTo>
                        <a:lnTo>
                          <a:pt x="0" y="0"/>
                        </a:lnTo>
                        <a:lnTo>
                          <a:pt x="2" y="0"/>
                        </a:lnTo>
                        <a:lnTo>
                          <a:pt x="4" y="0"/>
                        </a:lnTo>
                        <a:lnTo>
                          <a:pt x="6" y="0"/>
                        </a:lnTo>
                        <a:lnTo>
                          <a:pt x="6" y="2"/>
                        </a:lnTo>
                        <a:lnTo>
                          <a:pt x="8" y="2"/>
                        </a:lnTo>
                        <a:lnTo>
                          <a:pt x="10" y="4"/>
                        </a:lnTo>
                        <a:lnTo>
                          <a:pt x="10" y="6"/>
                        </a:lnTo>
                        <a:lnTo>
                          <a:pt x="8" y="8"/>
                        </a:lnTo>
                        <a:lnTo>
                          <a:pt x="8" y="10"/>
                        </a:lnTo>
                        <a:lnTo>
                          <a:pt x="6" y="10"/>
                        </a:lnTo>
                        <a:lnTo>
                          <a:pt x="4" y="8"/>
                        </a:lnTo>
                        <a:lnTo>
                          <a:pt x="4" y="6"/>
                        </a:lnTo>
                        <a:lnTo>
                          <a:pt x="2" y="4"/>
                        </a:lnTo>
                        <a:lnTo>
                          <a:pt x="0" y="4"/>
                        </a:lnTo>
                        <a:lnTo>
                          <a:pt x="0" y="2"/>
                        </a:lnTo>
                        <a:close/>
                      </a:path>
                    </a:pathLst>
                  </a:custGeom>
                  <a:solidFill>
                    <a:srgbClr val="FFEA33"/>
                  </a:solidFill>
                  <a:ln w="9525">
                    <a:noFill/>
                    <a:round/>
                    <a:headEnd/>
                    <a:tailEnd/>
                  </a:ln>
                </p:spPr>
                <p:txBody>
                  <a:bodyPr/>
                  <a:lstStyle/>
                  <a:p>
                    <a:endParaRPr lang="es-AR"/>
                  </a:p>
                </p:txBody>
              </p:sp>
              <p:sp>
                <p:nvSpPr>
                  <p:cNvPr id="75202" name="Freeform 482"/>
                  <p:cNvSpPr>
                    <a:spLocks/>
                  </p:cNvSpPr>
                  <p:nvPr/>
                </p:nvSpPr>
                <p:spPr bwMode="auto">
                  <a:xfrm>
                    <a:off x="4574" y="2180"/>
                    <a:ext cx="12" cy="12"/>
                  </a:xfrm>
                  <a:custGeom>
                    <a:avLst/>
                    <a:gdLst>
                      <a:gd name="T0" fmla="*/ 0 w 12"/>
                      <a:gd name="T1" fmla="*/ 2 h 12"/>
                      <a:gd name="T2" fmla="*/ 2 w 12"/>
                      <a:gd name="T3" fmla="*/ 0 h 12"/>
                      <a:gd name="T4" fmla="*/ 6 w 12"/>
                      <a:gd name="T5" fmla="*/ 0 h 12"/>
                      <a:gd name="T6" fmla="*/ 8 w 12"/>
                      <a:gd name="T7" fmla="*/ 2 h 12"/>
                      <a:gd name="T8" fmla="*/ 10 w 12"/>
                      <a:gd name="T9" fmla="*/ 2 h 12"/>
                      <a:gd name="T10" fmla="*/ 12 w 12"/>
                      <a:gd name="T11" fmla="*/ 4 h 12"/>
                      <a:gd name="T12" fmla="*/ 12 w 12"/>
                      <a:gd name="T13" fmla="*/ 8 h 12"/>
                      <a:gd name="T14" fmla="*/ 12 w 12"/>
                      <a:gd name="T15" fmla="*/ 10 h 12"/>
                      <a:gd name="T16" fmla="*/ 12 w 12"/>
                      <a:gd name="T17" fmla="*/ 12 h 12"/>
                      <a:gd name="T18" fmla="*/ 10 w 12"/>
                      <a:gd name="T19" fmla="*/ 12 h 12"/>
                      <a:gd name="T20" fmla="*/ 8 w 12"/>
                      <a:gd name="T21" fmla="*/ 12 h 12"/>
                      <a:gd name="T22" fmla="*/ 6 w 12"/>
                      <a:gd name="T23" fmla="*/ 10 h 12"/>
                      <a:gd name="T24" fmla="*/ 6 w 12"/>
                      <a:gd name="T25" fmla="*/ 8 h 12"/>
                      <a:gd name="T26" fmla="*/ 4 w 12"/>
                      <a:gd name="T27" fmla="*/ 6 h 12"/>
                      <a:gd name="T28" fmla="*/ 4 w 12"/>
                      <a:gd name="T29" fmla="*/ 4 h 12"/>
                      <a:gd name="T30" fmla="*/ 2 w 12"/>
                      <a:gd name="T31" fmla="*/ 4 h 12"/>
                      <a:gd name="T32" fmla="*/ 0 w 12"/>
                      <a:gd name="T33" fmla="*/ 2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0" y="2"/>
                        </a:moveTo>
                        <a:lnTo>
                          <a:pt x="2" y="0"/>
                        </a:lnTo>
                        <a:lnTo>
                          <a:pt x="6" y="0"/>
                        </a:lnTo>
                        <a:lnTo>
                          <a:pt x="8" y="2"/>
                        </a:lnTo>
                        <a:lnTo>
                          <a:pt x="10" y="2"/>
                        </a:lnTo>
                        <a:lnTo>
                          <a:pt x="12" y="4"/>
                        </a:lnTo>
                        <a:lnTo>
                          <a:pt x="12" y="8"/>
                        </a:lnTo>
                        <a:lnTo>
                          <a:pt x="12" y="10"/>
                        </a:lnTo>
                        <a:lnTo>
                          <a:pt x="12" y="12"/>
                        </a:lnTo>
                        <a:lnTo>
                          <a:pt x="10" y="12"/>
                        </a:lnTo>
                        <a:lnTo>
                          <a:pt x="8" y="12"/>
                        </a:lnTo>
                        <a:lnTo>
                          <a:pt x="6" y="10"/>
                        </a:lnTo>
                        <a:lnTo>
                          <a:pt x="6" y="8"/>
                        </a:lnTo>
                        <a:lnTo>
                          <a:pt x="4" y="6"/>
                        </a:lnTo>
                        <a:lnTo>
                          <a:pt x="4" y="4"/>
                        </a:lnTo>
                        <a:lnTo>
                          <a:pt x="2" y="4"/>
                        </a:lnTo>
                        <a:lnTo>
                          <a:pt x="0" y="2"/>
                        </a:lnTo>
                        <a:close/>
                      </a:path>
                    </a:pathLst>
                  </a:custGeom>
                  <a:solidFill>
                    <a:srgbClr val="FFEA33"/>
                  </a:solidFill>
                  <a:ln w="9525">
                    <a:noFill/>
                    <a:round/>
                    <a:headEnd/>
                    <a:tailEnd/>
                  </a:ln>
                </p:spPr>
                <p:txBody>
                  <a:bodyPr/>
                  <a:lstStyle/>
                  <a:p>
                    <a:endParaRPr lang="es-AR"/>
                  </a:p>
                </p:txBody>
              </p:sp>
              <p:sp>
                <p:nvSpPr>
                  <p:cNvPr id="75203" name="Freeform 483"/>
                  <p:cNvSpPr>
                    <a:spLocks/>
                  </p:cNvSpPr>
                  <p:nvPr/>
                </p:nvSpPr>
                <p:spPr bwMode="auto">
                  <a:xfrm>
                    <a:off x="4582" y="2194"/>
                    <a:ext cx="12" cy="14"/>
                  </a:xfrm>
                  <a:custGeom>
                    <a:avLst/>
                    <a:gdLst>
                      <a:gd name="T0" fmla="*/ 2 w 12"/>
                      <a:gd name="T1" fmla="*/ 0 h 14"/>
                      <a:gd name="T2" fmla="*/ 4 w 12"/>
                      <a:gd name="T3" fmla="*/ 0 h 14"/>
                      <a:gd name="T4" fmla="*/ 6 w 12"/>
                      <a:gd name="T5" fmla="*/ 2 h 14"/>
                      <a:gd name="T6" fmla="*/ 8 w 12"/>
                      <a:gd name="T7" fmla="*/ 2 h 14"/>
                      <a:gd name="T8" fmla="*/ 10 w 12"/>
                      <a:gd name="T9" fmla="*/ 4 h 14"/>
                      <a:gd name="T10" fmla="*/ 12 w 12"/>
                      <a:gd name="T11" fmla="*/ 6 h 14"/>
                      <a:gd name="T12" fmla="*/ 12 w 12"/>
                      <a:gd name="T13" fmla="*/ 8 h 14"/>
                      <a:gd name="T14" fmla="*/ 12 w 12"/>
                      <a:gd name="T15" fmla="*/ 10 h 14"/>
                      <a:gd name="T16" fmla="*/ 10 w 12"/>
                      <a:gd name="T17" fmla="*/ 12 h 14"/>
                      <a:gd name="T18" fmla="*/ 8 w 12"/>
                      <a:gd name="T19" fmla="*/ 14 h 14"/>
                      <a:gd name="T20" fmla="*/ 6 w 12"/>
                      <a:gd name="T21" fmla="*/ 14 h 14"/>
                      <a:gd name="T22" fmla="*/ 4 w 12"/>
                      <a:gd name="T23" fmla="*/ 14 h 14"/>
                      <a:gd name="T24" fmla="*/ 4 w 12"/>
                      <a:gd name="T25" fmla="*/ 12 h 14"/>
                      <a:gd name="T26" fmla="*/ 4 w 12"/>
                      <a:gd name="T27" fmla="*/ 10 h 14"/>
                      <a:gd name="T28" fmla="*/ 2 w 12"/>
                      <a:gd name="T29" fmla="*/ 8 h 14"/>
                      <a:gd name="T30" fmla="*/ 0 w 12"/>
                      <a:gd name="T31" fmla="*/ 6 h 14"/>
                      <a:gd name="T32" fmla="*/ 0 w 12"/>
                      <a:gd name="T33" fmla="*/ 6 h 14"/>
                      <a:gd name="T34" fmla="*/ 0 w 12"/>
                      <a:gd name="T35" fmla="*/ 4 h 14"/>
                      <a:gd name="T36" fmla="*/ 0 w 12"/>
                      <a:gd name="T37" fmla="*/ 2 h 14"/>
                      <a:gd name="T38" fmla="*/ 0 w 12"/>
                      <a:gd name="T39" fmla="*/ 0 h 14"/>
                      <a:gd name="T40" fmla="*/ 2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2" y="0"/>
                        </a:moveTo>
                        <a:lnTo>
                          <a:pt x="4" y="0"/>
                        </a:lnTo>
                        <a:lnTo>
                          <a:pt x="6" y="2"/>
                        </a:lnTo>
                        <a:lnTo>
                          <a:pt x="8" y="2"/>
                        </a:lnTo>
                        <a:lnTo>
                          <a:pt x="10" y="4"/>
                        </a:lnTo>
                        <a:lnTo>
                          <a:pt x="12" y="6"/>
                        </a:lnTo>
                        <a:lnTo>
                          <a:pt x="12" y="8"/>
                        </a:lnTo>
                        <a:lnTo>
                          <a:pt x="12" y="10"/>
                        </a:lnTo>
                        <a:lnTo>
                          <a:pt x="10" y="12"/>
                        </a:lnTo>
                        <a:lnTo>
                          <a:pt x="8" y="14"/>
                        </a:lnTo>
                        <a:lnTo>
                          <a:pt x="6" y="14"/>
                        </a:lnTo>
                        <a:lnTo>
                          <a:pt x="4" y="14"/>
                        </a:lnTo>
                        <a:lnTo>
                          <a:pt x="4" y="12"/>
                        </a:lnTo>
                        <a:lnTo>
                          <a:pt x="4" y="10"/>
                        </a:lnTo>
                        <a:lnTo>
                          <a:pt x="2" y="8"/>
                        </a:lnTo>
                        <a:lnTo>
                          <a:pt x="0" y="6"/>
                        </a:lnTo>
                        <a:lnTo>
                          <a:pt x="0" y="4"/>
                        </a:lnTo>
                        <a:lnTo>
                          <a:pt x="0" y="2"/>
                        </a:lnTo>
                        <a:lnTo>
                          <a:pt x="0" y="0"/>
                        </a:lnTo>
                        <a:lnTo>
                          <a:pt x="2" y="0"/>
                        </a:lnTo>
                        <a:close/>
                      </a:path>
                    </a:pathLst>
                  </a:custGeom>
                  <a:solidFill>
                    <a:srgbClr val="FFEA33"/>
                  </a:solidFill>
                  <a:ln w="9525">
                    <a:noFill/>
                    <a:round/>
                    <a:headEnd/>
                    <a:tailEnd/>
                  </a:ln>
                </p:spPr>
                <p:txBody>
                  <a:bodyPr/>
                  <a:lstStyle/>
                  <a:p>
                    <a:endParaRPr lang="es-AR"/>
                  </a:p>
                </p:txBody>
              </p:sp>
              <p:sp>
                <p:nvSpPr>
                  <p:cNvPr id="75204" name="Freeform 484"/>
                  <p:cNvSpPr>
                    <a:spLocks/>
                  </p:cNvSpPr>
                  <p:nvPr/>
                </p:nvSpPr>
                <p:spPr bwMode="auto">
                  <a:xfrm>
                    <a:off x="4588" y="2210"/>
                    <a:ext cx="16" cy="16"/>
                  </a:xfrm>
                  <a:custGeom>
                    <a:avLst/>
                    <a:gdLst>
                      <a:gd name="T0" fmla="*/ 0 w 16"/>
                      <a:gd name="T1" fmla="*/ 2 h 16"/>
                      <a:gd name="T2" fmla="*/ 2 w 16"/>
                      <a:gd name="T3" fmla="*/ 2 h 16"/>
                      <a:gd name="T4" fmla="*/ 4 w 16"/>
                      <a:gd name="T5" fmla="*/ 0 h 16"/>
                      <a:gd name="T6" fmla="*/ 4 w 16"/>
                      <a:gd name="T7" fmla="*/ 0 h 16"/>
                      <a:gd name="T8" fmla="*/ 8 w 16"/>
                      <a:gd name="T9" fmla="*/ 0 h 16"/>
                      <a:gd name="T10" fmla="*/ 10 w 16"/>
                      <a:gd name="T11" fmla="*/ 0 h 16"/>
                      <a:gd name="T12" fmla="*/ 12 w 16"/>
                      <a:gd name="T13" fmla="*/ 0 h 16"/>
                      <a:gd name="T14" fmla="*/ 12 w 16"/>
                      <a:gd name="T15" fmla="*/ 2 h 16"/>
                      <a:gd name="T16" fmla="*/ 14 w 16"/>
                      <a:gd name="T17" fmla="*/ 4 h 16"/>
                      <a:gd name="T18" fmla="*/ 16 w 16"/>
                      <a:gd name="T19" fmla="*/ 8 h 16"/>
                      <a:gd name="T20" fmla="*/ 16 w 16"/>
                      <a:gd name="T21" fmla="*/ 12 h 16"/>
                      <a:gd name="T22" fmla="*/ 14 w 16"/>
                      <a:gd name="T23" fmla="*/ 14 h 16"/>
                      <a:gd name="T24" fmla="*/ 10 w 16"/>
                      <a:gd name="T25" fmla="*/ 16 h 16"/>
                      <a:gd name="T26" fmla="*/ 8 w 16"/>
                      <a:gd name="T27" fmla="*/ 16 h 16"/>
                      <a:gd name="T28" fmla="*/ 6 w 16"/>
                      <a:gd name="T29" fmla="*/ 14 h 16"/>
                      <a:gd name="T30" fmla="*/ 4 w 16"/>
                      <a:gd name="T31" fmla="*/ 12 h 16"/>
                      <a:gd name="T32" fmla="*/ 4 w 16"/>
                      <a:gd name="T33" fmla="*/ 12 h 16"/>
                      <a:gd name="T34" fmla="*/ 4 w 16"/>
                      <a:gd name="T35" fmla="*/ 10 h 16"/>
                      <a:gd name="T36" fmla="*/ 4 w 16"/>
                      <a:gd name="T37" fmla="*/ 6 h 16"/>
                      <a:gd name="T38" fmla="*/ 2 w 16"/>
                      <a:gd name="T39" fmla="*/ 4 h 16"/>
                      <a:gd name="T40" fmla="*/ 0 w 16"/>
                      <a:gd name="T41" fmla="*/ 2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6"/>
                      <a:gd name="T65" fmla="*/ 16 w 16"/>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6">
                        <a:moveTo>
                          <a:pt x="0" y="2"/>
                        </a:moveTo>
                        <a:lnTo>
                          <a:pt x="2" y="2"/>
                        </a:lnTo>
                        <a:lnTo>
                          <a:pt x="4" y="0"/>
                        </a:lnTo>
                        <a:lnTo>
                          <a:pt x="8" y="0"/>
                        </a:lnTo>
                        <a:lnTo>
                          <a:pt x="10" y="0"/>
                        </a:lnTo>
                        <a:lnTo>
                          <a:pt x="12" y="0"/>
                        </a:lnTo>
                        <a:lnTo>
                          <a:pt x="12" y="2"/>
                        </a:lnTo>
                        <a:lnTo>
                          <a:pt x="14" y="4"/>
                        </a:lnTo>
                        <a:lnTo>
                          <a:pt x="16" y="8"/>
                        </a:lnTo>
                        <a:lnTo>
                          <a:pt x="16" y="12"/>
                        </a:lnTo>
                        <a:lnTo>
                          <a:pt x="14" y="14"/>
                        </a:lnTo>
                        <a:lnTo>
                          <a:pt x="10" y="16"/>
                        </a:lnTo>
                        <a:lnTo>
                          <a:pt x="8" y="16"/>
                        </a:lnTo>
                        <a:lnTo>
                          <a:pt x="6" y="14"/>
                        </a:lnTo>
                        <a:lnTo>
                          <a:pt x="4" y="12"/>
                        </a:lnTo>
                        <a:lnTo>
                          <a:pt x="4" y="10"/>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5205" name="Freeform 485"/>
                  <p:cNvSpPr>
                    <a:spLocks/>
                  </p:cNvSpPr>
                  <p:nvPr/>
                </p:nvSpPr>
                <p:spPr bwMode="auto">
                  <a:xfrm>
                    <a:off x="4598" y="2230"/>
                    <a:ext cx="14" cy="16"/>
                  </a:xfrm>
                  <a:custGeom>
                    <a:avLst/>
                    <a:gdLst>
                      <a:gd name="T0" fmla="*/ 6 w 14"/>
                      <a:gd name="T1" fmla="*/ 0 h 16"/>
                      <a:gd name="T2" fmla="*/ 8 w 14"/>
                      <a:gd name="T3" fmla="*/ 0 h 16"/>
                      <a:gd name="T4" fmla="*/ 10 w 14"/>
                      <a:gd name="T5" fmla="*/ 0 h 16"/>
                      <a:gd name="T6" fmla="*/ 12 w 14"/>
                      <a:gd name="T7" fmla="*/ 2 h 16"/>
                      <a:gd name="T8" fmla="*/ 14 w 14"/>
                      <a:gd name="T9" fmla="*/ 4 h 16"/>
                      <a:gd name="T10" fmla="*/ 14 w 14"/>
                      <a:gd name="T11" fmla="*/ 6 h 16"/>
                      <a:gd name="T12" fmla="*/ 14 w 14"/>
                      <a:gd name="T13" fmla="*/ 8 h 16"/>
                      <a:gd name="T14" fmla="*/ 14 w 14"/>
                      <a:gd name="T15" fmla="*/ 10 h 16"/>
                      <a:gd name="T16" fmla="*/ 14 w 14"/>
                      <a:gd name="T17" fmla="*/ 14 h 16"/>
                      <a:gd name="T18" fmla="*/ 12 w 14"/>
                      <a:gd name="T19" fmla="*/ 16 h 16"/>
                      <a:gd name="T20" fmla="*/ 10 w 14"/>
                      <a:gd name="T21" fmla="*/ 16 h 16"/>
                      <a:gd name="T22" fmla="*/ 8 w 14"/>
                      <a:gd name="T23" fmla="*/ 16 h 16"/>
                      <a:gd name="T24" fmla="*/ 6 w 14"/>
                      <a:gd name="T25" fmla="*/ 16 h 16"/>
                      <a:gd name="T26" fmla="*/ 6 w 14"/>
                      <a:gd name="T27" fmla="*/ 14 h 16"/>
                      <a:gd name="T28" fmla="*/ 4 w 14"/>
                      <a:gd name="T29" fmla="*/ 10 h 16"/>
                      <a:gd name="T30" fmla="*/ 2 w 14"/>
                      <a:gd name="T31" fmla="*/ 8 h 16"/>
                      <a:gd name="T32" fmla="*/ 0 w 14"/>
                      <a:gd name="T33" fmla="*/ 4 h 16"/>
                      <a:gd name="T34" fmla="*/ 0 w 14"/>
                      <a:gd name="T35" fmla="*/ 2 h 16"/>
                      <a:gd name="T36" fmla="*/ 0 w 14"/>
                      <a:gd name="T37" fmla="*/ 2 h 16"/>
                      <a:gd name="T38" fmla="*/ 2 w 14"/>
                      <a:gd name="T39" fmla="*/ 0 h 16"/>
                      <a:gd name="T40" fmla="*/ 6 w 14"/>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6"/>
                      <a:gd name="T65" fmla="*/ 14 w 14"/>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6">
                        <a:moveTo>
                          <a:pt x="6" y="0"/>
                        </a:moveTo>
                        <a:lnTo>
                          <a:pt x="8" y="0"/>
                        </a:lnTo>
                        <a:lnTo>
                          <a:pt x="10" y="0"/>
                        </a:lnTo>
                        <a:lnTo>
                          <a:pt x="12" y="2"/>
                        </a:lnTo>
                        <a:lnTo>
                          <a:pt x="14" y="4"/>
                        </a:lnTo>
                        <a:lnTo>
                          <a:pt x="14" y="6"/>
                        </a:lnTo>
                        <a:lnTo>
                          <a:pt x="14" y="8"/>
                        </a:lnTo>
                        <a:lnTo>
                          <a:pt x="14" y="10"/>
                        </a:lnTo>
                        <a:lnTo>
                          <a:pt x="14" y="14"/>
                        </a:lnTo>
                        <a:lnTo>
                          <a:pt x="12" y="16"/>
                        </a:lnTo>
                        <a:lnTo>
                          <a:pt x="10" y="16"/>
                        </a:lnTo>
                        <a:lnTo>
                          <a:pt x="8" y="16"/>
                        </a:lnTo>
                        <a:lnTo>
                          <a:pt x="6" y="16"/>
                        </a:lnTo>
                        <a:lnTo>
                          <a:pt x="6" y="14"/>
                        </a:lnTo>
                        <a:lnTo>
                          <a:pt x="4" y="10"/>
                        </a:lnTo>
                        <a:lnTo>
                          <a:pt x="2" y="8"/>
                        </a:lnTo>
                        <a:lnTo>
                          <a:pt x="0" y="4"/>
                        </a:lnTo>
                        <a:lnTo>
                          <a:pt x="0" y="2"/>
                        </a:lnTo>
                        <a:lnTo>
                          <a:pt x="2" y="0"/>
                        </a:lnTo>
                        <a:lnTo>
                          <a:pt x="6" y="0"/>
                        </a:lnTo>
                        <a:close/>
                      </a:path>
                    </a:pathLst>
                  </a:custGeom>
                  <a:solidFill>
                    <a:srgbClr val="FFEA33"/>
                  </a:solidFill>
                  <a:ln w="9525">
                    <a:noFill/>
                    <a:round/>
                    <a:headEnd/>
                    <a:tailEnd/>
                  </a:ln>
                </p:spPr>
                <p:txBody>
                  <a:bodyPr/>
                  <a:lstStyle/>
                  <a:p>
                    <a:endParaRPr lang="es-AR"/>
                  </a:p>
                </p:txBody>
              </p:sp>
              <p:sp>
                <p:nvSpPr>
                  <p:cNvPr id="75206" name="Freeform 486"/>
                  <p:cNvSpPr>
                    <a:spLocks/>
                  </p:cNvSpPr>
                  <p:nvPr/>
                </p:nvSpPr>
                <p:spPr bwMode="auto">
                  <a:xfrm>
                    <a:off x="4610" y="2248"/>
                    <a:ext cx="4" cy="16"/>
                  </a:xfrm>
                  <a:custGeom>
                    <a:avLst/>
                    <a:gdLst>
                      <a:gd name="T0" fmla="*/ 0 w 4"/>
                      <a:gd name="T1" fmla="*/ 4 h 16"/>
                      <a:gd name="T2" fmla="*/ 2 w 4"/>
                      <a:gd name="T3" fmla="*/ 8 h 16"/>
                      <a:gd name="T4" fmla="*/ 2 w 4"/>
                      <a:gd name="T5" fmla="*/ 10 h 16"/>
                      <a:gd name="T6" fmla="*/ 4 w 4"/>
                      <a:gd name="T7" fmla="*/ 14 h 16"/>
                      <a:gd name="T8" fmla="*/ 4 w 4"/>
                      <a:gd name="T9" fmla="*/ 16 h 16"/>
                      <a:gd name="T10" fmla="*/ 4 w 4"/>
                      <a:gd name="T11" fmla="*/ 16 h 16"/>
                      <a:gd name="T12" fmla="*/ 4 w 4"/>
                      <a:gd name="T13" fmla="*/ 16 h 16"/>
                      <a:gd name="T14" fmla="*/ 4 w 4"/>
                      <a:gd name="T15" fmla="*/ 14 h 16"/>
                      <a:gd name="T16" fmla="*/ 4 w 4"/>
                      <a:gd name="T17" fmla="*/ 12 h 16"/>
                      <a:gd name="T18" fmla="*/ 4 w 4"/>
                      <a:gd name="T19" fmla="*/ 8 h 16"/>
                      <a:gd name="T20" fmla="*/ 4 w 4"/>
                      <a:gd name="T21" fmla="*/ 6 h 16"/>
                      <a:gd name="T22" fmla="*/ 4 w 4"/>
                      <a:gd name="T23" fmla="*/ 2 h 16"/>
                      <a:gd name="T24" fmla="*/ 4 w 4"/>
                      <a:gd name="T25" fmla="*/ 0 h 16"/>
                      <a:gd name="T26" fmla="*/ 4 w 4"/>
                      <a:gd name="T27" fmla="*/ 0 h 16"/>
                      <a:gd name="T28" fmla="*/ 2 w 4"/>
                      <a:gd name="T29" fmla="*/ 0 h 16"/>
                      <a:gd name="T30" fmla="*/ 0 w 4"/>
                      <a:gd name="T31" fmla="*/ 2 h 16"/>
                      <a:gd name="T32" fmla="*/ 0 w 4"/>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16"/>
                      <a:gd name="T53" fmla="*/ 4 w 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16">
                        <a:moveTo>
                          <a:pt x="0" y="4"/>
                        </a:moveTo>
                        <a:lnTo>
                          <a:pt x="2" y="8"/>
                        </a:lnTo>
                        <a:lnTo>
                          <a:pt x="2" y="10"/>
                        </a:lnTo>
                        <a:lnTo>
                          <a:pt x="4" y="14"/>
                        </a:lnTo>
                        <a:lnTo>
                          <a:pt x="4" y="16"/>
                        </a:lnTo>
                        <a:lnTo>
                          <a:pt x="4" y="14"/>
                        </a:lnTo>
                        <a:lnTo>
                          <a:pt x="4" y="12"/>
                        </a:lnTo>
                        <a:lnTo>
                          <a:pt x="4" y="8"/>
                        </a:lnTo>
                        <a:lnTo>
                          <a:pt x="4" y="6"/>
                        </a:lnTo>
                        <a:lnTo>
                          <a:pt x="4" y="2"/>
                        </a:lnTo>
                        <a:lnTo>
                          <a:pt x="4" y="0"/>
                        </a:lnTo>
                        <a:lnTo>
                          <a:pt x="2" y="0"/>
                        </a:lnTo>
                        <a:lnTo>
                          <a:pt x="0" y="2"/>
                        </a:lnTo>
                        <a:lnTo>
                          <a:pt x="0" y="4"/>
                        </a:lnTo>
                        <a:close/>
                      </a:path>
                    </a:pathLst>
                  </a:custGeom>
                  <a:solidFill>
                    <a:srgbClr val="FFEA33"/>
                  </a:solidFill>
                  <a:ln w="9525">
                    <a:noFill/>
                    <a:round/>
                    <a:headEnd/>
                    <a:tailEnd/>
                  </a:ln>
                </p:spPr>
                <p:txBody>
                  <a:bodyPr/>
                  <a:lstStyle/>
                  <a:p>
                    <a:endParaRPr lang="es-AR"/>
                  </a:p>
                </p:txBody>
              </p:sp>
              <p:sp>
                <p:nvSpPr>
                  <p:cNvPr id="75207" name="Freeform 487"/>
                  <p:cNvSpPr>
                    <a:spLocks/>
                  </p:cNvSpPr>
                  <p:nvPr/>
                </p:nvSpPr>
                <p:spPr bwMode="auto">
                  <a:xfrm>
                    <a:off x="4594" y="2254"/>
                    <a:ext cx="16" cy="20"/>
                  </a:xfrm>
                  <a:custGeom>
                    <a:avLst/>
                    <a:gdLst>
                      <a:gd name="T0" fmla="*/ 0 w 16"/>
                      <a:gd name="T1" fmla="*/ 6 h 20"/>
                      <a:gd name="T2" fmla="*/ 0 w 16"/>
                      <a:gd name="T3" fmla="*/ 4 h 20"/>
                      <a:gd name="T4" fmla="*/ 0 w 16"/>
                      <a:gd name="T5" fmla="*/ 2 h 20"/>
                      <a:gd name="T6" fmla="*/ 2 w 16"/>
                      <a:gd name="T7" fmla="*/ 2 h 20"/>
                      <a:gd name="T8" fmla="*/ 4 w 16"/>
                      <a:gd name="T9" fmla="*/ 0 h 20"/>
                      <a:gd name="T10" fmla="*/ 6 w 16"/>
                      <a:gd name="T11" fmla="*/ 0 h 20"/>
                      <a:gd name="T12" fmla="*/ 6 w 16"/>
                      <a:gd name="T13" fmla="*/ 0 h 20"/>
                      <a:gd name="T14" fmla="*/ 8 w 16"/>
                      <a:gd name="T15" fmla="*/ 0 h 20"/>
                      <a:gd name="T16" fmla="*/ 10 w 16"/>
                      <a:gd name="T17" fmla="*/ 0 h 20"/>
                      <a:gd name="T18" fmla="*/ 12 w 16"/>
                      <a:gd name="T19" fmla="*/ 4 h 20"/>
                      <a:gd name="T20" fmla="*/ 14 w 16"/>
                      <a:gd name="T21" fmla="*/ 6 h 20"/>
                      <a:gd name="T22" fmla="*/ 16 w 16"/>
                      <a:gd name="T23" fmla="*/ 10 h 20"/>
                      <a:gd name="T24" fmla="*/ 16 w 16"/>
                      <a:gd name="T25" fmla="*/ 14 h 20"/>
                      <a:gd name="T26" fmla="*/ 16 w 16"/>
                      <a:gd name="T27" fmla="*/ 14 h 20"/>
                      <a:gd name="T28" fmla="*/ 16 w 16"/>
                      <a:gd name="T29" fmla="*/ 16 h 20"/>
                      <a:gd name="T30" fmla="*/ 14 w 16"/>
                      <a:gd name="T31" fmla="*/ 18 h 20"/>
                      <a:gd name="T32" fmla="*/ 12 w 16"/>
                      <a:gd name="T33" fmla="*/ 18 h 20"/>
                      <a:gd name="T34" fmla="*/ 10 w 16"/>
                      <a:gd name="T35" fmla="*/ 20 h 20"/>
                      <a:gd name="T36" fmla="*/ 8 w 16"/>
                      <a:gd name="T37" fmla="*/ 20 h 20"/>
                      <a:gd name="T38" fmla="*/ 6 w 16"/>
                      <a:gd name="T39" fmla="*/ 20 h 20"/>
                      <a:gd name="T40" fmla="*/ 4 w 16"/>
                      <a:gd name="T41" fmla="*/ 20 h 20"/>
                      <a:gd name="T42" fmla="*/ 2 w 16"/>
                      <a:gd name="T43" fmla="*/ 16 h 20"/>
                      <a:gd name="T44" fmla="*/ 0 w 16"/>
                      <a:gd name="T45" fmla="*/ 12 h 20"/>
                      <a:gd name="T46" fmla="*/ 0 w 16"/>
                      <a:gd name="T47" fmla="*/ 10 h 20"/>
                      <a:gd name="T48" fmla="*/ 0 w 16"/>
                      <a:gd name="T49" fmla="*/ 6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20"/>
                      <a:gd name="T77" fmla="*/ 16 w 16"/>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20">
                        <a:moveTo>
                          <a:pt x="0" y="6"/>
                        </a:moveTo>
                        <a:lnTo>
                          <a:pt x="0" y="4"/>
                        </a:lnTo>
                        <a:lnTo>
                          <a:pt x="0" y="2"/>
                        </a:lnTo>
                        <a:lnTo>
                          <a:pt x="2" y="2"/>
                        </a:lnTo>
                        <a:lnTo>
                          <a:pt x="4" y="0"/>
                        </a:lnTo>
                        <a:lnTo>
                          <a:pt x="6" y="0"/>
                        </a:lnTo>
                        <a:lnTo>
                          <a:pt x="8" y="0"/>
                        </a:lnTo>
                        <a:lnTo>
                          <a:pt x="10" y="0"/>
                        </a:lnTo>
                        <a:lnTo>
                          <a:pt x="12" y="4"/>
                        </a:lnTo>
                        <a:lnTo>
                          <a:pt x="14" y="6"/>
                        </a:lnTo>
                        <a:lnTo>
                          <a:pt x="16" y="10"/>
                        </a:lnTo>
                        <a:lnTo>
                          <a:pt x="16" y="14"/>
                        </a:lnTo>
                        <a:lnTo>
                          <a:pt x="16" y="16"/>
                        </a:lnTo>
                        <a:lnTo>
                          <a:pt x="14" y="18"/>
                        </a:lnTo>
                        <a:lnTo>
                          <a:pt x="12" y="18"/>
                        </a:lnTo>
                        <a:lnTo>
                          <a:pt x="10" y="20"/>
                        </a:lnTo>
                        <a:lnTo>
                          <a:pt x="8" y="20"/>
                        </a:lnTo>
                        <a:lnTo>
                          <a:pt x="6" y="20"/>
                        </a:lnTo>
                        <a:lnTo>
                          <a:pt x="4" y="20"/>
                        </a:lnTo>
                        <a:lnTo>
                          <a:pt x="2" y="16"/>
                        </a:lnTo>
                        <a:lnTo>
                          <a:pt x="0" y="12"/>
                        </a:lnTo>
                        <a:lnTo>
                          <a:pt x="0" y="10"/>
                        </a:lnTo>
                        <a:lnTo>
                          <a:pt x="0" y="6"/>
                        </a:lnTo>
                        <a:close/>
                      </a:path>
                    </a:pathLst>
                  </a:custGeom>
                  <a:solidFill>
                    <a:srgbClr val="FFEA33"/>
                  </a:solidFill>
                  <a:ln w="9525">
                    <a:noFill/>
                    <a:round/>
                    <a:headEnd/>
                    <a:tailEnd/>
                  </a:ln>
                </p:spPr>
                <p:txBody>
                  <a:bodyPr/>
                  <a:lstStyle/>
                  <a:p>
                    <a:endParaRPr lang="es-AR"/>
                  </a:p>
                </p:txBody>
              </p:sp>
              <p:sp>
                <p:nvSpPr>
                  <p:cNvPr id="75208" name="Freeform 488"/>
                  <p:cNvSpPr>
                    <a:spLocks/>
                  </p:cNvSpPr>
                  <p:nvPr/>
                </p:nvSpPr>
                <p:spPr bwMode="auto">
                  <a:xfrm>
                    <a:off x="4600" y="2276"/>
                    <a:ext cx="16" cy="12"/>
                  </a:xfrm>
                  <a:custGeom>
                    <a:avLst/>
                    <a:gdLst>
                      <a:gd name="T0" fmla="*/ 0 w 16"/>
                      <a:gd name="T1" fmla="*/ 2 h 12"/>
                      <a:gd name="T2" fmla="*/ 4 w 16"/>
                      <a:gd name="T3" fmla="*/ 2 h 12"/>
                      <a:gd name="T4" fmla="*/ 6 w 16"/>
                      <a:gd name="T5" fmla="*/ 0 h 12"/>
                      <a:gd name="T6" fmla="*/ 8 w 16"/>
                      <a:gd name="T7" fmla="*/ 0 h 12"/>
                      <a:gd name="T8" fmla="*/ 8 w 16"/>
                      <a:gd name="T9" fmla="*/ 0 h 12"/>
                      <a:gd name="T10" fmla="*/ 14 w 16"/>
                      <a:gd name="T11" fmla="*/ 2 h 12"/>
                      <a:gd name="T12" fmla="*/ 16 w 16"/>
                      <a:gd name="T13" fmla="*/ 4 h 12"/>
                      <a:gd name="T14" fmla="*/ 16 w 16"/>
                      <a:gd name="T15" fmla="*/ 8 h 12"/>
                      <a:gd name="T16" fmla="*/ 14 w 16"/>
                      <a:gd name="T17" fmla="*/ 10 h 12"/>
                      <a:gd name="T18" fmla="*/ 14 w 16"/>
                      <a:gd name="T19" fmla="*/ 12 h 12"/>
                      <a:gd name="T20" fmla="*/ 12 w 16"/>
                      <a:gd name="T21" fmla="*/ 12 h 12"/>
                      <a:gd name="T22" fmla="*/ 10 w 16"/>
                      <a:gd name="T23" fmla="*/ 12 h 12"/>
                      <a:gd name="T24" fmla="*/ 8 w 16"/>
                      <a:gd name="T25" fmla="*/ 12 h 12"/>
                      <a:gd name="T26" fmla="*/ 8 w 16"/>
                      <a:gd name="T27" fmla="*/ 12 h 12"/>
                      <a:gd name="T28" fmla="*/ 6 w 16"/>
                      <a:gd name="T29" fmla="*/ 10 h 12"/>
                      <a:gd name="T30" fmla="*/ 4 w 16"/>
                      <a:gd name="T31" fmla="*/ 10 h 12"/>
                      <a:gd name="T32" fmla="*/ 2 w 16"/>
                      <a:gd name="T33" fmla="*/ 8 h 12"/>
                      <a:gd name="T34" fmla="*/ 2 w 16"/>
                      <a:gd name="T35" fmla="*/ 8 h 12"/>
                      <a:gd name="T36" fmla="*/ 0 w 16"/>
                      <a:gd name="T37" fmla="*/ 6 h 12"/>
                      <a:gd name="T38" fmla="*/ 0 w 16"/>
                      <a:gd name="T39" fmla="*/ 4 h 12"/>
                      <a:gd name="T40" fmla="*/ 0 w 16"/>
                      <a:gd name="T41" fmla="*/ 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2"/>
                      <a:gd name="T65" fmla="*/ 16 w 1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2">
                        <a:moveTo>
                          <a:pt x="0" y="2"/>
                        </a:moveTo>
                        <a:lnTo>
                          <a:pt x="4" y="2"/>
                        </a:lnTo>
                        <a:lnTo>
                          <a:pt x="6" y="0"/>
                        </a:lnTo>
                        <a:lnTo>
                          <a:pt x="8" y="0"/>
                        </a:lnTo>
                        <a:lnTo>
                          <a:pt x="14" y="2"/>
                        </a:lnTo>
                        <a:lnTo>
                          <a:pt x="16" y="4"/>
                        </a:lnTo>
                        <a:lnTo>
                          <a:pt x="16" y="8"/>
                        </a:lnTo>
                        <a:lnTo>
                          <a:pt x="14" y="10"/>
                        </a:lnTo>
                        <a:lnTo>
                          <a:pt x="14" y="12"/>
                        </a:lnTo>
                        <a:lnTo>
                          <a:pt x="12" y="12"/>
                        </a:lnTo>
                        <a:lnTo>
                          <a:pt x="10" y="12"/>
                        </a:lnTo>
                        <a:lnTo>
                          <a:pt x="8" y="12"/>
                        </a:lnTo>
                        <a:lnTo>
                          <a:pt x="6" y="10"/>
                        </a:lnTo>
                        <a:lnTo>
                          <a:pt x="4" y="10"/>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5209" name="Freeform 489"/>
                  <p:cNvSpPr>
                    <a:spLocks/>
                  </p:cNvSpPr>
                  <p:nvPr/>
                </p:nvSpPr>
                <p:spPr bwMode="auto">
                  <a:xfrm>
                    <a:off x="4576" y="2260"/>
                    <a:ext cx="16" cy="16"/>
                  </a:xfrm>
                  <a:custGeom>
                    <a:avLst/>
                    <a:gdLst>
                      <a:gd name="T0" fmla="*/ 10 w 16"/>
                      <a:gd name="T1" fmla="*/ 0 h 16"/>
                      <a:gd name="T2" fmla="*/ 8 w 16"/>
                      <a:gd name="T3" fmla="*/ 0 h 16"/>
                      <a:gd name="T4" fmla="*/ 8 w 16"/>
                      <a:gd name="T5" fmla="*/ 0 h 16"/>
                      <a:gd name="T6" fmla="*/ 6 w 16"/>
                      <a:gd name="T7" fmla="*/ 0 h 16"/>
                      <a:gd name="T8" fmla="*/ 4 w 16"/>
                      <a:gd name="T9" fmla="*/ 0 h 16"/>
                      <a:gd name="T10" fmla="*/ 4 w 16"/>
                      <a:gd name="T11" fmla="*/ 2 h 16"/>
                      <a:gd name="T12" fmla="*/ 2 w 16"/>
                      <a:gd name="T13" fmla="*/ 2 h 16"/>
                      <a:gd name="T14" fmla="*/ 0 w 16"/>
                      <a:gd name="T15" fmla="*/ 2 h 16"/>
                      <a:gd name="T16" fmla="*/ 0 w 16"/>
                      <a:gd name="T17" fmla="*/ 4 h 16"/>
                      <a:gd name="T18" fmla="*/ 0 w 16"/>
                      <a:gd name="T19" fmla="*/ 6 h 16"/>
                      <a:gd name="T20" fmla="*/ 0 w 16"/>
                      <a:gd name="T21" fmla="*/ 8 h 16"/>
                      <a:gd name="T22" fmla="*/ 2 w 16"/>
                      <a:gd name="T23" fmla="*/ 10 h 16"/>
                      <a:gd name="T24" fmla="*/ 2 w 16"/>
                      <a:gd name="T25" fmla="*/ 10 h 16"/>
                      <a:gd name="T26" fmla="*/ 2 w 16"/>
                      <a:gd name="T27" fmla="*/ 10 h 16"/>
                      <a:gd name="T28" fmla="*/ 4 w 16"/>
                      <a:gd name="T29" fmla="*/ 12 h 16"/>
                      <a:gd name="T30" fmla="*/ 6 w 16"/>
                      <a:gd name="T31" fmla="*/ 12 h 16"/>
                      <a:gd name="T32" fmla="*/ 8 w 16"/>
                      <a:gd name="T33" fmla="*/ 14 h 16"/>
                      <a:gd name="T34" fmla="*/ 10 w 16"/>
                      <a:gd name="T35" fmla="*/ 14 h 16"/>
                      <a:gd name="T36" fmla="*/ 12 w 16"/>
                      <a:gd name="T37" fmla="*/ 16 h 16"/>
                      <a:gd name="T38" fmla="*/ 14 w 16"/>
                      <a:gd name="T39" fmla="*/ 16 h 16"/>
                      <a:gd name="T40" fmla="*/ 14 w 16"/>
                      <a:gd name="T41" fmla="*/ 16 h 16"/>
                      <a:gd name="T42" fmla="*/ 16 w 16"/>
                      <a:gd name="T43" fmla="*/ 16 h 16"/>
                      <a:gd name="T44" fmla="*/ 16 w 16"/>
                      <a:gd name="T45" fmla="*/ 16 h 16"/>
                      <a:gd name="T46" fmla="*/ 16 w 16"/>
                      <a:gd name="T47" fmla="*/ 14 h 16"/>
                      <a:gd name="T48" fmla="*/ 16 w 16"/>
                      <a:gd name="T49" fmla="*/ 12 h 16"/>
                      <a:gd name="T50" fmla="*/ 16 w 16"/>
                      <a:gd name="T51" fmla="*/ 10 h 16"/>
                      <a:gd name="T52" fmla="*/ 16 w 16"/>
                      <a:gd name="T53" fmla="*/ 6 h 16"/>
                      <a:gd name="T54" fmla="*/ 12 w 16"/>
                      <a:gd name="T55" fmla="*/ 2 h 16"/>
                      <a:gd name="T56" fmla="*/ 10 w 16"/>
                      <a:gd name="T57" fmla="*/ 0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
                      <a:gd name="T88" fmla="*/ 0 h 16"/>
                      <a:gd name="T89" fmla="*/ 16 w 16"/>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 h="16">
                        <a:moveTo>
                          <a:pt x="10" y="0"/>
                        </a:moveTo>
                        <a:lnTo>
                          <a:pt x="8" y="0"/>
                        </a:lnTo>
                        <a:lnTo>
                          <a:pt x="6" y="0"/>
                        </a:lnTo>
                        <a:lnTo>
                          <a:pt x="4" y="0"/>
                        </a:lnTo>
                        <a:lnTo>
                          <a:pt x="4" y="2"/>
                        </a:lnTo>
                        <a:lnTo>
                          <a:pt x="2" y="2"/>
                        </a:lnTo>
                        <a:lnTo>
                          <a:pt x="0" y="2"/>
                        </a:lnTo>
                        <a:lnTo>
                          <a:pt x="0" y="4"/>
                        </a:lnTo>
                        <a:lnTo>
                          <a:pt x="0" y="6"/>
                        </a:lnTo>
                        <a:lnTo>
                          <a:pt x="0" y="8"/>
                        </a:lnTo>
                        <a:lnTo>
                          <a:pt x="2" y="10"/>
                        </a:lnTo>
                        <a:lnTo>
                          <a:pt x="4" y="12"/>
                        </a:lnTo>
                        <a:lnTo>
                          <a:pt x="6" y="12"/>
                        </a:lnTo>
                        <a:lnTo>
                          <a:pt x="8" y="14"/>
                        </a:lnTo>
                        <a:lnTo>
                          <a:pt x="10" y="14"/>
                        </a:lnTo>
                        <a:lnTo>
                          <a:pt x="12" y="16"/>
                        </a:lnTo>
                        <a:lnTo>
                          <a:pt x="14" y="16"/>
                        </a:lnTo>
                        <a:lnTo>
                          <a:pt x="16" y="16"/>
                        </a:lnTo>
                        <a:lnTo>
                          <a:pt x="16" y="14"/>
                        </a:lnTo>
                        <a:lnTo>
                          <a:pt x="16" y="12"/>
                        </a:lnTo>
                        <a:lnTo>
                          <a:pt x="16" y="10"/>
                        </a:lnTo>
                        <a:lnTo>
                          <a:pt x="16" y="6"/>
                        </a:lnTo>
                        <a:lnTo>
                          <a:pt x="12" y="2"/>
                        </a:lnTo>
                        <a:lnTo>
                          <a:pt x="10" y="0"/>
                        </a:lnTo>
                        <a:close/>
                      </a:path>
                    </a:pathLst>
                  </a:custGeom>
                  <a:solidFill>
                    <a:srgbClr val="FFEA33"/>
                  </a:solidFill>
                  <a:ln w="9525">
                    <a:noFill/>
                    <a:round/>
                    <a:headEnd/>
                    <a:tailEnd/>
                  </a:ln>
                </p:spPr>
                <p:txBody>
                  <a:bodyPr/>
                  <a:lstStyle/>
                  <a:p>
                    <a:endParaRPr lang="es-AR"/>
                  </a:p>
                </p:txBody>
              </p:sp>
              <p:sp>
                <p:nvSpPr>
                  <p:cNvPr id="75210" name="Freeform 490"/>
                  <p:cNvSpPr>
                    <a:spLocks/>
                  </p:cNvSpPr>
                  <p:nvPr/>
                </p:nvSpPr>
                <p:spPr bwMode="auto">
                  <a:xfrm>
                    <a:off x="4554" y="2158"/>
                    <a:ext cx="8" cy="12"/>
                  </a:xfrm>
                  <a:custGeom>
                    <a:avLst/>
                    <a:gdLst>
                      <a:gd name="T0" fmla="*/ 0 w 8"/>
                      <a:gd name="T1" fmla="*/ 6 h 12"/>
                      <a:gd name="T2" fmla="*/ 0 w 8"/>
                      <a:gd name="T3" fmla="*/ 2 h 12"/>
                      <a:gd name="T4" fmla="*/ 0 w 8"/>
                      <a:gd name="T5" fmla="*/ 0 h 12"/>
                      <a:gd name="T6" fmla="*/ 2 w 8"/>
                      <a:gd name="T7" fmla="*/ 0 h 12"/>
                      <a:gd name="T8" fmla="*/ 4 w 8"/>
                      <a:gd name="T9" fmla="*/ 0 h 12"/>
                      <a:gd name="T10" fmla="*/ 6 w 8"/>
                      <a:gd name="T11" fmla="*/ 2 h 12"/>
                      <a:gd name="T12" fmla="*/ 8 w 8"/>
                      <a:gd name="T13" fmla="*/ 6 h 12"/>
                      <a:gd name="T14" fmla="*/ 8 w 8"/>
                      <a:gd name="T15" fmla="*/ 8 h 12"/>
                      <a:gd name="T16" fmla="*/ 8 w 8"/>
                      <a:gd name="T17" fmla="*/ 10 h 12"/>
                      <a:gd name="T18" fmla="*/ 6 w 8"/>
                      <a:gd name="T19" fmla="*/ 12 h 12"/>
                      <a:gd name="T20" fmla="*/ 4 w 8"/>
                      <a:gd name="T21" fmla="*/ 12 h 12"/>
                      <a:gd name="T22" fmla="*/ 2 w 8"/>
                      <a:gd name="T23" fmla="*/ 12 h 12"/>
                      <a:gd name="T24" fmla="*/ 2 w 8"/>
                      <a:gd name="T25" fmla="*/ 10 h 12"/>
                      <a:gd name="T26" fmla="*/ 0 w 8"/>
                      <a:gd name="T27" fmla="*/ 10 h 12"/>
                      <a:gd name="T28" fmla="*/ 0 w 8"/>
                      <a:gd name="T29" fmla="*/ 8 h 12"/>
                      <a:gd name="T30" fmla="*/ 0 w 8"/>
                      <a:gd name="T31" fmla="*/ 6 h 12"/>
                      <a:gd name="T32" fmla="*/ 0 w 8"/>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2"/>
                      <a:gd name="T53" fmla="*/ 8 w 8"/>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2">
                        <a:moveTo>
                          <a:pt x="0" y="6"/>
                        </a:moveTo>
                        <a:lnTo>
                          <a:pt x="0" y="2"/>
                        </a:lnTo>
                        <a:lnTo>
                          <a:pt x="0" y="0"/>
                        </a:lnTo>
                        <a:lnTo>
                          <a:pt x="2" y="0"/>
                        </a:lnTo>
                        <a:lnTo>
                          <a:pt x="4" y="0"/>
                        </a:lnTo>
                        <a:lnTo>
                          <a:pt x="6" y="2"/>
                        </a:lnTo>
                        <a:lnTo>
                          <a:pt x="8" y="6"/>
                        </a:lnTo>
                        <a:lnTo>
                          <a:pt x="8" y="8"/>
                        </a:lnTo>
                        <a:lnTo>
                          <a:pt x="8" y="10"/>
                        </a:lnTo>
                        <a:lnTo>
                          <a:pt x="6" y="12"/>
                        </a:lnTo>
                        <a:lnTo>
                          <a:pt x="4" y="12"/>
                        </a:lnTo>
                        <a:lnTo>
                          <a:pt x="2" y="12"/>
                        </a:lnTo>
                        <a:lnTo>
                          <a:pt x="2" y="10"/>
                        </a:lnTo>
                        <a:lnTo>
                          <a:pt x="0" y="10"/>
                        </a:lnTo>
                        <a:lnTo>
                          <a:pt x="0" y="8"/>
                        </a:lnTo>
                        <a:lnTo>
                          <a:pt x="0" y="6"/>
                        </a:lnTo>
                        <a:close/>
                      </a:path>
                    </a:pathLst>
                  </a:custGeom>
                  <a:solidFill>
                    <a:srgbClr val="FFEA33"/>
                  </a:solidFill>
                  <a:ln w="9525">
                    <a:noFill/>
                    <a:round/>
                    <a:headEnd/>
                    <a:tailEnd/>
                  </a:ln>
                </p:spPr>
                <p:txBody>
                  <a:bodyPr/>
                  <a:lstStyle/>
                  <a:p>
                    <a:endParaRPr lang="es-AR"/>
                  </a:p>
                </p:txBody>
              </p:sp>
              <p:sp>
                <p:nvSpPr>
                  <p:cNvPr id="75211" name="Freeform 491"/>
                  <p:cNvSpPr>
                    <a:spLocks/>
                  </p:cNvSpPr>
                  <p:nvPr/>
                </p:nvSpPr>
                <p:spPr bwMode="auto">
                  <a:xfrm>
                    <a:off x="4544" y="2162"/>
                    <a:ext cx="8" cy="10"/>
                  </a:xfrm>
                  <a:custGeom>
                    <a:avLst/>
                    <a:gdLst>
                      <a:gd name="T0" fmla="*/ 2 w 8"/>
                      <a:gd name="T1" fmla="*/ 0 h 10"/>
                      <a:gd name="T2" fmla="*/ 0 w 8"/>
                      <a:gd name="T3" fmla="*/ 2 h 10"/>
                      <a:gd name="T4" fmla="*/ 0 w 8"/>
                      <a:gd name="T5" fmla="*/ 4 h 10"/>
                      <a:gd name="T6" fmla="*/ 0 w 8"/>
                      <a:gd name="T7" fmla="*/ 6 h 10"/>
                      <a:gd name="T8" fmla="*/ 0 w 8"/>
                      <a:gd name="T9" fmla="*/ 8 h 10"/>
                      <a:gd name="T10" fmla="*/ 2 w 8"/>
                      <a:gd name="T11" fmla="*/ 8 h 10"/>
                      <a:gd name="T12" fmla="*/ 4 w 8"/>
                      <a:gd name="T13" fmla="*/ 10 h 10"/>
                      <a:gd name="T14" fmla="*/ 6 w 8"/>
                      <a:gd name="T15" fmla="*/ 10 h 10"/>
                      <a:gd name="T16" fmla="*/ 8 w 8"/>
                      <a:gd name="T17" fmla="*/ 8 h 10"/>
                      <a:gd name="T18" fmla="*/ 8 w 8"/>
                      <a:gd name="T19" fmla="*/ 6 h 10"/>
                      <a:gd name="T20" fmla="*/ 6 w 8"/>
                      <a:gd name="T21" fmla="*/ 2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6"/>
                        </a:lnTo>
                        <a:lnTo>
                          <a:pt x="0" y="8"/>
                        </a:lnTo>
                        <a:lnTo>
                          <a:pt x="2" y="8"/>
                        </a:lnTo>
                        <a:lnTo>
                          <a:pt x="4" y="10"/>
                        </a:lnTo>
                        <a:lnTo>
                          <a:pt x="6" y="10"/>
                        </a:lnTo>
                        <a:lnTo>
                          <a:pt x="8" y="8"/>
                        </a:lnTo>
                        <a:lnTo>
                          <a:pt x="8" y="6"/>
                        </a:lnTo>
                        <a:lnTo>
                          <a:pt x="6" y="2"/>
                        </a:lnTo>
                        <a:lnTo>
                          <a:pt x="4" y="0"/>
                        </a:lnTo>
                        <a:lnTo>
                          <a:pt x="2" y="0"/>
                        </a:lnTo>
                        <a:close/>
                      </a:path>
                    </a:pathLst>
                  </a:custGeom>
                  <a:solidFill>
                    <a:srgbClr val="FFEA33"/>
                  </a:solidFill>
                  <a:ln w="9525">
                    <a:noFill/>
                    <a:round/>
                    <a:headEnd/>
                    <a:tailEnd/>
                  </a:ln>
                </p:spPr>
                <p:txBody>
                  <a:bodyPr/>
                  <a:lstStyle/>
                  <a:p>
                    <a:endParaRPr lang="es-AR"/>
                  </a:p>
                </p:txBody>
              </p:sp>
              <p:sp>
                <p:nvSpPr>
                  <p:cNvPr id="75212" name="Freeform 492"/>
                  <p:cNvSpPr>
                    <a:spLocks/>
                  </p:cNvSpPr>
                  <p:nvPr/>
                </p:nvSpPr>
                <p:spPr bwMode="auto">
                  <a:xfrm>
                    <a:off x="4544" y="2174"/>
                    <a:ext cx="12" cy="12"/>
                  </a:xfrm>
                  <a:custGeom>
                    <a:avLst/>
                    <a:gdLst>
                      <a:gd name="T0" fmla="*/ 6 w 12"/>
                      <a:gd name="T1" fmla="*/ 0 h 12"/>
                      <a:gd name="T2" fmla="*/ 4 w 12"/>
                      <a:gd name="T3" fmla="*/ 0 h 12"/>
                      <a:gd name="T4" fmla="*/ 2 w 12"/>
                      <a:gd name="T5" fmla="*/ 0 h 12"/>
                      <a:gd name="T6" fmla="*/ 2 w 12"/>
                      <a:gd name="T7" fmla="*/ 0 h 12"/>
                      <a:gd name="T8" fmla="*/ 0 w 12"/>
                      <a:gd name="T9" fmla="*/ 2 h 12"/>
                      <a:gd name="T10" fmla="*/ 0 w 12"/>
                      <a:gd name="T11" fmla="*/ 4 h 12"/>
                      <a:gd name="T12" fmla="*/ 0 w 12"/>
                      <a:gd name="T13" fmla="*/ 6 h 12"/>
                      <a:gd name="T14" fmla="*/ 0 w 12"/>
                      <a:gd name="T15" fmla="*/ 8 h 12"/>
                      <a:gd name="T16" fmla="*/ 4 w 12"/>
                      <a:gd name="T17" fmla="*/ 10 h 12"/>
                      <a:gd name="T18" fmla="*/ 6 w 12"/>
                      <a:gd name="T19" fmla="*/ 12 h 12"/>
                      <a:gd name="T20" fmla="*/ 8 w 12"/>
                      <a:gd name="T21" fmla="*/ 12 h 12"/>
                      <a:gd name="T22" fmla="*/ 10 w 12"/>
                      <a:gd name="T23" fmla="*/ 12 h 12"/>
                      <a:gd name="T24" fmla="*/ 10 w 12"/>
                      <a:gd name="T25" fmla="*/ 12 h 12"/>
                      <a:gd name="T26" fmla="*/ 12 w 12"/>
                      <a:gd name="T27" fmla="*/ 10 h 12"/>
                      <a:gd name="T28" fmla="*/ 12 w 12"/>
                      <a:gd name="T29" fmla="*/ 10 h 12"/>
                      <a:gd name="T30" fmla="*/ 12 w 12"/>
                      <a:gd name="T31" fmla="*/ 8 h 12"/>
                      <a:gd name="T32" fmla="*/ 10 w 12"/>
                      <a:gd name="T33" fmla="*/ 6 h 12"/>
                      <a:gd name="T34" fmla="*/ 10 w 12"/>
                      <a:gd name="T35" fmla="*/ 4 h 12"/>
                      <a:gd name="T36" fmla="*/ 10 w 12"/>
                      <a:gd name="T37" fmla="*/ 2 h 12"/>
                      <a:gd name="T38" fmla="*/ 8 w 12"/>
                      <a:gd name="T39" fmla="*/ 0 h 12"/>
                      <a:gd name="T40" fmla="*/ 6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6" y="0"/>
                        </a:moveTo>
                        <a:lnTo>
                          <a:pt x="4" y="0"/>
                        </a:lnTo>
                        <a:lnTo>
                          <a:pt x="2" y="0"/>
                        </a:lnTo>
                        <a:lnTo>
                          <a:pt x="0" y="2"/>
                        </a:lnTo>
                        <a:lnTo>
                          <a:pt x="0" y="4"/>
                        </a:lnTo>
                        <a:lnTo>
                          <a:pt x="0" y="6"/>
                        </a:lnTo>
                        <a:lnTo>
                          <a:pt x="0" y="8"/>
                        </a:lnTo>
                        <a:lnTo>
                          <a:pt x="4" y="10"/>
                        </a:lnTo>
                        <a:lnTo>
                          <a:pt x="6" y="12"/>
                        </a:lnTo>
                        <a:lnTo>
                          <a:pt x="8" y="12"/>
                        </a:lnTo>
                        <a:lnTo>
                          <a:pt x="10" y="12"/>
                        </a:lnTo>
                        <a:lnTo>
                          <a:pt x="12" y="10"/>
                        </a:lnTo>
                        <a:lnTo>
                          <a:pt x="12" y="8"/>
                        </a:lnTo>
                        <a:lnTo>
                          <a:pt x="10" y="6"/>
                        </a:lnTo>
                        <a:lnTo>
                          <a:pt x="10" y="4"/>
                        </a:lnTo>
                        <a:lnTo>
                          <a:pt x="10" y="2"/>
                        </a:lnTo>
                        <a:lnTo>
                          <a:pt x="8" y="0"/>
                        </a:lnTo>
                        <a:lnTo>
                          <a:pt x="6" y="0"/>
                        </a:lnTo>
                        <a:close/>
                      </a:path>
                    </a:pathLst>
                  </a:custGeom>
                  <a:solidFill>
                    <a:srgbClr val="FFEA33"/>
                  </a:solidFill>
                  <a:ln w="9525">
                    <a:noFill/>
                    <a:round/>
                    <a:headEnd/>
                    <a:tailEnd/>
                  </a:ln>
                </p:spPr>
                <p:txBody>
                  <a:bodyPr/>
                  <a:lstStyle/>
                  <a:p>
                    <a:endParaRPr lang="es-AR"/>
                  </a:p>
                </p:txBody>
              </p:sp>
              <p:sp>
                <p:nvSpPr>
                  <p:cNvPr id="75213" name="Freeform 493"/>
                  <p:cNvSpPr>
                    <a:spLocks/>
                  </p:cNvSpPr>
                  <p:nvPr/>
                </p:nvSpPr>
                <p:spPr bwMode="auto">
                  <a:xfrm>
                    <a:off x="4558" y="2170"/>
                    <a:ext cx="10" cy="10"/>
                  </a:xfrm>
                  <a:custGeom>
                    <a:avLst/>
                    <a:gdLst>
                      <a:gd name="T0" fmla="*/ 0 w 10"/>
                      <a:gd name="T1" fmla="*/ 4 h 10"/>
                      <a:gd name="T2" fmla="*/ 2 w 10"/>
                      <a:gd name="T3" fmla="*/ 2 h 10"/>
                      <a:gd name="T4" fmla="*/ 4 w 10"/>
                      <a:gd name="T5" fmla="*/ 2 h 10"/>
                      <a:gd name="T6" fmla="*/ 6 w 10"/>
                      <a:gd name="T7" fmla="*/ 0 h 10"/>
                      <a:gd name="T8" fmla="*/ 6 w 10"/>
                      <a:gd name="T9" fmla="*/ 0 h 10"/>
                      <a:gd name="T10" fmla="*/ 8 w 10"/>
                      <a:gd name="T11" fmla="*/ 2 h 10"/>
                      <a:gd name="T12" fmla="*/ 10 w 10"/>
                      <a:gd name="T13" fmla="*/ 6 h 10"/>
                      <a:gd name="T14" fmla="*/ 10 w 10"/>
                      <a:gd name="T15" fmla="*/ 8 h 10"/>
                      <a:gd name="T16" fmla="*/ 10 w 10"/>
                      <a:gd name="T17" fmla="*/ 10 h 10"/>
                      <a:gd name="T18" fmla="*/ 8 w 10"/>
                      <a:gd name="T19" fmla="*/ 10 h 10"/>
                      <a:gd name="T20" fmla="*/ 6 w 10"/>
                      <a:gd name="T21" fmla="*/ 10 h 10"/>
                      <a:gd name="T22" fmla="*/ 4 w 10"/>
                      <a:gd name="T23" fmla="*/ 10 h 10"/>
                      <a:gd name="T24" fmla="*/ 2 w 10"/>
                      <a:gd name="T25" fmla="*/ 10 h 10"/>
                      <a:gd name="T26" fmla="*/ 0 w 10"/>
                      <a:gd name="T27" fmla="*/ 8 h 10"/>
                      <a:gd name="T28" fmla="*/ 0 w 10"/>
                      <a:gd name="T29" fmla="*/ 8 h 10"/>
                      <a:gd name="T30" fmla="*/ 0 w 10"/>
                      <a:gd name="T31" fmla="*/ 6 h 10"/>
                      <a:gd name="T32" fmla="*/ 0 w 10"/>
                      <a:gd name="T33" fmla="*/ 4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4"/>
                        </a:moveTo>
                        <a:lnTo>
                          <a:pt x="2" y="2"/>
                        </a:lnTo>
                        <a:lnTo>
                          <a:pt x="4" y="2"/>
                        </a:lnTo>
                        <a:lnTo>
                          <a:pt x="6" y="0"/>
                        </a:lnTo>
                        <a:lnTo>
                          <a:pt x="8" y="2"/>
                        </a:lnTo>
                        <a:lnTo>
                          <a:pt x="10" y="6"/>
                        </a:lnTo>
                        <a:lnTo>
                          <a:pt x="10" y="8"/>
                        </a:lnTo>
                        <a:lnTo>
                          <a:pt x="10" y="10"/>
                        </a:lnTo>
                        <a:lnTo>
                          <a:pt x="8" y="10"/>
                        </a:lnTo>
                        <a:lnTo>
                          <a:pt x="6" y="10"/>
                        </a:lnTo>
                        <a:lnTo>
                          <a:pt x="4" y="10"/>
                        </a:lnTo>
                        <a:lnTo>
                          <a:pt x="2" y="10"/>
                        </a:lnTo>
                        <a:lnTo>
                          <a:pt x="0" y="8"/>
                        </a:lnTo>
                        <a:lnTo>
                          <a:pt x="0" y="6"/>
                        </a:lnTo>
                        <a:lnTo>
                          <a:pt x="0" y="4"/>
                        </a:lnTo>
                        <a:close/>
                      </a:path>
                    </a:pathLst>
                  </a:custGeom>
                  <a:solidFill>
                    <a:srgbClr val="FFEA33"/>
                  </a:solidFill>
                  <a:ln w="9525">
                    <a:noFill/>
                    <a:round/>
                    <a:headEnd/>
                    <a:tailEnd/>
                  </a:ln>
                </p:spPr>
                <p:txBody>
                  <a:bodyPr/>
                  <a:lstStyle/>
                  <a:p>
                    <a:endParaRPr lang="es-AR"/>
                  </a:p>
                </p:txBody>
              </p:sp>
              <p:sp>
                <p:nvSpPr>
                  <p:cNvPr id="75214" name="Freeform 494"/>
                  <p:cNvSpPr>
                    <a:spLocks/>
                  </p:cNvSpPr>
                  <p:nvPr/>
                </p:nvSpPr>
                <p:spPr bwMode="auto">
                  <a:xfrm>
                    <a:off x="4544" y="2192"/>
                    <a:ext cx="4" cy="12"/>
                  </a:xfrm>
                  <a:custGeom>
                    <a:avLst/>
                    <a:gdLst>
                      <a:gd name="T0" fmla="*/ 4 w 4"/>
                      <a:gd name="T1" fmla="*/ 0 h 12"/>
                      <a:gd name="T2" fmla="*/ 2 w 4"/>
                      <a:gd name="T3" fmla="*/ 0 h 12"/>
                      <a:gd name="T4" fmla="*/ 0 w 4"/>
                      <a:gd name="T5" fmla="*/ 2 h 12"/>
                      <a:gd name="T6" fmla="*/ 0 w 4"/>
                      <a:gd name="T7" fmla="*/ 6 h 12"/>
                      <a:gd name="T8" fmla="*/ 0 w 4"/>
                      <a:gd name="T9" fmla="*/ 8 h 12"/>
                      <a:gd name="T10" fmla="*/ 0 w 4"/>
                      <a:gd name="T11" fmla="*/ 10 h 12"/>
                      <a:gd name="T12" fmla="*/ 2 w 4"/>
                      <a:gd name="T13" fmla="*/ 12 h 12"/>
                      <a:gd name="T14" fmla="*/ 4 w 4"/>
                      <a:gd name="T15" fmla="*/ 12 h 12"/>
                      <a:gd name="T16" fmla="*/ 4 w 4"/>
                      <a:gd name="T17" fmla="*/ 12 h 12"/>
                      <a:gd name="T18" fmla="*/ 4 w 4"/>
                      <a:gd name="T19" fmla="*/ 10 h 12"/>
                      <a:gd name="T20" fmla="*/ 4 w 4"/>
                      <a:gd name="T21" fmla="*/ 4 h 12"/>
                      <a:gd name="T22" fmla="*/ 2 w 4"/>
                      <a:gd name="T23" fmla="*/ 0 h 12"/>
                      <a:gd name="T24" fmla="*/ 4 w 4"/>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2"/>
                      <a:gd name="T41" fmla="*/ 4 w 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2">
                        <a:moveTo>
                          <a:pt x="4" y="0"/>
                        </a:moveTo>
                        <a:lnTo>
                          <a:pt x="2" y="0"/>
                        </a:lnTo>
                        <a:lnTo>
                          <a:pt x="0" y="2"/>
                        </a:lnTo>
                        <a:lnTo>
                          <a:pt x="0" y="6"/>
                        </a:lnTo>
                        <a:lnTo>
                          <a:pt x="0" y="8"/>
                        </a:lnTo>
                        <a:lnTo>
                          <a:pt x="0" y="10"/>
                        </a:lnTo>
                        <a:lnTo>
                          <a:pt x="2" y="12"/>
                        </a:lnTo>
                        <a:lnTo>
                          <a:pt x="4" y="12"/>
                        </a:lnTo>
                        <a:lnTo>
                          <a:pt x="4" y="10"/>
                        </a:lnTo>
                        <a:lnTo>
                          <a:pt x="4" y="4"/>
                        </a:lnTo>
                        <a:lnTo>
                          <a:pt x="2" y="0"/>
                        </a:lnTo>
                        <a:lnTo>
                          <a:pt x="4" y="0"/>
                        </a:lnTo>
                        <a:close/>
                      </a:path>
                    </a:pathLst>
                  </a:custGeom>
                  <a:solidFill>
                    <a:srgbClr val="FFEA33"/>
                  </a:solidFill>
                  <a:ln w="9525">
                    <a:noFill/>
                    <a:round/>
                    <a:headEnd/>
                    <a:tailEnd/>
                  </a:ln>
                </p:spPr>
                <p:txBody>
                  <a:bodyPr/>
                  <a:lstStyle/>
                  <a:p>
                    <a:endParaRPr lang="es-AR"/>
                  </a:p>
                </p:txBody>
              </p:sp>
              <p:sp>
                <p:nvSpPr>
                  <p:cNvPr id="75215" name="Freeform 495"/>
                  <p:cNvSpPr>
                    <a:spLocks/>
                  </p:cNvSpPr>
                  <p:nvPr/>
                </p:nvSpPr>
                <p:spPr bwMode="auto">
                  <a:xfrm>
                    <a:off x="4548" y="2210"/>
                    <a:ext cx="8" cy="12"/>
                  </a:xfrm>
                  <a:custGeom>
                    <a:avLst/>
                    <a:gdLst>
                      <a:gd name="T0" fmla="*/ 0 w 8"/>
                      <a:gd name="T1" fmla="*/ 0 h 12"/>
                      <a:gd name="T2" fmla="*/ 0 w 8"/>
                      <a:gd name="T3" fmla="*/ 2 h 12"/>
                      <a:gd name="T4" fmla="*/ 0 w 8"/>
                      <a:gd name="T5" fmla="*/ 6 h 12"/>
                      <a:gd name="T6" fmla="*/ 0 w 8"/>
                      <a:gd name="T7" fmla="*/ 10 h 12"/>
                      <a:gd name="T8" fmla="*/ 4 w 8"/>
                      <a:gd name="T9" fmla="*/ 12 h 12"/>
                      <a:gd name="T10" fmla="*/ 6 w 8"/>
                      <a:gd name="T11" fmla="*/ 12 h 12"/>
                      <a:gd name="T12" fmla="*/ 8 w 8"/>
                      <a:gd name="T13" fmla="*/ 12 h 12"/>
                      <a:gd name="T14" fmla="*/ 8 w 8"/>
                      <a:gd name="T15" fmla="*/ 12 h 12"/>
                      <a:gd name="T16" fmla="*/ 8 w 8"/>
                      <a:gd name="T17" fmla="*/ 10 h 12"/>
                      <a:gd name="T18" fmla="*/ 6 w 8"/>
                      <a:gd name="T19" fmla="*/ 6 h 12"/>
                      <a:gd name="T20" fmla="*/ 4 w 8"/>
                      <a:gd name="T21" fmla="*/ 4 h 12"/>
                      <a:gd name="T22" fmla="*/ 4 w 8"/>
                      <a:gd name="T23" fmla="*/ 2 h 12"/>
                      <a:gd name="T24" fmla="*/ 0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0" y="0"/>
                        </a:moveTo>
                        <a:lnTo>
                          <a:pt x="0" y="2"/>
                        </a:lnTo>
                        <a:lnTo>
                          <a:pt x="0" y="6"/>
                        </a:lnTo>
                        <a:lnTo>
                          <a:pt x="0" y="10"/>
                        </a:lnTo>
                        <a:lnTo>
                          <a:pt x="4" y="12"/>
                        </a:lnTo>
                        <a:lnTo>
                          <a:pt x="6" y="12"/>
                        </a:lnTo>
                        <a:lnTo>
                          <a:pt x="8" y="12"/>
                        </a:lnTo>
                        <a:lnTo>
                          <a:pt x="8" y="10"/>
                        </a:lnTo>
                        <a:lnTo>
                          <a:pt x="6" y="6"/>
                        </a:lnTo>
                        <a:lnTo>
                          <a:pt x="4" y="4"/>
                        </a:lnTo>
                        <a:lnTo>
                          <a:pt x="4" y="2"/>
                        </a:lnTo>
                        <a:lnTo>
                          <a:pt x="0" y="0"/>
                        </a:lnTo>
                        <a:close/>
                      </a:path>
                    </a:pathLst>
                  </a:custGeom>
                  <a:solidFill>
                    <a:srgbClr val="FFEA33"/>
                  </a:solidFill>
                  <a:ln w="9525">
                    <a:noFill/>
                    <a:round/>
                    <a:headEnd/>
                    <a:tailEnd/>
                  </a:ln>
                </p:spPr>
                <p:txBody>
                  <a:bodyPr/>
                  <a:lstStyle/>
                  <a:p>
                    <a:endParaRPr lang="es-AR"/>
                  </a:p>
                </p:txBody>
              </p:sp>
              <p:sp>
                <p:nvSpPr>
                  <p:cNvPr id="75216" name="Freeform 496"/>
                  <p:cNvSpPr>
                    <a:spLocks/>
                  </p:cNvSpPr>
                  <p:nvPr/>
                </p:nvSpPr>
                <p:spPr bwMode="auto">
                  <a:xfrm>
                    <a:off x="4556" y="2246"/>
                    <a:ext cx="10" cy="16"/>
                  </a:xfrm>
                  <a:custGeom>
                    <a:avLst/>
                    <a:gdLst>
                      <a:gd name="T0" fmla="*/ 2 w 10"/>
                      <a:gd name="T1" fmla="*/ 0 h 16"/>
                      <a:gd name="T2" fmla="*/ 0 w 10"/>
                      <a:gd name="T3" fmla="*/ 4 h 16"/>
                      <a:gd name="T4" fmla="*/ 0 w 10"/>
                      <a:gd name="T5" fmla="*/ 10 h 16"/>
                      <a:gd name="T6" fmla="*/ 2 w 10"/>
                      <a:gd name="T7" fmla="*/ 14 h 16"/>
                      <a:gd name="T8" fmla="*/ 6 w 10"/>
                      <a:gd name="T9" fmla="*/ 16 h 16"/>
                      <a:gd name="T10" fmla="*/ 8 w 10"/>
                      <a:gd name="T11" fmla="*/ 16 h 16"/>
                      <a:gd name="T12" fmla="*/ 10 w 10"/>
                      <a:gd name="T13" fmla="*/ 14 h 16"/>
                      <a:gd name="T14" fmla="*/ 10 w 10"/>
                      <a:gd name="T15" fmla="*/ 12 h 16"/>
                      <a:gd name="T16" fmla="*/ 10 w 10"/>
                      <a:gd name="T17" fmla="*/ 10 h 16"/>
                      <a:gd name="T18" fmla="*/ 10 w 10"/>
                      <a:gd name="T19" fmla="*/ 8 h 16"/>
                      <a:gd name="T20" fmla="*/ 10 w 10"/>
                      <a:gd name="T21" fmla="*/ 6 h 16"/>
                      <a:gd name="T22" fmla="*/ 10 w 10"/>
                      <a:gd name="T23" fmla="*/ 4 h 16"/>
                      <a:gd name="T24" fmla="*/ 8 w 10"/>
                      <a:gd name="T25" fmla="*/ 2 h 16"/>
                      <a:gd name="T26" fmla="*/ 6 w 10"/>
                      <a:gd name="T27" fmla="*/ 0 h 16"/>
                      <a:gd name="T28" fmla="*/ 6 w 10"/>
                      <a:gd name="T29" fmla="*/ 0 h 16"/>
                      <a:gd name="T30" fmla="*/ 4 w 10"/>
                      <a:gd name="T31" fmla="*/ 0 h 16"/>
                      <a:gd name="T32" fmla="*/ 2 w 10"/>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6"/>
                      <a:gd name="T53" fmla="*/ 10 w 1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6">
                        <a:moveTo>
                          <a:pt x="2" y="0"/>
                        </a:moveTo>
                        <a:lnTo>
                          <a:pt x="0" y="4"/>
                        </a:lnTo>
                        <a:lnTo>
                          <a:pt x="0" y="10"/>
                        </a:lnTo>
                        <a:lnTo>
                          <a:pt x="2" y="14"/>
                        </a:lnTo>
                        <a:lnTo>
                          <a:pt x="6" y="16"/>
                        </a:lnTo>
                        <a:lnTo>
                          <a:pt x="8" y="16"/>
                        </a:lnTo>
                        <a:lnTo>
                          <a:pt x="10" y="14"/>
                        </a:lnTo>
                        <a:lnTo>
                          <a:pt x="10" y="12"/>
                        </a:lnTo>
                        <a:lnTo>
                          <a:pt x="10" y="10"/>
                        </a:lnTo>
                        <a:lnTo>
                          <a:pt x="10" y="8"/>
                        </a:lnTo>
                        <a:lnTo>
                          <a:pt x="10" y="6"/>
                        </a:lnTo>
                        <a:lnTo>
                          <a:pt x="10" y="4"/>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5217" name="Freeform 497"/>
                  <p:cNvSpPr>
                    <a:spLocks/>
                  </p:cNvSpPr>
                  <p:nvPr/>
                </p:nvSpPr>
                <p:spPr bwMode="auto">
                  <a:xfrm>
                    <a:off x="4550" y="2190"/>
                    <a:ext cx="12" cy="12"/>
                  </a:xfrm>
                  <a:custGeom>
                    <a:avLst/>
                    <a:gdLst>
                      <a:gd name="T0" fmla="*/ 8 w 12"/>
                      <a:gd name="T1" fmla="*/ 0 h 12"/>
                      <a:gd name="T2" fmla="*/ 6 w 12"/>
                      <a:gd name="T3" fmla="*/ 0 h 12"/>
                      <a:gd name="T4" fmla="*/ 4 w 12"/>
                      <a:gd name="T5" fmla="*/ 0 h 12"/>
                      <a:gd name="T6" fmla="*/ 2 w 12"/>
                      <a:gd name="T7" fmla="*/ 0 h 12"/>
                      <a:gd name="T8" fmla="*/ 0 w 12"/>
                      <a:gd name="T9" fmla="*/ 2 h 12"/>
                      <a:gd name="T10" fmla="*/ 0 w 12"/>
                      <a:gd name="T11" fmla="*/ 4 h 12"/>
                      <a:gd name="T12" fmla="*/ 0 w 12"/>
                      <a:gd name="T13" fmla="*/ 8 h 12"/>
                      <a:gd name="T14" fmla="*/ 0 w 12"/>
                      <a:gd name="T15" fmla="*/ 12 h 12"/>
                      <a:gd name="T16" fmla="*/ 4 w 12"/>
                      <a:gd name="T17" fmla="*/ 12 h 12"/>
                      <a:gd name="T18" fmla="*/ 4 w 12"/>
                      <a:gd name="T19" fmla="*/ 12 h 12"/>
                      <a:gd name="T20" fmla="*/ 6 w 12"/>
                      <a:gd name="T21" fmla="*/ 12 h 12"/>
                      <a:gd name="T22" fmla="*/ 8 w 12"/>
                      <a:gd name="T23" fmla="*/ 12 h 12"/>
                      <a:gd name="T24" fmla="*/ 8 w 12"/>
                      <a:gd name="T25" fmla="*/ 12 h 12"/>
                      <a:gd name="T26" fmla="*/ 10 w 12"/>
                      <a:gd name="T27" fmla="*/ 10 h 12"/>
                      <a:gd name="T28" fmla="*/ 12 w 12"/>
                      <a:gd name="T29" fmla="*/ 10 h 12"/>
                      <a:gd name="T30" fmla="*/ 12 w 12"/>
                      <a:gd name="T31" fmla="*/ 8 h 12"/>
                      <a:gd name="T32" fmla="*/ 12 w 12"/>
                      <a:gd name="T33" fmla="*/ 8 h 12"/>
                      <a:gd name="T34" fmla="*/ 12 w 12"/>
                      <a:gd name="T35" fmla="*/ 6 h 12"/>
                      <a:gd name="T36" fmla="*/ 10 w 12"/>
                      <a:gd name="T37" fmla="*/ 2 h 12"/>
                      <a:gd name="T38" fmla="*/ 10 w 12"/>
                      <a:gd name="T39" fmla="*/ 0 h 12"/>
                      <a:gd name="T40" fmla="*/ 8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8" y="0"/>
                        </a:moveTo>
                        <a:lnTo>
                          <a:pt x="6" y="0"/>
                        </a:lnTo>
                        <a:lnTo>
                          <a:pt x="4" y="0"/>
                        </a:lnTo>
                        <a:lnTo>
                          <a:pt x="2" y="0"/>
                        </a:lnTo>
                        <a:lnTo>
                          <a:pt x="0" y="2"/>
                        </a:lnTo>
                        <a:lnTo>
                          <a:pt x="0" y="4"/>
                        </a:lnTo>
                        <a:lnTo>
                          <a:pt x="0" y="8"/>
                        </a:lnTo>
                        <a:lnTo>
                          <a:pt x="0" y="12"/>
                        </a:lnTo>
                        <a:lnTo>
                          <a:pt x="4" y="12"/>
                        </a:lnTo>
                        <a:lnTo>
                          <a:pt x="6" y="12"/>
                        </a:lnTo>
                        <a:lnTo>
                          <a:pt x="8" y="12"/>
                        </a:lnTo>
                        <a:lnTo>
                          <a:pt x="10" y="10"/>
                        </a:lnTo>
                        <a:lnTo>
                          <a:pt x="12" y="10"/>
                        </a:lnTo>
                        <a:lnTo>
                          <a:pt x="12" y="8"/>
                        </a:lnTo>
                        <a:lnTo>
                          <a:pt x="12" y="6"/>
                        </a:lnTo>
                        <a:lnTo>
                          <a:pt x="10" y="2"/>
                        </a:lnTo>
                        <a:lnTo>
                          <a:pt x="10" y="0"/>
                        </a:lnTo>
                        <a:lnTo>
                          <a:pt x="8" y="0"/>
                        </a:lnTo>
                        <a:close/>
                      </a:path>
                    </a:pathLst>
                  </a:custGeom>
                  <a:solidFill>
                    <a:srgbClr val="FFEA33"/>
                  </a:solidFill>
                  <a:ln w="9525">
                    <a:noFill/>
                    <a:round/>
                    <a:headEnd/>
                    <a:tailEnd/>
                  </a:ln>
                </p:spPr>
                <p:txBody>
                  <a:bodyPr/>
                  <a:lstStyle/>
                  <a:p>
                    <a:endParaRPr lang="es-AR"/>
                  </a:p>
                </p:txBody>
              </p:sp>
              <p:sp>
                <p:nvSpPr>
                  <p:cNvPr id="75218" name="Freeform 498"/>
                  <p:cNvSpPr>
                    <a:spLocks/>
                  </p:cNvSpPr>
                  <p:nvPr/>
                </p:nvSpPr>
                <p:spPr bwMode="auto">
                  <a:xfrm>
                    <a:off x="4556" y="2204"/>
                    <a:ext cx="12" cy="14"/>
                  </a:xfrm>
                  <a:custGeom>
                    <a:avLst/>
                    <a:gdLst>
                      <a:gd name="T0" fmla="*/ 0 w 12"/>
                      <a:gd name="T1" fmla="*/ 4 h 14"/>
                      <a:gd name="T2" fmla="*/ 0 w 12"/>
                      <a:gd name="T3" fmla="*/ 6 h 14"/>
                      <a:gd name="T4" fmla="*/ 0 w 12"/>
                      <a:gd name="T5" fmla="*/ 12 h 14"/>
                      <a:gd name="T6" fmla="*/ 2 w 12"/>
                      <a:gd name="T7" fmla="*/ 14 h 14"/>
                      <a:gd name="T8" fmla="*/ 6 w 12"/>
                      <a:gd name="T9" fmla="*/ 14 h 14"/>
                      <a:gd name="T10" fmla="*/ 8 w 12"/>
                      <a:gd name="T11" fmla="*/ 14 h 14"/>
                      <a:gd name="T12" fmla="*/ 10 w 12"/>
                      <a:gd name="T13" fmla="*/ 12 h 14"/>
                      <a:gd name="T14" fmla="*/ 12 w 12"/>
                      <a:gd name="T15" fmla="*/ 10 h 14"/>
                      <a:gd name="T16" fmla="*/ 12 w 12"/>
                      <a:gd name="T17" fmla="*/ 8 h 14"/>
                      <a:gd name="T18" fmla="*/ 12 w 12"/>
                      <a:gd name="T19" fmla="*/ 6 h 14"/>
                      <a:gd name="T20" fmla="*/ 12 w 12"/>
                      <a:gd name="T21" fmla="*/ 4 h 14"/>
                      <a:gd name="T22" fmla="*/ 10 w 12"/>
                      <a:gd name="T23" fmla="*/ 2 h 14"/>
                      <a:gd name="T24" fmla="*/ 10 w 12"/>
                      <a:gd name="T25" fmla="*/ 2 h 14"/>
                      <a:gd name="T26" fmla="*/ 8 w 12"/>
                      <a:gd name="T27" fmla="*/ 0 h 14"/>
                      <a:gd name="T28" fmla="*/ 6 w 12"/>
                      <a:gd name="T29" fmla="*/ 0 h 14"/>
                      <a:gd name="T30" fmla="*/ 4 w 12"/>
                      <a:gd name="T31" fmla="*/ 0 h 14"/>
                      <a:gd name="T32" fmla="*/ 0 w 12"/>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4"/>
                      <a:gd name="T53" fmla="*/ 12 w 12"/>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4">
                        <a:moveTo>
                          <a:pt x="0" y="4"/>
                        </a:moveTo>
                        <a:lnTo>
                          <a:pt x="0" y="6"/>
                        </a:lnTo>
                        <a:lnTo>
                          <a:pt x="0" y="12"/>
                        </a:lnTo>
                        <a:lnTo>
                          <a:pt x="2" y="14"/>
                        </a:lnTo>
                        <a:lnTo>
                          <a:pt x="6" y="14"/>
                        </a:lnTo>
                        <a:lnTo>
                          <a:pt x="8" y="14"/>
                        </a:lnTo>
                        <a:lnTo>
                          <a:pt x="10" y="12"/>
                        </a:lnTo>
                        <a:lnTo>
                          <a:pt x="12" y="10"/>
                        </a:lnTo>
                        <a:lnTo>
                          <a:pt x="12" y="8"/>
                        </a:lnTo>
                        <a:lnTo>
                          <a:pt x="12" y="6"/>
                        </a:lnTo>
                        <a:lnTo>
                          <a:pt x="12" y="4"/>
                        </a:lnTo>
                        <a:lnTo>
                          <a:pt x="10" y="2"/>
                        </a:lnTo>
                        <a:lnTo>
                          <a:pt x="8" y="0"/>
                        </a:lnTo>
                        <a:lnTo>
                          <a:pt x="6" y="0"/>
                        </a:lnTo>
                        <a:lnTo>
                          <a:pt x="4" y="0"/>
                        </a:lnTo>
                        <a:lnTo>
                          <a:pt x="0" y="4"/>
                        </a:lnTo>
                        <a:close/>
                      </a:path>
                    </a:pathLst>
                  </a:custGeom>
                  <a:solidFill>
                    <a:srgbClr val="FFEA33"/>
                  </a:solidFill>
                  <a:ln w="9525">
                    <a:noFill/>
                    <a:round/>
                    <a:headEnd/>
                    <a:tailEnd/>
                  </a:ln>
                </p:spPr>
                <p:txBody>
                  <a:bodyPr/>
                  <a:lstStyle/>
                  <a:p>
                    <a:endParaRPr lang="es-AR"/>
                  </a:p>
                </p:txBody>
              </p:sp>
              <p:sp>
                <p:nvSpPr>
                  <p:cNvPr id="75219" name="Freeform 499"/>
                  <p:cNvSpPr>
                    <a:spLocks/>
                  </p:cNvSpPr>
                  <p:nvPr/>
                </p:nvSpPr>
                <p:spPr bwMode="auto">
                  <a:xfrm>
                    <a:off x="4562" y="2222"/>
                    <a:ext cx="12" cy="16"/>
                  </a:xfrm>
                  <a:custGeom>
                    <a:avLst/>
                    <a:gdLst>
                      <a:gd name="T0" fmla="*/ 0 w 12"/>
                      <a:gd name="T1" fmla="*/ 4 h 16"/>
                      <a:gd name="T2" fmla="*/ 2 w 12"/>
                      <a:gd name="T3" fmla="*/ 2 h 16"/>
                      <a:gd name="T4" fmla="*/ 2 w 12"/>
                      <a:gd name="T5" fmla="*/ 0 h 16"/>
                      <a:gd name="T6" fmla="*/ 4 w 12"/>
                      <a:gd name="T7" fmla="*/ 0 h 16"/>
                      <a:gd name="T8" fmla="*/ 6 w 12"/>
                      <a:gd name="T9" fmla="*/ 0 h 16"/>
                      <a:gd name="T10" fmla="*/ 8 w 12"/>
                      <a:gd name="T11" fmla="*/ 0 h 16"/>
                      <a:gd name="T12" fmla="*/ 8 w 12"/>
                      <a:gd name="T13" fmla="*/ 2 h 16"/>
                      <a:gd name="T14" fmla="*/ 10 w 12"/>
                      <a:gd name="T15" fmla="*/ 4 h 16"/>
                      <a:gd name="T16" fmla="*/ 12 w 12"/>
                      <a:gd name="T17" fmla="*/ 6 h 16"/>
                      <a:gd name="T18" fmla="*/ 12 w 12"/>
                      <a:gd name="T19" fmla="*/ 10 h 16"/>
                      <a:gd name="T20" fmla="*/ 12 w 12"/>
                      <a:gd name="T21" fmla="*/ 12 h 16"/>
                      <a:gd name="T22" fmla="*/ 10 w 12"/>
                      <a:gd name="T23" fmla="*/ 14 h 16"/>
                      <a:gd name="T24" fmla="*/ 6 w 12"/>
                      <a:gd name="T25" fmla="*/ 16 h 16"/>
                      <a:gd name="T26" fmla="*/ 4 w 12"/>
                      <a:gd name="T27" fmla="*/ 14 h 16"/>
                      <a:gd name="T28" fmla="*/ 0 w 12"/>
                      <a:gd name="T29" fmla="*/ 12 h 16"/>
                      <a:gd name="T30" fmla="*/ 0 w 12"/>
                      <a:gd name="T31" fmla="*/ 8 h 16"/>
                      <a:gd name="T32" fmla="*/ 0 w 12"/>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6"/>
                      <a:gd name="T53" fmla="*/ 12 w 1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6">
                        <a:moveTo>
                          <a:pt x="0" y="4"/>
                        </a:moveTo>
                        <a:lnTo>
                          <a:pt x="2" y="2"/>
                        </a:lnTo>
                        <a:lnTo>
                          <a:pt x="2" y="0"/>
                        </a:lnTo>
                        <a:lnTo>
                          <a:pt x="4" y="0"/>
                        </a:lnTo>
                        <a:lnTo>
                          <a:pt x="6" y="0"/>
                        </a:lnTo>
                        <a:lnTo>
                          <a:pt x="8" y="0"/>
                        </a:lnTo>
                        <a:lnTo>
                          <a:pt x="8" y="2"/>
                        </a:lnTo>
                        <a:lnTo>
                          <a:pt x="10" y="4"/>
                        </a:lnTo>
                        <a:lnTo>
                          <a:pt x="12" y="6"/>
                        </a:lnTo>
                        <a:lnTo>
                          <a:pt x="12" y="10"/>
                        </a:lnTo>
                        <a:lnTo>
                          <a:pt x="12" y="12"/>
                        </a:lnTo>
                        <a:lnTo>
                          <a:pt x="10" y="14"/>
                        </a:lnTo>
                        <a:lnTo>
                          <a:pt x="6" y="16"/>
                        </a:lnTo>
                        <a:lnTo>
                          <a:pt x="4" y="14"/>
                        </a:lnTo>
                        <a:lnTo>
                          <a:pt x="0" y="12"/>
                        </a:lnTo>
                        <a:lnTo>
                          <a:pt x="0" y="8"/>
                        </a:lnTo>
                        <a:lnTo>
                          <a:pt x="0" y="4"/>
                        </a:lnTo>
                        <a:close/>
                      </a:path>
                    </a:pathLst>
                  </a:custGeom>
                  <a:solidFill>
                    <a:srgbClr val="FFEA33"/>
                  </a:solidFill>
                  <a:ln w="9525">
                    <a:noFill/>
                    <a:round/>
                    <a:headEnd/>
                    <a:tailEnd/>
                  </a:ln>
                </p:spPr>
                <p:txBody>
                  <a:bodyPr/>
                  <a:lstStyle/>
                  <a:p>
                    <a:endParaRPr lang="es-AR"/>
                  </a:p>
                </p:txBody>
              </p:sp>
              <p:sp>
                <p:nvSpPr>
                  <p:cNvPr id="75220" name="Freeform 500"/>
                  <p:cNvSpPr>
                    <a:spLocks/>
                  </p:cNvSpPr>
                  <p:nvPr/>
                </p:nvSpPr>
                <p:spPr bwMode="auto">
                  <a:xfrm>
                    <a:off x="4568" y="2240"/>
                    <a:ext cx="16" cy="18"/>
                  </a:xfrm>
                  <a:custGeom>
                    <a:avLst/>
                    <a:gdLst>
                      <a:gd name="T0" fmla="*/ 0 w 16"/>
                      <a:gd name="T1" fmla="*/ 8 h 18"/>
                      <a:gd name="T2" fmla="*/ 0 w 16"/>
                      <a:gd name="T3" fmla="*/ 6 h 18"/>
                      <a:gd name="T4" fmla="*/ 2 w 16"/>
                      <a:gd name="T5" fmla="*/ 4 h 18"/>
                      <a:gd name="T6" fmla="*/ 2 w 16"/>
                      <a:gd name="T7" fmla="*/ 2 h 18"/>
                      <a:gd name="T8" fmla="*/ 4 w 16"/>
                      <a:gd name="T9" fmla="*/ 2 h 18"/>
                      <a:gd name="T10" fmla="*/ 6 w 16"/>
                      <a:gd name="T11" fmla="*/ 0 h 18"/>
                      <a:gd name="T12" fmla="*/ 8 w 16"/>
                      <a:gd name="T13" fmla="*/ 0 h 18"/>
                      <a:gd name="T14" fmla="*/ 10 w 16"/>
                      <a:gd name="T15" fmla="*/ 0 h 18"/>
                      <a:gd name="T16" fmla="*/ 12 w 16"/>
                      <a:gd name="T17" fmla="*/ 2 h 18"/>
                      <a:gd name="T18" fmla="*/ 12 w 16"/>
                      <a:gd name="T19" fmla="*/ 4 h 18"/>
                      <a:gd name="T20" fmla="*/ 14 w 16"/>
                      <a:gd name="T21" fmla="*/ 6 h 18"/>
                      <a:gd name="T22" fmla="*/ 14 w 16"/>
                      <a:gd name="T23" fmla="*/ 8 h 18"/>
                      <a:gd name="T24" fmla="*/ 16 w 16"/>
                      <a:gd name="T25" fmla="*/ 10 h 18"/>
                      <a:gd name="T26" fmla="*/ 16 w 16"/>
                      <a:gd name="T27" fmla="*/ 12 h 18"/>
                      <a:gd name="T28" fmla="*/ 16 w 16"/>
                      <a:gd name="T29" fmla="*/ 14 h 18"/>
                      <a:gd name="T30" fmla="*/ 14 w 16"/>
                      <a:gd name="T31" fmla="*/ 14 h 18"/>
                      <a:gd name="T32" fmla="*/ 14 w 16"/>
                      <a:gd name="T33" fmla="*/ 16 h 18"/>
                      <a:gd name="T34" fmla="*/ 12 w 16"/>
                      <a:gd name="T35" fmla="*/ 18 h 18"/>
                      <a:gd name="T36" fmla="*/ 10 w 16"/>
                      <a:gd name="T37" fmla="*/ 18 h 18"/>
                      <a:gd name="T38" fmla="*/ 8 w 16"/>
                      <a:gd name="T39" fmla="*/ 18 h 18"/>
                      <a:gd name="T40" fmla="*/ 8 w 16"/>
                      <a:gd name="T41" fmla="*/ 18 h 18"/>
                      <a:gd name="T42" fmla="*/ 4 w 16"/>
                      <a:gd name="T43" fmla="*/ 16 h 18"/>
                      <a:gd name="T44" fmla="*/ 2 w 16"/>
                      <a:gd name="T45" fmla="*/ 14 h 18"/>
                      <a:gd name="T46" fmla="*/ 2 w 16"/>
                      <a:gd name="T47" fmla="*/ 10 h 18"/>
                      <a:gd name="T48" fmla="*/ 0 w 16"/>
                      <a:gd name="T49" fmla="*/ 8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8"/>
                      <a:gd name="T77" fmla="*/ 16 w 1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8">
                        <a:moveTo>
                          <a:pt x="0" y="8"/>
                        </a:moveTo>
                        <a:lnTo>
                          <a:pt x="0" y="6"/>
                        </a:lnTo>
                        <a:lnTo>
                          <a:pt x="2" y="4"/>
                        </a:lnTo>
                        <a:lnTo>
                          <a:pt x="2" y="2"/>
                        </a:lnTo>
                        <a:lnTo>
                          <a:pt x="4" y="2"/>
                        </a:lnTo>
                        <a:lnTo>
                          <a:pt x="6" y="0"/>
                        </a:lnTo>
                        <a:lnTo>
                          <a:pt x="8" y="0"/>
                        </a:lnTo>
                        <a:lnTo>
                          <a:pt x="10" y="0"/>
                        </a:lnTo>
                        <a:lnTo>
                          <a:pt x="12" y="2"/>
                        </a:lnTo>
                        <a:lnTo>
                          <a:pt x="12" y="4"/>
                        </a:lnTo>
                        <a:lnTo>
                          <a:pt x="14" y="6"/>
                        </a:lnTo>
                        <a:lnTo>
                          <a:pt x="14" y="8"/>
                        </a:lnTo>
                        <a:lnTo>
                          <a:pt x="16" y="10"/>
                        </a:lnTo>
                        <a:lnTo>
                          <a:pt x="16" y="12"/>
                        </a:lnTo>
                        <a:lnTo>
                          <a:pt x="16" y="14"/>
                        </a:lnTo>
                        <a:lnTo>
                          <a:pt x="14" y="14"/>
                        </a:lnTo>
                        <a:lnTo>
                          <a:pt x="14" y="16"/>
                        </a:lnTo>
                        <a:lnTo>
                          <a:pt x="12" y="18"/>
                        </a:lnTo>
                        <a:lnTo>
                          <a:pt x="10" y="18"/>
                        </a:lnTo>
                        <a:lnTo>
                          <a:pt x="8" y="18"/>
                        </a:lnTo>
                        <a:lnTo>
                          <a:pt x="4" y="16"/>
                        </a:lnTo>
                        <a:lnTo>
                          <a:pt x="2" y="14"/>
                        </a:lnTo>
                        <a:lnTo>
                          <a:pt x="2" y="10"/>
                        </a:lnTo>
                        <a:lnTo>
                          <a:pt x="0" y="8"/>
                        </a:lnTo>
                        <a:close/>
                      </a:path>
                    </a:pathLst>
                  </a:custGeom>
                  <a:solidFill>
                    <a:srgbClr val="FFEA33"/>
                  </a:solidFill>
                  <a:ln w="9525">
                    <a:noFill/>
                    <a:round/>
                    <a:headEnd/>
                    <a:tailEnd/>
                  </a:ln>
                </p:spPr>
                <p:txBody>
                  <a:bodyPr/>
                  <a:lstStyle/>
                  <a:p>
                    <a:endParaRPr lang="es-AR"/>
                  </a:p>
                </p:txBody>
              </p:sp>
              <p:sp>
                <p:nvSpPr>
                  <p:cNvPr id="75221" name="Freeform 501"/>
                  <p:cNvSpPr>
                    <a:spLocks/>
                  </p:cNvSpPr>
                  <p:nvPr/>
                </p:nvSpPr>
                <p:spPr bwMode="auto">
                  <a:xfrm>
                    <a:off x="4584" y="2236"/>
                    <a:ext cx="16" cy="16"/>
                  </a:xfrm>
                  <a:custGeom>
                    <a:avLst/>
                    <a:gdLst>
                      <a:gd name="T0" fmla="*/ 0 w 16"/>
                      <a:gd name="T1" fmla="*/ 2 h 16"/>
                      <a:gd name="T2" fmla="*/ 2 w 16"/>
                      <a:gd name="T3" fmla="*/ 2 h 16"/>
                      <a:gd name="T4" fmla="*/ 4 w 16"/>
                      <a:gd name="T5" fmla="*/ 0 h 16"/>
                      <a:gd name="T6" fmla="*/ 6 w 16"/>
                      <a:gd name="T7" fmla="*/ 0 h 16"/>
                      <a:gd name="T8" fmla="*/ 8 w 16"/>
                      <a:gd name="T9" fmla="*/ 0 h 16"/>
                      <a:gd name="T10" fmla="*/ 10 w 16"/>
                      <a:gd name="T11" fmla="*/ 0 h 16"/>
                      <a:gd name="T12" fmla="*/ 14 w 16"/>
                      <a:gd name="T13" fmla="*/ 4 h 16"/>
                      <a:gd name="T14" fmla="*/ 16 w 16"/>
                      <a:gd name="T15" fmla="*/ 8 h 16"/>
                      <a:gd name="T16" fmla="*/ 16 w 16"/>
                      <a:gd name="T17" fmla="*/ 12 h 16"/>
                      <a:gd name="T18" fmla="*/ 16 w 16"/>
                      <a:gd name="T19" fmla="*/ 14 h 16"/>
                      <a:gd name="T20" fmla="*/ 14 w 16"/>
                      <a:gd name="T21" fmla="*/ 14 h 16"/>
                      <a:gd name="T22" fmla="*/ 12 w 16"/>
                      <a:gd name="T23" fmla="*/ 16 h 16"/>
                      <a:gd name="T24" fmla="*/ 10 w 16"/>
                      <a:gd name="T25" fmla="*/ 16 h 16"/>
                      <a:gd name="T26" fmla="*/ 10 w 16"/>
                      <a:gd name="T27" fmla="*/ 16 h 16"/>
                      <a:gd name="T28" fmla="*/ 8 w 16"/>
                      <a:gd name="T29" fmla="*/ 16 h 16"/>
                      <a:gd name="T30" fmla="*/ 6 w 16"/>
                      <a:gd name="T31" fmla="*/ 16 h 16"/>
                      <a:gd name="T32" fmla="*/ 4 w 16"/>
                      <a:gd name="T33" fmla="*/ 16 h 16"/>
                      <a:gd name="T34" fmla="*/ 4 w 16"/>
                      <a:gd name="T35" fmla="*/ 14 h 16"/>
                      <a:gd name="T36" fmla="*/ 2 w 16"/>
                      <a:gd name="T37" fmla="*/ 12 h 16"/>
                      <a:gd name="T38" fmla="*/ 2 w 16"/>
                      <a:gd name="T39" fmla="*/ 8 h 16"/>
                      <a:gd name="T40" fmla="*/ 0 w 16"/>
                      <a:gd name="T41" fmla="*/ 6 h 16"/>
                      <a:gd name="T42" fmla="*/ 0 w 16"/>
                      <a:gd name="T43" fmla="*/ 6 h 16"/>
                      <a:gd name="T44" fmla="*/ 0 w 16"/>
                      <a:gd name="T45" fmla="*/ 4 h 16"/>
                      <a:gd name="T46" fmla="*/ 0 w 16"/>
                      <a:gd name="T47" fmla="*/ 4 h 16"/>
                      <a:gd name="T48" fmla="*/ 0 w 16"/>
                      <a:gd name="T49" fmla="*/ 2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2"/>
                        </a:moveTo>
                        <a:lnTo>
                          <a:pt x="2" y="2"/>
                        </a:lnTo>
                        <a:lnTo>
                          <a:pt x="4" y="0"/>
                        </a:lnTo>
                        <a:lnTo>
                          <a:pt x="6" y="0"/>
                        </a:lnTo>
                        <a:lnTo>
                          <a:pt x="8" y="0"/>
                        </a:lnTo>
                        <a:lnTo>
                          <a:pt x="10" y="0"/>
                        </a:lnTo>
                        <a:lnTo>
                          <a:pt x="14" y="4"/>
                        </a:lnTo>
                        <a:lnTo>
                          <a:pt x="16" y="8"/>
                        </a:lnTo>
                        <a:lnTo>
                          <a:pt x="16" y="12"/>
                        </a:lnTo>
                        <a:lnTo>
                          <a:pt x="16" y="14"/>
                        </a:lnTo>
                        <a:lnTo>
                          <a:pt x="14" y="14"/>
                        </a:lnTo>
                        <a:lnTo>
                          <a:pt x="12" y="16"/>
                        </a:lnTo>
                        <a:lnTo>
                          <a:pt x="10" y="16"/>
                        </a:lnTo>
                        <a:lnTo>
                          <a:pt x="8" y="16"/>
                        </a:lnTo>
                        <a:lnTo>
                          <a:pt x="6" y="16"/>
                        </a:lnTo>
                        <a:lnTo>
                          <a:pt x="4" y="16"/>
                        </a:lnTo>
                        <a:lnTo>
                          <a:pt x="4" y="14"/>
                        </a:lnTo>
                        <a:lnTo>
                          <a:pt x="2" y="12"/>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5222" name="Freeform 502"/>
                  <p:cNvSpPr>
                    <a:spLocks/>
                  </p:cNvSpPr>
                  <p:nvPr/>
                </p:nvSpPr>
                <p:spPr bwMode="auto">
                  <a:xfrm>
                    <a:off x="4574" y="2216"/>
                    <a:ext cx="16" cy="16"/>
                  </a:xfrm>
                  <a:custGeom>
                    <a:avLst/>
                    <a:gdLst>
                      <a:gd name="T0" fmla="*/ 0 w 16"/>
                      <a:gd name="T1" fmla="*/ 4 h 16"/>
                      <a:gd name="T2" fmla="*/ 0 w 16"/>
                      <a:gd name="T3" fmla="*/ 4 h 16"/>
                      <a:gd name="T4" fmla="*/ 2 w 16"/>
                      <a:gd name="T5" fmla="*/ 2 h 16"/>
                      <a:gd name="T6" fmla="*/ 4 w 16"/>
                      <a:gd name="T7" fmla="*/ 2 h 16"/>
                      <a:gd name="T8" fmla="*/ 4 w 16"/>
                      <a:gd name="T9" fmla="*/ 0 h 16"/>
                      <a:gd name="T10" fmla="*/ 6 w 16"/>
                      <a:gd name="T11" fmla="*/ 0 h 16"/>
                      <a:gd name="T12" fmla="*/ 8 w 16"/>
                      <a:gd name="T13" fmla="*/ 0 h 16"/>
                      <a:gd name="T14" fmla="*/ 10 w 16"/>
                      <a:gd name="T15" fmla="*/ 0 h 16"/>
                      <a:gd name="T16" fmla="*/ 12 w 16"/>
                      <a:gd name="T17" fmla="*/ 0 h 16"/>
                      <a:gd name="T18" fmla="*/ 14 w 16"/>
                      <a:gd name="T19" fmla="*/ 2 h 16"/>
                      <a:gd name="T20" fmla="*/ 16 w 16"/>
                      <a:gd name="T21" fmla="*/ 6 h 16"/>
                      <a:gd name="T22" fmla="*/ 16 w 16"/>
                      <a:gd name="T23" fmla="*/ 8 h 16"/>
                      <a:gd name="T24" fmla="*/ 16 w 16"/>
                      <a:gd name="T25" fmla="*/ 12 h 16"/>
                      <a:gd name="T26" fmla="*/ 16 w 16"/>
                      <a:gd name="T27" fmla="*/ 12 h 16"/>
                      <a:gd name="T28" fmla="*/ 14 w 16"/>
                      <a:gd name="T29" fmla="*/ 14 h 16"/>
                      <a:gd name="T30" fmla="*/ 14 w 16"/>
                      <a:gd name="T31" fmla="*/ 14 h 16"/>
                      <a:gd name="T32" fmla="*/ 12 w 16"/>
                      <a:gd name="T33" fmla="*/ 16 h 16"/>
                      <a:gd name="T34" fmla="*/ 10 w 16"/>
                      <a:gd name="T35" fmla="*/ 16 h 16"/>
                      <a:gd name="T36" fmla="*/ 8 w 16"/>
                      <a:gd name="T37" fmla="*/ 16 h 16"/>
                      <a:gd name="T38" fmla="*/ 8 w 16"/>
                      <a:gd name="T39" fmla="*/ 16 h 16"/>
                      <a:gd name="T40" fmla="*/ 6 w 16"/>
                      <a:gd name="T41" fmla="*/ 16 h 16"/>
                      <a:gd name="T42" fmla="*/ 4 w 16"/>
                      <a:gd name="T43" fmla="*/ 14 h 16"/>
                      <a:gd name="T44" fmla="*/ 4 w 16"/>
                      <a:gd name="T45" fmla="*/ 10 h 16"/>
                      <a:gd name="T46" fmla="*/ 2 w 16"/>
                      <a:gd name="T47" fmla="*/ 6 h 16"/>
                      <a:gd name="T48" fmla="*/ 0 w 16"/>
                      <a:gd name="T49" fmla="*/ 4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4"/>
                        </a:moveTo>
                        <a:lnTo>
                          <a:pt x="0" y="4"/>
                        </a:lnTo>
                        <a:lnTo>
                          <a:pt x="2" y="2"/>
                        </a:lnTo>
                        <a:lnTo>
                          <a:pt x="4" y="2"/>
                        </a:lnTo>
                        <a:lnTo>
                          <a:pt x="4" y="0"/>
                        </a:lnTo>
                        <a:lnTo>
                          <a:pt x="6" y="0"/>
                        </a:lnTo>
                        <a:lnTo>
                          <a:pt x="8" y="0"/>
                        </a:lnTo>
                        <a:lnTo>
                          <a:pt x="10" y="0"/>
                        </a:lnTo>
                        <a:lnTo>
                          <a:pt x="12" y="0"/>
                        </a:lnTo>
                        <a:lnTo>
                          <a:pt x="14" y="2"/>
                        </a:lnTo>
                        <a:lnTo>
                          <a:pt x="16" y="6"/>
                        </a:lnTo>
                        <a:lnTo>
                          <a:pt x="16" y="8"/>
                        </a:lnTo>
                        <a:lnTo>
                          <a:pt x="16" y="12"/>
                        </a:lnTo>
                        <a:lnTo>
                          <a:pt x="14" y="14"/>
                        </a:lnTo>
                        <a:lnTo>
                          <a:pt x="12" y="16"/>
                        </a:lnTo>
                        <a:lnTo>
                          <a:pt x="10" y="16"/>
                        </a:lnTo>
                        <a:lnTo>
                          <a:pt x="8" y="16"/>
                        </a:lnTo>
                        <a:lnTo>
                          <a:pt x="6" y="16"/>
                        </a:lnTo>
                        <a:lnTo>
                          <a:pt x="4" y="14"/>
                        </a:lnTo>
                        <a:lnTo>
                          <a:pt x="4" y="10"/>
                        </a:lnTo>
                        <a:lnTo>
                          <a:pt x="2" y="6"/>
                        </a:lnTo>
                        <a:lnTo>
                          <a:pt x="0" y="4"/>
                        </a:lnTo>
                        <a:close/>
                      </a:path>
                    </a:pathLst>
                  </a:custGeom>
                  <a:solidFill>
                    <a:srgbClr val="FFEA33"/>
                  </a:solidFill>
                  <a:ln w="9525">
                    <a:noFill/>
                    <a:round/>
                    <a:headEnd/>
                    <a:tailEnd/>
                  </a:ln>
                </p:spPr>
                <p:txBody>
                  <a:bodyPr/>
                  <a:lstStyle/>
                  <a:p>
                    <a:endParaRPr lang="es-AR"/>
                  </a:p>
                </p:txBody>
              </p:sp>
              <p:sp>
                <p:nvSpPr>
                  <p:cNvPr id="75223" name="Freeform 503"/>
                  <p:cNvSpPr>
                    <a:spLocks/>
                  </p:cNvSpPr>
                  <p:nvPr/>
                </p:nvSpPr>
                <p:spPr bwMode="auto">
                  <a:xfrm>
                    <a:off x="4568" y="2200"/>
                    <a:ext cx="14" cy="14"/>
                  </a:xfrm>
                  <a:custGeom>
                    <a:avLst/>
                    <a:gdLst>
                      <a:gd name="T0" fmla="*/ 0 w 14"/>
                      <a:gd name="T1" fmla="*/ 2 h 14"/>
                      <a:gd name="T2" fmla="*/ 2 w 14"/>
                      <a:gd name="T3" fmla="*/ 0 h 14"/>
                      <a:gd name="T4" fmla="*/ 4 w 14"/>
                      <a:gd name="T5" fmla="*/ 0 h 14"/>
                      <a:gd name="T6" fmla="*/ 6 w 14"/>
                      <a:gd name="T7" fmla="*/ 0 h 14"/>
                      <a:gd name="T8" fmla="*/ 8 w 14"/>
                      <a:gd name="T9" fmla="*/ 0 h 14"/>
                      <a:gd name="T10" fmla="*/ 10 w 14"/>
                      <a:gd name="T11" fmla="*/ 2 h 14"/>
                      <a:gd name="T12" fmla="*/ 12 w 14"/>
                      <a:gd name="T13" fmla="*/ 4 h 14"/>
                      <a:gd name="T14" fmla="*/ 14 w 14"/>
                      <a:gd name="T15" fmla="*/ 6 h 14"/>
                      <a:gd name="T16" fmla="*/ 14 w 14"/>
                      <a:gd name="T17" fmla="*/ 10 h 14"/>
                      <a:gd name="T18" fmla="*/ 14 w 14"/>
                      <a:gd name="T19" fmla="*/ 10 h 14"/>
                      <a:gd name="T20" fmla="*/ 14 w 14"/>
                      <a:gd name="T21" fmla="*/ 12 h 14"/>
                      <a:gd name="T22" fmla="*/ 12 w 14"/>
                      <a:gd name="T23" fmla="*/ 12 h 14"/>
                      <a:gd name="T24" fmla="*/ 10 w 14"/>
                      <a:gd name="T25" fmla="*/ 12 h 14"/>
                      <a:gd name="T26" fmla="*/ 10 w 14"/>
                      <a:gd name="T27" fmla="*/ 14 h 14"/>
                      <a:gd name="T28" fmla="*/ 8 w 14"/>
                      <a:gd name="T29" fmla="*/ 14 h 14"/>
                      <a:gd name="T30" fmla="*/ 6 w 14"/>
                      <a:gd name="T31" fmla="*/ 14 h 14"/>
                      <a:gd name="T32" fmla="*/ 4 w 14"/>
                      <a:gd name="T33" fmla="*/ 14 h 14"/>
                      <a:gd name="T34" fmla="*/ 4 w 14"/>
                      <a:gd name="T35" fmla="*/ 12 h 14"/>
                      <a:gd name="T36" fmla="*/ 4 w 14"/>
                      <a:gd name="T37" fmla="*/ 6 h 14"/>
                      <a:gd name="T38" fmla="*/ 2 w 14"/>
                      <a:gd name="T39" fmla="*/ 4 h 14"/>
                      <a:gd name="T40" fmla="*/ 0 w 14"/>
                      <a:gd name="T41" fmla="*/ 2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0" y="2"/>
                        </a:moveTo>
                        <a:lnTo>
                          <a:pt x="2" y="0"/>
                        </a:lnTo>
                        <a:lnTo>
                          <a:pt x="4" y="0"/>
                        </a:lnTo>
                        <a:lnTo>
                          <a:pt x="6" y="0"/>
                        </a:lnTo>
                        <a:lnTo>
                          <a:pt x="8" y="0"/>
                        </a:lnTo>
                        <a:lnTo>
                          <a:pt x="10" y="2"/>
                        </a:lnTo>
                        <a:lnTo>
                          <a:pt x="12" y="4"/>
                        </a:lnTo>
                        <a:lnTo>
                          <a:pt x="14" y="6"/>
                        </a:lnTo>
                        <a:lnTo>
                          <a:pt x="14" y="10"/>
                        </a:lnTo>
                        <a:lnTo>
                          <a:pt x="14" y="12"/>
                        </a:lnTo>
                        <a:lnTo>
                          <a:pt x="12" y="12"/>
                        </a:lnTo>
                        <a:lnTo>
                          <a:pt x="10" y="12"/>
                        </a:lnTo>
                        <a:lnTo>
                          <a:pt x="10" y="14"/>
                        </a:lnTo>
                        <a:lnTo>
                          <a:pt x="8" y="14"/>
                        </a:lnTo>
                        <a:lnTo>
                          <a:pt x="6" y="14"/>
                        </a:lnTo>
                        <a:lnTo>
                          <a:pt x="4" y="14"/>
                        </a:lnTo>
                        <a:lnTo>
                          <a:pt x="4" y="12"/>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5224" name="Freeform 504"/>
                  <p:cNvSpPr>
                    <a:spLocks/>
                  </p:cNvSpPr>
                  <p:nvPr/>
                </p:nvSpPr>
                <p:spPr bwMode="auto">
                  <a:xfrm>
                    <a:off x="4562" y="2184"/>
                    <a:ext cx="14" cy="14"/>
                  </a:xfrm>
                  <a:custGeom>
                    <a:avLst/>
                    <a:gdLst>
                      <a:gd name="T0" fmla="*/ 4 w 14"/>
                      <a:gd name="T1" fmla="*/ 14 h 14"/>
                      <a:gd name="T2" fmla="*/ 4 w 14"/>
                      <a:gd name="T3" fmla="*/ 12 h 14"/>
                      <a:gd name="T4" fmla="*/ 4 w 14"/>
                      <a:gd name="T5" fmla="*/ 8 h 14"/>
                      <a:gd name="T6" fmla="*/ 2 w 14"/>
                      <a:gd name="T7" fmla="*/ 4 h 14"/>
                      <a:gd name="T8" fmla="*/ 0 w 14"/>
                      <a:gd name="T9" fmla="*/ 2 h 14"/>
                      <a:gd name="T10" fmla="*/ 2 w 14"/>
                      <a:gd name="T11" fmla="*/ 2 h 14"/>
                      <a:gd name="T12" fmla="*/ 4 w 14"/>
                      <a:gd name="T13" fmla="*/ 0 h 14"/>
                      <a:gd name="T14" fmla="*/ 6 w 14"/>
                      <a:gd name="T15" fmla="*/ 0 h 14"/>
                      <a:gd name="T16" fmla="*/ 8 w 14"/>
                      <a:gd name="T17" fmla="*/ 0 h 14"/>
                      <a:gd name="T18" fmla="*/ 10 w 14"/>
                      <a:gd name="T19" fmla="*/ 0 h 14"/>
                      <a:gd name="T20" fmla="*/ 14 w 14"/>
                      <a:gd name="T21" fmla="*/ 4 h 14"/>
                      <a:gd name="T22" fmla="*/ 14 w 14"/>
                      <a:gd name="T23" fmla="*/ 8 h 14"/>
                      <a:gd name="T24" fmla="*/ 14 w 14"/>
                      <a:gd name="T25" fmla="*/ 10 h 14"/>
                      <a:gd name="T26" fmla="*/ 14 w 14"/>
                      <a:gd name="T27" fmla="*/ 12 h 14"/>
                      <a:gd name="T28" fmla="*/ 14 w 14"/>
                      <a:gd name="T29" fmla="*/ 12 h 14"/>
                      <a:gd name="T30" fmla="*/ 12 w 14"/>
                      <a:gd name="T31" fmla="*/ 12 h 14"/>
                      <a:gd name="T32" fmla="*/ 10 w 14"/>
                      <a:gd name="T33" fmla="*/ 12 h 14"/>
                      <a:gd name="T34" fmla="*/ 8 w 14"/>
                      <a:gd name="T35" fmla="*/ 12 h 14"/>
                      <a:gd name="T36" fmla="*/ 8 w 14"/>
                      <a:gd name="T37" fmla="*/ 14 h 14"/>
                      <a:gd name="T38" fmla="*/ 6 w 14"/>
                      <a:gd name="T39" fmla="*/ 14 h 14"/>
                      <a:gd name="T40" fmla="*/ 4 w 14"/>
                      <a:gd name="T41" fmla="*/ 14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4" y="14"/>
                        </a:moveTo>
                        <a:lnTo>
                          <a:pt x="4" y="12"/>
                        </a:lnTo>
                        <a:lnTo>
                          <a:pt x="4" y="8"/>
                        </a:lnTo>
                        <a:lnTo>
                          <a:pt x="2" y="4"/>
                        </a:lnTo>
                        <a:lnTo>
                          <a:pt x="0" y="2"/>
                        </a:lnTo>
                        <a:lnTo>
                          <a:pt x="2" y="2"/>
                        </a:lnTo>
                        <a:lnTo>
                          <a:pt x="4" y="0"/>
                        </a:lnTo>
                        <a:lnTo>
                          <a:pt x="6" y="0"/>
                        </a:lnTo>
                        <a:lnTo>
                          <a:pt x="8" y="0"/>
                        </a:lnTo>
                        <a:lnTo>
                          <a:pt x="10" y="0"/>
                        </a:lnTo>
                        <a:lnTo>
                          <a:pt x="14" y="4"/>
                        </a:lnTo>
                        <a:lnTo>
                          <a:pt x="14" y="8"/>
                        </a:lnTo>
                        <a:lnTo>
                          <a:pt x="14" y="10"/>
                        </a:lnTo>
                        <a:lnTo>
                          <a:pt x="14" y="12"/>
                        </a:lnTo>
                        <a:lnTo>
                          <a:pt x="12" y="12"/>
                        </a:lnTo>
                        <a:lnTo>
                          <a:pt x="10" y="12"/>
                        </a:lnTo>
                        <a:lnTo>
                          <a:pt x="8" y="12"/>
                        </a:lnTo>
                        <a:lnTo>
                          <a:pt x="8" y="14"/>
                        </a:lnTo>
                        <a:lnTo>
                          <a:pt x="6" y="14"/>
                        </a:lnTo>
                        <a:lnTo>
                          <a:pt x="4" y="14"/>
                        </a:lnTo>
                        <a:close/>
                      </a:path>
                    </a:pathLst>
                  </a:custGeom>
                  <a:solidFill>
                    <a:srgbClr val="FFEA33"/>
                  </a:solidFill>
                  <a:ln w="9525">
                    <a:noFill/>
                    <a:round/>
                    <a:headEnd/>
                    <a:tailEnd/>
                  </a:ln>
                </p:spPr>
                <p:txBody>
                  <a:bodyPr/>
                  <a:lstStyle/>
                  <a:p>
                    <a:endParaRPr lang="es-AR"/>
                  </a:p>
                </p:txBody>
              </p:sp>
              <p:sp>
                <p:nvSpPr>
                  <p:cNvPr id="75225" name="Freeform 505"/>
                  <p:cNvSpPr>
                    <a:spLocks/>
                  </p:cNvSpPr>
                  <p:nvPr/>
                </p:nvSpPr>
                <p:spPr bwMode="auto">
                  <a:xfrm>
                    <a:off x="4548" y="2230"/>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5226" name="Freeform 506"/>
                  <p:cNvSpPr>
                    <a:spLocks/>
                  </p:cNvSpPr>
                  <p:nvPr/>
                </p:nvSpPr>
                <p:spPr bwMode="auto">
                  <a:xfrm>
                    <a:off x="4508" y="2190"/>
                    <a:ext cx="42" cy="40"/>
                  </a:xfrm>
                  <a:custGeom>
                    <a:avLst/>
                    <a:gdLst>
                      <a:gd name="T0" fmla="*/ 0 w 42"/>
                      <a:gd name="T1" fmla="*/ 2 h 40"/>
                      <a:gd name="T2" fmla="*/ 2 w 42"/>
                      <a:gd name="T3" fmla="*/ 4 h 40"/>
                      <a:gd name="T4" fmla="*/ 8 w 42"/>
                      <a:gd name="T5" fmla="*/ 8 h 40"/>
                      <a:gd name="T6" fmla="*/ 16 w 42"/>
                      <a:gd name="T7" fmla="*/ 12 h 40"/>
                      <a:gd name="T8" fmla="*/ 22 w 42"/>
                      <a:gd name="T9" fmla="*/ 18 h 40"/>
                      <a:gd name="T10" fmla="*/ 28 w 42"/>
                      <a:gd name="T11" fmla="*/ 26 h 40"/>
                      <a:gd name="T12" fmla="*/ 34 w 42"/>
                      <a:gd name="T13" fmla="*/ 32 h 40"/>
                      <a:gd name="T14" fmla="*/ 38 w 42"/>
                      <a:gd name="T15" fmla="*/ 36 h 40"/>
                      <a:gd name="T16" fmla="*/ 40 w 42"/>
                      <a:gd name="T17" fmla="*/ 40 h 40"/>
                      <a:gd name="T18" fmla="*/ 42 w 42"/>
                      <a:gd name="T19" fmla="*/ 38 h 40"/>
                      <a:gd name="T20" fmla="*/ 40 w 42"/>
                      <a:gd name="T21" fmla="*/ 36 h 40"/>
                      <a:gd name="T22" fmla="*/ 36 w 42"/>
                      <a:gd name="T23" fmla="*/ 30 h 40"/>
                      <a:gd name="T24" fmla="*/ 30 w 42"/>
                      <a:gd name="T25" fmla="*/ 24 h 40"/>
                      <a:gd name="T26" fmla="*/ 24 w 42"/>
                      <a:gd name="T27" fmla="*/ 16 h 40"/>
                      <a:gd name="T28" fmla="*/ 16 w 42"/>
                      <a:gd name="T29" fmla="*/ 10 h 40"/>
                      <a:gd name="T30" fmla="*/ 10 w 42"/>
                      <a:gd name="T31" fmla="*/ 4 h 40"/>
                      <a:gd name="T32" fmla="*/ 4 w 42"/>
                      <a:gd name="T33" fmla="*/ 2 h 40"/>
                      <a:gd name="T34" fmla="*/ 0 w 42"/>
                      <a:gd name="T35" fmla="*/ 0 h 40"/>
                      <a:gd name="T36" fmla="*/ 0 w 42"/>
                      <a:gd name="T37" fmla="*/ 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40"/>
                      <a:gd name="T59" fmla="*/ 42 w 42"/>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40">
                        <a:moveTo>
                          <a:pt x="0" y="2"/>
                        </a:moveTo>
                        <a:lnTo>
                          <a:pt x="2" y="4"/>
                        </a:lnTo>
                        <a:lnTo>
                          <a:pt x="8" y="8"/>
                        </a:lnTo>
                        <a:lnTo>
                          <a:pt x="16" y="12"/>
                        </a:lnTo>
                        <a:lnTo>
                          <a:pt x="22" y="18"/>
                        </a:lnTo>
                        <a:lnTo>
                          <a:pt x="28" y="26"/>
                        </a:lnTo>
                        <a:lnTo>
                          <a:pt x="34" y="32"/>
                        </a:lnTo>
                        <a:lnTo>
                          <a:pt x="38" y="36"/>
                        </a:lnTo>
                        <a:lnTo>
                          <a:pt x="40" y="40"/>
                        </a:lnTo>
                        <a:lnTo>
                          <a:pt x="42" y="38"/>
                        </a:lnTo>
                        <a:lnTo>
                          <a:pt x="40" y="36"/>
                        </a:lnTo>
                        <a:lnTo>
                          <a:pt x="36" y="30"/>
                        </a:lnTo>
                        <a:lnTo>
                          <a:pt x="30" y="24"/>
                        </a:lnTo>
                        <a:lnTo>
                          <a:pt x="24" y="16"/>
                        </a:lnTo>
                        <a:lnTo>
                          <a:pt x="16" y="10"/>
                        </a:lnTo>
                        <a:lnTo>
                          <a:pt x="10" y="4"/>
                        </a:lnTo>
                        <a:lnTo>
                          <a:pt x="4" y="2"/>
                        </a:lnTo>
                        <a:lnTo>
                          <a:pt x="0" y="0"/>
                        </a:lnTo>
                        <a:lnTo>
                          <a:pt x="0" y="2"/>
                        </a:lnTo>
                        <a:close/>
                      </a:path>
                    </a:pathLst>
                  </a:custGeom>
                  <a:solidFill>
                    <a:srgbClr val="000000"/>
                  </a:solidFill>
                  <a:ln w="9525">
                    <a:noFill/>
                    <a:round/>
                    <a:headEnd/>
                    <a:tailEnd/>
                  </a:ln>
                </p:spPr>
                <p:txBody>
                  <a:bodyPr/>
                  <a:lstStyle/>
                  <a:p>
                    <a:endParaRPr lang="es-AR"/>
                  </a:p>
                </p:txBody>
              </p:sp>
              <p:sp>
                <p:nvSpPr>
                  <p:cNvPr id="75227" name="Freeform 507"/>
                  <p:cNvSpPr>
                    <a:spLocks/>
                  </p:cNvSpPr>
                  <p:nvPr/>
                </p:nvSpPr>
                <p:spPr bwMode="auto">
                  <a:xfrm>
                    <a:off x="4506" y="2190"/>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5228" name="Freeform 508"/>
                  <p:cNvSpPr>
                    <a:spLocks/>
                  </p:cNvSpPr>
                  <p:nvPr/>
                </p:nvSpPr>
                <p:spPr bwMode="auto">
                  <a:xfrm>
                    <a:off x="4496" y="221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229" name="Freeform 509"/>
                  <p:cNvSpPr>
                    <a:spLocks/>
                  </p:cNvSpPr>
                  <p:nvPr/>
                </p:nvSpPr>
                <p:spPr bwMode="auto">
                  <a:xfrm>
                    <a:off x="4496" y="2210"/>
                    <a:ext cx="24" cy="10"/>
                  </a:xfrm>
                  <a:custGeom>
                    <a:avLst/>
                    <a:gdLst>
                      <a:gd name="T0" fmla="*/ 24 w 24"/>
                      <a:gd name="T1" fmla="*/ 8 h 10"/>
                      <a:gd name="T2" fmla="*/ 20 w 24"/>
                      <a:gd name="T3" fmla="*/ 6 h 10"/>
                      <a:gd name="T4" fmla="*/ 18 w 24"/>
                      <a:gd name="T5" fmla="*/ 4 h 10"/>
                      <a:gd name="T6" fmla="*/ 14 w 24"/>
                      <a:gd name="T7" fmla="*/ 2 h 10"/>
                      <a:gd name="T8" fmla="*/ 10 w 24"/>
                      <a:gd name="T9" fmla="*/ 0 h 10"/>
                      <a:gd name="T10" fmla="*/ 6 w 24"/>
                      <a:gd name="T11" fmla="*/ 0 h 10"/>
                      <a:gd name="T12" fmla="*/ 4 w 24"/>
                      <a:gd name="T13" fmla="*/ 0 h 10"/>
                      <a:gd name="T14" fmla="*/ 2 w 24"/>
                      <a:gd name="T15" fmla="*/ 2 h 10"/>
                      <a:gd name="T16" fmla="*/ 0 w 24"/>
                      <a:gd name="T17" fmla="*/ 4 h 10"/>
                      <a:gd name="T18" fmla="*/ 2 w 24"/>
                      <a:gd name="T19" fmla="*/ 4 h 10"/>
                      <a:gd name="T20" fmla="*/ 2 w 24"/>
                      <a:gd name="T21" fmla="*/ 4 h 10"/>
                      <a:gd name="T22" fmla="*/ 4 w 24"/>
                      <a:gd name="T23" fmla="*/ 2 h 10"/>
                      <a:gd name="T24" fmla="*/ 6 w 24"/>
                      <a:gd name="T25" fmla="*/ 4 h 10"/>
                      <a:gd name="T26" fmla="*/ 10 w 24"/>
                      <a:gd name="T27" fmla="*/ 4 h 10"/>
                      <a:gd name="T28" fmla="*/ 12 w 24"/>
                      <a:gd name="T29" fmla="*/ 4 h 10"/>
                      <a:gd name="T30" fmla="*/ 16 w 24"/>
                      <a:gd name="T31" fmla="*/ 6 h 10"/>
                      <a:gd name="T32" fmla="*/ 20 w 24"/>
                      <a:gd name="T33" fmla="*/ 8 h 10"/>
                      <a:gd name="T34" fmla="*/ 22 w 24"/>
                      <a:gd name="T35" fmla="*/ 10 h 10"/>
                      <a:gd name="T36" fmla="*/ 24 w 24"/>
                      <a:gd name="T37" fmla="*/ 8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0"/>
                      <a:gd name="T59" fmla="*/ 24 w 2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0">
                        <a:moveTo>
                          <a:pt x="24" y="8"/>
                        </a:moveTo>
                        <a:lnTo>
                          <a:pt x="20" y="6"/>
                        </a:lnTo>
                        <a:lnTo>
                          <a:pt x="18" y="4"/>
                        </a:lnTo>
                        <a:lnTo>
                          <a:pt x="14" y="2"/>
                        </a:lnTo>
                        <a:lnTo>
                          <a:pt x="10" y="0"/>
                        </a:lnTo>
                        <a:lnTo>
                          <a:pt x="6" y="0"/>
                        </a:lnTo>
                        <a:lnTo>
                          <a:pt x="4" y="0"/>
                        </a:lnTo>
                        <a:lnTo>
                          <a:pt x="2" y="2"/>
                        </a:lnTo>
                        <a:lnTo>
                          <a:pt x="0" y="4"/>
                        </a:lnTo>
                        <a:lnTo>
                          <a:pt x="2" y="4"/>
                        </a:lnTo>
                        <a:lnTo>
                          <a:pt x="4" y="2"/>
                        </a:lnTo>
                        <a:lnTo>
                          <a:pt x="6" y="4"/>
                        </a:lnTo>
                        <a:lnTo>
                          <a:pt x="10" y="4"/>
                        </a:lnTo>
                        <a:lnTo>
                          <a:pt x="12" y="4"/>
                        </a:lnTo>
                        <a:lnTo>
                          <a:pt x="16" y="6"/>
                        </a:lnTo>
                        <a:lnTo>
                          <a:pt x="20" y="8"/>
                        </a:lnTo>
                        <a:lnTo>
                          <a:pt x="22" y="10"/>
                        </a:lnTo>
                        <a:lnTo>
                          <a:pt x="24" y="8"/>
                        </a:lnTo>
                        <a:close/>
                      </a:path>
                    </a:pathLst>
                  </a:custGeom>
                  <a:solidFill>
                    <a:srgbClr val="000000"/>
                  </a:solidFill>
                  <a:ln w="9525">
                    <a:noFill/>
                    <a:round/>
                    <a:headEnd/>
                    <a:tailEnd/>
                  </a:ln>
                </p:spPr>
                <p:txBody>
                  <a:bodyPr/>
                  <a:lstStyle/>
                  <a:p>
                    <a:endParaRPr lang="es-AR"/>
                  </a:p>
                </p:txBody>
              </p:sp>
              <p:sp>
                <p:nvSpPr>
                  <p:cNvPr id="75230" name="Freeform 510"/>
                  <p:cNvSpPr>
                    <a:spLocks/>
                  </p:cNvSpPr>
                  <p:nvPr/>
                </p:nvSpPr>
                <p:spPr bwMode="auto">
                  <a:xfrm>
                    <a:off x="4518" y="2218"/>
                    <a:ext cx="2" cy="2"/>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0" y="2"/>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5231" name="Freeform 511"/>
                  <p:cNvSpPr>
                    <a:spLocks/>
                  </p:cNvSpPr>
                  <p:nvPr/>
                </p:nvSpPr>
                <p:spPr bwMode="auto">
                  <a:xfrm>
                    <a:off x="4692" y="2400"/>
                    <a:ext cx="2" cy="2"/>
                  </a:xfrm>
                  <a:custGeom>
                    <a:avLst/>
                    <a:gdLst>
                      <a:gd name="T0" fmla="*/ 0 w 2"/>
                      <a:gd name="T1" fmla="*/ 0 h 2"/>
                      <a:gd name="T2" fmla="*/ 0 w 2"/>
                      <a:gd name="T3" fmla="*/ 2 h 2"/>
                      <a:gd name="T4" fmla="*/ 2 w 2"/>
                      <a:gd name="T5" fmla="*/ 2 h 2"/>
                      <a:gd name="T6" fmla="*/ 2 w 2"/>
                      <a:gd name="T7" fmla="*/ 0 h 2"/>
                      <a:gd name="T8" fmla="*/ 2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5232" name="Freeform 512"/>
                  <p:cNvSpPr>
                    <a:spLocks/>
                  </p:cNvSpPr>
                  <p:nvPr/>
                </p:nvSpPr>
                <p:spPr bwMode="auto">
                  <a:xfrm>
                    <a:off x="4616" y="2296"/>
                    <a:ext cx="78" cy="104"/>
                  </a:xfrm>
                  <a:custGeom>
                    <a:avLst/>
                    <a:gdLst>
                      <a:gd name="T0" fmla="*/ 0 w 78"/>
                      <a:gd name="T1" fmla="*/ 2 h 104"/>
                      <a:gd name="T2" fmla="*/ 0 w 78"/>
                      <a:gd name="T3" fmla="*/ 2 h 104"/>
                      <a:gd name="T4" fmla="*/ 4 w 78"/>
                      <a:gd name="T5" fmla="*/ 6 h 104"/>
                      <a:gd name="T6" fmla="*/ 10 w 78"/>
                      <a:gd name="T7" fmla="*/ 12 h 104"/>
                      <a:gd name="T8" fmla="*/ 16 w 78"/>
                      <a:gd name="T9" fmla="*/ 18 h 104"/>
                      <a:gd name="T10" fmla="*/ 20 w 78"/>
                      <a:gd name="T11" fmla="*/ 24 h 104"/>
                      <a:gd name="T12" fmla="*/ 26 w 78"/>
                      <a:gd name="T13" fmla="*/ 32 h 104"/>
                      <a:gd name="T14" fmla="*/ 32 w 78"/>
                      <a:gd name="T15" fmla="*/ 38 h 104"/>
                      <a:gd name="T16" fmla="*/ 38 w 78"/>
                      <a:gd name="T17" fmla="*/ 46 h 104"/>
                      <a:gd name="T18" fmla="*/ 44 w 78"/>
                      <a:gd name="T19" fmla="*/ 54 h 104"/>
                      <a:gd name="T20" fmla="*/ 50 w 78"/>
                      <a:gd name="T21" fmla="*/ 60 h 104"/>
                      <a:gd name="T22" fmla="*/ 54 w 78"/>
                      <a:gd name="T23" fmla="*/ 68 h 104"/>
                      <a:gd name="T24" fmla="*/ 60 w 78"/>
                      <a:gd name="T25" fmla="*/ 76 h 104"/>
                      <a:gd name="T26" fmla="*/ 64 w 78"/>
                      <a:gd name="T27" fmla="*/ 82 h 104"/>
                      <a:gd name="T28" fmla="*/ 68 w 78"/>
                      <a:gd name="T29" fmla="*/ 88 h 104"/>
                      <a:gd name="T30" fmla="*/ 72 w 78"/>
                      <a:gd name="T31" fmla="*/ 94 h 104"/>
                      <a:gd name="T32" fmla="*/ 74 w 78"/>
                      <a:gd name="T33" fmla="*/ 100 h 104"/>
                      <a:gd name="T34" fmla="*/ 76 w 78"/>
                      <a:gd name="T35" fmla="*/ 104 h 104"/>
                      <a:gd name="T36" fmla="*/ 78 w 78"/>
                      <a:gd name="T37" fmla="*/ 104 h 104"/>
                      <a:gd name="T38" fmla="*/ 76 w 78"/>
                      <a:gd name="T39" fmla="*/ 100 h 104"/>
                      <a:gd name="T40" fmla="*/ 74 w 78"/>
                      <a:gd name="T41" fmla="*/ 94 h 104"/>
                      <a:gd name="T42" fmla="*/ 70 w 78"/>
                      <a:gd name="T43" fmla="*/ 88 h 104"/>
                      <a:gd name="T44" fmla="*/ 66 w 78"/>
                      <a:gd name="T45" fmla="*/ 82 h 104"/>
                      <a:gd name="T46" fmla="*/ 62 w 78"/>
                      <a:gd name="T47" fmla="*/ 74 h 104"/>
                      <a:gd name="T48" fmla="*/ 58 w 78"/>
                      <a:gd name="T49" fmla="*/ 66 h 104"/>
                      <a:gd name="T50" fmla="*/ 52 w 78"/>
                      <a:gd name="T51" fmla="*/ 60 h 104"/>
                      <a:gd name="T52" fmla="*/ 46 w 78"/>
                      <a:gd name="T53" fmla="*/ 52 h 104"/>
                      <a:gd name="T54" fmla="*/ 40 w 78"/>
                      <a:gd name="T55" fmla="*/ 44 h 104"/>
                      <a:gd name="T56" fmla="*/ 34 w 78"/>
                      <a:gd name="T57" fmla="*/ 36 h 104"/>
                      <a:gd name="T58" fmla="*/ 28 w 78"/>
                      <a:gd name="T59" fmla="*/ 30 h 104"/>
                      <a:gd name="T60" fmla="*/ 22 w 78"/>
                      <a:gd name="T61" fmla="*/ 22 h 104"/>
                      <a:gd name="T62" fmla="*/ 18 w 78"/>
                      <a:gd name="T63" fmla="*/ 16 h 104"/>
                      <a:gd name="T64" fmla="*/ 12 w 78"/>
                      <a:gd name="T65" fmla="*/ 10 h 104"/>
                      <a:gd name="T66" fmla="*/ 6 w 78"/>
                      <a:gd name="T67" fmla="*/ 4 h 104"/>
                      <a:gd name="T68" fmla="*/ 2 w 78"/>
                      <a:gd name="T69" fmla="*/ 0 h 104"/>
                      <a:gd name="T70" fmla="*/ 0 w 78"/>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
                      <a:gd name="T109" fmla="*/ 0 h 104"/>
                      <a:gd name="T110" fmla="*/ 78 w 78"/>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 h="104">
                        <a:moveTo>
                          <a:pt x="0" y="2"/>
                        </a:moveTo>
                        <a:lnTo>
                          <a:pt x="0" y="2"/>
                        </a:lnTo>
                        <a:lnTo>
                          <a:pt x="4" y="6"/>
                        </a:lnTo>
                        <a:lnTo>
                          <a:pt x="10" y="12"/>
                        </a:lnTo>
                        <a:lnTo>
                          <a:pt x="16" y="18"/>
                        </a:lnTo>
                        <a:lnTo>
                          <a:pt x="20" y="24"/>
                        </a:lnTo>
                        <a:lnTo>
                          <a:pt x="26" y="32"/>
                        </a:lnTo>
                        <a:lnTo>
                          <a:pt x="32" y="38"/>
                        </a:lnTo>
                        <a:lnTo>
                          <a:pt x="38" y="46"/>
                        </a:lnTo>
                        <a:lnTo>
                          <a:pt x="44" y="54"/>
                        </a:lnTo>
                        <a:lnTo>
                          <a:pt x="50" y="60"/>
                        </a:lnTo>
                        <a:lnTo>
                          <a:pt x="54" y="68"/>
                        </a:lnTo>
                        <a:lnTo>
                          <a:pt x="60" y="76"/>
                        </a:lnTo>
                        <a:lnTo>
                          <a:pt x="64" y="82"/>
                        </a:lnTo>
                        <a:lnTo>
                          <a:pt x="68" y="88"/>
                        </a:lnTo>
                        <a:lnTo>
                          <a:pt x="72" y="94"/>
                        </a:lnTo>
                        <a:lnTo>
                          <a:pt x="74" y="100"/>
                        </a:lnTo>
                        <a:lnTo>
                          <a:pt x="76" y="104"/>
                        </a:lnTo>
                        <a:lnTo>
                          <a:pt x="78" y="104"/>
                        </a:lnTo>
                        <a:lnTo>
                          <a:pt x="76" y="100"/>
                        </a:lnTo>
                        <a:lnTo>
                          <a:pt x="74" y="94"/>
                        </a:lnTo>
                        <a:lnTo>
                          <a:pt x="70" y="88"/>
                        </a:lnTo>
                        <a:lnTo>
                          <a:pt x="66" y="82"/>
                        </a:lnTo>
                        <a:lnTo>
                          <a:pt x="62" y="74"/>
                        </a:lnTo>
                        <a:lnTo>
                          <a:pt x="58" y="66"/>
                        </a:lnTo>
                        <a:lnTo>
                          <a:pt x="52" y="60"/>
                        </a:lnTo>
                        <a:lnTo>
                          <a:pt x="46" y="52"/>
                        </a:lnTo>
                        <a:lnTo>
                          <a:pt x="40" y="44"/>
                        </a:lnTo>
                        <a:lnTo>
                          <a:pt x="34" y="36"/>
                        </a:lnTo>
                        <a:lnTo>
                          <a:pt x="28" y="30"/>
                        </a:lnTo>
                        <a:lnTo>
                          <a:pt x="22" y="22"/>
                        </a:lnTo>
                        <a:lnTo>
                          <a:pt x="18" y="16"/>
                        </a:lnTo>
                        <a:lnTo>
                          <a:pt x="12" y="10"/>
                        </a:lnTo>
                        <a:lnTo>
                          <a:pt x="6" y="4"/>
                        </a:lnTo>
                        <a:lnTo>
                          <a:pt x="2" y="0"/>
                        </a:lnTo>
                        <a:lnTo>
                          <a:pt x="0" y="2"/>
                        </a:lnTo>
                        <a:close/>
                      </a:path>
                    </a:pathLst>
                  </a:custGeom>
                  <a:solidFill>
                    <a:srgbClr val="000000"/>
                  </a:solidFill>
                  <a:ln w="9525">
                    <a:noFill/>
                    <a:round/>
                    <a:headEnd/>
                    <a:tailEnd/>
                  </a:ln>
                </p:spPr>
                <p:txBody>
                  <a:bodyPr/>
                  <a:lstStyle/>
                  <a:p>
                    <a:endParaRPr lang="es-AR"/>
                  </a:p>
                </p:txBody>
              </p:sp>
              <p:sp>
                <p:nvSpPr>
                  <p:cNvPr id="75233" name="Freeform 513"/>
                  <p:cNvSpPr>
                    <a:spLocks/>
                  </p:cNvSpPr>
                  <p:nvPr/>
                </p:nvSpPr>
                <p:spPr bwMode="auto">
                  <a:xfrm>
                    <a:off x="4556" y="2262"/>
                    <a:ext cx="60" cy="34"/>
                  </a:xfrm>
                  <a:custGeom>
                    <a:avLst/>
                    <a:gdLst>
                      <a:gd name="T0" fmla="*/ 0 w 60"/>
                      <a:gd name="T1" fmla="*/ 0 h 34"/>
                      <a:gd name="T2" fmla="*/ 0 w 60"/>
                      <a:gd name="T3" fmla="*/ 2 h 34"/>
                      <a:gd name="T4" fmla="*/ 4 w 60"/>
                      <a:gd name="T5" fmla="*/ 2 h 34"/>
                      <a:gd name="T6" fmla="*/ 8 w 60"/>
                      <a:gd name="T7" fmla="*/ 4 h 34"/>
                      <a:gd name="T8" fmla="*/ 12 w 60"/>
                      <a:gd name="T9" fmla="*/ 4 h 34"/>
                      <a:gd name="T10" fmla="*/ 14 w 60"/>
                      <a:gd name="T11" fmla="*/ 6 h 34"/>
                      <a:gd name="T12" fmla="*/ 18 w 60"/>
                      <a:gd name="T13" fmla="*/ 8 h 34"/>
                      <a:gd name="T14" fmla="*/ 22 w 60"/>
                      <a:gd name="T15" fmla="*/ 8 h 34"/>
                      <a:gd name="T16" fmla="*/ 24 w 60"/>
                      <a:gd name="T17" fmla="*/ 10 h 34"/>
                      <a:gd name="T18" fmla="*/ 28 w 60"/>
                      <a:gd name="T19" fmla="*/ 12 h 34"/>
                      <a:gd name="T20" fmla="*/ 32 w 60"/>
                      <a:gd name="T21" fmla="*/ 14 h 34"/>
                      <a:gd name="T22" fmla="*/ 36 w 60"/>
                      <a:gd name="T23" fmla="*/ 16 h 34"/>
                      <a:gd name="T24" fmla="*/ 40 w 60"/>
                      <a:gd name="T25" fmla="*/ 18 h 34"/>
                      <a:gd name="T26" fmla="*/ 42 w 60"/>
                      <a:gd name="T27" fmla="*/ 20 h 34"/>
                      <a:gd name="T28" fmla="*/ 46 w 60"/>
                      <a:gd name="T29" fmla="*/ 24 h 34"/>
                      <a:gd name="T30" fmla="*/ 50 w 60"/>
                      <a:gd name="T31" fmla="*/ 26 h 34"/>
                      <a:gd name="T32" fmla="*/ 54 w 60"/>
                      <a:gd name="T33" fmla="*/ 30 h 34"/>
                      <a:gd name="T34" fmla="*/ 60 w 60"/>
                      <a:gd name="T35" fmla="*/ 34 h 34"/>
                      <a:gd name="T36" fmla="*/ 60 w 60"/>
                      <a:gd name="T37" fmla="*/ 34 h 34"/>
                      <a:gd name="T38" fmla="*/ 56 w 60"/>
                      <a:gd name="T39" fmla="*/ 30 h 34"/>
                      <a:gd name="T40" fmla="*/ 52 w 60"/>
                      <a:gd name="T41" fmla="*/ 26 h 34"/>
                      <a:gd name="T42" fmla="*/ 48 w 60"/>
                      <a:gd name="T43" fmla="*/ 22 h 34"/>
                      <a:gd name="T44" fmla="*/ 44 w 60"/>
                      <a:gd name="T45" fmla="*/ 18 h 34"/>
                      <a:gd name="T46" fmla="*/ 40 w 60"/>
                      <a:gd name="T47" fmla="*/ 16 h 34"/>
                      <a:gd name="T48" fmla="*/ 36 w 60"/>
                      <a:gd name="T49" fmla="*/ 14 h 34"/>
                      <a:gd name="T50" fmla="*/ 32 w 60"/>
                      <a:gd name="T51" fmla="*/ 12 h 34"/>
                      <a:gd name="T52" fmla="*/ 30 w 60"/>
                      <a:gd name="T53" fmla="*/ 10 h 34"/>
                      <a:gd name="T54" fmla="*/ 26 w 60"/>
                      <a:gd name="T55" fmla="*/ 8 h 34"/>
                      <a:gd name="T56" fmla="*/ 22 w 60"/>
                      <a:gd name="T57" fmla="*/ 6 h 34"/>
                      <a:gd name="T58" fmla="*/ 18 w 60"/>
                      <a:gd name="T59" fmla="*/ 4 h 34"/>
                      <a:gd name="T60" fmla="*/ 16 w 60"/>
                      <a:gd name="T61" fmla="*/ 4 h 34"/>
                      <a:gd name="T62" fmla="*/ 12 w 60"/>
                      <a:gd name="T63" fmla="*/ 2 h 34"/>
                      <a:gd name="T64" fmla="*/ 8 w 60"/>
                      <a:gd name="T65" fmla="*/ 2 h 34"/>
                      <a:gd name="T66" fmla="*/ 4 w 60"/>
                      <a:gd name="T67" fmla="*/ 0 h 34"/>
                      <a:gd name="T68" fmla="*/ 2 w 60"/>
                      <a:gd name="T69" fmla="*/ 0 h 34"/>
                      <a:gd name="T70" fmla="*/ 2 w 60"/>
                      <a:gd name="T71" fmla="*/ 0 h 34"/>
                      <a:gd name="T72" fmla="*/ 2 w 60"/>
                      <a:gd name="T73" fmla="*/ 0 h 34"/>
                      <a:gd name="T74" fmla="*/ 0 w 60"/>
                      <a:gd name="T75" fmla="*/ 0 h 34"/>
                      <a:gd name="T76" fmla="*/ 0 w 60"/>
                      <a:gd name="T77" fmla="*/ 0 h 34"/>
                      <a:gd name="T78" fmla="*/ 0 w 60"/>
                      <a:gd name="T79" fmla="*/ 0 h 34"/>
                      <a:gd name="T80" fmla="*/ 0 w 60"/>
                      <a:gd name="T81" fmla="*/ 2 h 34"/>
                      <a:gd name="T82" fmla="*/ 0 w 60"/>
                      <a:gd name="T83" fmla="*/ 0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34"/>
                      <a:gd name="T128" fmla="*/ 60 w 60"/>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34">
                        <a:moveTo>
                          <a:pt x="0" y="0"/>
                        </a:moveTo>
                        <a:lnTo>
                          <a:pt x="0" y="2"/>
                        </a:lnTo>
                        <a:lnTo>
                          <a:pt x="4" y="2"/>
                        </a:lnTo>
                        <a:lnTo>
                          <a:pt x="8" y="4"/>
                        </a:lnTo>
                        <a:lnTo>
                          <a:pt x="12" y="4"/>
                        </a:lnTo>
                        <a:lnTo>
                          <a:pt x="14" y="6"/>
                        </a:lnTo>
                        <a:lnTo>
                          <a:pt x="18" y="8"/>
                        </a:lnTo>
                        <a:lnTo>
                          <a:pt x="22" y="8"/>
                        </a:lnTo>
                        <a:lnTo>
                          <a:pt x="24" y="10"/>
                        </a:lnTo>
                        <a:lnTo>
                          <a:pt x="28" y="12"/>
                        </a:lnTo>
                        <a:lnTo>
                          <a:pt x="32" y="14"/>
                        </a:lnTo>
                        <a:lnTo>
                          <a:pt x="36" y="16"/>
                        </a:lnTo>
                        <a:lnTo>
                          <a:pt x="40" y="18"/>
                        </a:lnTo>
                        <a:lnTo>
                          <a:pt x="42" y="20"/>
                        </a:lnTo>
                        <a:lnTo>
                          <a:pt x="46" y="24"/>
                        </a:lnTo>
                        <a:lnTo>
                          <a:pt x="50" y="26"/>
                        </a:lnTo>
                        <a:lnTo>
                          <a:pt x="54" y="30"/>
                        </a:lnTo>
                        <a:lnTo>
                          <a:pt x="60" y="34"/>
                        </a:lnTo>
                        <a:lnTo>
                          <a:pt x="56" y="30"/>
                        </a:lnTo>
                        <a:lnTo>
                          <a:pt x="52" y="26"/>
                        </a:lnTo>
                        <a:lnTo>
                          <a:pt x="48" y="22"/>
                        </a:lnTo>
                        <a:lnTo>
                          <a:pt x="44" y="18"/>
                        </a:lnTo>
                        <a:lnTo>
                          <a:pt x="40" y="16"/>
                        </a:lnTo>
                        <a:lnTo>
                          <a:pt x="36" y="14"/>
                        </a:lnTo>
                        <a:lnTo>
                          <a:pt x="32" y="12"/>
                        </a:lnTo>
                        <a:lnTo>
                          <a:pt x="30" y="10"/>
                        </a:lnTo>
                        <a:lnTo>
                          <a:pt x="26" y="8"/>
                        </a:lnTo>
                        <a:lnTo>
                          <a:pt x="22" y="6"/>
                        </a:lnTo>
                        <a:lnTo>
                          <a:pt x="18" y="4"/>
                        </a:lnTo>
                        <a:lnTo>
                          <a:pt x="16" y="4"/>
                        </a:lnTo>
                        <a:lnTo>
                          <a:pt x="12" y="2"/>
                        </a:lnTo>
                        <a:lnTo>
                          <a:pt x="8" y="2"/>
                        </a:lnTo>
                        <a:lnTo>
                          <a:pt x="4" y="0"/>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5234" name="Freeform 514"/>
                  <p:cNvSpPr>
                    <a:spLocks/>
                  </p:cNvSpPr>
                  <p:nvPr/>
                </p:nvSpPr>
                <p:spPr bwMode="auto">
                  <a:xfrm>
                    <a:off x="4544" y="2260"/>
                    <a:ext cx="14" cy="2"/>
                  </a:xfrm>
                  <a:custGeom>
                    <a:avLst/>
                    <a:gdLst>
                      <a:gd name="T0" fmla="*/ 0 w 14"/>
                      <a:gd name="T1" fmla="*/ 0 h 2"/>
                      <a:gd name="T2" fmla="*/ 0 w 14"/>
                      <a:gd name="T3" fmla="*/ 0 h 2"/>
                      <a:gd name="T4" fmla="*/ 2 w 14"/>
                      <a:gd name="T5" fmla="*/ 2 h 2"/>
                      <a:gd name="T6" fmla="*/ 4 w 14"/>
                      <a:gd name="T7" fmla="*/ 2 h 2"/>
                      <a:gd name="T8" fmla="*/ 6 w 14"/>
                      <a:gd name="T9" fmla="*/ 2 h 2"/>
                      <a:gd name="T10" fmla="*/ 8 w 14"/>
                      <a:gd name="T11" fmla="*/ 2 h 2"/>
                      <a:gd name="T12" fmla="*/ 10 w 14"/>
                      <a:gd name="T13" fmla="*/ 2 h 2"/>
                      <a:gd name="T14" fmla="*/ 12 w 14"/>
                      <a:gd name="T15" fmla="*/ 2 h 2"/>
                      <a:gd name="T16" fmla="*/ 12 w 14"/>
                      <a:gd name="T17" fmla="*/ 2 h 2"/>
                      <a:gd name="T18" fmla="*/ 12 w 14"/>
                      <a:gd name="T19" fmla="*/ 2 h 2"/>
                      <a:gd name="T20" fmla="*/ 14 w 14"/>
                      <a:gd name="T21" fmla="*/ 2 h 2"/>
                      <a:gd name="T22" fmla="*/ 12 w 14"/>
                      <a:gd name="T23" fmla="*/ 0 h 2"/>
                      <a:gd name="T24" fmla="*/ 12 w 14"/>
                      <a:gd name="T25" fmla="*/ 0 h 2"/>
                      <a:gd name="T26" fmla="*/ 10 w 14"/>
                      <a:gd name="T27" fmla="*/ 0 h 2"/>
                      <a:gd name="T28" fmla="*/ 8 w 14"/>
                      <a:gd name="T29" fmla="*/ 0 h 2"/>
                      <a:gd name="T30" fmla="*/ 6 w 14"/>
                      <a:gd name="T31" fmla="*/ 0 h 2"/>
                      <a:gd name="T32" fmla="*/ 4 w 14"/>
                      <a:gd name="T33" fmla="*/ 0 h 2"/>
                      <a:gd name="T34" fmla="*/ 2 w 14"/>
                      <a:gd name="T35" fmla="*/ 0 h 2"/>
                      <a:gd name="T36" fmla="*/ 0 w 14"/>
                      <a:gd name="T37" fmla="*/ 0 h 2"/>
                      <a:gd name="T38" fmla="*/ 0 w 14"/>
                      <a:gd name="T39" fmla="*/ 0 h 2"/>
                      <a:gd name="T40" fmla="*/ 0 w 14"/>
                      <a:gd name="T41" fmla="*/ 0 h 2"/>
                      <a:gd name="T42" fmla="*/ 0 w 14"/>
                      <a:gd name="T43" fmla="*/ 0 h 2"/>
                      <a:gd name="T44" fmla="*/ 0 w 14"/>
                      <a:gd name="T45" fmla="*/ 0 h 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2"/>
                      <a:gd name="T71" fmla="*/ 14 w 14"/>
                      <a:gd name="T72" fmla="*/ 2 h 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2">
                        <a:moveTo>
                          <a:pt x="0" y="0"/>
                        </a:moveTo>
                        <a:lnTo>
                          <a:pt x="0" y="0"/>
                        </a:lnTo>
                        <a:lnTo>
                          <a:pt x="2" y="2"/>
                        </a:lnTo>
                        <a:lnTo>
                          <a:pt x="4" y="2"/>
                        </a:lnTo>
                        <a:lnTo>
                          <a:pt x="6" y="2"/>
                        </a:lnTo>
                        <a:lnTo>
                          <a:pt x="8" y="2"/>
                        </a:lnTo>
                        <a:lnTo>
                          <a:pt x="10" y="2"/>
                        </a:lnTo>
                        <a:lnTo>
                          <a:pt x="12" y="2"/>
                        </a:lnTo>
                        <a:lnTo>
                          <a:pt x="14" y="2"/>
                        </a:lnTo>
                        <a:lnTo>
                          <a:pt x="12" y="0"/>
                        </a:lnTo>
                        <a:lnTo>
                          <a:pt x="10" y="0"/>
                        </a:lnTo>
                        <a:lnTo>
                          <a:pt x="8" y="0"/>
                        </a:lnTo>
                        <a:lnTo>
                          <a:pt x="6" y="0"/>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5235" name="Freeform 515"/>
                  <p:cNvSpPr>
                    <a:spLocks/>
                  </p:cNvSpPr>
                  <p:nvPr/>
                </p:nvSpPr>
                <p:spPr bwMode="auto">
                  <a:xfrm>
                    <a:off x="4528" y="2260"/>
                    <a:ext cx="16" cy="20"/>
                  </a:xfrm>
                  <a:custGeom>
                    <a:avLst/>
                    <a:gdLst>
                      <a:gd name="T0" fmla="*/ 2 w 16"/>
                      <a:gd name="T1" fmla="*/ 20 h 20"/>
                      <a:gd name="T2" fmla="*/ 4 w 16"/>
                      <a:gd name="T3" fmla="*/ 18 h 20"/>
                      <a:gd name="T4" fmla="*/ 4 w 16"/>
                      <a:gd name="T5" fmla="*/ 14 h 20"/>
                      <a:gd name="T6" fmla="*/ 6 w 16"/>
                      <a:gd name="T7" fmla="*/ 12 h 20"/>
                      <a:gd name="T8" fmla="*/ 6 w 16"/>
                      <a:gd name="T9" fmla="*/ 8 h 20"/>
                      <a:gd name="T10" fmla="*/ 8 w 16"/>
                      <a:gd name="T11" fmla="*/ 6 h 20"/>
                      <a:gd name="T12" fmla="*/ 10 w 16"/>
                      <a:gd name="T13" fmla="*/ 4 h 20"/>
                      <a:gd name="T14" fmla="*/ 12 w 16"/>
                      <a:gd name="T15" fmla="*/ 2 h 20"/>
                      <a:gd name="T16" fmla="*/ 16 w 16"/>
                      <a:gd name="T17" fmla="*/ 2 h 20"/>
                      <a:gd name="T18" fmla="*/ 16 w 16"/>
                      <a:gd name="T19" fmla="*/ 0 h 20"/>
                      <a:gd name="T20" fmla="*/ 12 w 16"/>
                      <a:gd name="T21" fmla="*/ 0 h 20"/>
                      <a:gd name="T22" fmla="*/ 8 w 16"/>
                      <a:gd name="T23" fmla="*/ 2 h 20"/>
                      <a:gd name="T24" fmla="*/ 6 w 16"/>
                      <a:gd name="T25" fmla="*/ 4 h 20"/>
                      <a:gd name="T26" fmla="*/ 4 w 16"/>
                      <a:gd name="T27" fmla="*/ 8 h 20"/>
                      <a:gd name="T28" fmla="*/ 4 w 16"/>
                      <a:gd name="T29" fmla="*/ 10 h 20"/>
                      <a:gd name="T30" fmla="*/ 2 w 16"/>
                      <a:gd name="T31" fmla="*/ 14 h 20"/>
                      <a:gd name="T32" fmla="*/ 0 w 16"/>
                      <a:gd name="T33" fmla="*/ 16 h 20"/>
                      <a:gd name="T34" fmla="*/ 0 w 16"/>
                      <a:gd name="T35" fmla="*/ 18 h 20"/>
                      <a:gd name="T36" fmla="*/ 2 w 16"/>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0"/>
                      <a:gd name="T59" fmla="*/ 16 w 1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0">
                        <a:moveTo>
                          <a:pt x="2" y="20"/>
                        </a:moveTo>
                        <a:lnTo>
                          <a:pt x="4" y="18"/>
                        </a:lnTo>
                        <a:lnTo>
                          <a:pt x="4" y="14"/>
                        </a:lnTo>
                        <a:lnTo>
                          <a:pt x="6" y="12"/>
                        </a:lnTo>
                        <a:lnTo>
                          <a:pt x="6" y="8"/>
                        </a:lnTo>
                        <a:lnTo>
                          <a:pt x="8" y="6"/>
                        </a:lnTo>
                        <a:lnTo>
                          <a:pt x="10" y="4"/>
                        </a:lnTo>
                        <a:lnTo>
                          <a:pt x="12" y="2"/>
                        </a:lnTo>
                        <a:lnTo>
                          <a:pt x="16" y="2"/>
                        </a:lnTo>
                        <a:lnTo>
                          <a:pt x="16" y="0"/>
                        </a:lnTo>
                        <a:lnTo>
                          <a:pt x="12" y="0"/>
                        </a:lnTo>
                        <a:lnTo>
                          <a:pt x="8" y="2"/>
                        </a:lnTo>
                        <a:lnTo>
                          <a:pt x="6" y="4"/>
                        </a:lnTo>
                        <a:lnTo>
                          <a:pt x="4" y="8"/>
                        </a:lnTo>
                        <a:lnTo>
                          <a:pt x="4" y="10"/>
                        </a:lnTo>
                        <a:lnTo>
                          <a:pt x="2" y="14"/>
                        </a:lnTo>
                        <a:lnTo>
                          <a:pt x="0" y="16"/>
                        </a:lnTo>
                        <a:lnTo>
                          <a:pt x="0" y="18"/>
                        </a:lnTo>
                        <a:lnTo>
                          <a:pt x="2" y="20"/>
                        </a:lnTo>
                        <a:close/>
                      </a:path>
                    </a:pathLst>
                  </a:custGeom>
                  <a:solidFill>
                    <a:srgbClr val="000000"/>
                  </a:solidFill>
                  <a:ln w="9525">
                    <a:noFill/>
                    <a:round/>
                    <a:headEnd/>
                    <a:tailEnd/>
                  </a:ln>
                </p:spPr>
                <p:txBody>
                  <a:bodyPr/>
                  <a:lstStyle/>
                  <a:p>
                    <a:endParaRPr lang="es-AR"/>
                  </a:p>
                </p:txBody>
              </p:sp>
              <p:sp>
                <p:nvSpPr>
                  <p:cNvPr id="75236" name="Freeform 516"/>
                  <p:cNvSpPr>
                    <a:spLocks/>
                  </p:cNvSpPr>
                  <p:nvPr/>
                </p:nvSpPr>
                <p:spPr bwMode="auto">
                  <a:xfrm>
                    <a:off x="4528" y="2278"/>
                    <a:ext cx="2" cy="2"/>
                  </a:xfrm>
                  <a:custGeom>
                    <a:avLst/>
                    <a:gdLst>
                      <a:gd name="T0" fmla="*/ 0 w 2"/>
                      <a:gd name="T1" fmla="*/ 0 h 2"/>
                      <a:gd name="T2" fmla="*/ 0 w 2"/>
                      <a:gd name="T3" fmla="*/ 2 h 2"/>
                      <a:gd name="T4" fmla="*/ 0 w 2"/>
                      <a:gd name="T5" fmla="*/ 2 h 2"/>
                      <a:gd name="T6" fmla="*/ 2 w 2"/>
                      <a:gd name="T7" fmla="*/ 2 h 2"/>
                      <a:gd name="T8" fmla="*/ 2 w 2"/>
                      <a:gd name="T9" fmla="*/ 2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5237" name="Freeform 517"/>
                  <p:cNvSpPr>
                    <a:spLocks/>
                  </p:cNvSpPr>
                  <p:nvPr/>
                </p:nvSpPr>
                <p:spPr bwMode="auto">
                  <a:xfrm>
                    <a:off x="4524" y="2260"/>
                    <a:ext cx="2" cy="1"/>
                  </a:xfrm>
                  <a:custGeom>
                    <a:avLst/>
                    <a:gdLst>
                      <a:gd name="T0" fmla="*/ 2 w 2"/>
                      <a:gd name="T1" fmla="*/ 0 h 1"/>
                      <a:gd name="T2" fmla="*/ 2 w 2"/>
                      <a:gd name="T3" fmla="*/ 0 h 1"/>
                      <a:gd name="T4" fmla="*/ 2 w 2"/>
                      <a:gd name="T5" fmla="*/ 0 h 1"/>
                      <a:gd name="T6" fmla="*/ 0 w 2"/>
                      <a:gd name="T7" fmla="*/ 0 h 1"/>
                      <a:gd name="T8" fmla="*/ 0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2" y="0"/>
                        </a:lnTo>
                        <a:close/>
                      </a:path>
                    </a:pathLst>
                  </a:custGeom>
                  <a:solidFill>
                    <a:srgbClr val="000000"/>
                  </a:solidFill>
                  <a:ln w="9525">
                    <a:noFill/>
                    <a:round/>
                    <a:headEnd/>
                    <a:tailEnd/>
                  </a:ln>
                </p:spPr>
                <p:txBody>
                  <a:bodyPr/>
                  <a:lstStyle/>
                  <a:p>
                    <a:endParaRPr lang="es-AR"/>
                  </a:p>
                </p:txBody>
              </p:sp>
              <p:sp>
                <p:nvSpPr>
                  <p:cNvPr id="75238" name="Freeform 518"/>
                  <p:cNvSpPr>
                    <a:spLocks/>
                  </p:cNvSpPr>
                  <p:nvPr/>
                </p:nvSpPr>
                <p:spPr bwMode="auto">
                  <a:xfrm>
                    <a:off x="4506" y="2260"/>
                    <a:ext cx="18" cy="42"/>
                  </a:xfrm>
                  <a:custGeom>
                    <a:avLst/>
                    <a:gdLst>
                      <a:gd name="T0" fmla="*/ 2 w 18"/>
                      <a:gd name="T1" fmla="*/ 42 h 42"/>
                      <a:gd name="T2" fmla="*/ 2 w 18"/>
                      <a:gd name="T3" fmla="*/ 38 h 42"/>
                      <a:gd name="T4" fmla="*/ 4 w 18"/>
                      <a:gd name="T5" fmla="*/ 34 h 42"/>
                      <a:gd name="T6" fmla="*/ 6 w 18"/>
                      <a:gd name="T7" fmla="*/ 28 h 42"/>
                      <a:gd name="T8" fmla="*/ 8 w 18"/>
                      <a:gd name="T9" fmla="*/ 20 h 42"/>
                      <a:gd name="T10" fmla="*/ 12 w 18"/>
                      <a:gd name="T11" fmla="*/ 14 h 42"/>
                      <a:gd name="T12" fmla="*/ 14 w 18"/>
                      <a:gd name="T13" fmla="*/ 10 h 42"/>
                      <a:gd name="T14" fmla="*/ 16 w 18"/>
                      <a:gd name="T15" fmla="*/ 4 h 42"/>
                      <a:gd name="T16" fmla="*/ 18 w 18"/>
                      <a:gd name="T17" fmla="*/ 0 h 42"/>
                      <a:gd name="T18" fmla="*/ 18 w 18"/>
                      <a:gd name="T19" fmla="*/ 0 h 42"/>
                      <a:gd name="T20" fmla="*/ 14 w 18"/>
                      <a:gd name="T21" fmla="*/ 2 h 42"/>
                      <a:gd name="T22" fmla="*/ 12 w 18"/>
                      <a:gd name="T23" fmla="*/ 8 h 42"/>
                      <a:gd name="T24" fmla="*/ 8 w 18"/>
                      <a:gd name="T25" fmla="*/ 14 h 42"/>
                      <a:gd name="T26" fmla="*/ 6 w 18"/>
                      <a:gd name="T27" fmla="*/ 20 h 42"/>
                      <a:gd name="T28" fmla="*/ 4 w 18"/>
                      <a:gd name="T29" fmla="*/ 26 h 42"/>
                      <a:gd name="T30" fmla="*/ 2 w 18"/>
                      <a:gd name="T31" fmla="*/ 32 h 42"/>
                      <a:gd name="T32" fmla="*/ 0 w 18"/>
                      <a:gd name="T33" fmla="*/ 38 h 42"/>
                      <a:gd name="T34" fmla="*/ 0 w 18"/>
                      <a:gd name="T35" fmla="*/ 42 h 42"/>
                      <a:gd name="T36" fmla="*/ 2 w 18"/>
                      <a:gd name="T37" fmla="*/ 42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2"/>
                      <a:gd name="T59" fmla="*/ 18 w 18"/>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2">
                        <a:moveTo>
                          <a:pt x="2" y="42"/>
                        </a:moveTo>
                        <a:lnTo>
                          <a:pt x="2" y="38"/>
                        </a:lnTo>
                        <a:lnTo>
                          <a:pt x="4" y="34"/>
                        </a:lnTo>
                        <a:lnTo>
                          <a:pt x="6" y="28"/>
                        </a:lnTo>
                        <a:lnTo>
                          <a:pt x="8" y="20"/>
                        </a:lnTo>
                        <a:lnTo>
                          <a:pt x="12" y="14"/>
                        </a:lnTo>
                        <a:lnTo>
                          <a:pt x="14" y="10"/>
                        </a:lnTo>
                        <a:lnTo>
                          <a:pt x="16" y="4"/>
                        </a:lnTo>
                        <a:lnTo>
                          <a:pt x="18" y="0"/>
                        </a:lnTo>
                        <a:lnTo>
                          <a:pt x="14" y="2"/>
                        </a:lnTo>
                        <a:lnTo>
                          <a:pt x="12" y="8"/>
                        </a:lnTo>
                        <a:lnTo>
                          <a:pt x="8" y="14"/>
                        </a:lnTo>
                        <a:lnTo>
                          <a:pt x="6" y="20"/>
                        </a:lnTo>
                        <a:lnTo>
                          <a:pt x="4" y="26"/>
                        </a:lnTo>
                        <a:lnTo>
                          <a:pt x="2" y="32"/>
                        </a:lnTo>
                        <a:lnTo>
                          <a:pt x="0" y="38"/>
                        </a:lnTo>
                        <a:lnTo>
                          <a:pt x="0" y="42"/>
                        </a:lnTo>
                        <a:lnTo>
                          <a:pt x="2" y="42"/>
                        </a:lnTo>
                        <a:close/>
                      </a:path>
                    </a:pathLst>
                  </a:custGeom>
                  <a:solidFill>
                    <a:srgbClr val="000000"/>
                  </a:solidFill>
                  <a:ln w="9525">
                    <a:noFill/>
                    <a:round/>
                    <a:headEnd/>
                    <a:tailEnd/>
                  </a:ln>
                </p:spPr>
                <p:txBody>
                  <a:bodyPr/>
                  <a:lstStyle/>
                  <a:p>
                    <a:endParaRPr lang="es-AR"/>
                  </a:p>
                </p:txBody>
              </p:sp>
              <p:sp>
                <p:nvSpPr>
                  <p:cNvPr id="75239" name="Freeform 519"/>
                  <p:cNvSpPr>
                    <a:spLocks/>
                  </p:cNvSpPr>
                  <p:nvPr/>
                </p:nvSpPr>
                <p:spPr bwMode="auto">
                  <a:xfrm>
                    <a:off x="4506" y="2304"/>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5240" name="Freeform 520"/>
                  <p:cNvSpPr>
                    <a:spLocks/>
                  </p:cNvSpPr>
                  <p:nvPr/>
                </p:nvSpPr>
                <p:spPr bwMode="auto">
                  <a:xfrm>
                    <a:off x="4620" y="2302"/>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5241" name="Freeform 521"/>
                  <p:cNvSpPr>
                    <a:spLocks/>
                  </p:cNvSpPr>
                  <p:nvPr/>
                </p:nvSpPr>
                <p:spPr bwMode="auto">
                  <a:xfrm>
                    <a:off x="4616" y="2254"/>
                    <a:ext cx="6" cy="46"/>
                  </a:xfrm>
                  <a:custGeom>
                    <a:avLst/>
                    <a:gdLst>
                      <a:gd name="T0" fmla="*/ 0 w 6"/>
                      <a:gd name="T1" fmla="*/ 0 h 46"/>
                      <a:gd name="T2" fmla="*/ 0 w 6"/>
                      <a:gd name="T3" fmla="*/ 0 h 46"/>
                      <a:gd name="T4" fmla="*/ 0 w 6"/>
                      <a:gd name="T5" fmla="*/ 8 h 46"/>
                      <a:gd name="T6" fmla="*/ 0 w 6"/>
                      <a:gd name="T7" fmla="*/ 20 h 46"/>
                      <a:gd name="T8" fmla="*/ 0 w 6"/>
                      <a:gd name="T9" fmla="*/ 36 h 46"/>
                      <a:gd name="T10" fmla="*/ 4 w 6"/>
                      <a:gd name="T11" fmla="*/ 46 h 46"/>
                      <a:gd name="T12" fmla="*/ 6 w 6"/>
                      <a:gd name="T13" fmla="*/ 46 h 46"/>
                      <a:gd name="T14" fmla="*/ 4 w 6"/>
                      <a:gd name="T15" fmla="*/ 36 h 46"/>
                      <a:gd name="T16" fmla="*/ 2 w 6"/>
                      <a:gd name="T17" fmla="*/ 20 h 46"/>
                      <a:gd name="T18" fmla="*/ 2 w 6"/>
                      <a:gd name="T19" fmla="*/ 8 h 46"/>
                      <a:gd name="T20" fmla="*/ 2 w 6"/>
                      <a:gd name="T21" fmla="*/ 0 h 46"/>
                      <a:gd name="T22" fmla="*/ 0 w 6"/>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6"/>
                      <a:gd name="T38" fmla="*/ 6 w 6"/>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6">
                        <a:moveTo>
                          <a:pt x="0" y="0"/>
                        </a:moveTo>
                        <a:lnTo>
                          <a:pt x="0" y="0"/>
                        </a:lnTo>
                        <a:lnTo>
                          <a:pt x="0" y="8"/>
                        </a:lnTo>
                        <a:lnTo>
                          <a:pt x="0" y="20"/>
                        </a:lnTo>
                        <a:lnTo>
                          <a:pt x="0" y="36"/>
                        </a:lnTo>
                        <a:lnTo>
                          <a:pt x="4" y="46"/>
                        </a:lnTo>
                        <a:lnTo>
                          <a:pt x="6" y="46"/>
                        </a:lnTo>
                        <a:lnTo>
                          <a:pt x="4" y="36"/>
                        </a:lnTo>
                        <a:lnTo>
                          <a:pt x="2" y="20"/>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5242" name="Freeform 522"/>
                  <p:cNvSpPr>
                    <a:spLocks/>
                  </p:cNvSpPr>
                  <p:nvPr/>
                </p:nvSpPr>
                <p:spPr bwMode="auto">
                  <a:xfrm>
                    <a:off x="4614" y="2218"/>
                    <a:ext cx="4" cy="34"/>
                  </a:xfrm>
                  <a:custGeom>
                    <a:avLst/>
                    <a:gdLst>
                      <a:gd name="T0" fmla="*/ 0 w 4"/>
                      <a:gd name="T1" fmla="*/ 0 h 34"/>
                      <a:gd name="T2" fmla="*/ 0 w 4"/>
                      <a:gd name="T3" fmla="*/ 0 h 34"/>
                      <a:gd name="T4" fmla="*/ 0 w 4"/>
                      <a:gd name="T5" fmla="*/ 8 h 34"/>
                      <a:gd name="T6" fmla="*/ 0 w 4"/>
                      <a:gd name="T7" fmla="*/ 18 h 34"/>
                      <a:gd name="T8" fmla="*/ 0 w 4"/>
                      <a:gd name="T9" fmla="*/ 28 h 34"/>
                      <a:gd name="T10" fmla="*/ 0 w 4"/>
                      <a:gd name="T11" fmla="*/ 34 h 34"/>
                      <a:gd name="T12" fmla="*/ 4 w 4"/>
                      <a:gd name="T13" fmla="*/ 34 h 34"/>
                      <a:gd name="T14" fmla="*/ 4 w 4"/>
                      <a:gd name="T15" fmla="*/ 28 h 34"/>
                      <a:gd name="T16" fmla="*/ 4 w 4"/>
                      <a:gd name="T17" fmla="*/ 18 h 34"/>
                      <a:gd name="T18" fmla="*/ 2 w 4"/>
                      <a:gd name="T19" fmla="*/ 8 h 34"/>
                      <a:gd name="T20" fmla="*/ 2 w 4"/>
                      <a:gd name="T21" fmla="*/ 0 h 34"/>
                      <a:gd name="T22" fmla="*/ 0 w 4"/>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4"/>
                      <a:gd name="T38" fmla="*/ 4 w 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4">
                        <a:moveTo>
                          <a:pt x="0" y="0"/>
                        </a:moveTo>
                        <a:lnTo>
                          <a:pt x="0" y="0"/>
                        </a:lnTo>
                        <a:lnTo>
                          <a:pt x="0" y="8"/>
                        </a:lnTo>
                        <a:lnTo>
                          <a:pt x="0" y="18"/>
                        </a:lnTo>
                        <a:lnTo>
                          <a:pt x="0" y="28"/>
                        </a:lnTo>
                        <a:lnTo>
                          <a:pt x="0" y="34"/>
                        </a:lnTo>
                        <a:lnTo>
                          <a:pt x="4" y="34"/>
                        </a:lnTo>
                        <a:lnTo>
                          <a:pt x="4" y="28"/>
                        </a:lnTo>
                        <a:lnTo>
                          <a:pt x="4" y="18"/>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5243" name="Freeform 523"/>
                  <p:cNvSpPr>
                    <a:spLocks/>
                  </p:cNvSpPr>
                  <p:nvPr/>
                </p:nvSpPr>
                <p:spPr bwMode="auto">
                  <a:xfrm>
                    <a:off x="4612" y="2156"/>
                    <a:ext cx="8" cy="62"/>
                  </a:xfrm>
                  <a:custGeom>
                    <a:avLst/>
                    <a:gdLst>
                      <a:gd name="T0" fmla="*/ 6 w 8"/>
                      <a:gd name="T1" fmla="*/ 0 h 62"/>
                      <a:gd name="T2" fmla="*/ 6 w 8"/>
                      <a:gd name="T3" fmla="*/ 0 h 62"/>
                      <a:gd name="T4" fmla="*/ 2 w 8"/>
                      <a:gd name="T5" fmla="*/ 14 h 62"/>
                      <a:gd name="T6" fmla="*/ 0 w 8"/>
                      <a:gd name="T7" fmla="*/ 32 h 62"/>
                      <a:gd name="T8" fmla="*/ 0 w 8"/>
                      <a:gd name="T9" fmla="*/ 50 h 62"/>
                      <a:gd name="T10" fmla="*/ 2 w 8"/>
                      <a:gd name="T11" fmla="*/ 62 h 62"/>
                      <a:gd name="T12" fmla="*/ 4 w 8"/>
                      <a:gd name="T13" fmla="*/ 62 h 62"/>
                      <a:gd name="T14" fmla="*/ 2 w 8"/>
                      <a:gd name="T15" fmla="*/ 50 h 62"/>
                      <a:gd name="T16" fmla="*/ 2 w 8"/>
                      <a:gd name="T17" fmla="*/ 32 h 62"/>
                      <a:gd name="T18" fmla="*/ 4 w 8"/>
                      <a:gd name="T19" fmla="*/ 14 h 62"/>
                      <a:gd name="T20" fmla="*/ 8 w 8"/>
                      <a:gd name="T21" fmla="*/ 2 h 62"/>
                      <a:gd name="T22" fmla="*/ 6 w 8"/>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2"/>
                      <a:gd name="T38" fmla="*/ 8 w 8"/>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2">
                        <a:moveTo>
                          <a:pt x="6" y="0"/>
                        </a:moveTo>
                        <a:lnTo>
                          <a:pt x="6" y="0"/>
                        </a:lnTo>
                        <a:lnTo>
                          <a:pt x="2" y="14"/>
                        </a:lnTo>
                        <a:lnTo>
                          <a:pt x="0" y="32"/>
                        </a:lnTo>
                        <a:lnTo>
                          <a:pt x="0" y="50"/>
                        </a:lnTo>
                        <a:lnTo>
                          <a:pt x="2" y="62"/>
                        </a:lnTo>
                        <a:lnTo>
                          <a:pt x="4" y="62"/>
                        </a:lnTo>
                        <a:lnTo>
                          <a:pt x="2" y="50"/>
                        </a:lnTo>
                        <a:lnTo>
                          <a:pt x="2" y="32"/>
                        </a:lnTo>
                        <a:lnTo>
                          <a:pt x="4" y="14"/>
                        </a:lnTo>
                        <a:lnTo>
                          <a:pt x="8" y="2"/>
                        </a:lnTo>
                        <a:lnTo>
                          <a:pt x="6" y="0"/>
                        </a:lnTo>
                        <a:close/>
                      </a:path>
                    </a:pathLst>
                  </a:custGeom>
                  <a:solidFill>
                    <a:srgbClr val="000000"/>
                  </a:solidFill>
                  <a:ln w="9525">
                    <a:noFill/>
                    <a:round/>
                    <a:headEnd/>
                    <a:tailEnd/>
                  </a:ln>
                </p:spPr>
                <p:txBody>
                  <a:bodyPr/>
                  <a:lstStyle/>
                  <a:p>
                    <a:endParaRPr lang="es-AR"/>
                  </a:p>
                </p:txBody>
              </p:sp>
              <p:sp>
                <p:nvSpPr>
                  <p:cNvPr id="75244" name="Freeform 524"/>
                  <p:cNvSpPr>
                    <a:spLocks/>
                  </p:cNvSpPr>
                  <p:nvPr/>
                </p:nvSpPr>
                <p:spPr bwMode="auto">
                  <a:xfrm>
                    <a:off x="4620" y="2138"/>
                    <a:ext cx="24" cy="18"/>
                  </a:xfrm>
                  <a:custGeom>
                    <a:avLst/>
                    <a:gdLst>
                      <a:gd name="T0" fmla="*/ 24 w 24"/>
                      <a:gd name="T1" fmla="*/ 0 h 18"/>
                      <a:gd name="T2" fmla="*/ 24 w 24"/>
                      <a:gd name="T3" fmla="*/ 0 h 18"/>
                      <a:gd name="T4" fmla="*/ 22 w 24"/>
                      <a:gd name="T5" fmla="*/ 0 h 18"/>
                      <a:gd name="T6" fmla="*/ 18 w 24"/>
                      <a:gd name="T7" fmla="*/ 0 h 18"/>
                      <a:gd name="T8" fmla="*/ 14 w 24"/>
                      <a:gd name="T9" fmla="*/ 2 h 18"/>
                      <a:gd name="T10" fmla="*/ 12 w 24"/>
                      <a:gd name="T11" fmla="*/ 2 h 18"/>
                      <a:gd name="T12" fmla="*/ 8 w 24"/>
                      <a:gd name="T13" fmla="*/ 6 h 18"/>
                      <a:gd name="T14" fmla="*/ 6 w 24"/>
                      <a:gd name="T15" fmla="*/ 8 h 18"/>
                      <a:gd name="T16" fmla="*/ 2 w 24"/>
                      <a:gd name="T17" fmla="*/ 12 h 18"/>
                      <a:gd name="T18" fmla="*/ 0 w 24"/>
                      <a:gd name="T19" fmla="*/ 18 h 18"/>
                      <a:gd name="T20" fmla="*/ 2 w 24"/>
                      <a:gd name="T21" fmla="*/ 18 h 18"/>
                      <a:gd name="T22" fmla="*/ 4 w 24"/>
                      <a:gd name="T23" fmla="*/ 14 h 18"/>
                      <a:gd name="T24" fmla="*/ 8 w 24"/>
                      <a:gd name="T25" fmla="*/ 10 h 18"/>
                      <a:gd name="T26" fmla="*/ 10 w 24"/>
                      <a:gd name="T27" fmla="*/ 8 h 18"/>
                      <a:gd name="T28" fmla="*/ 12 w 24"/>
                      <a:gd name="T29" fmla="*/ 6 h 18"/>
                      <a:gd name="T30" fmla="*/ 16 w 24"/>
                      <a:gd name="T31" fmla="*/ 4 h 18"/>
                      <a:gd name="T32" fmla="*/ 18 w 24"/>
                      <a:gd name="T33" fmla="*/ 2 h 18"/>
                      <a:gd name="T34" fmla="*/ 22 w 24"/>
                      <a:gd name="T35" fmla="*/ 2 h 18"/>
                      <a:gd name="T36" fmla="*/ 24 w 24"/>
                      <a:gd name="T37" fmla="*/ 2 h 18"/>
                      <a:gd name="T38" fmla="*/ 24 w 24"/>
                      <a:gd name="T39" fmla="*/ 2 h 18"/>
                      <a:gd name="T40" fmla="*/ 24 w 24"/>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8"/>
                      <a:gd name="T65" fmla="*/ 24 w 2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8">
                        <a:moveTo>
                          <a:pt x="24" y="0"/>
                        </a:moveTo>
                        <a:lnTo>
                          <a:pt x="24" y="0"/>
                        </a:lnTo>
                        <a:lnTo>
                          <a:pt x="22" y="0"/>
                        </a:lnTo>
                        <a:lnTo>
                          <a:pt x="18" y="0"/>
                        </a:lnTo>
                        <a:lnTo>
                          <a:pt x="14" y="2"/>
                        </a:lnTo>
                        <a:lnTo>
                          <a:pt x="12" y="2"/>
                        </a:lnTo>
                        <a:lnTo>
                          <a:pt x="8" y="6"/>
                        </a:lnTo>
                        <a:lnTo>
                          <a:pt x="6" y="8"/>
                        </a:lnTo>
                        <a:lnTo>
                          <a:pt x="2" y="12"/>
                        </a:lnTo>
                        <a:lnTo>
                          <a:pt x="0" y="18"/>
                        </a:lnTo>
                        <a:lnTo>
                          <a:pt x="2" y="18"/>
                        </a:lnTo>
                        <a:lnTo>
                          <a:pt x="4" y="14"/>
                        </a:lnTo>
                        <a:lnTo>
                          <a:pt x="8" y="10"/>
                        </a:lnTo>
                        <a:lnTo>
                          <a:pt x="10" y="8"/>
                        </a:lnTo>
                        <a:lnTo>
                          <a:pt x="12" y="6"/>
                        </a:lnTo>
                        <a:lnTo>
                          <a:pt x="16" y="4"/>
                        </a:lnTo>
                        <a:lnTo>
                          <a:pt x="18" y="2"/>
                        </a:lnTo>
                        <a:lnTo>
                          <a:pt x="22" y="2"/>
                        </a:lnTo>
                        <a:lnTo>
                          <a:pt x="24" y="2"/>
                        </a:lnTo>
                        <a:lnTo>
                          <a:pt x="24" y="0"/>
                        </a:lnTo>
                        <a:close/>
                      </a:path>
                    </a:pathLst>
                  </a:custGeom>
                  <a:solidFill>
                    <a:srgbClr val="000000"/>
                  </a:solidFill>
                  <a:ln w="9525">
                    <a:noFill/>
                    <a:round/>
                    <a:headEnd/>
                    <a:tailEnd/>
                  </a:ln>
                </p:spPr>
                <p:txBody>
                  <a:bodyPr/>
                  <a:lstStyle/>
                  <a:p>
                    <a:endParaRPr lang="es-AR"/>
                  </a:p>
                </p:txBody>
              </p:sp>
              <p:sp>
                <p:nvSpPr>
                  <p:cNvPr id="75245" name="Freeform 525"/>
                  <p:cNvSpPr>
                    <a:spLocks/>
                  </p:cNvSpPr>
                  <p:nvPr/>
                </p:nvSpPr>
                <p:spPr bwMode="auto">
                  <a:xfrm>
                    <a:off x="4646" y="2140"/>
                    <a:ext cx="14" cy="10"/>
                  </a:xfrm>
                  <a:custGeom>
                    <a:avLst/>
                    <a:gdLst>
                      <a:gd name="T0" fmla="*/ 14 w 14"/>
                      <a:gd name="T1" fmla="*/ 10 h 10"/>
                      <a:gd name="T2" fmla="*/ 14 w 14"/>
                      <a:gd name="T3" fmla="*/ 8 h 10"/>
                      <a:gd name="T4" fmla="*/ 14 w 14"/>
                      <a:gd name="T5" fmla="*/ 6 h 10"/>
                      <a:gd name="T6" fmla="*/ 12 w 14"/>
                      <a:gd name="T7" fmla="*/ 4 h 10"/>
                      <a:gd name="T8" fmla="*/ 10 w 14"/>
                      <a:gd name="T9" fmla="*/ 2 h 10"/>
                      <a:gd name="T10" fmla="*/ 8 w 14"/>
                      <a:gd name="T11" fmla="*/ 2 h 10"/>
                      <a:gd name="T12" fmla="*/ 6 w 14"/>
                      <a:gd name="T13" fmla="*/ 0 h 10"/>
                      <a:gd name="T14" fmla="*/ 2 w 14"/>
                      <a:gd name="T15" fmla="*/ 0 h 10"/>
                      <a:gd name="T16" fmla="*/ 0 w 14"/>
                      <a:gd name="T17" fmla="*/ 0 h 10"/>
                      <a:gd name="T18" fmla="*/ 0 w 14"/>
                      <a:gd name="T19" fmla="*/ 2 h 10"/>
                      <a:gd name="T20" fmla="*/ 2 w 14"/>
                      <a:gd name="T21" fmla="*/ 2 h 10"/>
                      <a:gd name="T22" fmla="*/ 6 w 14"/>
                      <a:gd name="T23" fmla="*/ 4 h 10"/>
                      <a:gd name="T24" fmla="*/ 8 w 14"/>
                      <a:gd name="T25" fmla="*/ 4 h 10"/>
                      <a:gd name="T26" fmla="*/ 10 w 14"/>
                      <a:gd name="T27" fmla="*/ 6 h 10"/>
                      <a:gd name="T28" fmla="*/ 10 w 14"/>
                      <a:gd name="T29" fmla="*/ 6 h 10"/>
                      <a:gd name="T30" fmla="*/ 12 w 14"/>
                      <a:gd name="T31" fmla="*/ 8 h 10"/>
                      <a:gd name="T32" fmla="*/ 12 w 14"/>
                      <a:gd name="T33" fmla="*/ 8 h 10"/>
                      <a:gd name="T34" fmla="*/ 12 w 14"/>
                      <a:gd name="T35" fmla="*/ 10 h 10"/>
                      <a:gd name="T36" fmla="*/ 14 w 14"/>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0"/>
                      <a:gd name="T59" fmla="*/ 14 w 1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0">
                        <a:moveTo>
                          <a:pt x="14" y="10"/>
                        </a:moveTo>
                        <a:lnTo>
                          <a:pt x="14" y="8"/>
                        </a:lnTo>
                        <a:lnTo>
                          <a:pt x="14" y="6"/>
                        </a:lnTo>
                        <a:lnTo>
                          <a:pt x="12" y="4"/>
                        </a:lnTo>
                        <a:lnTo>
                          <a:pt x="10" y="2"/>
                        </a:lnTo>
                        <a:lnTo>
                          <a:pt x="8" y="2"/>
                        </a:lnTo>
                        <a:lnTo>
                          <a:pt x="6" y="0"/>
                        </a:lnTo>
                        <a:lnTo>
                          <a:pt x="2" y="0"/>
                        </a:lnTo>
                        <a:lnTo>
                          <a:pt x="0" y="0"/>
                        </a:lnTo>
                        <a:lnTo>
                          <a:pt x="0" y="2"/>
                        </a:lnTo>
                        <a:lnTo>
                          <a:pt x="2" y="2"/>
                        </a:lnTo>
                        <a:lnTo>
                          <a:pt x="6" y="4"/>
                        </a:lnTo>
                        <a:lnTo>
                          <a:pt x="8" y="4"/>
                        </a:lnTo>
                        <a:lnTo>
                          <a:pt x="10" y="6"/>
                        </a:lnTo>
                        <a:lnTo>
                          <a:pt x="12" y="8"/>
                        </a:lnTo>
                        <a:lnTo>
                          <a:pt x="12" y="10"/>
                        </a:lnTo>
                        <a:lnTo>
                          <a:pt x="14" y="10"/>
                        </a:lnTo>
                        <a:close/>
                      </a:path>
                    </a:pathLst>
                  </a:custGeom>
                  <a:solidFill>
                    <a:srgbClr val="000000"/>
                  </a:solidFill>
                  <a:ln w="9525">
                    <a:noFill/>
                    <a:round/>
                    <a:headEnd/>
                    <a:tailEnd/>
                  </a:ln>
                </p:spPr>
                <p:txBody>
                  <a:bodyPr/>
                  <a:lstStyle/>
                  <a:p>
                    <a:endParaRPr lang="es-AR"/>
                  </a:p>
                </p:txBody>
              </p:sp>
              <p:sp>
                <p:nvSpPr>
                  <p:cNvPr id="75246" name="Freeform 526"/>
                  <p:cNvSpPr>
                    <a:spLocks/>
                  </p:cNvSpPr>
                  <p:nvPr/>
                </p:nvSpPr>
                <p:spPr bwMode="auto">
                  <a:xfrm>
                    <a:off x="4660" y="215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247" name="Freeform 527"/>
                  <p:cNvSpPr>
                    <a:spLocks/>
                  </p:cNvSpPr>
                  <p:nvPr/>
                </p:nvSpPr>
                <p:spPr bwMode="auto">
                  <a:xfrm>
                    <a:off x="4662" y="2140"/>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5248" name="Freeform 528"/>
                  <p:cNvSpPr>
                    <a:spLocks/>
                  </p:cNvSpPr>
                  <p:nvPr/>
                </p:nvSpPr>
                <p:spPr bwMode="auto">
                  <a:xfrm>
                    <a:off x="4624" y="2132"/>
                    <a:ext cx="38" cy="10"/>
                  </a:xfrm>
                  <a:custGeom>
                    <a:avLst/>
                    <a:gdLst>
                      <a:gd name="T0" fmla="*/ 2 w 38"/>
                      <a:gd name="T1" fmla="*/ 8 h 10"/>
                      <a:gd name="T2" fmla="*/ 2 w 38"/>
                      <a:gd name="T3" fmla="*/ 8 h 10"/>
                      <a:gd name="T4" fmla="*/ 4 w 38"/>
                      <a:gd name="T5" fmla="*/ 4 h 10"/>
                      <a:gd name="T6" fmla="*/ 8 w 38"/>
                      <a:gd name="T7" fmla="*/ 4 h 10"/>
                      <a:gd name="T8" fmla="*/ 12 w 38"/>
                      <a:gd name="T9" fmla="*/ 2 h 10"/>
                      <a:gd name="T10" fmla="*/ 18 w 38"/>
                      <a:gd name="T11" fmla="*/ 2 h 10"/>
                      <a:gd name="T12" fmla="*/ 24 w 38"/>
                      <a:gd name="T13" fmla="*/ 4 h 10"/>
                      <a:gd name="T14" fmla="*/ 30 w 38"/>
                      <a:gd name="T15" fmla="*/ 6 h 10"/>
                      <a:gd name="T16" fmla="*/ 34 w 38"/>
                      <a:gd name="T17" fmla="*/ 8 h 10"/>
                      <a:gd name="T18" fmla="*/ 38 w 38"/>
                      <a:gd name="T19" fmla="*/ 10 h 10"/>
                      <a:gd name="T20" fmla="*/ 38 w 38"/>
                      <a:gd name="T21" fmla="*/ 8 h 10"/>
                      <a:gd name="T22" fmla="*/ 36 w 38"/>
                      <a:gd name="T23" fmla="*/ 6 h 10"/>
                      <a:gd name="T24" fmla="*/ 30 w 38"/>
                      <a:gd name="T25" fmla="*/ 4 h 10"/>
                      <a:gd name="T26" fmla="*/ 24 w 38"/>
                      <a:gd name="T27" fmla="*/ 2 h 10"/>
                      <a:gd name="T28" fmla="*/ 18 w 38"/>
                      <a:gd name="T29" fmla="*/ 0 h 10"/>
                      <a:gd name="T30" fmla="*/ 12 w 38"/>
                      <a:gd name="T31" fmla="*/ 0 h 10"/>
                      <a:gd name="T32" fmla="*/ 6 w 38"/>
                      <a:gd name="T33" fmla="*/ 0 h 10"/>
                      <a:gd name="T34" fmla="*/ 2 w 38"/>
                      <a:gd name="T35" fmla="*/ 4 h 10"/>
                      <a:gd name="T36" fmla="*/ 0 w 38"/>
                      <a:gd name="T37" fmla="*/ 8 h 10"/>
                      <a:gd name="T38" fmla="*/ 0 w 38"/>
                      <a:gd name="T39" fmla="*/ 8 h 10"/>
                      <a:gd name="T40" fmla="*/ 2 w 38"/>
                      <a:gd name="T41" fmla="*/ 8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0"/>
                      <a:gd name="T65" fmla="*/ 38 w 3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0">
                        <a:moveTo>
                          <a:pt x="2" y="8"/>
                        </a:moveTo>
                        <a:lnTo>
                          <a:pt x="2" y="8"/>
                        </a:lnTo>
                        <a:lnTo>
                          <a:pt x="4" y="4"/>
                        </a:lnTo>
                        <a:lnTo>
                          <a:pt x="8" y="4"/>
                        </a:lnTo>
                        <a:lnTo>
                          <a:pt x="12" y="2"/>
                        </a:lnTo>
                        <a:lnTo>
                          <a:pt x="18" y="2"/>
                        </a:lnTo>
                        <a:lnTo>
                          <a:pt x="24" y="4"/>
                        </a:lnTo>
                        <a:lnTo>
                          <a:pt x="30" y="6"/>
                        </a:lnTo>
                        <a:lnTo>
                          <a:pt x="34" y="8"/>
                        </a:lnTo>
                        <a:lnTo>
                          <a:pt x="38" y="10"/>
                        </a:lnTo>
                        <a:lnTo>
                          <a:pt x="38" y="8"/>
                        </a:lnTo>
                        <a:lnTo>
                          <a:pt x="36" y="6"/>
                        </a:lnTo>
                        <a:lnTo>
                          <a:pt x="30" y="4"/>
                        </a:lnTo>
                        <a:lnTo>
                          <a:pt x="24" y="2"/>
                        </a:lnTo>
                        <a:lnTo>
                          <a:pt x="18" y="0"/>
                        </a:lnTo>
                        <a:lnTo>
                          <a:pt x="12" y="0"/>
                        </a:lnTo>
                        <a:lnTo>
                          <a:pt x="6" y="0"/>
                        </a:lnTo>
                        <a:lnTo>
                          <a:pt x="2" y="4"/>
                        </a:lnTo>
                        <a:lnTo>
                          <a:pt x="0" y="8"/>
                        </a:lnTo>
                        <a:lnTo>
                          <a:pt x="2" y="8"/>
                        </a:lnTo>
                        <a:close/>
                      </a:path>
                    </a:pathLst>
                  </a:custGeom>
                  <a:solidFill>
                    <a:srgbClr val="000000"/>
                  </a:solidFill>
                  <a:ln w="9525">
                    <a:noFill/>
                    <a:round/>
                    <a:headEnd/>
                    <a:tailEnd/>
                  </a:ln>
                </p:spPr>
                <p:txBody>
                  <a:bodyPr/>
                  <a:lstStyle/>
                  <a:p>
                    <a:endParaRPr lang="es-AR"/>
                  </a:p>
                </p:txBody>
              </p:sp>
              <p:sp>
                <p:nvSpPr>
                  <p:cNvPr id="75249" name="Freeform 529"/>
                  <p:cNvSpPr>
                    <a:spLocks/>
                  </p:cNvSpPr>
                  <p:nvPr/>
                </p:nvSpPr>
                <p:spPr bwMode="auto">
                  <a:xfrm>
                    <a:off x="4610" y="2140"/>
                    <a:ext cx="16" cy="26"/>
                  </a:xfrm>
                  <a:custGeom>
                    <a:avLst/>
                    <a:gdLst>
                      <a:gd name="T0" fmla="*/ 2 w 16"/>
                      <a:gd name="T1" fmla="*/ 26 h 26"/>
                      <a:gd name="T2" fmla="*/ 2 w 16"/>
                      <a:gd name="T3" fmla="*/ 26 h 26"/>
                      <a:gd name="T4" fmla="*/ 4 w 16"/>
                      <a:gd name="T5" fmla="*/ 24 h 26"/>
                      <a:gd name="T6" fmla="*/ 4 w 16"/>
                      <a:gd name="T7" fmla="*/ 22 h 26"/>
                      <a:gd name="T8" fmla="*/ 6 w 16"/>
                      <a:gd name="T9" fmla="*/ 18 h 26"/>
                      <a:gd name="T10" fmla="*/ 8 w 16"/>
                      <a:gd name="T11" fmla="*/ 16 h 26"/>
                      <a:gd name="T12" fmla="*/ 10 w 16"/>
                      <a:gd name="T13" fmla="*/ 12 h 26"/>
                      <a:gd name="T14" fmla="*/ 12 w 16"/>
                      <a:gd name="T15" fmla="*/ 8 h 26"/>
                      <a:gd name="T16" fmla="*/ 14 w 16"/>
                      <a:gd name="T17" fmla="*/ 4 h 26"/>
                      <a:gd name="T18" fmla="*/ 16 w 16"/>
                      <a:gd name="T19" fmla="*/ 0 h 26"/>
                      <a:gd name="T20" fmla="*/ 14 w 16"/>
                      <a:gd name="T21" fmla="*/ 0 h 26"/>
                      <a:gd name="T22" fmla="*/ 12 w 16"/>
                      <a:gd name="T23" fmla="*/ 4 h 26"/>
                      <a:gd name="T24" fmla="*/ 10 w 16"/>
                      <a:gd name="T25" fmla="*/ 8 h 26"/>
                      <a:gd name="T26" fmla="*/ 8 w 16"/>
                      <a:gd name="T27" fmla="*/ 12 h 26"/>
                      <a:gd name="T28" fmla="*/ 6 w 16"/>
                      <a:gd name="T29" fmla="*/ 14 h 26"/>
                      <a:gd name="T30" fmla="*/ 4 w 16"/>
                      <a:gd name="T31" fmla="*/ 18 h 26"/>
                      <a:gd name="T32" fmla="*/ 2 w 16"/>
                      <a:gd name="T33" fmla="*/ 20 h 26"/>
                      <a:gd name="T34" fmla="*/ 2 w 16"/>
                      <a:gd name="T35" fmla="*/ 22 h 26"/>
                      <a:gd name="T36" fmla="*/ 0 w 16"/>
                      <a:gd name="T37" fmla="*/ 24 h 26"/>
                      <a:gd name="T38" fmla="*/ 2 w 16"/>
                      <a:gd name="T39" fmla="*/ 26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26"/>
                      <a:gd name="T62" fmla="*/ 16 w 16"/>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26">
                        <a:moveTo>
                          <a:pt x="2" y="26"/>
                        </a:moveTo>
                        <a:lnTo>
                          <a:pt x="2" y="26"/>
                        </a:lnTo>
                        <a:lnTo>
                          <a:pt x="4" y="24"/>
                        </a:lnTo>
                        <a:lnTo>
                          <a:pt x="4" y="22"/>
                        </a:lnTo>
                        <a:lnTo>
                          <a:pt x="6" y="18"/>
                        </a:lnTo>
                        <a:lnTo>
                          <a:pt x="8" y="16"/>
                        </a:lnTo>
                        <a:lnTo>
                          <a:pt x="10" y="12"/>
                        </a:lnTo>
                        <a:lnTo>
                          <a:pt x="12" y="8"/>
                        </a:lnTo>
                        <a:lnTo>
                          <a:pt x="14" y="4"/>
                        </a:lnTo>
                        <a:lnTo>
                          <a:pt x="16" y="0"/>
                        </a:lnTo>
                        <a:lnTo>
                          <a:pt x="14" y="0"/>
                        </a:lnTo>
                        <a:lnTo>
                          <a:pt x="12" y="4"/>
                        </a:lnTo>
                        <a:lnTo>
                          <a:pt x="10" y="8"/>
                        </a:lnTo>
                        <a:lnTo>
                          <a:pt x="8" y="12"/>
                        </a:lnTo>
                        <a:lnTo>
                          <a:pt x="6" y="14"/>
                        </a:lnTo>
                        <a:lnTo>
                          <a:pt x="4" y="18"/>
                        </a:lnTo>
                        <a:lnTo>
                          <a:pt x="2" y="20"/>
                        </a:lnTo>
                        <a:lnTo>
                          <a:pt x="2" y="22"/>
                        </a:lnTo>
                        <a:lnTo>
                          <a:pt x="0" y="24"/>
                        </a:lnTo>
                        <a:lnTo>
                          <a:pt x="2" y="26"/>
                        </a:lnTo>
                        <a:close/>
                      </a:path>
                    </a:pathLst>
                  </a:custGeom>
                  <a:solidFill>
                    <a:srgbClr val="000000"/>
                  </a:solidFill>
                  <a:ln w="9525">
                    <a:noFill/>
                    <a:round/>
                    <a:headEnd/>
                    <a:tailEnd/>
                  </a:ln>
                </p:spPr>
                <p:txBody>
                  <a:bodyPr/>
                  <a:lstStyle/>
                  <a:p>
                    <a:endParaRPr lang="es-AR"/>
                  </a:p>
                </p:txBody>
              </p:sp>
              <p:sp>
                <p:nvSpPr>
                  <p:cNvPr id="75250" name="Freeform 530"/>
                  <p:cNvSpPr>
                    <a:spLocks/>
                  </p:cNvSpPr>
                  <p:nvPr/>
                </p:nvSpPr>
                <p:spPr bwMode="auto">
                  <a:xfrm>
                    <a:off x="4604" y="2166"/>
                    <a:ext cx="8" cy="50"/>
                  </a:xfrm>
                  <a:custGeom>
                    <a:avLst/>
                    <a:gdLst>
                      <a:gd name="T0" fmla="*/ 2 w 8"/>
                      <a:gd name="T1" fmla="*/ 50 h 50"/>
                      <a:gd name="T2" fmla="*/ 2 w 8"/>
                      <a:gd name="T3" fmla="*/ 36 h 50"/>
                      <a:gd name="T4" fmla="*/ 2 w 8"/>
                      <a:gd name="T5" fmla="*/ 20 h 50"/>
                      <a:gd name="T6" fmla="*/ 6 w 8"/>
                      <a:gd name="T7" fmla="*/ 8 h 50"/>
                      <a:gd name="T8" fmla="*/ 8 w 8"/>
                      <a:gd name="T9" fmla="*/ 0 h 50"/>
                      <a:gd name="T10" fmla="*/ 6 w 8"/>
                      <a:gd name="T11" fmla="*/ 0 h 50"/>
                      <a:gd name="T12" fmla="*/ 2 w 8"/>
                      <a:gd name="T13" fmla="*/ 8 h 50"/>
                      <a:gd name="T14" fmla="*/ 0 w 8"/>
                      <a:gd name="T15" fmla="*/ 20 h 50"/>
                      <a:gd name="T16" fmla="*/ 0 w 8"/>
                      <a:gd name="T17" fmla="*/ 36 h 50"/>
                      <a:gd name="T18" fmla="*/ 0 w 8"/>
                      <a:gd name="T19" fmla="*/ 50 h 50"/>
                      <a:gd name="T20" fmla="*/ 2 w 8"/>
                      <a:gd name="T21" fmla="*/ 5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50"/>
                      <a:gd name="T35" fmla="*/ 8 w 8"/>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50">
                        <a:moveTo>
                          <a:pt x="2" y="50"/>
                        </a:moveTo>
                        <a:lnTo>
                          <a:pt x="2" y="36"/>
                        </a:lnTo>
                        <a:lnTo>
                          <a:pt x="2" y="20"/>
                        </a:lnTo>
                        <a:lnTo>
                          <a:pt x="6" y="8"/>
                        </a:lnTo>
                        <a:lnTo>
                          <a:pt x="8" y="0"/>
                        </a:lnTo>
                        <a:lnTo>
                          <a:pt x="6" y="0"/>
                        </a:lnTo>
                        <a:lnTo>
                          <a:pt x="2" y="8"/>
                        </a:lnTo>
                        <a:lnTo>
                          <a:pt x="0" y="20"/>
                        </a:lnTo>
                        <a:lnTo>
                          <a:pt x="0" y="36"/>
                        </a:lnTo>
                        <a:lnTo>
                          <a:pt x="0" y="50"/>
                        </a:lnTo>
                        <a:lnTo>
                          <a:pt x="2" y="50"/>
                        </a:lnTo>
                        <a:close/>
                      </a:path>
                    </a:pathLst>
                  </a:custGeom>
                  <a:solidFill>
                    <a:srgbClr val="000000"/>
                  </a:solidFill>
                  <a:ln w="9525">
                    <a:noFill/>
                    <a:round/>
                    <a:headEnd/>
                    <a:tailEnd/>
                  </a:ln>
                </p:spPr>
                <p:txBody>
                  <a:bodyPr/>
                  <a:lstStyle/>
                  <a:p>
                    <a:endParaRPr lang="es-AR"/>
                  </a:p>
                </p:txBody>
              </p:sp>
              <p:sp>
                <p:nvSpPr>
                  <p:cNvPr id="75251" name="Freeform 531"/>
                  <p:cNvSpPr>
                    <a:spLocks/>
                  </p:cNvSpPr>
                  <p:nvPr/>
                </p:nvSpPr>
                <p:spPr bwMode="auto">
                  <a:xfrm>
                    <a:off x="4606" y="2216"/>
                    <a:ext cx="1" cy="2"/>
                  </a:xfrm>
                  <a:custGeom>
                    <a:avLst/>
                    <a:gdLst>
                      <a:gd name="T0" fmla="*/ 0 w 1"/>
                      <a:gd name="T1" fmla="*/ 0 h 2"/>
                      <a:gd name="T2" fmla="*/ 0 w 1"/>
                      <a:gd name="T3" fmla="*/ 2 h 2"/>
                      <a:gd name="T4" fmla="*/ 0 w 1"/>
                      <a:gd name="T5" fmla="*/ 2 h 2"/>
                      <a:gd name="T6" fmla="*/ 0 w 1"/>
                      <a:gd name="T7" fmla="*/ 2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lnTo>
                          <a:pt x="0" y="0"/>
                        </a:lnTo>
                        <a:close/>
                      </a:path>
                    </a:pathLst>
                  </a:custGeom>
                  <a:solidFill>
                    <a:srgbClr val="000000"/>
                  </a:solidFill>
                  <a:ln w="9525">
                    <a:noFill/>
                    <a:round/>
                    <a:headEnd/>
                    <a:tailEnd/>
                  </a:ln>
                </p:spPr>
                <p:txBody>
                  <a:bodyPr/>
                  <a:lstStyle/>
                  <a:p>
                    <a:endParaRPr lang="es-AR"/>
                  </a:p>
                </p:txBody>
              </p:sp>
              <p:sp>
                <p:nvSpPr>
                  <p:cNvPr id="75252" name="Freeform 532"/>
                  <p:cNvSpPr>
                    <a:spLocks/>
                  </p:cNvSpPr>
                  <p:nvPr/>
                </p:nvSpPr>
                <p:spPr bwMode="auto">
                  <a:xfrm>
                    <a:off x="4648" y="2334"/>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5253" name="Freeform 533"/>
                  <p:cNvSpPr>
                    <a:spLocks/>
                  </p:cNvSpPr>
                  <p:nvPr/>
                </p:nvSpPr>
                <p:spPr bwMode="auto">
                  <a:xfrm>
                    <a:off x="4630" y="2278"/>
                    <a:ext cx="20" cy="56"/>
                  </a:xfrm>
                  <a:custGeom>
                    <a:avLst/>
                    <a:gdLst>
                      <a:gd name="T0" fmla="*/ 0 w 20"/>
                      <a:gd name="T1" fmla="*/ 2 h 56"/>
                      <a:gd name="T2" fmla="*/ 0 w 20"/>
                      <a:gd name="T3" fmla="*/ 2 h 56"/>
                      <a:gd name="T4" fmla="*/ 2 w 20"/>
                      <a:gd name="T5" fmla="*/ 6 h 56"/>
                      <a:gd name="T6" fmla="*/ 4 w 20"/>
                      <a:gd name="T7" fmla="*/ 12 h 56"/>
                      <a:gd name="T8" fmla="*/ 8 w 20"/>
                      <a:gd name="T9" fmla="*/ 18 h 56"/>
                      <a:gd name="T10" fmla="*/ 10 w 20"/>
                      <a:gd name="T11" fmla="*/ 28 h 56"/>
                      <a:gd name="T12" fmla="*/ 14 w 20"/>
                      <a:gd name="T13" fmla="*/ 36 h 56"/>
                      <a:gd name="T14" fmla="*/ 16 w 20"/>
                      <a:gd name="T15" fmla="*/ 44 h 56"/>
                      <a:gd name="T16" fmla="*/ 18 w 20"/>
                      <a:gd name="T17" fmla="*/ 50 h 56"/>
                      <a:gd name="T18" fmla="*/ 18 w 20"/>
                      <a:gd name="T19" fmla="*/ 56 h 56"/>
                      <a:gd name="T20" fmla="*/ 20 w 20"/>
                      <a:gd name="T21" fmla="*/ 56 h 56"/>
                      <a:gd name="T22" fmla="*/ 20 w 20"/>
                      <a:gd name="T23" fmla="*/ 50 h 56"/>
                      <a:gd name="T24" fmla="*/ 18 w 20"/>
                      <a:gd name="T25" fmla="*/ 44 h 56"/>
                      <a:gd name="T26" fmla="*/ 16 w 20"/>
                      <a:gd name="T27" fmla="*/ 36 h 56"/>
                      <a:gd name="T28" fmla="*/ 14 w 20"/>
                      <a:gd name="T29" fmla="*/ 26 h 56"/>
                      <a:gd name="T30" fmla="*/ 10 w 20"/>
                      <a:gd name="T31" fmla="*/ 18 h 56"/>
                      <a:gd name="T32" fmla="*/ 8 w 20"/>
                      <a:gd name="T33" fmla="*/ 10 h 56"/>
                      <a:gd name="T34" fmla="*/ 4 w 20"/>
                      <a:gd name="T35" fmla="*/ 4 h 56"/>
                      <a:gd name="T36" fmla="*/ 2 w 20"/>
                      <a:gd name="T37" fmla="*/ 0 h 56"/>
                      <a:gd name="T38" fmla="*/ 0 w 20"/>
                      <a:gd name="T39" fmla="*/ 2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56"/>
                      <a:gd name="T62" fmla="*/ 20 w 20"/>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56">
                        <a:moveTo>
                          <a:pt x="0" y="2"/>
                        </a:moveTo>
                        <a:lnTo>
                          <a:pt x="0" y="2"/>
                        </a:lnTo>
                        <a:lnTo>
                          <a:pt x="2" y="6"/>
                        </a:lnTo>
                        <a:lnTo>
                          <a:pt x="4" y="12"/>
                        </a:lnTo>
                        <a:lnTo>
                          <a:pt x="8" y="18"/>
                        </a:lnTo>
                        <a:lnTo>
                          <a:pt x="10" y="28"/>
                        </a:lnTo>
                        <a:lnTo>
                          <a:pt x="14" y="36"/>
                        </a:lnTo>
                        <a:lnTo>
                          <a:pt x="16" y="44"/>
                        </a:lnTo>
                        <a:lnTo>
                          <a:pt x="18" y="50"/>
                        </a:lnTo>
                        <a:lnTo>
                          <a:pt x="18" y="56"/>
                        </a:lnTo>
                        <a:lnTo>
                          <a:pt x="20" y="56"/>
                        </a:lnTo>
                        <a:lnTo>
                          <a:pt x="20" y="50"/>
                        </a:lnTo>
                        <a:lnTo>
                          <a:pt x="18" y="44"/>
                        </a:lnTo>
                        <a:lnTo>
                          <a:pt x="16" y="36"/>
                        </a:lnTo>
                        <a:lnTo>
                          <a:pt x="14" y="26"/>
                        </a:lnTo>
                        <a:lnTo>
                          <a:pt x="10" y="18"/>
                        </a:lnTo>
                        <a:lnTo>
                          <a:pt x="8" y="10"/>
                        </a:lnTo>
                        <a:lnTo>
                          <a:pt x="4" y="4"/>
                        </a:lnTo>
                        <a:lnTo>
                          <a:pt x="2" y="0"/>
                        </a:lnTo>
                        <a:lnTo>
                          <a:pt x="0" y="2"/>
                        </a:lnTo>
                        <a:close/>
                      </a:path>
                    </a:pathLst>
                  </a:custGeom>
                  <a:solidFill>
                    <a:srgbClr val="000000"/>
                  </a:solidFill>
                  <a:ln w="9525">
                    <a:noFill/>
                    <a:round/>
                    <a:headEnd/>
                    <a:tailEnd/>
                  </a:ln>
                </p:spPr>
                <p:txBody>
                  <a:bodyPr/>
                  <a:lstStyle/>
                  <a:p>
                    <a:endParaRPr lang="es-AR"/>
                  </a:p>
                </p:txBody>
              </p:sp>
              <p:sp>
                <p:nvSpPr>
                  <p:cNvPr id="75254" name="Freeform 534"/>
                  <p:cNvSpPr>
                    <a:spLocks/>
                  </p:cNvSpPr>
                  <p:nvPr/>
                </p:nvSpPr>
                <p:spPr bwMode="auto">
                  <a:xfrm>
                    <a:off x="4620" y="2246"/>
                    <a:ext cx="12" cy="32"/>
                  </a:xfrm>
                  <a:custGeom>
                    <a:avLst/>
                    <a:gdLst>
                      <a:gd name="T0" fmla="*/ 0 w 12"/>
                      <a:gd name="T1" fmla="*/ 0 h 32"/>
                      <a:gd name="T2" fmla="*/ 0 w 12"/>
                      <a:gd name="T3" fmla="*/ 0 h 32"/>
                      <a:gd name="T4" fmla="*/ 0 w 12"/>
                      <a:gd name="T5" fmla="*/ 4 h 32"/>
                      <a:gd name="T6" fmla="*/ 2 w 12"/>
                      <a:gd name="T7" fmla="*/ 8 h 32"/>
                      <a:gd name="T8" fmla="*/ 2 w 12"/>
                      <a:gd name="T9" fmla="*/ 12 h 32"/>
                      <a:gd name="T10" fmla="*/ 4 w 12"/>
                      <a:gd name="T11" fmla="*/ 16 h 32"/>
                      <a:gd name="T12" fmla="*/ 4 w 12"/>
                      <a:gd name="T13" fmla="*/ 20 h 32"/>
                      <a:gd name="T14" fmla="*/ 6 w 12"/>
                      <a:gd name="T15" fmla="*/ 26 h 32"/>
                      <a:gd name="T16" fmla="*/ 8 w 12"/>
                      <a:gd name="T17" fmla="*/ 30 h 32"/>
                      <a:gd name="T18" fmla="*/ 10 w 12"/>
                      <a:gd name="T19" fmla="*/ 32 h 32"/>
                      <a:gd name="T20" fmla="*/ 12 w 12"/>
                      <a:gd name="T21" fmla="*/ 32 h 32"/>
                      <a:gd name="T22" fmla="*/ 10 w 12"/>
                      <a:gd name="T23" fmla="*/ 28 h 32"/>
                      <a:gd name="T24" fmla="*/ 10 w 12"/>
                      <a:gd name="T25" fmla="*/ 24 h 32"/>
                      <a:gd name="T26" fmla="*/ 8 w 12"/>
                      <a:gd name="T27" fmla="*/ 20 h 32"/>
                      <a:gd name="T28" fmla="*/ 6 w 12"/>
                      <a:gd name="T29" fmla="*/ 16 h 32"/>
                      <a:gd name="T30" fmla="*/ 4 w 12"/>
                      <a:gd name="T31" fmla="*/ 12 h 32"/>
                      <a:gd name="T32" fmla="*/ 4 w 12"/>
                      <a:gd name="T33" fmla="*/ 8 h 32"/>
                      <a:gd name="T34" fmla="*/ 2 w 12"/>
                      <a:gd name="T35" fmla="*/ 4 h 32"/>
                      <a:gd name="T36" fmla="*/ 2 w 12"/>
                      <a:gd name="T37" fmla="*/ 0 h 32"/>
                      <a:gd name="T38" fmla="*/ 0 w 1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32"/>
                      <a:gd name="T62" fmla="*/ 12 w 1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32">
                        <a:moveTo>
                          <a:pt x="0" y="0"/>
                        </a:moveTo>
                        <a:lnTo>
                          <a:pt x="0" y="0"/>
                        </a:lnTo>
                        <a:lnTo>
                          <a:pt x="0" y="4"/>
                        </a:lnTo>
                        <a:lnTo>
                          <a:pt x="2" y="8"/>
                        </a:lnTo>
                        <a:lnTo>
                          <a:pt x="2" y="12"/>
                        </a:lnTo>
                        <a:lnTo>
                          <a:pt x="4" y="16"/>
                        </a:lnTo>
                        <a:lnTo>
                          <a:pt x="4" y="20"/>
                        </a:lnTo>
                        <a:lnTo>
                          <a:pt x="6" y="26"/>
                        </a:lnTo>
                        <a:lnTo>
                          <a:pt x="8" y="30"/>
                        </a:lnTo>
                        <a:lnTo>
                          <a:pt x="10" y="32"/>
                        </a:lnTo>
                        <a:lnTo>
                          <a:pt x="12" y="32"/>
                        </a:lnTo>
                        <a:lnTo>
                          <a:pt x="10" y="28"/>
                        </a:lnTo>
                        <a:lnTo>
                          <a:pt x="10" y="24"/>
                        </a:lnTo>
                        <a:lnTo>
                          <a:pt x="8" y="20"/>
                        </a:lnTo>
                        <a:lnTo>
                          <a:pt x="6" y="16"/>
                        </a:lnTo>
                        <a:lnTo>
                          <a:pt x="4" y="12"/>
                        </a:lnTo>
                        <a:lnTo>
                          <a:pt x="4"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5255" name="Freeform 535"/>
                  <p:cNvSpPr>
                    <a:spLocks/>
                  </p:cNvSpPr>
                  <p:nvPr/>
                </p:nvSpPr>
                <p:spPr bwMode="auto">
                  <a:xfrm>
                    <a:off x="4620" y="2212"/>
                    <a:ext cx="2" cy="34"/>
                  </a:xfrm>
                  <a:custGeom>
                    <a:avLst/>
                    <a:gdLst>
                      <a:gd name="T0" fmla="*/ 0 w 2"/>
                      <a:gd name="T1" fmla="*/ 0 h 34"/>
                      <a:gd name="T2" fmla="*/ 0 w 2"/>
                      <a:gd name="T3" fmla="*/ 6 h 34"/>
                      <a:gd name="T4" fmla="*/ 0 w 2"/>
                      <a:gd name="T5" fmla="*/ 16 h 34"/>
                      <a:gd name="T6" fmla="*/ 0 w 2"/>
                      <a:gd name="T7" fmla="*/ 26 h 34"/>
                      <a:gd name="T8" fmla="*/ 0 w 2"/>
                      <a:gd name="T9" fmla="*/ 34 h 34"/>
                      <a:gd name="T10" fmla="*/ 2 w 2"/>
                      <a:gd name="T11" fmla="*/ 34 h 34"/>
                      <a:gd name="T12" fmla="*/ 2 w 2"/>
                      <a:gd name="T13" fmla="*/ 26 h 34"/>
                      <a:gd name="T14" fmla="*/ 2 w 2"/>
                      <a:gd name="T15" fmla="*/ 16 h 34"/>
                      <a:gd name="T16" fmla="*/ 2 w 2"/>
                      <a:gd name="T17" fmla="*/ 6 h 34"/>
                      <a:gd name="T18" fmla="*/ 2 w 2"/>
                      <a:gd name="T19" fmla="*/ 0 h 34"/>
                      <a:gd name="T20" fmla="*/ 0 w 2"/>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4"/>
                      <a:gd name="T35" fmla="*/ 2 w 2"/>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4">
                        <a:moveTo>
                          <a:pt x="0" y="0"/>
                        </a:moveTo>
                        <a:lnTo>
                          <a:pt x="0" y="6"/>
                        </a:lnTo>
                        <a:lnTo>
                          <a:pt x="0" y="16"/>
                        </a:lnTo>
                        <a:lnTo>
                          <a:pt x="0" y="26"/>
                        </a:lnTo>
                        <a:lnTo>
                          <a:pt x="0" y="34"/>
                        </a:lnTo>
                        <a:lnTo>
                          <a:pt x="2" y="34"/>
                        </a:lnTo>
                        <a:lnTo>
                          <a:pt x="2" y="26"/>
                        </a:lnTo>
                        <a:lnTo>
                          <a:pt x="2" y="16"/>
                        </a:lnTo>
                        <a:lnTo>
                          <a:pt x="2" y="6"/>
                        </a:lnTo>
                        <a:lnTo>
                          <a:pt x="2" y="0"/>
                        </a:lnTo>
                        <a:lnTo>
                          <a:pt x="0" y="0"/>
                        </a:lnTo>
                        <a:close/>
                      </a:path>
                    </a:pathLst>
                  </a:custGeom>
                  <a:solidFill>
                    <a:srgbClr val="000000"/>
                  </a:solidFill>
                  <a:ln w="9525">
                    <a:noFill/>
                    <a:round/>
                    <a:headEnd/>
                    <a:tailEnd/>
                  </a:ln>
                </p:spPr>
                <p:txBody>
                  <a:bodyPr/>
                  <a:lstStyle/>
                  <a:p>
                    <a:endParaRPr lang="es-AR"/>
                  </a:p>
                </p:txBody>
              </p:sp>
              <p:sp>
                <p:nvSpPr>
                  <p:cNvPr id="75256" name="Freeform 536"/>
                  <p:cNvSpPr>
                    <a:spLocks/>
                  </p:cNvSpPr>
                  <p:nvPr/>
                </p:nvSpPr>
                <p:spPr bwMode="auto">
                  <a:xfrm>
                    <a:off x="4620" y="2210"/>
                    <a:ext cx="2" cy="2"/>
                  </a:xfrm>
                  <a:custGeom>
                    <a:avLst/>
                    <a:gdLst>
                      <a:gd name="T0" fmla="*/ 2 w 2"/>
                      <a:gd name="T1" fmla="*/ 2 h 2"/>
                      <a:gd name="T2" fmla="*/ 2 w 2"/>
                      <a:gd name="T3" fmla="*/ 0 h 2"/>
                      <a:gd name="T4" fmla="*/ 2 w 2"/>
                      <a:gd name="T5" fmla="*/ 0 h 2"/>
                      <a:gd name="T6" fmla="*/ 0 w 2"/>
                      <a:gd name="T7" fmla="*/ 0 h 2"/>
                      <a:gd name="T8" fmla="*/ 0 w 2"/>
                      <a:gd name="T9" fmla="*/ 2 h 2"/>
                      <a:gd name="T10" fmla="*/ 2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5257" name="Freeform 537"/>
                  <p:cNvSpPr>
                    <a:spLocks/>
                  </p:cNvSpPr>
                  <p:nvPr/>
                </p:nvSpPr>
                <p:spPr bwMode="auto">
                  <a:xfrm>
                    <a:off x="4690" y="24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258" name="Freeform 538"/>
                  <p:cNvSpPr>
                    <a:spLocks/>
                  </p:cNvSpPr>
                  <p:nvPr/>
                </p:nvSpPr>
                <p:spPr bwMode="auto">
                  <a:xfrm>
                    <a:off x="4642" y="2354"/>
                    <a:ext cx="48" cy="62"/>
                  </a:xfrm>
                  <a:custGeom>
                    <a:avLst/>
                    <a:gdLst>
                      <a:gd name="T0" fmla="*/ 0 w 48"/>
                      <a:gd name="T1" fmla="*/ 0 h 62"/>
                      <a:gd name="T2" fmla="*/ 0 w 48"/>
                      <a:gd name="T3" fmla="*/ 0 h 62"/>
                      <a:gd name="T4" fmla="*/ 2 w 48"/>
                      <a:gd name="T5" fmla="*/ 6 h 62"/>
                      <a:gd name="T6" fmla="*/ 6 w 48"/>
                      <a:gd name="T7" fmla="*/ 14 h 62"/>
                      <a:gd name="T8" fmla="*/ 12 w 48"/>
                      <a:gd name="T9" fmla="*/ 22 h 62"/>
                      <a:gd name="T10" fmla="*/ 18 w 48"/>
                      <a:gd name="T11" fmla="*/ 32 h 62"/>
                      <a:gd name="T12" fmla="*/ 24 w 48"/>
                      <a:gd name="T13" fmla="*/ 40 h 62"/>
                      <a:gd name="T14" fmla="*/ 32 w 48"/>
                      <a:gd name="T15" fmla="*/ 48 h 62"/>
                      <a:gd name="T16" fmla="*/ 40 w 48"/>
                      <a:gd name="T17" fmla="*/ 56 h 62"/>
                      <a:gd name="T18" fmla="*/ 46 w 48"/>
                      <a:gd name="T19" fmla="*/ 62 h 62"/>
                      <a:gd name="T20" fmla="*/ 48 w 48"/>
                      <a:gd name="T21" fmla="*/ 60 h 62"/>
                      <a:gd name="T22" fmla="*/ 42 w 48"/>
                      <a:gd name="T23" fmla="*/ 54 h 62"/>
                      <a:gd name="T24" fmla="*/ 34 w 48"/>
                      <a:gd name="T25" fmla="*/ 46 h 62"/>
                      <a:gd name="T26" fmla="*/ 26 w 48"/>
                      <a:gd name="T27" fmla="*/ 38 h 62"/>
                      <a:gd name="T28" fmla="*/ 20 w 48"/>
                      <a:gd name="T29" fmla="*/ 30 h 62"/>
                      <a:gd name="T30" fmla="*/ 14 w 48"/>
                      <a:gd name="T31" fmla="*/ 22 h 62"/>
                      <a:gd name="T32" fmla="*/ 8 w 48"/>
                      <a:gd name="T33" fmla="*/ 14 h 62"/>
                      <a:gd name="T34" fmla="*/ 4 w 48"/>
                      <a:gd name="T35" fmla="*/ 6 h 62"/>
                      <a:gd name="T36" fmla="*/ 2 w 48"/>
                      <a:gd name="T37" fmla="*/ 0 h 62"/>
                      <a:gd name="T38" fmla="*/ 0 w 48"/>
                      <a:gd name="T39" fmla="*/ 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2"/>
                      <a:gd name="T62" fmla="*/ 48 w 48"/>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2">
                        <a:moveTo>
                          <a:pt x="0" y="0"/>
                        </a:moveTo>
                        <a:lnTo>
                          <a:pt x="0" y="0"/>
                        </a:lnTo>
                        <a:lnTo>
                          <a:pt x="2" y="6"/>
                        </a:lnTo>
                        <a:lnTo>
                          <a:pt x="6" y="14"/>
                        </a:lnTo>
                        <a:lnTo>
                          <a:pt x="12" y="22"/>
                        </a:lnTo>
                        <a:lnTo>
                          <a:pt x="18" y="32"/>
                        </a:lnTo>
                        <a:lnTo>
                          <a:pt x="24" y="40"/>
                        </a:lnTo>
                        <a:lnTo>
                          <a:pt x="32" y="48"/>
                        </a:lnTo>
                        <a:lnTo>
                          <a:pt x="40" y="56"/>
                        </a:lnTo>
                        <a:lnTo>
                          <a:pt x="46" y="62"/>
                        </a:lnTo>
                        <a:lnTo>
                          <a:pt x="48" y="60"/>
                        </a:lnTo>
                        <a:lnTo>
                          <a:pt x="42" y="54"/>
                        </a:lnTo>
                        <a:lnTo>
                          <a:pt x="34" y="46"/>
                        </a:lnTo>
                        <a:lnTo>
                          <a:pt x="26" y="38"/>
                        </a:lnTo>
                        <a:lnTo>
                          <a:pt x="20" y="30"/>
                        </a:lnTo>
                        <a:lnTo>
                          <a:pt x="14" y="22"/>
                        </a:lnTo>
                        <a:lnTo>
                          <a:pt x="8" y="14"/>
                        </a:lnTo>
                        <a:lnTo>
                          <a:pt x="4" y="6"/>
                        </a:lnTo>
                        <a:lnTo>
                          <a:pt x="2" y="0"/>
                        </a:lnTo>
                        <a:lnTo>
                          <a:pt x="0" y="0"/>
                        </a:lnTo>
                        <a:close/>
                      </a:path>
                    </a:pathLst>
                  </a:custGeom>
                  <a:solidFill>
                    <a:srgbClr val="000000"/>
                  </a:solidFill>
                  <a:ln w="9525">
                    <a:noFill/>
                    <a:round/>
                    <a:headEnd/>
                    <a:tailEnd/>
                  </a:ln>
                </p:spPr>
                <p:txBody>
                  <a:bodyPr/>
                  <a:lstStyle/>
                  <a:p>
                    <a:endParaRPr lang="es-AR"/>
                  </a:p>
                </p:txBody>
              </p:sp>
              <p:sp>
                <p:nvSpPr>
                  <p:cNvPr id="75259" name="Freeform 539"/>
                  <p:cNvSpPr>
                    <a:spLocks/>
                  </p:cNvSpPr>
                  <p:nvPr/>
                </p:nvSpPr>
                <p:spPr bwMode="auto">
                  <a:xfrm>
                    <a:off x="4554" y="2270"/>
                    <a:ext cx="90" cy="84"/>
                  </a:xfrm>
                  <a:custGeom>
                    <a:avLst/>
                    <a:gdLst>
                      <a:gd name="T0" fmla="*/ 0 w 90"/>
                      <a:gd name="T1" fmla="*/ 2 h 84"/>
                      <a:gd name="T2" fmla="*/ 4 w 90"/>
                      <a:gd name="T3" fmla="*/ 2 h 84"/>
                      <a:gd name="T4" fmla="*/ 10 w 90"/>
                      <a:gd name="T5" fmla="*/ 6 h 84"/>
                      <a:gd name="T6" fmla="*/ 16 w 90"/>
                      <a:gd name="T7" fmla="*/ 8 h 84"/>
                      <a:gd name="T8" fmla="*/ 22 w 90"/>
                      <a:gd name="T9" fmla="*/ 12 h 84"/>
                      <a:gd name="T10" fmla="*/ 30 w 90"/>
                      <a:gd name="T11" fmla="*/ 16 h 84"/>
                      <a:gd name="T12" fmla="*/ 36 w 90"/>
                      <a:gd name="T13" fmla="*/ 22 h 84"/>
                      <a:gd name="T14" fmla="*/ 44 w 90"/>
                      <a:gd name="T15" fmla="*/ 28 h 84"/>
                      <a:gd name="T16" fmla="*/ 50 w 90"/>
                      <a:gd name="T17" fmla="*/ 34 h 84"/>
                      <a:gd name="T18" fmla="*/ 56 w 90"/>
                      <a:gd name="T19" fmla="*/ 40 h 84"/>
                      <a:gd name="T20" fmla="*/ 62 w 90"/>
                      <a:gd name="T21" fmla="*/ 46 h 84"/>
                      <a:gd name="T22" fmla="*/ 68 w 90"/>
                      <a:gd name="T23" fmla="*/ 52 h 84"/>
                      <a:gd name="T24" fmla="*/ 74 w 90"/>
                      <a:gd name="T25" fmla="*/ 60 h 84"/>
                      <a:gd name="T26" fmla="*/ 78 w 90"/>
                      <a:gd name="T27" fmla="*/ 66 h 84"/>
                      <a:gd name="T28" fmla="*/ 82 w 90"/>
                      <a:gd name="T29" fmla="*/ 72 h 84"/>
                      <a:gd name="T30" fmla="*/ 86 w 90"/>
                      <a:gd name="T31" fmla="*/ 78 h 84"/>
                      <a:gd name="T32" fmla="*/ 88 w 90"/>
                      <a:gd name="T33" fmla="*/ 84 h 84"/>
                      <a:gd name="T34" fmla="*/ 90 w 90"/>
                      <a:gd name="T35" fmla="*/ 84 h 84"/>
                      <a:gd name="T36" fmla="*/ 88 w 90"/>
                      <a:gd name="T37" fmla="*/ 78 h 84"/>
                      <a:gd name="T38" fmla="*/ 84 w 90"/>
                      <a:gd name="T39" fmla="*/ 72 h 84"/>
                      <a:gd name="T40" fmla="*/ 80 w 90"/>
                      <a:gd name="T41" fmla="*/ 64 h 84"/>
                      <a:gd name="T42" fmla="*/ 76 w 90"/>
                      <a:gd name="T43" fmla="*/ 58 h 84"/>
                      <a:gd name="T44" fmla="*/ 70 w 90"/>
                      <a:gd name="T45" fmla="*/ 50 h 84"/>
                      <a:gd name="T46" fmla="*/ 64 w 90"/>
                      <a:gd name="T47" fmla="*/ 44 h 84"/>
                      <a:gd name="T48" fmla="*/ 58 w 90"/>
                      <a:gd name="T49" fmla="*/ 38 h 84"/>
                      <a:gd name="T50" fmla="*/ 52 w 90"/>
                      <a:gd name="T51" fmla="*/ 32 h 84"/>
                      <a:gd name="T52" fmla="*/ 44 w 90"/>
                      <a:gd name="T53" fmla="*/ 26 h 84"/>
                      <a:gd name="T54" fmla="*/ 38 w 90"/>
                      <a:gd name="T55" fmla="*/ 20 h 84"/>
                      <a:gd name="T56" fmla="*/ 32 w 90"/>
                      <a:gd name="T57" fmla="*/ 14 h 84"/>
                      <a:gd name="T58" fmla="*/ 24 w 90"/>
                      <a:gd name="T59" fmla="*/ 10 h 84"/>
                      <a:gd name="T60" fmla="*/ 18 w 90"/>
                      <a:gd name="T61" fmla="*/ 6 h 84"/>
                      <a:gd name="T62" fmla="*/ 12 w 90"/>
                      <a:gd name="T63" fmla="*/ 2 h 84"/>
                      <a:gd name="T64" fmla="*/ 4 w 90"/>
                      <a:gd name="T65" fmla="*/ 0 h 84"/>
                      <a:gd name="T66" fmla="*/ 0 w 90"/>
                      <a:gd name="T67" fmla="*/ 0 h 84"/>
                      <a:gd name="T68" fmla="*/ 0 w 90"/>
                      <a:gd name="T69" fmla="*/ 2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84"/>
                      <a:gd name="T107" fmla="*/ 90 w 90"/>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84">
                        <a:moveTo>
                          <a:pt x="0" y="2"/>
                        </a:moveTo>
                        <a:lnTo>
                          <a:pt x="4" y="2"/>
                        </a:lnTo>
                        <a:lnTo>
                          <a:pt x="10" y="6"/>
                        </a:lnTo>
                        <a:lnTo>
                          <a:pt x="16" y="8"/>
                        </a:lnTo>
                        <a:lnTo>
                          <a:pt x="22" y="12"/>
                        </a:lnTo>
                        <a:lnTo>
                          <a:pt x="30" y="16"/>
                        </a:lnTo>
                        <a:lnTo>
                          <a:pt x="36" y="22"/>
                        </a:lnTo>
                        <a:lnTo>
                          <a:pt x="44" y="28"/>
                        </a:lnTo>
                        <a:lnTo>
                          <a:pt x="50" y="34"/>
                        </a:lnTo>
                        <a:lnTo>
                          <a:pt x="56" y="40"/>
                        </a:lnTo>
                        <a:lnTo>
                          <a:pt x="62" y="46"/>
                        </a:lnTo>
                        <a:lnTo>
                          <a:pt x="68" y="52"/>
                        </a:lnTo>
                        <a:lnTo>
                          <a:pt x="74" y="60"/>
                        </a:lnTo>
                        <a:lnTo>
                          <a:pt x="78" y="66"/>
                        </a:lnTo>
                        <a:lnTo>
                          <a:pt x="82" y="72"/>
                        </a:lnTo>
                        <a:lnTo>
                          <a:pt x="86" y="78"/>
                        </a:lnTo>
                        <a:lnTo>
                          <a:pt x="88" y="84"/>
                        </a:lnTo>
                        <a:lnTo>
                          <a:pt x="90" y="84"/>
                        </a:lnTo>
                        <a:lnTo>
                          <a:pt x="88" y="78"/>
                        </a:lnTo>
                        <a:lnTo>
                          <a:pt x="84" y="72"/>
                        </a:lnTo>
                        <a:lnTo>
                          <a:pt x="80" y="64"/>
                        </a:lnTo>
                        <a:lnTo>
                          <a:pt x="76" y="58"/>
                        </a:lnTo>
                        <a:lnTo>
                          <a:pt x="70" y="50"/>
                        </a:lnTo>
                        <a:lnTo>
                          <a:pt x="64" y="44"/>
                        </a:lnTo>
                        <a:lnTo>
                          <a:pt x="58" y="38"/>
                        </a:lnTo>
                        <a:lnTo>
                          <a:pt x="52" y="32"/>
                        </a:lnTo>
                        <a:lnTo>
                          <a:pt x="44" y="26"/>
                        </a:lnTo>
                        <a:lnTo>
                          <a:pt x="38" y="20"/>
                        </a:lnTo>
                        <a:lnTo>
                          <a:pt x="32" y="14"/>
                        </a:lnTo>
                        <a:lnTo>
                          <a:pt x="24" y="10"/>
                        </a:lnTo>
                        <a:lnTo>
                          <a:pt x="18" y="6"/>
                        </a:lnTo>
                        <a:lnTo>
                          <a:pt x="12"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5260" name="Freeform 540"/>
                  <p:cNvSpPr>
                    <a:spLocks/>
                  </p:cNvSpPr>
                  <p:nvPr/>
                </p:nvSpPr>
                <p:spPr bwMode="auto">
                  <a:xfrm>
                    <a:off x="4552" y="227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261" name="Freeform 541"/>
                  <p:cNvSpPr>
                    <a:spLocks/>
                  </p:cNvSpPr>
                  <p:nvPr/>
                </p:nvSpPr>
                <p:spPr bwMode="auto">
                  <a:xfrm>
                    <a:off x="4686" y="2424"/>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5262" name="Freeform 542"/>
                  <p:cNvSpPr>
                    <a:spLocks/>
                  </p:cNvSpPr>
                  <p:nvPr/>
                </p:nvSpPr>
                <p:spPr bwMode="auto">
                  <a:xfrm>
                    <a:off x="4628" y="2360"/>
                    <a:ext cx="56" cy="66"/>
                  </a:xfrm>
                  <a:custGeom>
                    <a:avLst/>
                    <a:gdLst>
                      <a:gd name="T0" fmla="*/ 0 w 56"/>
                      <a:gd name="T1" fmla="*/ 0 h 66"/>
                      <a:gd name="T2" fmla="*/ 0 w 56"/>
                      <a:gd name="T3" fmla="*/ 0 h 66"/>
                      <a:gd name="T4" fmla="*/ 2 w 56"/>
                      <a:gd name="T5" fmla="*/ 6 h 66"/>
                      <a:gd name="T6" fmla="*/ 6 w 56"/>
                      <a:gd name="T7" fmla="*/ 12 h 66"/>
                      <a:gd name="T8" fmla="*/ 8 w 56"/>
                      <a:gd name="T9" fmla="*/ 16 h 66"/>
                      <a:gd name="T10" fmla="*/ 10 w 56"/>
                      <a:gd name="T11" fmla="*/ 22 h 66"/>
                      <a:gd name="T12" fmla="*/ 14 w 56"/>
                      <a:gd name="T13" fmla="*/ 28 h 66"/>
                      <a:gd name="T14" fmla="*/ 18 w 56"/>
                      <a:gd name="T15" fmla="*/ 34 h 66"/>
                      <a:gd name="T16" fmla="*/ 20 w 56"/>
                      <a:gd name="T17" fmla="*/ 38 h 66"/>
                      <a:gd name="T18" fmla="*/ 24 w 56"/>
                      <a:gd name="T19" fmla="*/ 42 h 66"/>
                      <a:gd name="T20" fmla="*/ 28 w 56"/>
                      <a:gd name="T21" fmla="*/ 48 h 66"/>
                      <a:gd name="T22" fmla="*/ 32 w 56"/>
                      <a:gd name="T23" fmla="*/ 52 h 66"/>
                      <a:gd name="T24" fmla="*/ 36 w 56"/>
                      <a:gd name="T25" fmla="*/ 56 h 66"/>
                      <a:gd name="T26" fmla="*/ 40 w 56"/>
                      <a:gd name="T27" fmla="*/ 58 h 66"/>
                      <a:gd name="T28" fmla="*/ 44 w 56"/>
                      <a:gd name="T29" fmla="*/ 62 h 66"/>
                      <a:gd name="T30" fmla="*/ 48 w 56"/>
                      <a:gd name="T31" fmla="*/ 64 h 66"/>
                      <a:gd name="T32" fmla="*/ 52 w 56"/>
                      <a:gd name="T33" fmla="*/ 66 h 66"/>
                      <a:gd name="T34" fmla="*/ 56 w 56"/>
                      <a:gd name="T35" fmla="*/ 66 h 66"/>
                      <a:gd name="T36" fmla="*/ 56 w 56"/>
                      <a:gd name="T37" fmla="*/ 64 h 66"/>
                      <a:gd name="T38" fmla="*/ 54 w 56"/>
                      <a:gd name="T39" fmla="*/ 64 h 66"/>
                      <a:gd name="T40" fmla="*/ 50 w 56"/>
                      <a:gd name="T41" fmla="*/ 62 h 66"/>
                      <a:gd name="T42" fmla="*/ 46 w 56"/>
                      <a:gd name="T43" fmla="*/ 60 h 66"/>
                      <a:gd name="T44" fmla="*/ 42 w 56"/>
                      <a:gd name="T45" fmla="*/ 58 h 66"/>
                      <a:gd name="T46" fmla="*/ 38 w 56"/>
                      <a:gd name="T47" fmla="*/ 54 h 66"/>
                      <a:gd name="T48" fmla="*/ 34 w 56"/>
                      <a:gd name="T49" fmla="*/ 50 h 66"/>
                      <a:gd name="T50" fmla="*/ 30 w 56"/>
                      <a:gd name="T51" fmla="*/ 46 h 66"/>
                      <a:gd name="T52" fmla="*/ 26 w 56"/>
                      <a:gd name="T53" fmla="*/ 42 h 66"/>
                      <a:gd name="T54" fmla="*/ 24 w 56"/>
                      <a:gd name="T55" fmla="*/ 36 h 66"/>
                      <a:gd name="T56" fmla="*/ 20 w 56"/>
                      <a:gd name="T57" fmla="*/ 32 h 66"/>
                      <a:gd name="T58" fmla="*/ 16 w 56"/>
                      <a:gd name="T59" fmla="*/ 26 h 66"/>
                      <a:gd name="T60" fmla="*/ 14 w 56"/>
                      <a:gd name="T61" fmla="*/ 22 h 66"/>
                      <a:gd name="T62" fmla="*/ 10 w 56"/>
                      <a:gd name="T63" fmla="*/ 16 h 66"/>
                      <a:gd name="T64" fmla="*/ 8 w 56"/>
                      <a:gd name="T65" fmla="*/ 10 h 66"/>
                      <a:gd name="T66" fmla="*/ 6 w 56"/>
                      <a:gd name="T67" fmla="*/ 4 h 66"/>
                      <a:gd name="T68" fmla="*/ 2 w 56"/>
                      <a:gd name="T69" fmla="*/ 0 h 66"/>
                      <a:gd name="T70" fmla="*/ 0 w 56"/>
                      <a:gd name="T71" fmla="*/ 0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66"/>
                      <a:gd name="T110" fmla="*/ 56 w 56"/>
                      <a:gd name="T111" fmla="*/ 66 h 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66">
                        <a:moveTo>
                          <a:pt x="0" y="0"/>
                        </a:moveTo>
                        <a:lnTo>
                          <a:pt x="0" y="0"/>
                        </a:lnTo>
                        <a:lnTo>
                          <a:pt x="2" y="6"/>
                        </a:lnTo>
                        <a:lnTo>
                          <a:pt x="6" y="12"/>
                        </a:lnTo>
                        <a:lnTo>
                          <a:pt x="8" y="16"/>
                        </a:lnTo>
                        <a:lnTo>
                          <a:pt x="10" y="22"/>
                        </a:lnTo>
                        <a:lnTo>
                          <a:pt x="14" y="28"/>
                        </a:lnTo>
                        <a:lnTo>
                          <a:pt x="18" y="34"/>
                        </a:lnTo>
                        <a:lnTo>
                          <a:pt x="20" y="38"/>
                        </a:lnTo>
                        <a:lnTo>
                          <a:pt x="24" y="42"/>
                        </a:lnTo>
                        <a:lnTo>
                          <a:pt x="28" y="48"/>
                        </a:lnTo>
                        <a:lnTo>
                          <a:pt x="32" y="52"/>
                        </a:lnTo>
                        <a:lnTo>
                          <a:pt x="36" y="56"/>
                        </a:lnTo>
                        <a:lnTo>
                          <a:pt x="40" y="58"/>
                        </a:lnTo>
                        <a:lnTo>
                          <a:pt x="44" y="62"/>
                        </a:lnTo>
                        <a:lnTo>
                          <a:pt x="48" y="64"/>
                        </a:lnTo>
                        <a:lnTo>
                          <a:pt x="52" y="66"/>
                        </a:lnTo>
                        <a:lnTo>
                          <a:pt x="56" y="66"/>
                        </a:lnTo>
                        <a:lnTo>
                          <a:pt x="56" y="64"/>
                        </a:lnTo>
                        <a:lnTo>
                          <a:pt x="54" y="64"/>
                        </a:lnTo>
                        <a:lnTo>
                          <a:pt x="50" y="62"/>
                        </a:lnTo>
                        <a:lnTo>
                          <a:pt x="46" y="60"/>
                        </a:lnTo>
                        <a:lnTo>
                          <a:pt x="42" y="58"/>
                        </a:lnTo>
                        <a:lnTo>
                          <a:pt x="38" y="54"/>
                        </a:lnTo>
                        <a:lnTo>
                          <a:pt x="34" y="50"/>
                        </a:lnTo>
                        <a:lnTo>
                          <a:pt x="30" y="46"/>
                        </a:lnTo>
                        <a:lnTo>
                          <a:pt x="26" y="42"/>
                        </a:lnTo>
                        <a:lnTo>
                          <a:pt x="24" y="36"/>
                        </a:lnTo>
                        <a:lnTo>
                          <a:pt x="20" y="32"/>
                        </a:lnTo>
                        <a:lnTo>
                          <a:pt x="16" y="26"/>
                        </a:lnTo>
                        <a:lnTo>
                          <a:pt x="14" y="22"/>
                        </a:lnTo>
                        <a:lnTo>
                          <a:pt x="10" y="16"/>
                        </a:lnTo>
                        <a:lnTo>
                          <a:pt x="8" y="10"/>
                        </a:lnTo>
                        <a:lnTo>
                          <a:pt x="6" y="4"/>
                        </a:lnTo>
                        <a:lnTo>
                          <a:pt x="2" y="0"/>
                        </a:lnTo>
                        <a:lnTo>
                          <a:pt x="0" y="0"/>
                        </a:lnTo>
                        <a:close/>
                      </a:path>
                    </a:pathLst>
                  </a:custGeom>
                  <a:solidFill>
                    <a:srgbClr val="000000"/>
                  </a:solidFill>
                  <a:ln w="9525">
                    <a:noFill/>
                    <a:round/>
                    <a:headEnd/>
                    <a:tailEnd/>
                  </a:ln>
                </p:spPr>
                <p:txBody>
                  <a:bodyPr/>
                  <a:lstStyle/>
                  <a:p>
                    <a:endParaRPr lang="es-AR"/>
                  </a:p>
                </p:txBody>
              </p:sp>
              <p:sp>
                <p:nvSpPr>
                  <p:cNvPr id="75263" name="Freeform 543"/>
                  <p:cNvSpPr>
                    <a:spLocks/>
                  </p:cNvSpPr>
                  <p:nvPr/>
                </p:nvSpPr>
                <p:spPr bwMode="auto">
                  <a:xfrm>
                    <a:off x="4570" y="2284"/>
                    <a:ext cx="60" cy="74"/>
                  </a:xfrm>
                  <a:custGeom>
                    <a:avLst/>
                    <a:gdLst>
                      <a:gd name="T0" fmla="*/ 0 w 60"/>
                      <a:gd name="T1" fmla="*/ 2 h 74"/>
                      <a:gd name="T2" fmla="*/ 2 w 60"/>
                      <a:gd name="T3" fmla="*/ 2 h 74"/>
                      <a:gd name="T4" fmla="*/ 4 w 60"/>
                      <a:gd name="T5" fmla="*/ 4 h 74"/>
                      <a:gd name="T6" fmla="*/ 8 w 60"/>
                      <a:gd name="T7" fmla="*/ 6 h 74"/>
                      <a:gd name="T8" fmla="*/ 12 w 60"/>
                      <a:gd name="T9" fmla="*/ 10 h 74"/>
                      <a:gd name="T10" fmla="*/ 16 w 60"/>
                      <a:gd name="T11" fmla="*/ 14 h 74"/>
                      <a:gd name="T12" fmla="*/ 20 w 60"/>
                      <a:gd name="T13" fmla="*/ 18 h 74"/>
                      <a:gd name="T14" fmla="*/ 24 w 60"/>
                      <a:gd name="T15" fmla="*/ 24 h 74"/>
                      <a:gd name="T16" fmla="*/ 30 w 60"/>
                      <a:gd name="T17" fmla="*/ 28 h 74"/>
                      <a:gd name="T18" fmla="*/ 34 w 60"/>
                      <a:gd name="T19" fmla="*/ 34 h 74"/>
                      <a:gd name="T20" fmla="*/ 38 w 60"/>
                      <a:gd name="T21" fmla="*/ 40 h 74"/>
                      <a:gd name="T22" fmla="*/ 42 w 60"/>
                      <a:gd name="T23" fmla="*/ 46 h 74"/>
                      <a:gd name="T24" fmla="*/ 46 w 60"/>
                      <a:gd name="T25" fmla="*/ 52 h 74"/>
                      <a:gd name="T26" fmla="*/ 50 w 60"/>
                      <a:gd name="T27" fmla="*/ 58 h 74"/>
                      <a:gd name="T28" fmla="*/ 52 w 60"/>
                      <a:gd name="T29" fmla="*/ 64 h 74"/>
                      <a:gd name="T30" fmla="*/ 56 w 60"/>
                      <a:gd name="T31" fmla="*/ 70 h 74"/>
                      <a:gd name="T32" fmla="*/ 58 w 60"/>
                      <a:gd name="T33" fmla="*/ 74 h 74"/>
                      <a:gd name="T34" fmla="*/ 60 w 60"/>
                      <a:gd name="T35" fmla="*/ 74 h 74"/>
                      <a:gd name="T36" fmla="*/ 58 w 60"/>
                      <a:gd name="T37" fmla="*/ 68 h 74"/>
                      <a:gd name="T38" fmla="*/ 56 w 60"/>
                      <a:gd name="T39" fmla="*/ 62 h 74"/>
                      <a:gd name="T40" fmla="*/ 52 w 60"/>
                      <a:gd name="T41" fmla="*/ 56 h 74"/>
                      <a:gd name="T42" fmla="*/ 48 w 60"/>
                      <a:gd name="T43" fmla="*/ 50 h 74"/>
                      <a:gd name="T44" fmla="*/ 44 w 60"/>
                      <a:gd name="T45" fmla="*/ 44 h 74"/>
                      <a:gd name="T46" fmla="*/ 40 w 60"/>
                      <a:gd name="T47" fmla="*/ 38 h 74"/>
                      <a:gd name="T48" fmla="*/ 36 w 60"/>
                      <a:gd name="T49" fmla="*/ 32 h 74"/>
                      <a:gd name="T50" fmla="*/ 32 w 60"/>
                      <a:gd name="T51" fmla="*/ 26 h 74"/>
                      <a:gd name="T52" fmla="*/ 26 w 60"/>
                      <a:gd name="T53" fmla="*/ 22 h 74"/>
                      <a:gd name="T54" fmla="*/ 22 w 60"/>
                      <a:gd name="T55" fmla="*/ 16 h 74"/>
                      <a:gd name="T56" fmla="*/ 18 w 60"/>
                      <a:gd name="T57" fmla="*/ 12 h 74"/>
                      <a:gd name="T58" fmla="*/ 14 w 60"/>
                      <a:gd name="T59" fmla="*/ 8 h 74"/>
                      <a:gd name="T60" fmla="*/ 10 w 60"/>
                      <a:gd name="T61" fmla="*/ 4 h 74"/>
                      <a:gd name="T62" fmla="*/ 6 w 60"/>
                      <a:gd name="T63" fmla="*/ 2 h 74"/>
                      <a:gd name="T64" fmla="*/ 4 w 60"/>
                      <a:gd name="T65" fmla="*/ 0 h 74"/>
                      <a:gd name="T66" fmla="*/ 0 w 60"/>
                      <a:gd name="T67" fmla="*/ 0 h 74"/>
                      <a:gd name="T68" fmla="*/ 0 w 60"/>
                      <a:gd name="T69" fmla="*/ 2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0"/>
                      <a:gd name="T106" fmla="*/ 0 h 74"/>
                      <a:gd name="T107" fmla="*/ 60 w 60"/>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0" h="74">
                        <a:moveTo>
                          <a:pt x="0" y="2"/>
                        </a:moveTo>
                        <a:lnTo>
                          <a:pt x="2" y="2"/>
                        </a:lnTo>
                        <a:lnTo>
                          <a:pt x="4" y="4"/>
                        </a:lnTo>
                        <a:lnTo>
                          <a:pt x="8" y="6"/>
                        </a:lnTo>
                        <a:lnTo>
                          <a:pt x="12" y="10"/>
                        </a:lnTo>
                        <a:lnTo>
                          <a:pt x="16" y="14"/>
                        </a:lnTo>
                        <a:lnTo>
                          <a:pt x="20" y="18"/>
                        </a:lnTo>
                        <a:lnTo>
                          <a:pt x="24" y="24"/>
                        </a:lnTo>
                        <a:lnTo>
                          <a:pt x="30" y="28"/>
                        </a:lnTo>
                        <a:lnTo>
                          <a:pt x="34" y="34"/>
                        </a:lnTo>
                        <a:lnTo>
                          <a:pt x="38" y="40"/>
                        </a:lnTo>
                        <a:lnTo>
                          <a:pt x="42" y="46"/>
                        </a:lnTo>
                        <a:lnTo>
                          <a:pt x="46" y="52"/>
                        </a:lnTo>
                        <a:lnTo>
                          <a:pt x="50" y="58"/>
                        </a:lnTo>
                        <a:lnTo>
                          <a:pt x="52" y="64"/>
                        </a:lnTo>
                        <a:lnTo>
                          <a:pt x="56" y="70"/>
                        </a:lnTo>
                        <a:lnTo>
                          <a:pt x="58" y="74"/>
                        </a:lnTo>
                        <a:lnTo>
                          <a:pt x="60" y="74"/>
                        </a:lnTo>
                        <a:lnTo>
                          <a:pt x="58" y="68"/>
                        </a:lnTo>
                        <a:lnTo>
                          <a:pt x="56" y="62"/>
                        </a:lnTo>
                        <a:lnTo>
                          <a:pt x="52" y="56"/>
                        </a:lnTo>
                        <a:lnTo>
                          <a:pt x="48" y="50"/>
                        </a:lnTo>
                        <a:lnTo>
                          <a:pt x="44" y="44"/>
                        </a:lnTo>
                        <a:lnTo>
                          <a:pt x="40" y="38"/>
                        </a:lnTo>
                        <a:lnTo>
                          <a:pt x="36" y="32"/>
                        </a:lnTo>
                        <a:lnTo>
                          <a:pt x="32" y="26"/>
                        </a:lnTo>
                        <a:lnTo>
                          <a:pt x="26" y="22"/>
                        </a:lnTo>
                        <a:lnTo>
                          <a:pt x="22" y="16"/>
                        </a:lnTo>
                        <a:lnTo>
                          <a:pt x="18" y="12"/>
                        </a:lnTo>
                        <a:lnTo>
                          <a:pt x="14" y="8"/>
                        </a:lnTo>
                        <a:lnTo>
                          <a:pt x="10" y="4"/>
                        </a:lnTo>
                        <a:lnTo>
                          <a:pt x="6"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5264" name="Freeform 544"/>
                  <p:cNvSpPr>
                    <a:spLocks/>
                  </p:cNvSpPr>
                  <p:nvPr/>
                </p:nvSpPr>
                <p:spPr bwMode="auto">
                  <a:xfrm>
                    <a:off x="4568" y="2284"/>
                    <a:ext cx="2" cy="1"/>
                  </a:xfrm>
                  <a:custGeom>
                    <a:avLst/>
                    <a:gdLst>
                      <a:gd name="T0" fmla="*/ 2 w 2"/>
                      <a:gd name="T1" fmla="*/ 0 h 1"/>
                      <a:gd name="T2" fmla="*/ 0 w 2"/>
                      <a:gd name="T3" fmla="*/ 0 h 1"/>
                      <a:gd name="T4" fmla="*/ 0 w 2"/>
                      <a:gd name="T5" fmla="*/ 0 h 1"/>
                      <a:gd name="T6" fmla="*/ 0 w 2"/>
                      <a:gd name="T7" fmla="*/ 0 h 1"/>
                      <a:gd name="T8" fmla="*/ 2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0" y="0"/>
                        </a:lnTo>
                        <a:lnTo>
                          <a:pt x="2" y="0"/>
                        </a:lnTo>
                        <a:close/>
                      </a:path>
                    </a:pathLst>
                  </a:custGeom>
                  <a:solidFill>
                    <a:srgbClr val="000000"/>
                  </a:solidFill>
                  <a:ln w="9525">
                    <a:noFill/>
                    <a:round/>
                    <a:headEnd/>
                    <a:tailEnd/>
                  </a:ln>
                </p:spPr>
                <p:txBody>
                  <a:bodyPr/>
                  <a:lstStyle/>
                  <a:p>
                    <a:endParaRPr lang="es-AR"/>
                  </a:p>
                </p:txBody>
              </p:sp>
              <p:sp>
                <p:nvSpPr>
                  <p:cNvPr id="75265" name="Freeform 545"/>
                  <p:cNvSpPr>
                    <a:spLocks/>
                  </p:cNvSpPr>
                  <p:nvPr/>
                </p:nvSpPr>
                <p:spPr bwMode="auto">
                  <a:xfrm>
                    <a:off x="4674" y="24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266" name="Freeform 546"/>
                  <p:cNvSpPr>
                    <a:spLocks/>
                  </p:cNvSpPr>
                  <p:nvPr/>
                </p:nvSpPr>
                <p:spPr bwMode="auto">
                  <a:xfrm>
                    <a:off x="4636" y="2396"/>
                    <a:ext cx="38" cy="38"/>
                  </a:xfrm>
                  <a:custGeom>
                    <a:avLst/>
                    <a:gdLst>
                      <a:gd name="T0" fmla="*/ 0 w 38"/>
                      <a:gd name="T1" fmla="*/ 0 h 38"/>
                      <a:gd name="T2" fmla="*/ 0 w 38"/>
                      <a:gd name="T3" fmla="*/ 0 h 38"/>
                      <a:gd name="T4" fmla="*/ 0 w 38"/>
                      <a:gd name="T5" fmla="*/ 4 h 38"/>
                      <a:gd name="T6" fmla="*/ 4 w 38"/>
                      <a:gd name="T7" fmla="*/ 10 h 38"/>
                      <a:gd name="T8" fmla="*/ 8 w 38"/>
                      <a:gd name="T9" fmla="*/ 16 h 38"/>
                      <a:gd name="T10" fmla="*/ 12 w 38"/>
                      <a:gd name="T11" fmla="*/ 22 h 38"/>
                      <a:gd name="T12" fmla="*/ 18 w 38"/>
                      <a:gd name="T13" fmla="*/ 28 h 38"/>
                      <a:gd name="T14" fmla="*/ 24 w 38"/>
                      <a:gd name="T15" fmla="*/ 32 h 38"/>
                      <a:gd name="T16" fmla="*/ 30 w 38"/>
                      <a:gd name="T17" fmla="*/ 36 h 38"/>
                      <a:gd name="T18" fmla="*/ 38 w 38"/>
                      <a:gd name="T19" fmla="*/ 38 h 38"/>
                      <a:gd name="T20" fmla="*/ 38 w 38"/>
                      <a:gd name="T21" fmla="*/ 36 h 38"/>
                      <a:gd name="T22" fmla="*/ 32 w 38"/>
                      <a:gd name="T23" fmla="*/ 34 h 38"/>
                      <a:gd name="T24" fmla="*/ 24 w 38"/>
                      <a:gd name="T25" fmla="*/ 30 h 38"/>
                      <a:gd name="T26" fmla="*/ 18 w 38"/>
                      <a:gd name="T27" fmla="*/ 26 h 38"/>
                      <a:gd name="T28" fmla="*/ 14 w 38"/>
                      <a:gd name="T29" fmla="*/ 20 h 38"/>
                      <a:gd name="T30" fmla="*/ 10 w 38"/>
                      <a:gd name="T31" fmla="*/ 16 h 38"/>
                      <a:gd name="T32" fmla="*/ 6 w 38"/>
                      <a:gd name="T33" fmla="*/ 10 h 38"/>
                      <a:gd name="T34" fmla="*/ 4 w 38"/>
                      <a:gd name="T35" fmla="*/ 4 h 38"/>
                      <a:gd name="T36" fmla="*/ 2 w 38"/>
                      <a:gd name="T37" fmla="*/ 0 h 38"/>
                      <a:gd name="T38" fmla="*/ 0 w 38"/>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38"/>
                      <a:gd name="T62" fmla="*/ 38 w 38"/>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38">
                        <a:moveTo>
                          <a:pt x="0" y="0"/>
                        </a:moveTo>
                        <a:lnTo>
                          <a:pt x="0" y="0"/>
                        </a:lnTo>
                        <a:lnTo>
                          <a:pt x="0" y="4"/>
                        </a:lnTo>
                        <a:lnTo>
                          <a:pt x="4" y="10"/>
                        </a:lnTo>
                        <a:lnTo>
                          <a:pt x="8" y="16"/>
                        </a:lnTo>
                        <a:lnTo>
                          <a:pt x="12" y="22"/>
                        </a:lnTo>
                        <a:lnTo>
                          <a:pt x="18" y="28"/>
                        </a:lnTo>
                        <a:lnTo>
                          <a:pt x="24" y="32"/>
                        </a:lnTo>
                        <a:lnTo>
                          <a:pt x="30" y="36"/>
                        </a:lnTo>
                        <a:lnTo>
                          <a:pt x="38" y="38"/>
                        </a:lnTo>
                        <a:lnTo>
                          <a:pt x="38" y="36"/>
                        </a:lnTo>
                        <a:lnTo>
                          <a:pt x="32" y="34"/>
                        </a:lnTo>
                        <a:lnTo>
                          <a:pt x="24" y="30"/>
                        </a:lnTo>
                        <a:lnTo>
                          <a:pt x="18" y="26"/>
                        </a:lnTo>
                        <a:lnTo>
                          <a:pt x="14" y="20"/>
                        </a:lnTo>
                        <a:lnTo>
                          <a:pt x="10" y="16"/>
                        </a:lnTo>
                        <a:lnTo>
                          <a:pt x="6" y="10"/>
                        </a:lnTo>
                        <a:lnTo>
                          <a:pt x="4" y="4"/>
                        </a:lnTo>
                        <a:lnTo>
                          <a:pt x="2" y="0"/>
                        </a:lnTo>
                        <a:lnTo>
                          <a:pt x="0" y="0"/>
                        </a:lnTo>
                        <a:close/>
                      </a:path>
                    </a:pathLst>
                  </a:custGeom>
                  <a:solidFill>
                    <a:srgbClr val="000000"/>
                  </a:solidFill>
                  <a:ln w="9525">
                    <a:noFill/>
                    <a:round/>
                    <a:headEnd/>
                    <a:tailEnd/>
                  </a:ln>
                </p:spPr>
                <p:txBody>
                  <a:bodyPr/>
                  <a:lstStyle/>
                  <a:p>
                    <a:endParaRPr lang="es-AR"/>
                  </a:p>
                </p:txBody>
              </p:sp>
              <p:sp>
                <p:nvSpPr>
                  <p:cNvPr id="75267" name="Freeform 547"/>
                  <p:cNvSpPr>
                    <a:spLocks/>
                  </p:cNvSpPr>
                  <p:nvPr/>
                </p:nvSpPr>
                <p:spPr bwMode="auto">
                  <a:xfrm>
                    <a:off x="4616" y="2356"/>
                    <a:ext cx="20" cy="38"/>
                  </a:xfrm>
                  <a:custGeom>
                    <a:avLst/>
                    <a:gdLst>
                      <a:gd name="T0" fmla="*/ 0 w 20"/>
                      <a:gd name="T1" fmla="*/ 2 h 38"/>
                      <a:gd name="T2" fmla="*/ 2 w 20"/>
                      <a:gd name="T3" fmla="*/ 4 h 38"/>
                      <a:gd name="T4" fmla="*/ 4 w 20"/>
                      <a:gd name="T5" fmla="*/ 8 h 38"/>
                      <a:gd name="T6" fmla="*/ 6 w 20"/>
                      <a:gd name="T7" fmla="*/ 12 h 38"/>
                      <a:gd name="T8" fmla="*/ 10 w 20"/>
                      <a:gd name="T9" fmla="*/ 18 h 38"/>
                      <a:gd name="T10" fmla="*/ 12 w 20"/>
                      <a:gd name="T11" fmla="*/ 24 h 38"/>
                      <a:gd name="T12" fmla="*/ 14 w 20"/>
                      <a:gd name="T13" fmla="*/ 30 h 38"/>
                      <a:gd name="T14" fmla="*/ 18 w 20"/>
                      <a:gd name="T15" fmla="*/ 34 h 38"/>
                      <a:gd name="T16" fmla="*/ 18 w 20"/>
                      <a:gd name="T17" fmla="*/ 38 h 38"/>
                      <a:gd name="T18" fmla="*/ 20 w 20"/>
                      <a:gd name="T19" fmla="*/ 38 h 38"/>
                      <a:gd name="T20" fmla="*/ 20 w 20"/>
                      <a:gd name="T21" fmla="*/ 34 h 38"/>
                      <a:gd name="T22" fmla="*/ 18 w 20"/>
                      <a:gd name="T23" fmla="*/ 28 h 38"/>
                      <a:gd name="T24" fmla="*/ 14 w 20"/>
                      <a:gd name="T25" fmla="*/ 22 h 38"/>
                      <a:gd name="T26" fmla="*/ 12 w 20"/>
                      <a:gd name="T27" fmla="*/ 16 h 38"/>
                      <a:gd name="T28" fmla="*/ 8 w 20"/>
                      <a:gd name="T29" fmla="*/ 10 h 38"/>
                      <a:gd name="T30" fmla="*/ 6 w 20"/>
                      <a:gd name="T31" fmla="*/ 6 h 38"/>
                      <a:gd name="T32" fmla="*/ 4 w 20"/>
                      <a:gd name="T33" fmla="*/ 2 h 38"/>
                      <a:gd name="T34" fmla="*/ 2 w 20"/>
                      <a:gd name="T35" fmla="*/ 0 h 38"/>
                      <a:gd name="T36" fmla="*/ 0 w 20"/>
                      <a:gd name="T37" fmla="*/ 2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2"/>
                        </a:moveTo>
                        <a:lnTo>
                          <a:pt x="2" y="4"/>
                        </a:lnTo>
                        <a:lnTo>
                          <a:pt x="4" y="8"/>
                        </a:lnTo>
                        <a:lnTo>
                          <a:pt x="6" y="12"/>
                        </a:lnTo>
                        <a:lnTo>
                          <a:pt x="10" y="18"/>
                        </a:lnTo>
                        <a:lnTo>
                          <a:pt x="12" y="24"/>
                        </a:lnTo>
                        <a:lnTo>
                          <a:pt x="14" y="30"/>
                        </a:lnTo>
                        <a:lnTo>
                          <a:pt x="18" y="34"/>
                        </a:lnTo>
                        <a:lnTo>
                          <a:pt x="18" y="38"/>
                        </a:lnTo>
                        <a:lnTo>
                          <a:pt x="20" y="38"/>
                        </a:lnTo>
                        <a:lnTo>
                          <a:pt x="20" y="34"/>
                        </a:lnTo>
                        <a:lnTo>
                          <a:pt x="18" y="28"/>
                        </a:lnTo>
                        <a:lnTo>
                          <a:pt x="14" y="22"/>
                        </a:lnTo>
                        <a:lnTo>
                          <a:pt x="12" y="16"/>
                        </a:lnTo>
                        <a:lnTo>
                          <a:pt x="8" y="10"/>
                        </a:lnTo>
                        <a:lnTo>
                          <a:pt x="6" y="6"/>
                        </a:lnTo>
                        <a:lnTo>
                          <a:pt x="4" y="2"/>
                        </a:lnTo>
                        <a:lnTo>
                          <a:pt x="2" y="0"/>
                        </a:lnTo>
                        <a:lnTo>
                          <a:pt x="0" y="2"/>
                        </a:lnTo>
                        <a:close/>
                      </a:path>
                    </a:pathLst>
                  </a:custGeom>
                  <a:solidFill>
                    <a:srgbClr val="000000"/>
                  </a:solidFill>
                  <a:ln w="9525">
                    <a:noFill/>
                    <a:round/>
                    <a:headEnd/>
                    <a:tailEnd/>
                  </a:ln>
                </p:spPr>
                <p:txBody>
                  <a:bodyPr/>
                  <a:lstStyle/>
                  <a:p>
                    <a:endParaRPr lang="es-AR"/>
                  </a:p>
                </p:txBody>
              </p:sp>
              <p:sp>
                <p:nvSpPr>
                  <p:cNvPr id="75268" name="Freeform 548"/>
                  <p:cNvSpPr>
                    <a:spLocks/>
                  </p:cNvSpPr>
                  <p:nvPr/>
                </p:nvSpPr>
                <p:spPr bwMode="auto">
                  <a:xfrm>
                    <a:off x="4616" y="2356"/>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grpSp>
            <p:sp>
              <p:nvSpPr>
                <p:cNvPr id="75127" name="Freeform 549"/>
                <p:cNvSpPr>
                  <a:spLocks/>
                </p:cNvSpPr>
                <p:nvPr/>
              </p:nvSpPr>
              <p:spPr bwMode="auto">
                <a:xfrm>
                  <a:off x="4454" y="3314"/>
                  <a:ext cx="212" cy="428"/>
                </a:xfrm>
                <a:custGeom>
                  <a:avLst/>
                  <a:gdLst>
                    <a:gd name="T0" fmla="*/ 212 w 212"/>
                    <a:gd name="T1" fmla="*/ 0 h 428"/>
                    <a:gd name="T2" fmla="*/ 210 w 212"/>
                    <a:gd name="T3" fmla="*/ 28 h 428"/>
                    <a:gd name="T4" fmla="*/ 208 w 212"/>
                    <a:gd name="T5" fmla="*/ 58 h 428"/>
                    <a:gd name="T6" fmla="*/ 206 w 212"/>
                    <a:gd name="T7" fmla="*/ 86 h 428"/>
                    <a:gd name="T8" fmla="*/ 202 w 212"/>
                    <a:gd name="T9" fmla="*/ 114 h 428"/>
                    <a:gd name="T10" fmla="*/ 200 w 212"/>
                    <a:gd name="T11" fmla="*/ 122 h 428"/>
                    <a:gd name="T12" fmla="*/ 194 w 212"/>
                    <a:gd name="T13" fmla="*/ 128 h 428"/>
                    <a:gd name="T14" fmla="*/ 178 w 212"/>
                    <a:gd name="T15" fmla="*/ 138 h 428"/>
                    <a:gd name="T16" fmla="*/ 158 w 212"/>
                    <a:gd name="T17" fmla="*/ 144 h 428"/>
                    <a:gd name="T18" fmla="*/ 136 w 212"/>
                    <a:gd name="T19" fmla="*/ 150 h 428"/>
                    <a:gd name="T20" fmla="*/ 114 w 212"/>
                    <a:gd name="T21" fmla="*/ 152 h 428"/>
                    <a:gd name="T22" fmla="*/ 92 w 212"/>
                    <a:gd name="T23" fmla="*/ 154 h 428"/>
                    <a:gd name="T24" fmla="*/ 74 w 212"/>
                    <a:gd name="T25" fmla="*/ 156 h 428"/>
                    <a:gd name="T26" fmla="*/ 68 w 212"/>
                    <a:gd name="T27" fmla="*/ 156 h 428"/>
                    <a:gd name="T28" fmla="*/ 64 w 212"/>
                    <a:gd name="T29" fmla="*/ 156 h 428"/>
                    <a:gd name="T30" fmla="*/ 50 w 212"/>
                    <a:gd name="T31" fmla="*/ 180 h 428"/>
                    <a:gd name="T32" fmla="*/ 42 w 212"/>
                    <a:gd name="T33" fmla="*/ 200 h 428"/>
                    <a:gd name="T34" fmla="*/ 36 w 212"/>
                    <a:gd name="T35" fmla="*/ 218 h 428"/>
                    <a:gd name="T36" fmla="*/ 32 w 212"/>
                    <a:gd name="T37" fmla="*/ 236 h 428"/>
                    <a:gd name="T38" fmla="*/ 30 w 212"/>
                    <a:gd name="T39" fmla="*/ 256 h 428"/>
                    <a:gd name="T40" fmla="*/ 28 w 212"/>
                    <a:gd name="T41" fmla="*/ 278 h 428"/>
                    <a:gd name="T42" fmla="*/ 26 w 212"/>
                    <a:gd name="T43" fmla="*/ 304 h 428"/>
                    <a:gd name="T44" fmla="*/ 20 w 212"/>
                    <a:gd name="T45" fmla="*/ 334 h 428"/>
                    <a:gd name="T46" fmla="*/ 16 w 212"/>
                    <a:gd name="T47" fmla="*/ 356 h 428"/>
                    <a:gd name="T48" fmla="*/ 12 w 212"/>
                    <a:gd name="T49" fmla="*/ 372 h 428"/>
                    <a:gd name="T50" fmla="*/ 10 w 212"/>
                    <a:gd name="T51" fmla="*/ 384 h 428"/>
                    <a:gd name="T52" fmla="*/ 6 w 212"/>
                    <a:gd name="T53" fmla="*/ 392 h 428"/>
                    <a:gd name="T54" fmla="*/ 4 w 212"/>
                    <a:gd name="T55" fmla="*/ 398 h 428"/>
                    <a:gd name="T56" fmla="*/ 4 w 212"/>
                    <a:gd name="T57" fmla="*/ 400 h 428"/>
                    <a:gd name="T58" fmla="*/ 2 w 212"/>
                    <a:gd name="T59" fmla="*/ 400 h 428"/>
                    <a:gd name="T60" fmla="*/ 0 w 212"/>
                    <a:gd name="T61" fmla="*/ 396 h 428"/>
                    <a:gd name="T62" fmla="*/ 0 w 212"/>
                    <a:gd name="T63" fmla="*/ 400 h 428"/>
                    <a:gd name="T64" fmla="*/ 0 w 212"/>
                    <a:gd name="T65" fmla="*/ 406 h 428"/>
                    <a:gd name="T66" fmla="*/ 0 w 212"/>
                    <a:gd name="T67" fmla="*/ 414 h 428"/>
                    <a:gd name="T68" fmla="*/ 0 w 212"/>
                    <a:gd name="T69" fmla="*/ 42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428"/>
                    <a:gd name="T107" fmla="*/ 212 w 212"/>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428">
                      <a:moveTo>
                        <a:pt x="212" y="0"/>
                      </a:moveTo>
                      <a:lnTo>
                        <a:pt x="210" y="28"/>
                      </a:lnTo>
                      <a:lnTo>
                        <a:pt x="208" y="58"/>
                      </a:lnTo>
                      <a:lnTo>
                        <a:pt x="206" y="86"/>
                      </a:lnTo>
                      <a:lnTo>
                        <a:pt x="202" y="114"/>
                      </a:lnTo>
                      <a:lnTo>
                        <a:pt x="200" y="122"/>
                      </a:lnTo>
                      <a:lnTo>
                        <a:pt x="194" y="128"/>
                      </a:lnTo>
                      <a:lnTo>
                        <a:pt x="178" y="138"/>
                      </a:lnTo>
                      <a:lnTo>
                        <a:pt x="158" y="144"/>
                      </a:lnTo>
                      <a:lnTo>
                        <a:pt x="136" y="150"/>
                      </a:lnTo>
                      <a:lnTo>
                        <a:pt x="114" y="152"/>
                      </a:lnTo>
                      <a:lnTo>
                        <a:pt x="92" y="154"/>
                      </a:lnTo>
                      <a:lnTo>
                        <a:pt x="74" y="156"/>
                      </a:lnTo>
                      <a:lnTo>
                        <a:pt x="68" y="156"/>
                      </a:lnTo>
                      <a:lnTo>
                        <a:pt x="64" y="156"/>
                      </a:lnTo>
                      <a:lnTo>
                        <a:pt x="50" y="180"/>
                      </a:lnTo>
                      <a:lnTo>
                        <a:pt x="42" y="200"/>
                      </a:lnTo>
                      <a:lnTo>
                        <a:pt x="36" y="218"/>
                      </a:lnTo>
                      <a:lnTo>
                        <a:pt x="32" y="236"/>
                      </a:lnTo>
                      <a:lnTo>
                        <a:pt x="30" y="256"/>
                      </a:lnTo>
                      <a:lnTo>
                        <a:pt x="28" y="278"/>
                      </a:lnTo>
                      <a:lnTo>
                        <a:pt x="26" y="304"/>
                      </a:lnTo>
                      <a:lnTo>
                        <a:pt x="20" y="334"/>
                      </a:lnTo>
                      <a:lnTo>
                        <a:pt x="16" y="356"/>
                      </a:lnTo>
                      <a:lnTo>
                        <a:pt x="12" y="372"/>
                      </a:lnTo>
                      <a:lnTo>
                        <a:pt x="10" y="384"/>
                      </a:lnTo>
                      <a:lnTo>
                        <a:pt x="6" y="392"/>
                      </a:lnTo>
                      <a:lnTo>
                        <a:pt x="4" y="398"/>
                      </a:lnTo>
                      <a:lnTo>
                        <a:pt x="4" y="400"/>
                      </a:lnTo>
                      <a:lnTo>
                        <a:pt x="2" y="400"/>
                      </a:lnTo>
                      <a:lnTo>
                        <a:pt x="0" y="396"/>
                      </a:lnTo>
                      <a:lnTo>
                        <a:pt x="0" y="400"/>
                      </a:lnTo>
                      <a:lnTo>
                        <a:pt x="0" y="406"/>
                      </a:lnTo>
                      <a:lnTo>
                        <a:pt x="0" y="414"/>
                      </a:lnTo>
                      <a:lnTo>
                        <a:pt x="0" y="428"/>
                      </a:lnTo>
                    </a:path>
                  </a:pathLst>
                </a:custGeom>
                <a:noFill/>
                <a:ln w="9525">
                  <a:solidFill>
                    <a:srgbClr val="000000"/>
                  </a:solidFill>
                  <a:round/>
                  <a:headEnd/>
                  <a:tailEnd/>
                </a:ln>
              </p:spPr>
              <p:txBody>
                <a:bodyPr/>
                <a:lstStyle/>
                <a:p>
                  <a:endParaRPr lang="es-AR"/>
                </a:p>
              </p:txBody>
            </p:sp>
            <p:sp>
              <p:nvSpPr>
                <p:cNvPr id="75128" name="Freeform 550"/>
                <p:cNvSpPr>
                  <a:spLocks/>
                </p:cNvSpPr>
                <p:nvPr/>
              </p:nvSpPr>
              <p:spPr bwMode="auto">
                <a:xfrm>
                  <a:off x="4700" y="3304"/>
                  <a:ext cx="266" cy="448"/>
                </a:xfrm>
                <a:custGeom>
                  <a:avLst/>
                  <a:gdLst>
                    <a:gd name="T0" fmla="*/ 0 w 266"/>
                    <a:gd name="T1" fmla="*/ 0 h 448"/>
                    <a:gd name="T2" fmla="*/ 12 w 266"/>
                    <a:gd name="T3" fmla="*/ 22 h 448"/>
                    <a:gd name="T4" fmla="*/ 22 w 266"/>
                    <a:gd name="T5" fmla="*/ 42 h 448"/>
                    <a:gd name="T6" fmla="*/ 48 w 266"/>
                    <a:gd name="T7" fmla="*/ 78 h 448"/>
                    <a:gd name="T8" fmla="*/ 64 w 266"/>
                    <a:gd name="T9" fmla="*/ 92 h 448"/>
                    <a:gd name="T10" fmla="*/ 82 w 266"/>
                    <a:gd name="T11" fmla="*/ 104 h 448"/>
                    <a:gd name="T12" fmla="*/ 102 w 266"/>
                    <a:gd name="T13" fmla="*/ 114 h 448"/>
                    <a:gd name="T14" fmla="*/ 126 w 266"/>
                    <a:gd name="T15" fmla="*/ 124 h 448"/>
                    <a:gd name="T16" fmla="*/ 138 w 266"/>
                    <a:gd name="T17" fmla="*/ 134 h 448"/>
                    <a:gd name="T18" fmla="*/ 152 w 266"/>
                    <a:gd name="T19" fmla="*/ 142 h 448"/>
                    <a:gd name="T20" fmla="*/ 164 w 266"/>
                    <a:gd name="T21" fmla="*/ 154 h 448"/>
                    <a:gd name="T22" fmla="*/ 168 w 266"/>
                    <a:gd name="T23" fmla="*/ 160 h 448"/>
                    <a:gd name="T24" fmla="*/ 170 w 266"/>
                    <a:gd name="T25" fmla="*/ 166 h 448"/>
                    <a:gd name="T26" fmla="*/ 172 w 266"/>
                    <a:gd name="T27" fmla="*/ 186 h 448"/>
                    <a:gd name="T28" fmla="*/ 172 w 266"/>
                    <a:gd name="T29" fmla="*/ 206 h 448"/>
                    <a:gd name="T30" fmla="*/ 174 w 266"/>
                    <a:gd name="T31" fmla="*/ 224 h 448"/>
                    <a:gd name="T32" fmla="*/ 176 w 266"/>
                    <a:gd name="T33" fmla="*/ 232 h 448"/>
                    <a:gd name="T34" fmla="*/ 180 w 266"/>
                    <a:gd name="T35" fmla="*/ 240 h 448"/>
                    <a:gd name="T36" fmla="*/ 186 w 266"/>
                    <a:gd name="T37" fmla="*/ 248 h 448"/>
                    <a:gd name="T38" fmla="*/ 196 w 266"/>
                    <a:gd name="T39" fmla="*/ 256 h 448"/>
                    <a:gd name="T40" fmla="*/ 218 w 266"/>
                    <a:gd name="T41" fmla="*/ 268 h 448"/>
                    <a:gd name="T42" fmla="*/ 228 w 266"/>
                    <a:gd name="T43" fmla="*/ 274 h 448"/>
                    <a:gd name="T44" fmla="*/ 236 w 266"/>
                    <a:gd name="T45" fmla="*/ 278 h 448"/>
                    <a:gd name="T46" fmla="*/ 242 w 266"/>
                    <a:gd name="T47" fmla="*/ 282 h 448"/>
                    <a:gd name="T48" fmla="*/ 244 w 266"/>
                    <a:gd name="T49" fmla="*/ 282 h 448"/>
                    <a:gd name="T50" fmla="*/ 248 w 266"/>
                    <a:gd name="T51" fmla="*/ 294 h 448"/>
                    <a:gd name="T52" fmla="*/ 250 w 266"/>
                    <a:gd name="T53" fmla="*/ 302 h 448"/>
                    <a:gd name="T54" fmla="*/ 252 w 266"/>
                    <a:gd name="T55" fmla="*/ 308 h 448"/>
                    <a:gd name="T56" fmla="*/ 254 w 266"/>
                    <a:gd name="T57" fmla="*/ 310 h 448"/>
                    <a:gd name="T58" fmla="*/ 254 w 266"/>
                    <a:gd name="T59" fmla="*/ 312 h 448"/>
                    <a:gd name="T60" fmla="*/ 250 w 266"/>
                    <a:gd name="T61" fmla="*/ 314 h 448"/>
                    <a:gd name="T62" fmla="*/ 248 w 266"/>
                    <a:gd name="T63" fmla="*/ 316 h 448"/>
                    <a:gd name="T64" fmla="*/ 248 w 266"/>
                    <a:gd name="T65" fmla="*/ 320 h 448"/>
                    <a:gd name="T66" fmla="*/ 246 w 266"/>
                    <a:gd name="T67" fmla="*/ 326 h 448"/>
                    <a:gd name="T68" fmla="*/ 246 w 266"/>
                    <a:gd name="T69" fmla="*/ 336 h 448"/>
                    <a:gd name="T70" fmla="*/ 244 w 266"/>
                    <a:gd name="T71" fmla="*/ 350 h 448"/>
                    <a:gd name="T72" fmla="*/ 244 w 266"/>
                    <a:gd name="T73" fmla="*/ 366 h 448"/>
                    <a:gd name="T74" fmla="*/ 246 w 266"/>
                    <a:gd name="T75" fmla="*/ 376 h 448"/>
                    <a:gd name="T76" fmla="*/ 248 w 266"/>
                    <a:gd name="T77" fmla="*/ 386 h 448"/>
                    <a:gd name="T78" fmla="*/ 256 w 266"/>
                    <a:gd name="T79" fmla="*/ 408 h 448"/>
                    <a:gd name="T80" fmla="*/ 262 w 266"/>
                    <a:gd name="T81" fmla="*/ 428 h 448"/>
                    <a:gd name="T82" fmla="*/ 266 w 266"/>
                    <a:gd name="T83" fmla="*/ 438 h 448"/>
                    <a:gd name="T84" fmla="*/ 266 w 266"/>
                    <a:gd name="T85" fmla="*/ 448 h 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6"/>
                    <a:gd name="T130" fmla="*/ 0 h 448"/>
                    <a:gd name="T131" fmla="*/ 266 w 266"/>
                    <a:gd name="T132" fmla="*/ 448 h 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6" h="448">
                      <a:moveTo>
                        <a:pt x="0" y="0"/>
                      </a:moveTo>
                      <a:lnTo>
                        <a:pt x="12" y="22"/>
                      </a:lnTo>
                      <a:lnTo>
                        <a:pt x="22" y="42"/>
                      </a:lnTo>
                      <a:lnTo>
                        <a:pt x="48" y="78"/>
                      </a:lnTo>
                      <a:lnTo>
                        <a:pt x="64" y="92"/>
                      </a:lnTo>
                      <a:lnTo>
                        <a:pt x="82" y="104"/>
                      </a:lnTo>
                      <a:lnTo>
                        <a:pt x="102" y="114"/>
                      </a:lnTo>
                      <a:lnTo>
                        <a:pt x="126" y="124"/>
                      </a:lnTo>
                      <a:lnTo>
                        <a:pt x="138" y="134"/>
                      </a:lnTo>
                      <a:lnTo>
                        <a:pt x="152" y="142"/>
                      </a:lnTo>
                      <a:lnTo>
                        <a:pt x="164" y="154"/>
                      </a:lnTo>
                      <a:lnTo>
                        <a:pt x="168" y="160"/>
                      </a:lnTo>
                      <a:lnTo>
                        <a:pt x="170" y="166"/>
                      </a:lnTo>
                      <a:lnTo>
                        <a:pt x="172" y="186"/>
                      </a:lnTo>
                      <a:lnTo>
                        <a:pt x="172" y="206"/>
                      </a:lnTo>
                      <a:lnTo>
                        <a:pt x="174" y="224"/>
                      </a:lnTo>
                      <a:lnTo>
                        <a:pt x="176" y="232"/>
                      </a:lnTo>
                      <a:lnTo>
                        <a:pt x="180" y="240"/>
                      </a:lnTo>
                      <a:lnTo>
                        <a:pt x="186" y="248"/>
                      </a:lnTo>
                      <a:lnTo>
                        <a:pt x="196" y="256"/>
                      </a:lnTo>
                      <a:lnTo>
                        <a:pt x="218" y="268"/>
                      </a:lnTo>
                      <a:lnTo>
                        <a:pt x="228" y="274"/>
                      </a:lnTo>
                      <a:lnTo>
                        <a:pt x="236" y="278"/>
                      </a:lnTo>
                      <a:lnTo>
                        <a:pt x="242" y="282"/>
                      </a:lnTo>
                      <a:lnTo>
                        <a:pt x="244" y="282"/>
                      </a:lnTo>
                      <a:lnTo>
                        <a:pt x="248" y="294"/>
                      </a:lnTo>
                      <a:lnTo>
                        <a:pt x="250" y="302"/>
                      </a:lnTo>
                      <a:lnTo>
                        <a:pt x="252" y="308"/>
                      </a:lnTo>
                      <a:lnTo>
                        <a:pt x="254" y="310"/>
                      </a:lnTo>
                      <a:lnTo>
                        <a:pt x="254" y="312"/>
                      </a:lnTo>
                      <a:lnTo>
                        <a:pt x="250" y="314"/>
                      </a:lnTo>
                      <a:lnTo>
                        <a:pt x="248" y="316"/>
                      </a:lnTo>
                      <a:lnTo>
                        <a:pt x="248" y="320"/>
                      </a:lnTo>
                      <a:lnTo>
                        <a:pt x="246" y="326"/>
                      </a:lnTo>
                      <a:lnTo>
                        <a:pt x="246" y="336"/>
                      </a:lnTo>
                      <a:lnTo>
                        <a:pt x="244" y="350"/>
                      </a:lnTo>
                      <a:lnTo>
                        <a:pt x="244" y="366"/>
                      </a:lnTo>
                      <a:lnTo>
                        <a:pt x="246" y="376"/>
                      </a:lnTo>
                      <a:lnTo>
                        <a:pt x="248" y="386"/>
                      </a:lnTo>
                      <a:lnTo>
                        <a:pt x="256" y="408"/>
                      </a:lnTo>
                      <a:lnTo>
                        <a:pt x="262" y="428"/>
                      </a:lnTo>
                      <a:lnTo>
                        <a:pt x="266" y="438"/>
                      </a:lnTo>
                      <a:lnTo>
                        <a:pt x="266" y="448"/>
                      </a:lnTo>
                    </a:path>
                  </a:pathLst>
                </a:custGeom>
                <a:noFill/>
                <a:ln w="9525">
                  <a:solidFill>
                    <a:srgbClr val="000000"/>
                  </a:solidFill>
                  <a:round/>
                  <a:headEnd/>
                  <a:tailEnd/>
                </a:ln>
              </p:spPr>
              <p:txBody>
                <a:bodyPr/>
                <a:lstStyle/>
                <a:p>
                  <a:endParaRPr lang="es-AR"/>
                </a:p>
              </p:txBody>
            </p:sp>
            <p:sp>
              <p:nvSpPr>
                <p:cNvPr id="75129" name="Freeform 551"/>
                <p:cNvSpPr>
                  <a:spLocks/>
                </p:cNvSpPr>
                <p:nvPr/>
              </p:nvSpPr>
              <p:spPr bwMode="auto">
                <a:xfrm>
                  <a:off x="4450" y="3284"/>
                  <a:ext cx="206" cy="146"/>
                </a:xfrm>
                <a:custGeom>
                  <a:avLst/>
                  <a:gdLst>
                    <a:gd name="T0" fmla="*/ 206 w 206"/>
                    <a:gd name="T1" fmla="*/ 12 h 146"/>
                    <a:gd name="T2" fmla="*/ 184 w 206"/>
                    <a:gd name="T3" fmla="*/ 6 h 146"/>
                    <a:gd name="T4" fmla="*/ 164 w 206"/>
                    <a:gd name="T5" fmla="*/ 2 h 146"/>
                    <a:gd name="T6" fmla="*/ 128 w 206"/>
                    <a:gd name="T7" fmla="*/ 0 h 146"/>
                    <a:gd name="T8" fmla="*/ 100 w 206"/>
                    <a:gd name="T9" fmla="*/ 4 h 146"/>
                    <a:gd name="T10" fmla="*/ 76 w 206"/>
                    <a:gd name="T11" fmla="*/ 18 h 146"/>
                    <a:gd name="T12" fmla="*/ 56 w 206"/>
                    <a:gd name="T13" fmla="*/ 38 h 146"/>
                    <a:gd name="T14" fmla="*/ 36 w 206"/>
                    <a:gd name="T15" fmla="*/ 66 h 146"/>
                    <a:gd name="T16" fmla="*/ 18 w 206"/>
                    <a:gd name="T17" fmla="*/ 102 h 146"/>
                    <a:gd name="T18" fmla="*/ 0 w 206"/>
                    <a:gd name="T19" fmla="*/ 146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75130" name="Freeform 552"/>
                <p:cNvSpPr>
                  <a:spLocks/>
                </p:cNvSpPr>
                <p:nvPr/>
              </p:nvSpPr>
              <p:spPr bwMode="auto">
                <a:xfrm>
                  <a:off x="4710" y="3304"/>
                  <a:ext cx="136" cy="92"/>
                </a:xfrm>
                <a:custGeom>
                  <a:avLst/>
                  <a:gdLst>
                    <a:gd name="T0" fmla="*/ 0 w 136"/>
                    <a:gd name="T1" fmla="*/ 0 h 92"/>
                    <a:gd name="T2" fmla="*/ 22 w 136"/>
                    <a:gd name="T3" fmla="*/ 4 h 92"/>
                    <a:gd name="T4" fmla="*/ 38 w 136"/>
                    <a:gd name="T5" fmla="*/ 8 h 92"/>
                    <a:gd name="T6" fmla="*/ 50 w 136"/>
                    <a:gd name="T7" fmla="*/ 12 h 92"/>
                    <a:gd name="T8" fmla="*/ 60 w 136"/>
                    <a:gd name="T9" fmla="*/ 18 h 92"/>
                    <a:gd name="T10" fmla="*/ 68 w 136"/>
                    <a:gd name="T11" fmla="*/ 24 h 92"/>
                    <a:gd name="T12" fmla="*/ 78 w 136"/>
                    <a:gd name="T13" fmla="*/ 32 h 92"/>
                    <a:gd name="T14" fmla="*/ 90 w 136"/>
                    <a:gd name="T15" fmla="*/ 40 h 92"/>
                    <a:gd name="T16" fmla="*/ 106 w 136"/>
                    <a:gd name="T17" fmla="*/ 52 h 92"/>
                    <a:gd name="T18" fmla="*/ 114 w 136"/>
                    <a:gd name="T19" fmla="*/ 62 h 92"/>
                    <a:gd name="T20" fmla="*/ 118 w 136"/>
                    <a:gd name="T21" fmla="*/ 70 h 92"/>
                    <a:gd name="T22" fmla="*/ 122 w 136"/>
                    <a:gd name="T23" fmla="*/ 74 h 92"/>
                    <a:gd name="T24" fmla="*/ 124 w 136"/>
                    <a:gd name="T25" fmla="*/ 78 h 92"/>
                    <a:gd name="T26" fmla="*/ 128 w 136"/>
                    <a:gd name="T27" fmla="*/ 84 h 92"/>
                    <a:gd name="T28" fmla="*/ 130 w 136"/>
                    <a:gd name="T29" fmla="*/ 86 h 92"/>
                    <a:gd name="T30" fmla="*/ 136 w 136"/>
                    <a:gd name="T31" fmla="*/ 92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92"/>
                    <a:gd name="T50" fmla="*/ 136 w 136"/>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92">
                      <a:moveTo>
                        <a:pt x="0" y="0"/>
                      </a:moveTo>
                      <a:lnTo>
                        <a:pt x="22" y="4"/>
                      </a:lnTo>
                      <a:lnTo>
                        <a:pt x="38" y="8"/>
                      </a:lnTo>
                      <a:lnTo>
                        <a:pt x="50" y="12"/>
                      </a:lnTo>
                      <a:lnTo>
                        <a:pt x="60" y="18"/>
                      </a:lnTo>
                      <a:lnTo>
                        <a:pt x="68" y="24"/>
                      </a:lnTo>
                      <a:lnTo>
                        <a:pt x="78" y="32"/>
                      </a:lnTo>
                      <a:lnTo>
                        <a:pt x="90" y="40"/>
                      </a:lnTo>
                      <a:lnTo>
                        <a:pt x="106" y="52"/>
                      </a:lnTo>
                      <a:lnTo>
                        <a:pt x="114" y="62"/>
                      </a:lnTo>
                      <a:lnTo>
                        <a:pt x="118" y="70"/>
                      </a:lnTo>
                      <a:lnTo>
                        <a:pt x="122" y="74"/>
                      </a:lnTo>
                      <a:lnTo>
                        <a:pt x="124" y="78"/>
                      </a:lnTo>
                      <a:lnTo>
                        <a:pt x="128" y="84"/>
                      </a:lnTo>
                      <a:lnTo>
                        <a:pt x="130" y="86"/>
                      </a:lnTo>
                      <a:lnTo>
                        <a:pt x="136" y="92"/>
                      </a:lnTo>
                    </a:path>
                  </a:pathLst>
                </a:custGeom>
                <a:noFill/>
                <a:ln w="9525">
                  <a:solidFill>
                    <a:srgbClr val="000000"/>
                  </a:solidFill>
                  <a:round/>
                  <a:headEnd/>
                  <a:tailEnd/>
                </a:ln>
              </p:spPr>
              <p:txBody>
                <a:bodyPr/>
                <a:lstStyle/>
                <a:p>
                  <a:endParaRPr lang="es-AR"/>
                </a:p>
              </p:txBody>
            </p:sp>
            <p:sp>
              <p:nvSpPr>
                <p:cNvPr id="75131" name="Freeform 553"/>
                <p:cNvSpPr>
                  <a:spLocks/>
                </p:cNvSpPr>
                <p:nvPr/>
              </p:nvSpPr>
              <p:spPr bwMode="auto">
                <a:xfrm>
                  <a:off x="4542" y="3324"/>
                  <a:ext cx="124" cy="242"/>
                </a:xfrm>
                <a:custGeom>
                  <a:avLst/>
                  <a:gdLst>
                    <a:gd name="T0" fmla="*/ 124 w 124"/>
                    <a:gd name="T1" fmla="*/ 0 h 242"/>
                    <a:gd name="T2" fmla="*/ 110 w 124"/>
                    <a:gd name="T3" fmla="*/ 6 h 242"/>
                    <a:gd name="T4" fmla="*/ 96 w 124"/>
                    <a:gd name="T5" fmla="*/ 14 h 242"/>
                    <a:gd name="T6" fmla="*/ 82 w 124"/>
                    <a:gd name="T7" fmla="*/ 20 h 242"/>
                    <a:gd name="T8" fmla="*/ 70 w 124"/>
                    <a:gd name="T9" fmla="*/ 32 h 242"/>
                    <a:gd name="T10" fmla="*/ 56 w 124"/>
                    <a:gd name="T11" fmla="*/ 56 h 242"/>
                    <a:gd name="T12" fmla="*/ 46 w 124"/>
                    <a:gd name="T13" fmla="*/ 82 h 242"/>
                    <a:gd name="T14" fmla="*/ 38 w 124"/>
                    <a:gd name="T15" fmla="*/ 108 h 242"/>
                    <a:gd name="T16" fmla="*/ 32 w 124"/>
                    <a:gd name="T17" fmla="*/ 136 h 242"/>
                    <a:gd name="T18" fmla="*/ 20 w 124"/>
                    <a:gd name="T19" fmla="*/ 192 h 242"/>
                    <a:gd name="T20" fmla="*/ 12 w 124"/>
                    <a:gd name="T21" fmla="*/ 218 h 242"/>
                    <a:gd name="T22" fmla="*/ 0 w 124"/>
                    <a:gd name="T23" fmla="*/ 242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75132" name="Freeform 554"/>
                <p:cNvSpPr>
                  <a:spLocks/>
                </p:cNvSpPr>
                <p:nvPr/>
              </p:nvSpPr>
              <p:spPr bwMode="auto">
                <a:xfrm>
                  <a:off x="4742" y="3324"/>
                  <a:ext cx="54" cy="136"/>
                </a:xfrm>
                <a:custGeom>
                  <a:avLst/>
                  <a:gdLst>
                    <a:gd name="T0" fmla="*/ 0 w 54"/>
                    <a:gd name="T1" fmla="*/ 0 h 136"/>
                    <a:gd name="T2" fmla="*/ 22 w 54"/>
                    <a:gd name="T3" fmla="*/ 16 h 136"/>
                    <a:gd name="T4" fmla="*/ 36 w 54"/>
                    <a:gd name="T5" fmla="*/ 30 h 136"/>
                    <a:gd name="T6" fmla="*/ 46 w 54"/>
                    <a:gd name="T7" fmla="*/ 42 h 136"/>
                    <a:gd name="T8" fmla="*/ 50 w 54"/>
                    <a:gd name="T9" fmla="*/ 54 h 136"/>
                    <a:gd name="T10" fmla="*/ 54 w 54"/>
                    <a:gd name="T11" fmla="*/ 68 h 136"/>
                    <a:gd name="T12" fmla="*/ 54 w 54"/>
                    <a:gd name="T13" fmla="*/ 84 h 136"/>
                    <a:gd name="T14" fmla="*/ 52 w 54"/>
                    <a:gd name="T15" fmla="*/ 108 h 136"/>
                    <a:gd name="T16" fmla="*/ 52 w 54"/>
                    <a:gd name="T17" fmla="*/ 120 h 136"/>
                    <a:gd name="T18" fmla="*/ 52 w 54"/>
                    <a:gd name="T19" fmla="*/ 136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36"/>
                    <a:gd name="T32" fmla="*/ 54 w 54"/>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36">
                      <a:moveTo>
                        <a:pt x="0" y="0"/>
                      </a:moveTo>
                      <a:lnTo>
                        <a:pt x="22" y="16"/>
                      </a:lnTo>
                      <a:lnTo>
                        <a:pt x="36" y="30"/>
                      </a:lnTo>
                      <a:lnTo>
                        <a:pt x="46" y="42"/>
                      </a:lnTo>
                      <a:lnTo>
                        <a:pt x="50" y="54"/>
                      </a:lnTo>
                      <a:lnTo>
                        <a:pt x="54" y="68"/>
                      </a:lnTo>
                      <a:lnTo>
                        <a:pt x="54" y="84"/>
                      </a:lnTo>
                      <a:lnTo>
                        <a:pt x="52" y="108"/>
                      </a:lnTo>
                      <a:lnTo>
                        <a:pt x="52" y="120"/>
                      </a:lnTo>
                      <a:lnTo>
                        <a:pt x="52" y="136"/>
                      </a:lnTo>
                    </a:path>
                  </a:pathLst>
                </a:custGeom>
                <a:noFill/>
                <a:ln w="9525">
                  <a:solidFill>
                    <a:srgbClr val="000000"/>
                  </a:solidFill>
                  <a:round/>
                  <a:headEnd/>
                  <a:tailEnd/>
                </a:ln>
              </p:spPr>
              <p:txBody>
                <a:bodyPr/>
                <a:lstStyle/>
                <a:p>
                  <a:endParaRPr lang="es-AR"/>
                </a:p>
              </p:txBody>
            </p:sp>
            <p:sp>
              <p:nvSpPr>
                <p:cNvPr id="75133" name="Freeform 555"/>
                <p:cNvSpPr>
                  <a:spLocks/>
                </p:cNvSpPr>
                <p:nvPr/>
              </p:nvSpPr>
              <p:spPr bwMode="auto">
                <a:xfrm>
                  <a:off x="4688" y="3336"/>
                  <a:ext cx="26" cy="198"/>
                </a:xfrm>
                <a:custGeom>
                  <a:avLst/>
                  <a:gdLst>
                    <a:gd name="T0" fmla="*/ 0 w 26"/>
                    <a:gd name="T1" fmla="*/ 0 h 198"/>
                    <a:gd name="T2" fmla="*/ 10 w 26"/>
                    <a:gd name="T3" fmla="*/ 30 h 198"/>
                    <a:gd name="T4" fmla="*/ 22 w 26"/>
                    <a:gd name="T5" fmla="*/ 62 h 198"/>
                    <a:gd name="T6" fmla="*/ 26 w 26"/>
                    <a:gd name="T7" fmla="*/ 80 h 198"/>
                    <a:gd name="T8" fmla="*/ 26 w 26"/>
                    <a:gd name="T9" fmla="*/ 102 h 198"/>
                    <a:gd name="T10" fmla="*/ 24 w 26"/>
                    <a:gd name="T11" fmla="*/ 124 h 198"/>
                    <a:gd name="T12" fmla="*/ 22 w 26"/>
                    <a:gd name="T13" fmla="*/ 146 h 198"/>
                    <a:gd name="T14" fmla="*/ 18 w 26"/>
                    <a:gd name="T15" fmla="*/ 166 h 198"/>
                    <a:gd name="T16" fmla="*/ 14 w 26"/>
                    <a:gd name="T17" fmla="*/ 182 h 198"/>
                    <a:gd name="T18" fmla="*/ 12 w 26"/>
                    <a:gd name="T19" fmla="*/ 194 h 198"/>
                    <a:gd name="T20" fmla="*/ 10 w 26"/>
                    <a:gd name="T21" fmla="*/ 196 h 198"/>
                    <a:gd name="T22" fmla="*/ 10 w 26"/>
                    <a:gd name="T23" fmla="*/ 198 h 1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98"/>
                    <a:gd name="T38" fmla="*/ 26 w 26"/>
                    <a:gd name="T39" fmla="*/ 198 h 1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98">
                      <a:moveTo>
                        <a:pt x="0" y="0"/>
                      </a:moveTo>
                      <a:lnTo>
                        <a:pt x="10" y="30"/>
                      </a:lnTo>
                      <a:lnTo>
                        <a:pt x="22" y="62"/>
                      </a:lnTo>
                      <a:lnTo>
                        <a:pt x="26" y="80"/>
                      </a:lnTo>
                      <a:lnTo>
                        <a:pt x="26" y="102"/>
                      </a:lnTo>
                      <a:lnTo>
                        <a:pt x="24" y="124"/>
                      </a:lnTo>
                      <a:lnTo>
                        <a:pt x="22" y="146"/>
                      </a:lnTo>
                      <a:lnTo>
                        <a:pt x="18" y="166"/>
                      </a:lnTo>
                      <a:lnTo>
                        <a:pt x="14" y="182"/>
                      </a:lnTo>
                      <a:lnTo>
                        <a:pt x="12" y="194"/>
                      </a:lnTo>
                      <a:lnTo>
                        <a:pt x="10" y="196"/>
                      </a:lnTo>
                      <a:lnTo>
                        <a:pt x="10" y="198"/>
                      </a:lnTo>
                    </a:path>
                  </a:pathLst>
                </a:custGeom>
                <a:noFill/>
                <a:ln w="9525">
                  <a:solidFill>
                    <a:srgbClr val="000000"/>
                  </a:solidFill>
                  <a:round/>
                  <a:headEnd/>
                  <a:tailEnd/>
                </a:ln>
              </p:spPr>
              <p:txBody>
                <a:bodyPr/>
                <a:lstStyle/>
                <a:p>
                  <a:endParaRPr lang="es-AR"/>
                </a:p>
              </p:txBody>
            </p:sp>
            <p:sp>
              <p:nvSpPr>
                <p:cNvPr id="75134" name="Freeform 556"/>
                <p:cNvSpPr>
                  <a:spLocks/>
                </p:cNvSpPr>
                <p:nvPr/>
              </p:nvSpPr>
              <p:spPr bwMode="auto">
                <a:xfrm>
                  <a:off x="4496" y="3304"/>
                  <a:ext cx="160" cy="216"/>
                </a:xfrm>
                <a:custGeom>
                  <a:avLst/>
                  <a:gdLst>
                    <a:gd name="T0" fmla="*/ 160 w 160"/>
                    <a:gd name="T1" fmla="*/ 0 h 216"/>
                    <a:gd name="T2" fmla="*/ 144 w 160"/>
                    <a:gd name="T3" fmla="*/ 2 h 216"/>
                    <a:gd name="T4" fmla="*/ 128 w 160"/>
                    <a:gd name="T5" fmla="*/ 4 h 216"/>
                    <a:gd name="T6" fmla="*/ 114 w 160"/>
                    <a:gd name="T7" fmla="*/ 6 h 216"/>
                    <a:gd name="T8" fmla="*/ 98 w 160"/>
                    <a:gd name="T9" fmla="*/ 10 h 216"/>
                    <a:gd name="T10" fmla="*/ 84 w 160"/>
                    <a:gd name="T11" fmla="*/ 16 h 216"/>
                    <a:gd name="T12" fmla="*/ 72 w 160"/>
                    <a:gd name="T13" fmla="*/ 24 h 216"/>
                    <a:gd name="T14" fmla="*/ 62 w 160"/>
                    <a:gd name="T15" fmla="*/ 36 h 216"/>
                    <a:gd name="T16" fmla="*/ 52 w 160"/>
                    <a:gd name="T17" fmla="*/ 54 h 216"/>
                    <a:gd name="T18" fmla="*/ 50 w 160"/>
                    <a:gd name="T19" fmla="*/ 60 h 216"/>
                    <a:gd name="T20" fmla="*/ 48 w 160"/>
                    <a:gd name="T21" fmla="*/ 66 h 216"/>
                    <a:gd name="T22" fmla="*/ 48 w 160"/>
                    <a:gd name="T23" fmla="*/ 76 h 216"/>
                    <a:gd name="T24" fmla="*/ 46 w 160"/>
                    <a:gd name="T25" fmla="*/ 88 h 216"/>
                    <a:gd name="T26" fmla="*/ 40 w 160"/>
                    <a:gd name="T27" fmla="*/ 114 h 216"/>
                    <a:gd name="T28" fmla="*/ 36 w 160"/>
                    <a:gd name="T29" fmla="*/ 142 h 216"/>
                    <a:gd name="T30" fmla="*/ 28 w 160"/>
                    <a:gd name="T31" fmla="*/ 170 h 216"/>
                    <a:gd name="T32" fmla="*/ 20 w 160"/>
                    <a:gd name="T33" fmla="*/ 194 h 216"/>
                    <a:gd name="T34" fmla="*/ 16 w 160"/>
                    <a:gd name="T35" fmla="*/ 202 h 216"/>
                    <a:gd name="T36" fmla="*/ 12 w 160"/>
                    <a:gd name="T37" fmla="*/ 210 h 216"/>
                    <a:gd name="T38" fmla="*/ 6 w 160"/>
                    <a:gd name="T39" fmla="*/ 214 h 216"/>
                    <a:gd name="T40" fmla="*/ 0 w 160"/>
                    <a:gd name="T41" fmla="*/ 216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216"/>
                    <a:gd name="T65" fmla="*/ 160 w 160"/>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216">
                      <a:moveTo>
                        <a:pt x="160" y="0"/>
                      </a:moveTo>
                      <a:lnTo>
                        <a:pt x="144" y="2"/>
                      </a:lnTo>
                      <a:lnTo>
                        <a:pt x="128" y="4"/>
                      </a:lnTo>
                      <a:lnTo>
                        <a:pt x="114" y="6"/>
                      </a:lnTo>
                      <a:lnTo>
                        <a:pt x="98" y="10"/>
                      </a:lnTo>
                      <a:lnTo>
                        <a:pt x="84" y="16"/>
                      </a:lnTo>
                      <a:lnTo>
                        <a:pt x="72" y="24"/>
                      </a:lnTo>
                      <a:lnTo>
                        <a:pt x="62" y="36"/>
                      </a:lnTo>
                      <a:lnTo>
                        <a:pt x="52" y="54"/>
                      </a:lnTo>
                      <a:lnTo>
                        <a:pt x="50" y="60"/>
                      </a:lnTo>
                      <a:lnTo>
                        <a:pt x="48" y="66"/>
                      </a:lnTo>
                      <a:lnTo>
                        <a:pt x="48" y="76"/>
                      </a:lnTo>
                      <a:lnTo>
                        <a:pt x="46" y="88"/>
                      </a:lnTo>
                      <a:lnTo>
                        <a:pt x="40" y="114"/>
                      </a:lnTo>
                      <a:lnTo>
                        <a:pt x="36" y="142"/>
                      </a:lnTo>
                      <a:lnTo>
                        <a:pt x="28" y="170"/>
                      </a:lnTo>
                      <a:lnTo>
                        <a:pt x="20" y="194"/>
                      </a:lnTo>
                      <a:lnTo>
                        <a:pt x="16" y="202"/>
                      </a:lnTo>
                      <a:lnTo>
                        <a:pt x="12" y="210"/>
                      </a:lnTo>
                      <a:lnTo>
                        <a:pt x="6" y="214"/>
                      </a:lnTo>
                      <a:lnTo>
                        <a:pt x="0" y="216"/>
                      </a:lnTo>
                    </a:path>
                  </a:pathLst>
                </a:custGeom>
                <a:noFill/>
                <a:ln w="9525">
                  <a:solidFill>
                    <a:srgbClr val="000000"/>
                  </a:solidFill>
                  <a:round/>
                  <a:headEnd/>
                  <a:tailEnd/>
                </a:ln>
              </p:spPr>
              <p:txBody>
                <a:bodyPr/>
                <a:lstStyle/>
                <a:p>
                  <a:endParaRPr lang="es-AR"/>
                </a:p>
              </p:txBody>
            </p:sp>
            <p:sp>
              <p:nvSpPr>
                <p:cNvPr id="75135" name="Freeform 557"/>
                <p:cNvSpPr>
                  <a:spLocks/>
                </p:cNvSpPr>
                <p:nvPr/>
              </p:nvSpPr>
              <p:spPr bwMode="auto">
                <a:xfrm>
                  <a:off x="4710" y="3304"/>
                  <a:ext cx="222" cy="146"/>
                </a:xfrm>
                <a:custGeom>
                  <a:avLst/>
                  <a:gdLst>
                    <a:gd name="T0" fmla="*/ 0 w 222"/>
                    <a:gd name="T1" fmla="*/ 0 h 146"/>
                    <a:gd name="T2" fmla="*/ 22 w 222"/>
                    <a:gd name="T3" fmla="*/ 4 h 146"/>
                    <a:gd name="T4" fmla="*/ 38 w 222"/>
                    <a:gd name="T5" fmla="*/ 8 h 146"/>
                    <a:gd name="T6" fmla="*/ 48 w 222"/>
                    <a:gd name="T7" fmla="*/ 12 h 146"/>
                    <a:gd name="T8" fmla="*/ 58 w 222"/>
                    <a:gd name="T9" fmla="*/ 18 h 146"/>
                    <a:gd name="T10" fmla="*/ 68 w 222"/>
                    <a:gd name="T11" fmla="*/ 24 h 146"/>
                    <a:gd name="T12" fmla="*/ 76 w 222"/>
                    <a:gd name="T13" fmla="*/ 32 h 146"/>
                    <a:gd name="T14" fmla="*/ 90 w 222"/>
                    <a:gd name="T15" fmla="*/ 40 h 146"/>
                    <a:gd name="T16" fmla="*/ 106 w 222"/>
                    <a:gd name="T17" fmla="*/ 52 h 146"/>
                    <a:gd name="T18" fmla="*/ 114 w 222"/>
                    <a:gd name="T19" fmla="*/ 68 h 146"/>
                    <a:gd name="T20" fmla="*/ 120 w 222"/>
                    <a:gd name="T21" fmla="*/ 76 h 146"/>
                    <a:gd name="T22" fmla="*/ 126 w 222"/>
                    <a:gd name="T23" fmla="*/ 82 h 146"/>
                    <a:gd name="T24" fmla="*/ 134 w 222"/>
                    <a:gd name="T25" fmla="*/ 86 h 146"/>
                    <a:gd name="T26" fmla="*/ 142 w 222"/>
                    <a:gd name="T27" fmla="*/ 88 h 146"/>
                    <a:gd name="T28" fmla="*/ 150 w 222"/>
                    <a:gd name="T29" fmla="*/ 90 h 146"/>
                    <a:gd name="T30" fmla="*/ 158 w 222"/>
                    <a:gd name="T31" fmla="*/ 94 h 146"/>
                    <a:gd name="T32" fmla="*/ 178 w 222"/>
                    <a:gd name="T33" fmla="*/ 104 h 146"/>
                    <a:gd name="T34" fmla="*/ 194 w 222"/>
                    <a:gd name="T35" fmla="*/ 118 h 146"/>
                    <a:gd name="T36" fmla="*/ 222 w 222"/>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146"/>
                    <a:gd name="T59" fmla="*/ 222 w 222"/>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146">
                      <a:moveTo>
                        <a:pt x="0" y="0"/>
                      </a:moveTo>
                      <a:lnTo>
                        <a:pt x="22" y="4"/>
                      </a:lnTo>
                      <a:lnTo>
                        <a:pt x="38" y="8"/>
                      </a:lnTo>
                      <a:lnTo>
                        <a:pt x="48" y="12"/>
                      </a:lnTo>
                      <a:lnTo>
                        <a:pt x="58" y="18"/>
                      </a:lnTo>
                      <a:lnTo>
                        <a:pt x="68" y="24"/>
                      </a:lnTo>
                      <a:lnTo>
                        <a:pt x="76" y="32"/>
                      </a:lnTo>
                      <a:lnTo>
                        <a:pt x="90" y="40"/>
                      </a:lnTo>
                      <a:lnTo>
                        <a:pt x="106" y="52"/>
                      </a:lnTo>
                      <a:lnTo>
                        <a:pt x="114" y="68"/>
                      </a:lnTo>
                      <a:lnTo>
                        <a:pt x="120" y="76"/>
                      </a:lnTo>
                      <a:lnTo>
                        <a:pt x="126" y="82"/>
                      </a:lnTo>
                      <a:lnTo>
                        <a:pt x="134" y="86"/>
                      </a:lnTo>
                      <a:lnTo>
                        <a:pt x="142" y="88"/>
                      </a:lnTo>
                      <a:lnTo>
                        <a:pt x="150" y="90"/>
                      </a:lnTo>
                      <a:lnTo>
                        <a:pt x="158" y="94"/>
                      </a:lnTo>
                      <a:lnTo>
                        <a:pt x="178" y="104"/>
                      </a:lnTo>
                      <a:lnTo>
                        <a:pt x="194" y="118"/>
                      </a:lnTo>
                      <a:lnTo>
                        <a:pt x="222" y="146"/>
                      </a:lnTo>
                    </a:path>
                  </a:pathLst>
                </a:custGeom>
                <a:noFill/>
                <a:ln w="9525">
                  <a:solidFill>
                    <a:srgbClr val="000000"/>
                  </a:solidFill>
                  <a:round/>
                  <a:headEnd/>
                  <a:tailEnd/>
                </a:ln>
              </p:spPr>
              <p:txBody>
                <a:bodyPr/>
                <a:lstStyle/>
                <a:p>
                  <a:endParaRPr lang="es-AR"/>
                </a:p>
              </p:txBody>
            </p:sp>
            <p:sp>
              <p:nvSpPr>
                <p:cNvPr id="75136" name="Freeform 558"/>
                <p:cNvSpPr>
                  <a:spLocks/>
                </p:cNvSpPr>
                <p:nvPr/>
              </p:nvSpPr>
              <p:spPr bwMode="auto">
                <a:xfrm>
                  <a:off x="4710" y="3356"/>
                  <a:ext cx="78" cy="146"/>
                </a:xfrm>
                <a:custGeom>
                  <a:avLst/>
                  <a:gdLst>
                    <a:gd name="T0" fmla="*/ 0 w 78"/>
                    <a:gd name="T1" fmla="*/ 0 h 146"/>
                    <a:gd name="T2" fmla="*/ 16 w 78"/>
                    <a:gd name="T3" fmla="*/ 8 h 146"/>
                    <a:gd name="T4" fmla="*/ 24 w 78"/>
                    <a:gd name="T5" fmla="*/ 14 h 146"/>
                    <a:gd name="T6" fmla="*/ 30 w 78"/>
                    <a:gd name="T7" fmla="*/ 20 h 146"/>
                    <a:gd name="T8" fmla="*/ 32 w 78"/>
                    <a:gd name="T9" fmla="*/ 24 h 146"/>
                    <a:gd name="T10" fmla="*/ 36 w 78"/>
                    <a:gd name="T11" fmla="*/ 34 h 146"/>
                    <a:gd name="T12" fmla="*/ 40 w 78"/>
                    <a:gd name="T13" fmla="*/ 48 h 146"/>
                    <a:gd name="T14" fmla="*/ 46 w 78"/>
                    <a:gd name="T15" fmla="*/ 62 h 146"/>
                    <a:gd name="T16" fmla="*/ 52 w 78"/>
                    <a:gd name="T17" fmla="*/ 78 h 146"/>
                    <a:gd name="T18" fmla="*/ 56 w 78"/>
                    <a:gd name="T19" fmla="*/ 94 h 146"/>
                    <a:gd name="T20" fmla="*/ 60 w 78"/>
                    <a:gd name="T21" fmla="*/ 106 h 146"/>
                    <a:gd name="T22" fmla="*/ 64 w 78"/>
                    <a:gd name="T23" fmla="*/ 114 h 146"/>
                    <a:gd name="T24" fmla="*/ 70 w 78"/>
                    <a:gd name="T25" fmla="*/ 124 h 146"/>
                    <a:gd name="T26" fmla="*/ 76 w 78"/>
                    <a:gd name="T27" fmla="*/ 134 h 146"/>
                    <a:gd name="T28" fmla="*/ 78 w 78"/>
                    <a:gd name="T29" fmla="*/ 142 h 146"/>
                    <a:gd name="T30" fmla="*/ 78 w 78"/>
                    <a:gd name="T31" fmla="*/ 146 h 146"/>
                    <a:gd name="T32" fmla="*/ 74 w 78"/>
                    <a:gd name="T33" fmla="*/ 146 h 146"/>
                    <a:gd name="T34" fmla="*/ 70 w 78"/>
                    <a:gd name="T35" fmla="*/ 146 h 146"/>
                    <a:gd name="T36" fmla="*/ 64 w 78"/>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46"/>
                    <a:gd name="T59" fmla="*/ 78 w 78"/>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46">
                      <a:moveTo>
                        <a:pt x="0" y="0"/>
                      </a:moveTo>
                      <a:lnTo>
                        <a:pt x="16" y="8"/>
                      </a:lnTo>
                      <a:lnTo>
                        <a:pt x="24" y="14"/>
                      </a:lnTo>
                      <a:lnTo>
                        <a:pt x="30" y="20"/>
                      </a:lnTo>
                      <a:lnTo>
                        <a:pt x="32" y="24"/>
                      </a:lnTo>
                      <a:lnTo>
                        <a:pt x="36" y="34"/>
                      </a:lnTo>
                      <a:lnTo>
                        <a:pt x="40" y="48"/>
                      </a:lnTo>
                      <a:lnTo>
                        <a:pt x="46" y="62"/>
                      </a:lnTo>
                      <a:lnTo>
                        <a:pt x="52" y="78"/>
                      </a:lnTo>
                      <a:lnTo>
                        <a:pt x="56" y="94"/>
                      </a:lnTo>
                      <a:lnTo>
                        <a:pt x="60" y="106"/>
                      </a:lnTo>
                      <a:lnTo>
                        <a:pt x="64" y="114"/>
                      </a:lnTo>
                      <a:lnTo>
                        <a:pt x="70" y="124"/>
                      </a:lnTo>
                      <a:lnTo>
                        <a:pt x="76" y="134"/>
                      </a:lnTo>
                      <a:lnTo>
                        <a:pt x="78" y="142"/>
                      </a:lnTo>
                      <a:lnTo>
                        <a:pt x="78" y="146"/>
                      </a:lnTo>
                      <a:lnTo>
                        <a:pt x="74" y="146"/>
                      </a:lnTo>
                      <a:lnTo>
                        <a:pt x="70" y="146"/>
                      </a:lnTo>
                      <a:lnTo>
                        <a:pt x="64" y="146"/>
                      </a:lnTo>
                    </a:path>
                  </a:pathLst>
                </a:custGeom>
                <a:noFill/>
                <a:ln w="9525">
                  <a:solidFill>
                    <a:srgbClr val="000000"/>
                  </a:solidFill>
                  <a:round/>
                  <a:headEnd/>
                  <a:tailEnd/>
                </a:ln>
              </p:spPr>
              <p:txBody>
                <a:bodyPr/>
                <a:lstStyle/>
                <a:p>
                  <a:endParaRPr lang="es-AR"/>
                </a:p>
              </p:txBody>
            </p:sp>
            <p:sp>
              <p:nvSpPr>
                <p:cNvPr id="75137" name="Freeform 559"/>
                <p:cNvSpPr>
                  <a:spLocks/>
                </p:cNvSpPr>
                <p:nvPr/>
              </p:nvSpPr>
              <p:spPr bwMode="auto">
                <a:xfrm>
                  <a:off x="4646" y="3366"/>
                  <a:ext cx="50" cy="344"/>
                </a:xfrm>
                <a:custGeom>
                  <a:avLst/>
                  <a:gdLst>
                    <a:gd name="T0" fmla="*/ 42 w 50"/>
                    <a:gd name="T1" fmla="*/ 0 h 344"/>
                    <a:gd name="T2" fmla="*/ 48 w 50"/>
                    <a:gd name="T3" fmla="*/ 28 h 344"/>
                    <a:gd name="T4" fmla="*/ 50 w 50"/>
                    <a:gd name="T5" fmla="*/ 58 h 344"/>
                    <a:gd name="T6" fmla="*/ 48 w 50"/>
                    <a:gd name="T7" fmla="*/ 86 h 344"/>
                    <a:gd name="T8" fmla="*/ 42 w 50"/>
                    <a:gd name="T9" fmla="*/ 116 h 344"/>
                    <a:gd name="T10" fmla="*/ 34 w 50"/>
                    <a:gd name="T11" fmla="*/ 144 h 344"/>
                    <a:gd name="T12" fmla="*/ 26 w 50"/>
                    <a:gd name="T13" fmla="*/ 174 h 344"/>
                    <a:gd name="T14" fmla="*/ 18 w 50"/>
                    <a:gd name="T15" fmla="*/ 202 h 344"/>
                    <a:gd name="T16" fmla="*/ 10 w 50"/>
                    <a:gd name="T17" fmla="*/ 230 h 344"/>
                    <a:gd name="T18" fmla="*/ 12 w 50"/>
                    <a:gd name="T19" fmla="*/ 248 h 344"/>
                    <a:gd name="T20" fmla="*/ 14 w 50"/>
                    <a:gd name="T21" fmla="*/ 262 h 344"/>
                    <a:gd name="T22" fmla="*/ 18 w 50"/>
                    <a:gd name="T23" fmla="*/ 274 h 344"/>
                    <a:gd name="T24" fmla="*/ 20 w 50"/>
                    <a:gd name="T25" fmla="*/ 284 h 344"/>
                    <a:gd name="T26" fmla="*/ 24 w 50"/>
                    <a:gd name="T27" fmla="*/ 300 h 344"/>
                    <a:gd name="T28" fmla="*/ 26 w 50"/>
                    <a:gd name="T29" fmla="*/ 308 h 344"/>
                    <a:gd name="T30" fmla="*/ 26 w 50"/>
                    <a:gd name="T31" fmla="*/ 316 h 344"/>
                    <a:gd name="T32" fmla="*/ 22 w 50"/>
                    <a:gd name="T33" fmla="*/ 322 h 344"/>
                    <a:gd name="T34" fmla="*/ 14 w 50"/>
                    <a:gd name="T35" fmla="*/ 330 h 344"/>
                    <a:gd name="T36" fmla="*/ 0 w 50"/>
                    <a:gd name="T37" fmla="*/ 344 h 3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344"/>
                    <a:gd name="T59" fmla="*/ 50 w 50"/>
                    <a:gd name="T60" fmla="*/ 344 h 3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344">
                      <a:moveTo>
                        <a:pt x="42" y="0"/>
                      </a:moveTo>
                      <a:lnTo>
                        <a:pt x="48" y="28"/>
                      </a:lnTo>
                      <a:lnTo>
                        <a:pt x="50" y="58"/>
                      </a:lnTo>
                      <a:lnTo>
                        <a:pt x="48" y="86"/>
                      </a:lnTo>
                      <a:lnTo>
                        <a:pt x="42" y="116"/>
                      </a:lnTo>
                      <a:lnTo>
                        <a:pt x="34" y="144"/>
                      </a:lnTo>
                      <a:lnTo>
                        <a:pt x="26" y="174"/>
                      </a:lnTo>
                      <a:lnTo>
                        <a:pt x="18" y="202"/>
                      </a:lnTo>
                      <a:lnTo>
                        <a:pt x="10" y="230"/>
                      </a:lnTo>
                      <a:lnTo>
                        <a:pt x="12" y="248"/>
                      </a:lnTo>
                      <a:lnTo>
                        <a:pt x="14" y="262"/>
                      </a:lnTo>
                      <a:lnTo>
                        <a:pt x="18" y="274"/>
                      </a:lnTo>
                      <a:lnTo>
                        <a:pt x="20" y="284"/>
                      </a:lnTo>
                      <a:lnTo>
                        <a:pt x="24" y="300"/>
                      </a:lnTo>
                      <a:lnTo>
                        <a:pt x="26" y="308"/>
                      </a:lnTo>
                      <a:lnTo>
                        <a:pt x="26" y="316"/>
                      </a:lnTo>
                      <a:lnTo>
                        <a:pt x="22" y="322"/>
                      </a:lnTo>
                      <a:lnTo>
                        <a:pt x="14" y="330"/>
                      </a:lnTo>
                      <a:lnTo>
                        <a:pt x="0" y="344"/>
                      </a:lnTo>
                    </a:path>
                  </a:pathLst>
                </a:custGeom>
                <a:noFill/>
                <a:ln w="9525">
                  <a:solidFill>
                    <a:srgbClr val="000000"/>
                  </a:solidFill>
                  <a:round/>
                  <a:headEnd/>
                  <a:tailEnd/>
                </a:ln>
              </p:spPr>
              <p:txBody>
                <a:bodyPr/>
                <a:lstStyle/>
                <a:p>
                  <a:endParaRPr lang="es-AR"/>
                </a:p>
              </p:txBody>
            </p:sp>
          </p:grpSp>
        </p:grpSp>
        <p:grpSp>
          <p:nvGrpSpPr>
            <p:cNvPr id="75091" name="Group 560"/>
            <p:cNvGrpSpPr>
              <a:grpSpLocks/>
            </p:cNvGrpSpPr>
            <p:nvPr/>
          </p:nvGrpSpPr>
          <p:grpSpPr bwMode="auto">
            <a:xfrm>
              <a:off x="1504" y="3146"/>
              <a:ext cx="1616" cy="118"/>
              <a:chOff x="3424" y="3146"/>
              <a:chExt cx="1616" cy="118"/>
            </a:xfrm>
          </p:grpSpPr>
          <p:sp>
            <p:nvSpPr>
              <p:cNvPr id="75102" name="Freeform 561"/>
              <p:cNvSpPr>
                <a:spLocks/>
              </p:cNvSpPr>
              <p:nvPr/>
            </p:nvSpPr>
            <p:spPr bwMode="auto">
              <a:xfrm>
                <a:off x="3814" y="3210"/>
                <a:ext cx="280" cy="54"/>
              </a:xfrm>
              <a:custGeom>
                <a:avLst/>
                <a:gdLst>
                  <a:gd name="T0" fmla="*/ 2 w 280"/>
                  <a:gd name="T1" fmla="*/ 0 h 54"/>
                  <a:gd name="T2" fmla="*/ 0 w 280"/>
                  <a:gd name="T3" fmla="*/ 24 h 54"/>
                  <a:gd name="T4" fmla="*/ 278 w 280"/>
                  <a:gd name="T5" fmla="*/ 54 h 54"/>
                  <a:gd name="T6" fmla="*/ 280 w 280"/>
                  <a:gd name="T7" fmla="*/ 30 h 54"/>
                  <a:gd name="T8" fmla="*/ 2 w 280"/>
                  <a:gd name="T9" fmla="*/ 0 h 54"/>
                  <a:gd name="T10" fmla="*/ 0 60000 65536"/>
                  <a:gd name="T11" fmla="*/ 0 60000 65536"/>
                  <a:gd name="T12" fmla="*/ 0 60000 65536"/>
                  <a:gd name="T13" fmla="*/ 0 60000 65536"/>
                  <a:gd name="T14" fmla="*/ 0 60000 65536"/>
                  <a:gd name="T15" fmla="*/ 0 w 280"/>
                  <a:gd name="T16" fmla="*/ 0 h 54"/>
                  <a:gd name="T17" fmla="*/ 280 w 280"/>
                  <a:gd name="T18" fmla="*/ 54 h 54"/>
                </a:gdLst>
                <a:ahLst/>
                <a:cxnLst>
                  <a:cxn ang="T10">
                    <a:pos x="T0" y="T1"/>
                  </a:cxn>
                  <a:cxn ang="T11">
                    <a:pos x="T2" y="T3"/>
                  </a:cxn>
                  <a:cxn ang="T12">
                    <a:pos x="T4" y="T5"/>
                  </a:cxn>
                  <a:cxn ang="T13">
                    <a:pos x="T6" y="T7"/>
                  </a:cxn>
                  <a:cxn ang="T14">
                    <a:pos x="T8" y="T9"/>
                  </a:cxn>
                </a:cxnLst>
                <a:rect l="T15" t="T16" r="T17" b="T18"/>
                <a:pathLst>
                  <a:path w="280" h="54">
                    <a:moveTo>
                      <a:pt x="2" y="0"/>
                    </a:moveTo>
                    <a:lnTo>
                      <a:pt x="0" y="24"/>
                    </a:lnTo>
                    <a:lnTo>
                      <a:pt x="278" y="54"/>
                    </a:lnTo>
                    <a:lnTo>
                      <a:pt x="280" y="30"/>
                    </a:lnTo>
                    <a:lnTo>
                      <a:pt x="2" y="0"/>
                    </a:lnTo>
                    <a:close/>
                  </a:path>
                </a:pathLst>
              </a:custGeom>
              <a:solidFill>
                <a:srgbClr val="FF9900"/>
              </a:solidFill>
              <a:ln w="9525">
                <a:noFill/>
                <a:round/>
                <a:headEnd/>
                <a:tailEnd/>
              </a:ln>
            </p:spPr>
            <p:txBody>
              <a:bodyPr/>
              <a:lstStyle/>
              <a:p>
                <a:endParaRPr lang="es-AR"/>
              </a:p>
            </p:txBody>
          </p:sp>
          <p:sp>
            <p:nvSpPr>
              <p:cNvPr id="75103" name="Freeform 562"/>
              <p:cNvSpPr>
                <a:spLocks/>
              </p:cNvSpPr>
              <p:nvPr/>
            </p:nvSpPr>
            <p:spPr bwMode="auto">
              <a:xfrm>
                <a:off x="3812" y="3176"/>
                <a:ext cx="284" cy="88"/>
              </a:xfrm>
              <a:custGeom>
                <a:avLst/>
                <a:gdLst>
                  <a:gd name="T0" fmla="*/ 0 w 284"/>
                  <a:gd name="T1" fmla="*/ 64 h 88"/>
                  <a:gd name="T2" fmla="*/ 6 w 284"/>
                  <a:gd name="T3" fmla="*/ 88 h 88"/>
                  <a:gd name="T4" fmla="*/ 284 w 284"/>
                  <a:gd name="T5" fmla="*/ 24 h 88"/>
                  <a:gd name="T6" fmla="*/ 278 w 284"/>
                  <a:gd name="T7" fmla="*/ 0 h 88"/>
                  <a:gd name="T8" fmla="*/ 0 w 284"/>
                  <a:gd name="T9" fmla="*/ 64 h 88"/>
                  <a:gd name="T10" fmla="*/ 0 60000 65536"/>
                  <a:gd name="T11" fmla="*/ 0 60000 65536"/>
                  <a:gd name="T12" fmla="*/ 0 60000 65536"/>
                  <a:gd name="T13" fmla="*/ 0 60000 65536"/>
                  <a:gd name="T14" fmla="*/ 0 60000 65536"/>
                  <a:gd name="T15" fmla="*/ 0 w 284"/>
                  <a:gd name="T16" fmla="*/ 0 h 88"/>
                  <a:gd name="T17" fmla="*/ 284 w 284"/>
                  <a:gd name="T18" fmla="*/ 88 h 88"/>
                </a:gdLst>
                <a:ahLst/>
                <a:cxnLst>
                  <a:cxn ang="T10">
                    <a:pos x="T0" y="T1"/>
                  </a:cxn>
                  <a:cxn ang="T11">
                    <a:pos x="T2" y="T3"/>
                  </a:cxn>
                  <a:cxn ang="T12">
                    <a:pos x="T4" y="T5"/>
                  </a:cxn>
                  <a:cxn ang="T13">
                    <a:pos x="T6" y="T7"/>
                  </a:cxn>
                  <a:cxn ang="T14">
                    <a:pos x="T8" y="T9"/>
                  </a:cxn>
                </a:cxnLst>
                <a:rect l="T15" t="T16" r="T17" b="T18"/>
                <a:pathLst>
                  <a:path w="284" h="88">
                    <a:moveTo>
                      <a:pt x="0" y="64"/>
                    </a:moveTo>
                    <a:lnTo>
                      <a:pt x="6" y="88"/>
                    </a:lnTo>
                    <a:lnTo>
                      <a:pt x="284" y="24"/>
                    </a:lnTo>
                    <a:lnTo>
                      <a:pt x="278" y="0"/>
                    </a:lnTo>
                    <a:lnTo>
                      <a:pt x="0" y="64"/>
                    </a:lnTo>
                    <a:close/>
                  </a:path>
                </a:pathLst>
              </a:custGeom>
              <a:solidFill>
                <a:srgbClr val="FF9900"/>
              </a:solidFill>
              <a:ln w="9525">
                <a:noFill/>
                <a:round/>
                <a:headEnd/>
                <a:tailEnd/>
              </a:ln>
            </p:spPr>
            <p:txBody>
              <a:bodyPr/>
              <a:lstStyle/>
              <a:p>
                <a:endParaRPr lang="es-AR"/>
              </a:p>
            </p:txBody>
          </p:sp>
          <p:sp>
            <p:nvSpPr>
              <p:cNvPr id="75104" name="Freeform 563"/>
              <p:cNvSpPr>
                <a:spLocks/>
              </p:cNvSpPr>
              <p:nvPr/>
            </p:nvSpPr>
            <p:spPr bwMode="auto">
              <a:xfrm>
                <a:off x="4148" y="3176"/>
                <a:ext cx="278" cy="56"/>
              </a:xfrm>
              <a:custGeom>
                <a:avLst/>
                <a:gdLst>
                  <a:gd name="T0" fmla="*/ 0 w 278"/>
                  <a:gd name="T1" fmla="*/ 32 h 56"/>
                  <a:gd name="T2" fmla="*/ 2 w 278"/>
                  <a:gd name="T3" fmla="*/ 56 h 56"/>
                  <a:gd name="T4" fmla="*/ 278 w 278"/>
                  <a:gd name="T5" fmla="*/ 24 h 56"/>
                  <a:gd name="T6" fmla="*/ 276 w 278"/>
                  <a:gd name="T7" fmla="*/ 0 h 56"/>
                  <a:gd name="T8" fmla="*/ 0 w 278"/>
                  <a:gd name="T9" fmla="*/ 32 h 56"/>
                  <a:gd name="T10" fmla="*/ 0 60000 65536"/>
                  <a:gd name="T11" fmla="*/ 0 60000 65536"/>
                  <a:gd name="T12" fmla="*/ 0 60000 65536"/>
                  <a:gd name="T13" fmla="*/ 0 60000 65536"/>
                  <a:gd name="T14" fmla="*/ 0 60000 65536"/>
                  <a:gd name="T15" fmla="*/ 0 w 278"/>
                  <a:gd name="T16" fmla="*/ 0 h 56"/>
                  <a:gd name="T17" fmla="*/ 278 w 278"/>
                  <a:gd name="T18" fmla="*/ 56 h 56"/>
                </a:gdLst>
                <a:ahLst/>
                <a:cxnLst>
                  <a:cxn ang="T10">
                    <a:pos x="T0" y="T1"/>
                  </a:cxn>
                  <a:cxn ang="T11">
                    <a:pos x="T2" y="T3"/>
                  </a:cxn>
                  <a:cxn ang="T12">
                    <a:pos x="T4" y="T5"/>
                  </a:cxn>
                  <a:cxn ang="T13">
                    <a:pos x="T6" y="T7"/>
                  </a:cxn>
                  <a:cxn ang="T14">
                    <a:pos x="T8" y="T9"/>
                  </a:cxn>
                </a:cxnLst>
                <a:rect l="T15" t="T16" r="T17" b="T18"/>
                <a:pathLst>
                  <a:path w="278" h="56">
                    <a:moveTo>
                      <a:pt x="0" y="32"/>
                    </a:moveTo>
                    <a:lnTo>
                      <a:pt x="2" y="56"/>
                    </a:lnTo>
                    <a:lnTo>
                      <a:pt x="278" y="24"/>
                    </a:lnTo>
                    <a:lnTo>
                      <a:pt x="276" y="0"/>
                    </a:lnTo>
                    <a:lnTo>
                      <a:pt x="0" y="32"/>
                    </a:lnTo>
                    <a:close/>
                  </a:path>
                </a:pathLst>
              </a:custGeom>
              <a:solidFill>
                <a:srgbClr val="FF9900"/>
              </a:solidFill>
              <a:ln w="9525">
                <a:noFill/>
                <a:round/>
                <a:headEnd/>
                <a:tailEnd/>
              </a:ln>
            </p:spPr>
            <p:txBody>
              <a:bodyPr/>
              <a:lstStyle/>
              <a:p>
                <a:endParaRPr lang="es-AR"/>
              </a:p>
            </p:txBody>
          </p:sp>
          <p:sp>
            <p:nvSpPr>
              <p:cNvPr id="75105" name="Freeform 565"/>
              <p:cNvSpPr>
                <a:spLocks/>
              </p:cNvSpPr>
              <p:nvPr/>
            </p:nvSpPr>
            <p:spPr bwMode="auto">
              <a:xfrm>
                <a:off x="4198" y="3146"/>
                <a:ext cx="178" cy="116"/>
              </a:xfrm>
              <a:custGeom>
                <a:avLst/>
                <a:gdLst>
                  <a:gd name="T0" fmla="*/ 0 w 178"/>
                  <a:gd name="T1" fmla="*/ 96 h 116"/>
                  <a:gd name="T2" fmla="*/ 12 w 178"/>
                  <a:gd name="T3" fmla="*/ 116 h 116"/>
                  <a:gd name="T4" fmla="*/ 178 w 178"/>
                  <a:gd name="T5" fmla="*/ 20 h 116"/>
                  <a:gd name="T6" fmla="*/ 166 w 178"/>
                  <a:gd name="T7" fmla="*/ 0 h 116"/>
                  <a:gd name="T8" fmla="*/ 0 w 178"/>
                  <a:gd name="T9" fmla="*/ 9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96"/>
                    </a:moveTo>
                    <a:lnTo>
                      <a:pt x="12" y="116"/>
                    </a:lnTo>
                    <a:lnTo>
                      <a:pt x="178" y="20"/>
                    </a:lnTo>
                    <a:lnTo>
                      <a:pt x="166" y="0"/>
                    </a:lnTo>
                    <a:lnTo>
                      <a:pt x="0" y="96"/>
                    </a:lnTo>
                    <a:close/>
                  </a:path>
                </a:pathLst>
              </a:custGeom>
              <a:solidFill>
                <a:srgbClr val="FF9900"/>
              </a:solidFill>
              <a:ln w="9525">
                <a:noFill/>
                <a:round/>
                <a:headEnd/>
                <a:tailEnd/>
              </a:ln>
            </p:spPr>
            <p:txBody>
              <a:bodyPr/>
              <a:lstStyle/>
              <a:p>
                <a:endParaRPr lang="es-AR"/>
              </a:p>
            </p:txBody>
          </p:sp>
          <p:sp>
            <p:nvSpPr>
              <p:cNvPr id="75106" name="Freeform 567"/>
              <p:cNvSpPr>
                <a:spLocks/>
              </p:cNvSpPr>
              <p:nvPr/>
            </p:nvSpPr>
            <p:spPr bwMode="auto">
              <a:xfrm>
                <a:off x="3424" y="3210"/>
                <a:ext cx="224" cy="54"/>
              </a:xfrm>
              <a:custGeom>
                <a:avLst/>
                <a:gdLst>
                  <a:gd name="T0" fmla="*/ 224 w 224"/>
                  <a:gd name="T1" fmla="*/ 24 h 54"/>
                  <a:gd name="T2" fmla="*/ 222 w 224"/>
                  <a:gd name="T3" fmla="*/ 0 h 54"/>
                  <a:gd name="T4" fmla="*/ 0 w 224"/>
                  <a:gd name="T5" fmla="*/ 30 h 54"/>
                  <a:gd name="T6" fmla="*/ 2 w 224"/>
                  <a:gd name="T7" fmla="*/ 54 h 54"/>
                  <a:gd name="T8" fmla="*/ 224 w 224"/>
                  <a:gd name="T9" fmla="*/ 24 h 54"/>
                  <a:gd name="T10" fmla="*/ 0 60000 65536"/>
                  <a:gd name="T11" fmla="*/ 0 60000 65536"/>
                  <a:gd name="T12" fmla="*/ 0 60000 65536"/>
                  <a:gd name="T13" fmla="*/ 0 60000 65536"/>
                  <a:gd name="T14" fmla="*/ 0 60000 65536"/>
                  <a:gd name="T15" fmla="*/ 0 w 224"/>
                  <a:gd name="T16" fmla="*/ 0 h 54"/>
                  <a:gd name="T17" fmla="*/ 224 w 224"/>
                  <a:gd name="T18" fmla="*/ 54 h 54"/>
                </a:gdLst>
                <a:ahLst/>
                <a:cxnLst>
                  <a:cxn ang="T10">
                    <a:pos x="T0" y="T1"/>
                  </a:cxn>
                  <a:cxn ang="T11">
                    <a:pos x="T2" y="T3"/>
                  </a:cxn>
                  <a:cxn ang="T12">
                    <a:pos x="T4" y="T5"/>
                  </a:cxn>
                  <a:cxn ang="T13">
                    <a:pos x="T6" y="T7"/>
                  </a:cxn>
                  <a:cxn ang="T14">
                    <a:pos x="T8" y="T9"/>
                  </a:cxn>
                </a:cxnLst>
                <a:rect l="T15" t="T16" r="T17" b="T18"/>
                <a:pathLst>
                  <a:path w="224" h="54">
                    <a:moveTo>
                      <a:pt x="224" y="24"/>
                    </a:moveTo>
                    <a:lnTo>
                      <a:pt x="222" y="0"/>
                    </a:lnTo>
                    <a:lnTo>
                      <a:pt x="0" y="30"/>
                    </a:lnTo>
                    <a:lnTo>
                      <a:pt x="2" y="54"/>
                    </a:lnTo>
                    <a:lnTo>
                      <a:pt x="224" y="24"/>
                    </a:lnTo>
                    <a:close/>
                  </a:path>
                </a:pathLst>
              </a:custGeom>
              <a:solidFill>
                <a:srgbClr val="FF9900"/>
              </a:solidFill>
              <a:ln w="9525">
                <a:noFill/>
                <a:round/>
                <a:headEnd/>
                <a:tailEnd/>
              </a:ln>
            </p:spPr>
            <p:txBody>
              <a:bodyPr/>
              <a:lstStyle/>
              <a:p>
                <a:endParaRPr lang="es-AR"/>
              </a:p>
            </p:txBody>
          </p:sp>
          <p:sp>
            <p:nvSpPr>
              <p:cNvPr id="75107" name="Freeform 570"/>
              <p:cNvSpPr>
                <a:spLocks/>
              </p:cNvSpPr>
              <p:nvPr/>
            </p:nvSpPr>
            <p:spPr bwMode="auto">
              <a:xfrm>
                <a:off x="4480" y="3176"/>
                <a:ext cx="336" cy="88"/>
              </a:xfrm>
              <a:custGeom>
                <a:avLst/>
                <a:gdLst>
                  <a:gd name="T0" fmla="*/ 0 w 336"/>
                  <a:gd name="T1" fmla="*/ 64 h 88"/>
                  <a:gd name="T2" fmla="*/ 4 w 336"/>
                  <a:gd name="T3" fmla="*/ 88 h 88"/>
                  <a:gd name="T4" fmla="*/ 336 w 336"/>
                  <a:gd name="T5" fmla="*/ 24 h 88"/>
                  <a:gd name="T6" fmla="*/ 332 w 336"/>
                  <a:gd name="T7" fmla="*/ 0 h 88"/>
                  <a:gd name="T8" fmla="*/ 0 w 336"/>
                  <a:gd name="T9" fmla="*/ 64 h 88"/>
                  <a:gd name="T10" fmla="*/ 0 60000 65536"/>
                  <a:gd name="T11" fmla="*/ 0 60000 65536"/>
                  <a:gd name="T12" fmla="*/ 0 60000 65536"/>
                  <a:gd name="T13" fmla="*/ 0 60000 65536"/>
                  <a:gd name="T14" fmla="*/ 0 60000 65536"/>
                  <a:gd name="T15" fmla="*/ 0 w 336"/>
                  <a:gd name="T16" fmla="*/ 0 h 88"/>
                  <a:gd name="T17" fmla="*/ 336 w 336"/>
                  <a:gd name="T18" fmla="*/ 88 h 88"/>
                </a:gdLst>
                <a:ahLst/>
                <a:cxnLst>
                  <a:cxn ang="T10">
                    <a:pos x="T0" y="T1"/>
                  </a:cxn>
                  <a:cxn ang="T11">
                    <a:pos x="T2" y="T3"/>
                  </a:cxn>
                  <a:cxn ang="T12">
                    <a:pos x="T4" y="T5"/>
                  </a:cxn>
                  <a:cxn ang="T13">
                    <a:pos x="T6" y="T7"/>
                  </a:cxn>
                  <a:cxn ang="T14">
                    <a:pos x="T8" y="T9"/>
                  </a:cxn>
                </a:cxnLst>
                <a:rect l="T15" t="T16" r="T17" b="T18"/>
                <a:pathLst>
                  <a:path w="336" h="88">
                    <a:moveTo>
                      <a:pt x="0" y="64"/>
                    </a:moveTo>
                    <a:lnTo>
                      <a:pt x="4" y="88"/>
                    </a:lnTo>
                    <a:lnTo>
                      <a:pt x="336" y="24"/>
                    </a:lnTo>
                    <a:lnTo>
                      <a:pt x="332" y="0"/>
                    </a:lnTo>
                    <a:lnTo>
                      <a:pt x="0" y="64"/>
                    </a:lnTo>
                    <a:close/>
                  </a:path>
                </a:pathLst>
              </a:custGeom>
              <a:solidFill>
                <a:srgbClr val="FF9900"/>
              </a:solidFill>
              <a:ln w="9525">
                <a:noFill/>
                <a:round/>
                <a:headEnd/>
                <a:tailEnd/>
              </a:ln>
            </p:spPr>
            <p:txBody>
              <a:bodyPr/>
              <a:lstStyle/>
              <a:p>
                <a:endParaRPr lang="es-AR"/>
              </a:p>
            </p:txBody>
          </p:sp>
          <p:sp>
            <p:nvSpPr>
              <p:cNvPr id="75108" name="Freeform 573"/>
              <p:cNvSpPr>
                <a:spLocks/>
              </p:cNvSpPr>
              <p:nvPr/>
            </p:nvSpPr>
            <p:spPr bwMode="auto">
              <a:xfrm>
                <a:off x="4814" y="3180"/>
                <a:ext cx="226" cy="84"/>
              </a:xfrm>
              <a:custGeom>
                <a:avLst/>
                <a:gdLst>
                  <a:gd name="T0" fmla="*/ 6 w 226"/>
                  <a:gd name="T1" fmla="*/ 0 h 84"/>
                  <a:gd name="T2" fmla="*/ 0 w 226"/>
                  <a:gd name="T3" fmla="*/ 22 h 84"/>
                  <a:gd name="T4" fmla="*/ 220 w 226"/>
                  <a:gd name="T5" fmla="*/ 84 h 84"/>
                  <a:gd name="T6" fmla="*/ 226 w 226"/>
                  <a:gd name="T7" fmla="*/ 62 h 84"/>
                  <a:gd name="T8" fmla="*/ 6 w 226"/>
                  <a:gd name="T9" fmla="*/ 0 h 84"/>
                  <a:gd name="T10" fmla="*/ 0 60000 65536"/>
                  <a:gd name="T11" fmla="*/ 0 60000 65536"/>
                  <a:gd name="T12" fmla="*/ 0 60000 65536"/>
                  <a:gd name="T13" fmla="*/ 0 60000 65536"/>
                  <a:gd name="T14" fmla="*/ 0 60000 65536"/>
                  <a:gd name="T15" fmla="*/ 0 w 226"/>
                  <a:gd name="T16" fmla="*/ 0 h 84"/>
                  <a:gd name="T17" fmla="*/ 226 w 226"/>
                  <a:gd name="T18" fmla="*/ 84 h 84"/>
                </a:gdLst>
                <a:ahLst/>
                <a:cxnLst>
                  <a:cxn ang="T10">
                    <a:pos x="T0" y="T1"/>
                  </a:cxn>
                  <a:cxn ang="T11">
                    <a:pos x="T2" y="T3"/>
                  </a:cxn>
                  <a:cxn ang="T12">
                    <a:pos x="T4" y="T5"/>
                  </a:cxn>
                  <a:cxn ang="T13">
                    <a:pos x="T6" y="T7"/>
                  </a:cxn>
                  <a:cxn ang="T14">
                    <a:pos x="T8" y="T9"/>
                  </a:cxn>
                </a:cxnLst>
                <a:rect l="T15" t="T16" r="T17" b="T18"/>
                <a:pathLst>
                  <a:path w="226" h="84">
                    <a:moveTo>
                      <a:pt x="6" y="0"/>
                    </a:moveTo>
                    <a:lnTo>
                      <a:pt x="0" y="22"/>
                    </a:lnTo>
                    <a:lnTo>
                      <a:pt x="220" y="84"/>
                    </a:lnTo>
                    <a:lnTo>
                      <a:pt x="226" y="62"/>
                    </a:lnTo>
                    <a:lnTo>
                      <a:pt x="6" y="0"/>
                    </a:lnTo>
                    <a:close/>
                  </a:path>
                </a:pathLst>
              </a:custGeom>
              <a:solidFill>
                <a:srgbClr val="FF9900"/>
              </a:solidFill>
              <a:ln w="9525">
                <a:noFill/>
                <a:round/>
                <a:headEnd/>
                <a:tailEnd/>
              </a:ln>
            </p:spPr>
            <p:txBody>
              <a:bodyPr/>
              <a:lstStyle/>
              <a:p>
                <a:endParaRPr lang="es-AR"/>
              </a:p>
            </p:txBody>
          </p:sp>
        </p:grpSp>
        <p:sp>
          <p:nvSpPr>
            <p:cNvPr id="75092" name="Rectangle 576"/>
            <p:cNvSpPr>
              <a:spLocks noChangeArrowheads="1"/>
            </p:cNvSpPr>
            <p:nvPr/>
          </p:nvSpPr>
          <p:spPr bwMode="auto">
            <a:xfrm>
              <a:off x="1349" y="164"/>
              <a:ext cx="1649" cy="302"/>
            </a:xfrm>
            <a:prstGeom prst="rect">
              <a:avLst/>
            </a:prstGeom>
            <a:noFill/>
            <a:ln w="9525">
              <a:noFill/>
              <a:miter lim="800000"/>
              <a:headEnd/>
              <a:tailEnd/>
            </a:ln>
          </p:spPr>
          <p:txBody>
            <a:bodyPr lIns="0" tIns="0" rIns="0" bIns="0">
              <a:spAutoFit/>
            </a:bodyPr>
            <a:lstStyle/>
            <a:p>
              <a:r>
                <a:rPr lang="pt-BR" sz="2400" b="1" dirty="0">
                  <a:solidFill>
                    <a:srgbClr val="FFFF00"/>
                  </a:solidFill>
                  <a:latin typeface="Arial Narrow" pitchFamily="34" charset="0"/>
                </a:rPr>
                <a:t>Baja </a:t>
              </a:r>
              <a:r>
                <a:rPr lang="pt-BR" sz="2400" b="1" dirty="0" err="1">
                  <a:solidFill>
                    <a:srgbClr val="FFFF00"/>
                  </a:solidFill>
                  <a:latin typeface="Arial Narrow" pitchFamily="34" charset="0"/>
                </a:rPr>
                <a:t>Fertilidad</a:t>
              </a:r>
              <a:endParaRPr lang="pt-BR" sz="2400" b="1" dirty="0">
                <a:solidFill>
                  <a:srgbClr val="FFFF00"/>
                </a:solidFill>
                <a:latin typeface="Arial Narrow" pitchFamily="34" charset="0"/>
              </a:endParaRPr>
            </a:p>
          </p:txBody>
        </p:sp>
        <p:grpSp>
          <p:nvGrpSpPr>
            <p:cNvPr id="75093" name="Group 577"/>
            <p:cNvGrpSpPr>
              <a:grpSpLocks/>
            </p:cNvGrpSpPr>
            <p:nvPr/>
          </p:nvGrpSpPr>
          <p:grpSpPr bwMode="auto">
            <a:xfrm>
              <a:off x="1349" y="908"/>
              <a:ext cx="1003" cy="2212"/>
              <a:chOff x="4949" y="-542"/>
              <a:chExt cx="1003" cy="2212"/>
            </a:xfrm>
          </p:grpSpPr>
          <p:sp>
            <p:nvSpPr>
              <p:cNvPr id="75094" name="Rectangle 581"/>
              <p:cNvSpPr>
                <a:spLocks noChangeArrowheads="1"/>
              </p:cNvSpPr>
              <p:nvPr/>
            </p:nvSpPr>
            <p:spPr bwMode="auto">
              <a:xfrm>
                <a:off x="4949" y="-542"/>
                <a:ext cx="979" cy="335"/>
              </a:xfrm>
              <a:prstGeom prst="rect">
                <a:avLst/>
              </a:prstGeom>
              <a:noFill/>
              <a:ln w="9525">
                <a:solidFill>
                  <a:srgbClr val="000000"/>
                </a:solidFill>
                <a:miter lim="800000"/>
                <a:headEnd/>
                <a:tailEnd/>
              </a:ln>
            </p:spPr>
            <p:txBody>
              <a:bodyPr/>
              <a:lstStyle/>
              <a:p>
                <a:r>
                  <a:rPr lang="en-US" sz="2400" b="1">
                    <a:solidFill>
                      <a:srgbClr val="FFFF00"/>
                    </a:solidFill>
                    <a:cs typeface="Arial" charset="0"/>
                  </a:rPr>
                  <a:t>5,7 ton</a:t>
                </a:r>
              </a:p>
            </p:txBody>
          </p:sp>
          <p:sp>
            <p:nvSpPr>
              <p:cNvPr id="75095" name="Rectangle 588"/>
              <p:cNvSpPr>
                <a:spLocks noChangeArrowheads="1"/>
              </p:cNvSpPr>
              <p:nvPr/>
            </p:nvSpPr>
            <p:spPr bwMode="auto">
              <a:xfrm>
                <a:off x="5548" y="690"/>
                <a:ext cx="388" cy="216"/>
              </a:xfrm>
              <a:prstGeom prst="rect">
                <a:avLst/>
              </a:prstGeom>
              <a:noFill/>
              <a:ln w="9525">
                <a:noFill/>
                <a:miter lim="800000"/>
                <a:headEnd/>
                <a:tailEnd/>
              </a:ln>
            </p:spPr>
            <p:txBody>
              <a:bodyPr/>
              <a:lstStyle/>
              <a:p>
                <a:endParaRPr lang="es-AR">
                  <a:solidFill>
                    <a:srgbClr val="FFFF00"/>
                  </a:solidFill>
                  <a:latin typeface="Arial Narrow" pitchFamily="34" charset="0"/>
                </a:endParaRPr>
              </a:p>
            </p:txBody>
          </p:sp>
          <p:sp>
            <p:nvSpPr>
              <p:cNvPr id="75096" name="Rectangle 589"/>
              <p:cNvSpPr>
                <a:spLocks noChangeArrowheads="1"/>
              </p:cNvSpPr>
              <p:nvPr/>
            </p:nvSpPr>
            <p:spPr bwMode="auto">
              <a:xfrm>
                <a:off x="5606" y="722"/>
                <a:ext cx="334" cy="182"/>
              </a:xfrm>
              <a:prstGeom prst="rect">
                <a:avLst/>
              </a:prstGeom>
              <a:noFill/>
              <a:ln w="9525">
                <a:noFill/>
                <a:miter lim="800000"/>
                <a:headEnd/>
                <a:tailEnd/>
              </a:ln>
            </p:spPr>
            <p:txBody>
              <a:bodyPr/>
              <a:lstStyle/>
              <a:p>
                <a:endParaRPr lang="es-AR">
                  <a:solidFill>
                    <a:srgbClr val="FFFF00"/>
                  </a:solidFill>
                  <a:latin typeface="Arial Narrow" pitchFamily="34" charset="0"/>
                </a:endParaRPr>
              </a:p>
            </p:txBody>
          </p:sp>
          <p:grpSp>
            <p:nvGrpSpPr>
              <p:cNvPr id="75097" name="Group 591"/>
              <p:cNvGrpSpPr>
                <a:grpSpLocks/>
              </p:cNvGrpSpPr>
              <p:nvPr/>
            </p:nvGrpSpPr>
            <p:grpSpPr bwMode="auto">
              <a:xfrm>
                <a:off x="5693" y="840"/>
                <a:ext cx="259" cy="830"/>
                <a:chOff x="221" y="2328"/>
                <a:chExt cx="259" cy="830"/>
              </a:xfrm>
            </p:grpSpPr>
            <p:sp>
              <p:nvSpPr>
                <p:cNvPr id="75098" name="Rectangle 592"/>
                <p:cNvSpPr>
                  <a:spLocks noChangeArrowheads="1"/>
                </p:cNvSpPr>
                <p:nvPr/>
              </p:nvSpPr>
              <p:spPr bwMode="auto">
                <a:xfrm>
                  <a:off x="221" y="2328"/>
                  <a:ext cx="31" cy="492"/>
                </a:xfrm>
                <a:prstGeom prst="rect">
                  <a:avLst/>
                </a:prstGeom>
                <a:solidFill>
                  <a:srgbClr val="FFFF00"/>
                </a:solidFill>
                <a:ln w="9525">
                  <a:noFill/>
                  <a:miter lim="800000"/>
                  <a:headEnd/>
                  <a:tailEnd/>
                </a:ln>
              </p:spPr>
              <p:txBody>
                <a:bodyPr/>
                <a:lstStyle/>
                <a:p>
                  <a:endParaRPr lang="es-AR">
                    <a:solidFill>
                      <a:srgbClr val="FFFF00"/>
                    </a:solidFill>
                    <a:latin typeface="Arial Narrow" pitchFamily="34" charset="0"/>
                  </a:endParaRPr>
                </a:p>
              </p:txBody>
            </p:sp>
            <p:grpSp>
              <p:nvGrpSpPr>
                <p:cNvPr id="75099" name="Group 593"/>
                <p:cNvGrpSpPr>
                  <a:grpSpLocks/>
                </p:cNvGrpSpPr>
                <p:nvPr/>
              </p:nvGrpSpPr>
              <p:grpSpPr bwMode="auto">
                <a:xfrm>
                  <a:off x="221" y="2796"/>
                  <a:ext cx="259" cy="362"/>
                  <a:chOff x="221" y="2796"/>
                  <a:chExt cx="259" cy="362"/>
                </a:xfrm>
              </p:grpSpPr>
              <p:sp>
                <p:nvSpPr>
                  <p:cNvPr id="75100" name="Freeform 594"/>
                  <p:cNvSpPr>
                    <a:spLocks/>
                  </p:cNvSpPr>
                  <p:nvPr/>
                </p:nvSpPr>
                <p:spPr bwMode="auto">
                  <a:xfrm>
                    <a:off x="221" y="2796"/>
                    <a:ext cx="209" cy="288"/>
                  </a:xfrm>
                  <a:custGeom>
                    <a:avLst/>
                    <a:gdLst>
                      <a:gd name="T0" fmla="*/ 32 w 198"/>
                      <a:gd name="T1" fmla="*/ 0 h 270"/>
                      <a:gd name="T2" fmla="*/ 0 w 198"/>
                      <a:gd name="T3" fmla="*/ 42 h 270"/>
                      <a:gd name="T4" fmla="*/ 388 w 198"/>
                      <a:gd name="T5" fmla="*/ 663 h 270"/>
                      <a:gd name="T6" fmla="*/ 422 w 198"/>
                      <a:gd name="T7" fmla="*/ 621 h 270"/>
                      <a:gd name="T8" fmla="*/ 32 w 198"/>
                      <a:gd name="T9" fmla="*/ 0 h 270"/>
                      <a:gd name="T10" fmla="*/ 0 60000 65536"/>
                      <a:gd name="T11" fmla="*/ 0 60000 65536"/>
                      <a:gd name="T12" fmla="*/ 0 60000 65536"/>
                      <a:gd name="T13" fmla="*/ 0 60000 65536"/>
                      <a:gd name="T14" fmla="*/ 0 60000 65536"/>
                      <a:gd name="T15" fmla="*/ 0 w 198"/>
                      <a:gd name="T16" fmla="*/ 0 h 270"/>
                      <a:gd name="T17" fmla="*/ 198 w 198"/>
                      <a:gd name="T18" fmla="*/ 270 h 270"/>
                    </a:gdLst>
                    <a:ahLst/>
                    <a:cxnLst>
                      <a:cxn ang="T10">
                        <a:pos x="T0" y="T1"/>
                      </a:cxn>
                      <a:cxn ang="T11">
                        <a:pos x="T2" y="T3"/>
                      </a:cxn>
                      <a:cxn ang="T12">
                        <a:pos x="T4" y="T5"/>
                      </a:cxn>
                      <a:cxn ang="T13">
                        <a:pos x="T6" y="T7"/>
                      </a:cxn>
                      <a:cxn ang="T14">
                        <a:pos x="T8" y="T9"/>
                      </a:cxn>
                    </a:cxnLst>
                    <a:rect l="T15" t="T16" r="T17" b="T18"/>
                    <a:pathLst>
                      <a:path w="198" h="270">
                        <a:moveTo>
                          <a:pt x="16" y="0"/>
                        </a:moveTo>
                        <a:lnTo>
                          <a:pt x="0" y="18"/>
                        </a:lnTo>
                        <a:lnTo>
                          <a:pt x="182" y="270"/>
                        </a:lnTo>
                        <a:lnTo>
                          <a:pt x="198" y="252"/>
                        </a:lnTo>
                        <a:lnTo>
                          <a:pt x="16" y="0"/>
                        </a:lnTo>
                        <a:close/>
                      </a:path>
                    </a:pathLst>
                  </a:custGeom>
                  <a:solidFill>
                    <a:srgbClr val="FFFF00"/>
                  </a:solidFill>
                  <a:ln w="9525">
                    <a:noFill/>
                    <a:round/>
                    <a:headEnd/>
                    <a:tailEnd/>
                  </a:ln>
                </p:spPr>
                <p:txBody>
                  <a:bodyPr/>
                  <a:lstStyle/>
                  <a:p>
                    <a:endParaRPr lang="es-AR"/>
                  </a:p>
                </p:txBody>
              </p:sp>
              <p:sp>
                <p:nvSpPr>
                  <p:cNvPr id="75101" name="Freeform 595"/>
                  <p:cNvSpPr>
                    <a:spLocks/>
                  </p:cNvSpPr>
                  <p:nvPr/>
                </p:nvSpPr>
                <p:spPr bwMode="auto">
                  <a:xfrm>
                    <a:off x="374" y="3038"/>
                    <a:ext cx="106" cy="120"/>
                  </a:xfrm>
                  <a:custGeom>
                    <a:avLst/>
                    <a:gdLst>
                      <a:gd name="T0" fmla="*/ 0 w 106"/>
                      <a:gd name="T1" fmla="*/ 62 h 120"/>
                      <a:gd name="T2" fmla="*/ 106 w 106"/>
                      <a:gd name="T3" fmla="*/ 120 h 120"/>
                      <a:gd name="T4" fmla="*/ 88 w 106"/>
                      <a:gd name="T5" fmla="*/ 0 h 120"/>
                      <a:gd name="T6" fmla="*/ 0 w 106"/>
                      <a:gd name="T7" fmla="*/ 62 h 120"/>
                      <a:gd name="T8" fmla="*/ 0 60000 65536"/>
                      <a:gd name="T9" fmla="*/ 0 60000 65536"/>
                      <a:gd name="T10" fmla="*/ 0 60000 65536"/>
                      <a:gd name="T11" fmla="*/ 0 60000 65536"/>
                      <a:gd name="T12" fmla="*/ 0 w 106"/>
                      <a:gd name="T13" fmla="*/ 0 h 120"/>
                      <a:gd name="T14" fmla="*/ 106 w 106"/>
                      <a:gd name="T15" fmla="*/ 120 h 120"/>
                    </a:gdLst>
                    <a:ahLst/>
                    <a:cxnLst>
                      <a:cxn ang="T8">
                        <a:pos x="T0" y="T1"/>
                      </a:cxn>
                      <a:cxn ang="T9">
                        <a:pos x="T2" y="T3"/>
                      </a:cxn>
                      <a:cxn ang="T10">
                        <a:pos x="T4" y="T5"/>
                      </a:cxn>
                      <a:cxn ang="T11">
                        <a:pos x="T6" y="T7"/>
                      </a:cxn>
                    </a:cxnLst>
                    <a:rect l="T12" t="T13" r="T14" b="T15"/>
                    <a:pathLst>
                      <a:path w="106" h="120">
                        <a:moveTo>
                          <a:pt x="0" y="62"/>
                        </a:moveTo>
                        <a:lnTo>
                          <a:pt x="106" y="120"/>
                        </a:lnTo>
                        <a:lnTo>
                          <a:pt x="88" y="0"/>
                        </a:lnTo>
                        <a:lnTo>
                          <a:pt x="0" y="62"/>
                        </a:lnTo>
                        <a:close/>
                      </a:path>
                    </a:pathLst>
                  </a:custGeom>
                  <a:solidFill>
                    <a:srgbClr val="FFFF00"/>
                  </a:solidFill>
                  <a:ln w="9525">
                    <a:noFill/>
                    <a:round/>
                    <a:headEnd/>
                    <a:tailEnd/>
                  </a:ln>
                </p:spPr>
                <p:txBody>
                  <a:bodyPr/>
                  <a:lstStyle/>
                  <a:p>
                    <a:endParaRPr lang="es-AR"/>
                  </a:p>
                </p:txBody>
              </p:sp>
            </p:grpSp>
          </p:grpSp>
        </p:grpSp>
      </p:grpSp>
      <p:grpSp>
        <p:nvGrpSpPr>
          <p:cNvPr id="17" name="Group 596"/>
          <p:cNvGrpSpPr>
            <a:grpSpLocks/>
          </p:cNvGrpSpPr>
          <p:nvPr/>
        </p:nvGrpSpPr>
        <p:grpSpPr bwMode="auto">
          <a:xfrm>
            <a:off x="5418138" y="4594225"/>
            <a:ext cx="2654300" cy="187325"/>
            <a:chOff x="4090" y="3146"/>
            <a:chExt cx="1672" cy="118"/>
          </a:xfrm>
        </p:grpSpPr>
        <p:sp>
          <p:nvSpPr>
            <p:cNvPr id="75076" name="Freeform 597"/>
            <p:cNvSpPr>
              <a:spLocks/>
            </p:cNvSpPr>
            <p:nvPr/>
          </p:nvSpPr>
          <p:spPr bwMode="auto">
            <a:xfrm>
              <a:off x="4480" y="3210"/>
              <a:ext cx="280" cy="54"/>
            </a:xfrm>
            <a:custGeom>
              <a:avLst/>
              <a:gdLst>
                <a:gd name="T0" fmla="*/ 2 w 280"/>
                <a:gd name="T1" fmla="*/ 0 h 54"/>
                <a:gd name="T2" fmla="*/ 0 w 280"/>
                <a:gd name="T3" fmla="*/ 24 h 54"/>
                <a:gd name="T4" fmla="*/ 278 w 280"/>
                <a:gd name="T5" fmla="*/ 54 h 54"/>
                <a:gd name="T6" fmla="*/ 280 w 280"/>
                <a:gd name="T7" fmla="*/ 30 h 54"/>
                <a:gd name="T8" fmla="*/ 2 w 280"/>
                <a:gd name="T9" fmla="*/ 0 h 54"/>
                <a:gd name="T10" fmla="*/ 0 60000 65536"/>
                <a:gd name="T11" fmla="*/ 0 60000 65536"/>
                <a:gd name="T12" fmla="*/ 0 60000 65536"/>
                <a:gd name="T13" fmla="*/ 0 60000 65536"/>
                <a:gd name="T14" fmla="*/ 0 60000 65536"/>
                <a:gd name="T15" fmla="*/ 0 w 280"/>
                <a:gd name="T16" fmla="*/ 0 h 54"/>
                <a:gd name="T17" fmla="*/ 280 w 280"/>
                <a:gd name="T18" fmla="*/ 54 h 54"/>
              </a:gdLst>
              <a:ahLst/>
              <a:cxnLst>
                <a:cxn ang="T10">
                  <a:pos x="T0" y="T1"/>
                </a:cxn>
                <a:cxn ang="T11">
                  <a:pos x="T2" y="T3"/>
                </a:cxn>
                <a:cxn ang="T12">
                  <a:pos x="T4" y="T5"/>
                </a:cxn>
                <a:cxn ang="T13">
                  <a:pos x="T6" y="T7"/>
                </a:cxn>
                <a:cxn ang="T14">
                  <a:pos x="T8" y="T9"/>
                </a:cxn>
              </a:cxnLst>
              <a:rect l="T15" t="T16" r="T17" b="T18"/>
              <a:pathLst>
                <a:path w="280" h="54">
                  <a:moveTo>
                    <a:pt x="2" y="0"/>
                  </a:moveTo>
                  <a:lnTo>
                    <a:pt x="0" y="24"/>
                  </a:lnTo>
                  <a:lnTo>
                    <a:pt x="278" y="54"/>
                  </a:lnTo>
                  <a:lnTo>
                    <a:pt x="280" y="30"/>
                  </a:lnTo>
                  <a:lnTo>
                    <a:pt x="2" y="0"/>
                  </a:lnTo>
                  <a:close/>
                </a:path>
              </a:pathLst>
            </a:custGeom>
            <a:solidFill>
              <a:srgbClr val="FF9900"/>
            </a:solidFill>
            <a:ln w="9525">
              <a:noFill/>
              <a:round/>
              <a:headEnd/>
              <a:tailEnd/>
            </a:ln>
          </p:spPr>
          <p:txBody>
            <a:bodyPr/>
            <a:lstStyle/>
            <a:p>
              <a:endParaRPr lang="es-AR"/>
            </a:p>
          </p:txBody>
        </p:sp>
        <p:sp>
          <p:nvSpPr>
            <p:cNvPr id="75077" name="Freeform 598"/>
            <p:cNvSpPr>
              <a:spLocks/>
            </p:cNvSpPr>
            <p:nvPr/>
          </p:nvSpPr>
          <p:spPr bwMode="auto">
            <a:xfrm>
              <a:off x="4478" y="3176"/>
              <a:ext cx="284" cy="88"/>
            </a:xfrm>
            <a:custGeom>
              <a:avLst/>
              <a:gdLst>
                <a:gd name="T0" fmla="*/ 0 w 284"/>
                <a:gd name="T1" fmla="*/ 64 h 88"/>
                <a:gd name="T2" fmla="*/ 6 w 284"/>
                <a:gd name="T3" fmla="*/ 88 h 88"/>
                <a:gd name="T4" fmla="*/ 284 w 284"/>
                <a:gd name="T5" fmla="*/ 24 h 88"/>
                <a:gd name="T6" fmla="*/ 278 w 284"/>
                <a:gd name="T7" fmla="*/ 0 h 88"/>
                <a:gd name="T8" fmla="*/ 0 w 284"/>
                <a:gd name="T9" fmla="*/ 64 h 88"/>
                <a:gd name="T10" fmla="*/ 0 60000 65536"/>
                <a:gd name="T11" fmla="*/ 0 60000 65536"/>
                <a:gd name="T12" fmla="*/ 0 60000 65536"/>
                <a:gd name="T13" fmla="*/ 0 60000 65536"/>
                <a:gd name="T14" fmla="*/ 0 60000 65536"/>
                <a:gd name="T15" fmla="*/ 0 w 284"/>
                <a:gd name="T16" fmla="*/ 0 h 88"/>
                <a:gd name="T17" fmla="*/ 284 w 284"/>
                <a:gd name="T18" fmla="*/ 88 h 88"/>
              </a:gdLst>
              <a:ahLst/>
              <a:cxnLst>
                <a:cxn ang="T10">
                  <a:pos x="T0" y="T1"/>
                </a:cxn>
                <a:cxn ang="T11">
                  <a:pos x="T2" y="T3"/>
                </a:cxn>
                <a:cxn ang="T12">
                  <a:pos x="T4" y="T5"/>
                </a:cxn>
                <a:cxn ang="T13">
                  <a:pos x="T6" y="T7"/>
                </a:cxn>
                <a:cxn ang="T14">
                  <a:pos x="T8" y="T9"/>
                </a:cxn>
              </a:cxnLst>
              <a:rect l="T15" t="T16" r="T17" b="T18"/>
              <a:pathLst>
                <a:path w="284" h="88">
                  <a:moveTo>
                    <a:pt x="0" y="64"/>
                  </a:moveTo>
                  <a:lnTo>
                    <a:pt x="6" y="88"/>
                  </a:lnTo>
                  <a:lnTo>
                    <a:pt x="284" y="24"/>
                  </a:lnTo>
                  <a:lnTo>
                    <a:pt x="278" y="0"/>
                  </a:lnTo>
                  <a:lnTo>
                    <a:pt x="0" y="64"/>
                  </a:lnTo>
                  <a:close/>
                </a:path>
              </a:pathLst>
            </a:custGeom>
            <a:solidFill>
              <a:srgbClr val="FF9900"/>
            </a:solidFill>
            <a:ln w="9525">
              <a:noFill/>
              <a:round/>
              <a:headEnd/>
              <a:tailEnd/>
            </a:ln>
          </p:spPr>
          <p:txBody>
            <a:bodyPr/>
            <a:lstStyle/>
            <a:p>
              <a:endParaRPr lang="es-AR"/>
            </a:p>
          </p:txBody>
        </p:sp>
        <p:sp>
          <p:nvSpPr>
            <p:cNvPr id="75078" name="Freeform 599"/>
            <p:cNvSpPr>
              <a:spLocks/>
            </p:cNvSpPr>
            <p:nvPr/>
          </p:nvSpPr>
          <p:spPr bwMode="auto">
            <a:xfrm>
              <a:off x="4814" y="3176"/>
              <a:ext cx="280" cy="56"/>
            </a:xfrm>
            <a:custGeom>
              <a:avLst/>
              <a:gdLst>
                <a:gd name="T0" fmla="*/ 0 w 280"/>
                <a:gd name="T1" fmla="*/ 32 h 56"/>
                <a:gd name="T2" fmla="*/ 2 w 280"/>
                <a:gd name="T3" fmla="*/ 56 h 56"/>
                <a:gd name="T4" fmla="*/ 280 w 280"/>
                <a:gd name="T5" fmla="*/ 24 h 56"/>
                <a:gd name="T6" fmla="*/ 278 w 280"/>
                <a:gd name="T7" fmla="*/ 0 h 56"/>
                <a:gd name="T8" fmla="*/ 0 w 280"/>
                <a:gd name="T9" fmla="*/ 32 h 56"/>
                <a:gd name="T10" fmla="*/ 0 60000 65536"/>
                <a:gd name="T11" fmla="*/ 0 60000 65536"/>
                <a:gd name="T12" fmla="*/ 0 60000 65536"/>
                <a:gd name="T13" fmla="*/ 0 60000 65536"/>
                <a:gd name="T14" fmla="*/ 0 60000 65536"/>
                <a:gd name="T15" fmla="*/ 0 w 280"/>
                <a:gd name="T16" fmla="*/ 0 h 56"/>
                <a:gd name="T17" fmla="*/ 280 w 280"/>
                <a:gd name="T18" fmla="*/ 56 h 56"/>
              </a:gdLst>
              <a:ahLst/>
              <a:cxnLst>
                <a:cxn ang="T10">
                  <a:pos x="T0" y="T1"/>
                </a:cxn>
                <a:cxn ang="T11">
                  <a:pos x="T2" y="T3"/>
                </a:cxn>
                <a:cxn ang="T12">
                  <a:pos x="T4" y="T5"/>
                </a:cxn>
                <a:cxn ang="T13">
                  <a:pos x="T6" y="T7"/>
                </a:cxn>
                <a:cxn ang="T14">
                  <a:pos x="T8" y="T9"/>
                </a:cxn>
              </a:cxnLst>
              <a:rect l="T15" t="T16" r="T17" b="T18"/>
              <a:pathLst>
                <a:path w="280" h="56">
                  <a:moveTo>
                    <a:pt x="0" y="32"/>
                  </a:moveTo>
                  <a:lnTo>
                    <a:pt x="2" y="56"/>
                  </a:lnTo>
                  <a:lnTo>
                    <a:pt x="280" y="24"/>
                  </a:lnTo>
                  <a:lnTo>
                    <a:pt x="278" y="0"/>
                  </a:lnTo>
                  <a:lnTo>
                    <a:pt x="0" y="32"/>
                  </a:lnTo>
                  <a:close/>
                </a:path>
              </a:pathLst>
            </a:custGeom>
            <a:solidFill>
              <a:srgbClr val="FF9900"/>
            </a:solidFill>
            <a:ln w="9525">
              <a:noFill/>
              <a:round/>
              <a:headEnd/>
              <a:tailEnd/>
            </a:ln>
          </p:spPr>
          <p:txBody>
            <a:bodyPr/>
            <a:lstStyle/>
            <a:p>
              <a:endParaRPr lang="es-AR"/>
            </a:p>
          </p:txBody>
        </p:sp>
        <p:sp>
          <p:nvSpPr>
            <p:cNvPr id="75079" name="Freeform 600"/>
            <p:cNvSpPr>
              <a:spLocks/>
            </p:cNvSpPr>
            <p:nvPr/>
          </p:nvSpPr>
          <p:spPr bwMode="auto">
            <a:xfrm>
              <a:off x="4812"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5080" name="Freeform 601"/>
            <p:cNvSpPr>
              <a:spLocks/>
            </p:cNvSpPr>
            <p:nvPr/>
          </p:nvSpPr>
          <p:spPr bwMode="auto">
            <a:xfrm>
              <a:off x="4864" y="3146"/>
              <a:ext cx="178" cy="116"/>
            </a:xfrm>
            <a:custGeom>
              <a:avLst/>
              <a:gdLst>
                <a:gd name="T0" fmla="*/ 0 w 178"/>
                <a:gd name="T1" fmla="*/ 96 h 116"/>
                <a:gd name="T2" fmla="*/ 12 w 178"/>
                <a:gd name="T3" fmla="*/ 116 h 116"/>
                <a:gd name="T4" fmla="*/ 178 w 178"/>
                <a:gd name="T5" fmla="*/ 20 h 116"/>
                <a:gd name="T6" fmla="*/ 166 w 178"/>
                <a:gd name="T7" fmla="*/ 0 h 116"/>
                <a:gd name="T8" fmla="*/ 0 w 178"/>
                <a:gd name="T9" fmla="*/ 9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96"/>
                  </a:moveTo>
                  <a:lnTo>
                    <a:pt x="12" y="116"/>
                  </a:lnTo>
                  <a:lnTo>
                    <a:pt x="178" y="20"/>
                  </a:lnTo>
                  <a:lnTo>
                    <a:pt x="166" y="0"/>
                  </a:lnTo>
                  <a:lnTo>
                    <a:pt x="0" y="96"/>
                  </a:lnTo>
                  <a:close/>
                </a:path>
              </a:pathLst>
            </a:custGeom>
            <a:solidFill>
              <a:srgbClr val="FF9900"/>
            </a:solidFill>
            <a:ln w="9525">
              <a:noFill/>
              <a:round/>
              <a:headEnd/>
              <a:tailEnd/>
            </a:ln>
          </p:spPr>
          <p:txBody>
            <a:bodyPr/>
            <a:lstStyle/>
            <a:p>
              <a:endParaRPr lang="es-AR"/>
            </a:p>
          </p:txBody>
        </p:sp>
        <p:sp>
          <p:nvSpPr>
            <p:cNvPr id="75081" name="Freeform 602"/>
            <p:cNvSpPr>
              <a:spLocks/>
            </p:cNvSpPr>
            <p:nvPr/>
          </p:nvSpPr>
          <p:spPr bwMode="auto">
            <a:xfrm>
              <a:off x="4644" y="3180"/>
              <a:ext cx="174" cy="84"/>
            </a:xfrm>
            <a:custGeom>
              <a:avLst/>
              <a:gdLst>
                <a:gd name="T0" fmla="*/ 8 w 174"/>
                <a:gd name="T1" fmla="*/ 0 h 84"/>
                <a:gd name="T2" fmla="*/ 0 w 174"/>
                <a:gd name="T3" fmla="*/ 22 h 84"/>
                <a:gd name="T4" fmla="*/ 166 w 174"/>
                <a:gd name="T5" fmla="*/ 84 h 84"/>
                <a:gd name="T6" fmla="*/ 174 w 174"/>
                <a:gd name="T7" fmla="*/ 62 h 84"/>
                <a:gd name="T8" fmla="*/ 8 w 174"/>
                <a:gd name="T9" fmla="*/ 0 h 84"/>
                <a:gd name="T10" fmla="*/ 0 60000 65536"/>
                <a:gd name="T11" fmla="*/ 0 60000 65536"/>
                <a:gd name="T12" fmla="*/ 0 60000 65536"/>
                <a:gd name="T13" fmla="*/ 0 60000 65536"/>
                <a:gd name="T14" fmla="*/ 0 60000 65536"/>
                <a:gd name="T15" fmla="*/ 0 w 174"/>
                <a:gd name="T16" fmla="*/ 0 h 84"/>
                <a:gd name="T17" fmla="*/ 174 w 174"/>
                <a:gd name="T18" fmla="*/ 84 h 84"/>
              </a:gdLst>
              <a:ahLst/>
              <a:cxnLst>
                <a:cxn ang="T10">
                  <a:pos x="T0" y="T1"/>
                </a:cxn>
                <a:cxn ang="T11">
                  <a:pos x="T2" y="T3"/>
                </a:cxn>
                <a:cxn ang="T12">
                  <a:pos x="T4" y="T5"/>
                </a:cxn>
                <a:cxn ang="T13">
                  <a:pos x="T6" y="T7"/>
                </a:cxn>
                <a:cxn ang="T14">
                  <a:pos x="T8" y="T9"/>
                </a:cxn>
              </a:cxnLst>
              <a:rect l="T15" t="T16" r="T17" b="T18"/>
              <a:pathLst>
                <a:path w="174" h="84">
                  <a:moveTo>
                    <a:pt x="8" y="0"/>
                  </a:moveTo>
                  <a:lnTo>
                    <a:pt x="0" y="22"/>
                  </a:lnTo>
                  <a:lnTo>
                    <a:pt x="166" y="84"/>
                  </a:lnTo>
                  <a:lnTo>
                    <a:pt x="174" y="62"/>
                  </a:lnTo>
                  <a:lnTo>
                    <a:pt x="8" y="0"/>
                  </a:lnTo>
                  <a:close/>
                </a:path>
              </a:pathLst>
            </a:custGeom>
            <a:solidFill>
              <a:srgbClr val="FF9900"/>
            </a:solidFill>
            <a:ln w="9525">
              <a:noFill/>
              <a:round/>
              <a:headEnd/>
              <a:tailEnd/>
            </a:ln>
          </p:spPr>
          <p:txBody>
            <a:bodyPr/>
            <a:lstStyle/>
            <a:p>
              <a:endParaRPr lang="es-AR"/>
            </a:p>
          </p:txBody>
        </p:sp>
        <p:sp>
          <p:nvSpPr>
            <p:cNvPr id="75082" name="Freeform 603"/>
            <p:cNvSpPr>
              <a:spLocks/>
            </p:cNvSpPr>
            <p:nvPr/>
          </p:nvSpPr>
          <p:spPr bwMode="auto">
            <a:xfrm>
              <a:off x="4090" y="3210"/>
              <a:ext cx="226" cy="54"/>
            </a:xfrm>
            <a:custGeom>
              <a:avLst/>
              <a:gdLst>
                <a:gd name="T0" fmla="*/ 226 w 226"/>
                <a:gd name="T1" fmla="*/ 24 h 54"/>
                <a:gd name="T2" fmla="*/ 224 w 226"/>
                <a:gd name="T3" fmla="*/ 0 h 54"/>
                <a:gd name="T4" fmla="*/ 0 w 226"/>
                <a:gd name="T5" fmla="*/ 30 h 54"/>
                <a:gd name="T6" fmla="*/ 2 w 226"/>
                <a:gd name="T7" fmla="*/ 54 h 54"/>
                <a:gd name="T8" fmla="*/ 226 w 226"/>
                <a:gd name="T9" fmla="*/ 24 h 54"/>
                <a:gd name="T10" fmla="*/ 0 60000 65536"/>
                <a:gd name="T11" fmla="*/ 0 60000 65536"/>
                <a:gd name="T12" fmla="*/ 0 60000 65536"/>
                <a:gd name="T13" fmla="*/ 0 60000 65536"/>
                <a:gd name="T14" fmla="*/ 0 60000 65536"/>
                <a:gd name="T15" fmla="*/ 0 w 226"/>
                <a:gd name="T16" fmla="*/ 0 h 54"/>
                <a:gd name="T17" fmla="*/ 226 w 226"/>
                <a:gd name="T18" fmla="*/ 54 h 54"/>
              </a:gdLst>
              <a:ahLst/>
              <a:cxnLst>
                <a:cxn ang="T10">
                  <a:pos x="T0" y="T1"/>
                </a:cxn>
                <a:cxn ang="T11">
                  <a:pos x="T2" y="T3"/>
                </a:cxn>
                <a:cxn ang="T12">
                  <a:pos x="T4" y="T5"/>
                </a:cxn>
                <a:cxn ang="T13">
                  <a:pos x="T6" y="T7"/>
                </a:cxn>
                <a:cxn ang="T14">
                  <a:pos x="T8" y="T9"/>
                </a:cxn>
              </a:cxnLst>
              <a:rect l="T15" t="T16" r="T17" b="T18"/>
              <a:pathLst>
                <a:path w="226" h="54">
                  <a:moveTo>
                    <a:pt x="226" y="24"/>
                  </a:moveTo>
                  <a:lnTo>
                    <a:pt x="224" y="0"/>
                  </a:lnTo>
                  <a:lnTo>
                    <a:pt x="0" y="30"/>
                  </a:lnTo>
                  <a:lnTo>
                    <a:pt x="2" y="54"/>
                  </a:lnTo>
                  <a:lnTo>
                    <a:pt x="226" y="24"/>
                  </a:lnTo>
                  <a:close/>
                </a:path>
              </a:pathLst>
            </a:custGeom>
            <a:solidFill>
              <a:srgbClr val="FF9900"/>
            </a:solidFill>
            <a:ln w="9525">
              <a:noFill/>
              <a:round/>
              <a:headEnd/>
              <a:tailEnd/>
            </a:ln>
          </p:spPr>
          <p:txBody>
            <a:bodyPr/>
            <a:lstStyle/>
            <a:p>
              <a:endParaRPr lang="es-AR"/>
            </a:p>
          </p:txBody>
        </p:sp>
        <p:sp>
          <p:nvSpPr>
            <p:cNvPr id="75083" name="Freeform 604"/>
            <p:cNvSpPr>
              <a:spLocks/>
            </p:cNvSpPr>
            <p:nvPr/>
          </p:nvSpPr>
          <p:spPr bwMode="auto">
            <a:xfrm>
              <a:off x="4200"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5084" name="Freeform 605"/>
            <p:cNvSpPr>
              <a:spLocks/>
            </p:cNvSpPr>
            <p:nvPr/>
          </p:nvSpPr>
          <p:spPr bwMode="auto">
            <a:xfrm>
              <a:off x="4368" y="3176"/>
              <a:ext cx="170" cy="56"/>
            </a:xfrm>
            <a:custGeom>
              <a:avLst/>
              <a:gdLst>
                <a:gd name="T0" fmla="*/ 0 w 170"/>
                <a:gd name="T1" fmla="*/ 32 h 56"/>
                <a:gd name="T2" fmla="*/ 4 w 170"/>
                <a:gd name="T3" fmla="*/ 56 h 56"/>
                <a:gd name="T4" fmla="*/ 170 w 170"/>
                <a:gd name="T5" fmla="*/ 24 h 56"/>
                <a:gd name="T6" fmla="*/ 166 w 170"/>
                <a:gd name="T7" fmla="*/ 0 h 56"/>
                <a:gd name="T8" fmla="*/ 0 w 170"/>
                <a:gd name="T9" fmla="*/ 32 h 56"/>
                <a:gd name="T10" fmla="*/ 0 60000 65536"/>
                <a:gd name="T11" fmla="*/ 0 60000 65536"/>
                <a:gd name="T12" fmla="*/ 0 60000 65536"/>
                <a:gd name="T13" fmla="*/ 0 60000 65536"/>
                <a:gd name="T14" fmla="*/ 0 60000 65536"/>
                <a:gd name="T15" fmla="*/ 0 w 170"/>
                <a:gd name="T16" fmla="*/ 0 h 56"/>
                <a:gd name="T17" fmla="*/ 170 w 170"/>
                <a:gd name="T18" fmla="*/ 56 h 56"/>
              </a:gdLst>
              <a:ahLst/>
              <a:cxnLst>
                <a:cxn ang="T10">
                  <a:pos x="T0" y="T1"/>
                </a:cxn>
                <a:cxn ang="T11">
                  <a:pos x="T2" y="T3"/>
                </a:cxn>
                <a:cxn ang="T12">
                  <a:pos x="T4" y="T5"/>
                </a:cxn>
                <a:cxn ang="T13">
                  <a:pos x="T6" y="T7"/>
                </a:cxn>
                <a:cxn ang="T14">
                  <a:pos x="T8" y="T9"/>
                </a:cxn>
              </a:cxnLst>
              <a:rect l="T15" t="T16" r="T17" b="T18"/>
              <a:pathLst>
                <a:path w="170" h="56">
                  <a:moveTo>
                    <a:pt x="0" y="32"/>
                  </a:moveTo>
                  <a:lnTo>
                    <a:pt x="4" y="56"/>
                  </a:lnTo>
                  <a:lnTo>
                    <a:pt x="170" y="24"/>
                  </a:lnTo>
                  <a:lnTo>
                    <a:pt x="166" y="0"/>
                  </a:lnTo>
                  <a:lnTo>
                    <a:pt x="0" y="32"/>
                  </a:lnTo>
                  <a:close/>
                </a:path>
              </a:pathLst>
            </a:custGeom>
            <a:solidFill>
              <a:srgbClr val="FF9900"/>
            </a:solidFill>
            <a:ln w="9525">
              <a:noFill/>
              <a:round/>
              <a:headEnd/>
              <a:tailEnd/>
            </a:ln>
          </p:spPr>
          <p:txBody>
            <a:bodyPr/>
            <a:lstStyle/>
            <a:p>
              <a:endParaRPr lang="es-AR"/>
            </a:p>
          </p:txBody>
        </p:sp>
        <p:sp>
          <p:nvSpPr>
            <p:cNvPr id="75085" name="Freeform 606"/>
            <p:cNvSpPr>
              <a:spLocks/>
            </p:cNvSpPr>
            <p:nvPr/>
          </p:nvSpPr>
          <p:spPr bwMode="auto">
            <a:xfrm>
              <a:off x="5146"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sp>
          <p:nvSpPr>
            <p:cNvPr id="75086" name="Freeform 607"/>
            <p:cNvSpPr>
              <a:spLocks/>
            </p:cNvSpPr>
            <p:nvPr/>
          </p:nvSpPr>
          <p:spPr bwMode="auto">
            <a:xfrm>
              <a:off x="5090" y="3178"/>
              <a:ext cx="338" cy="86"/>
            </a:xfrm>
            <a:custGeom>
              <a:avLst/>
              <a:gdLst>
                <a:gd name="T0" fmla="*/ 4 w 338"/>
                <a:gd name="T1" fmla="*/ 0 h 86"/>
                <a:gd name="T2" fmla="*/ 0 w 338"/>
                <a:gd name="T3" fmla="*/ 24 h 86"/>
                <a:gd name="T4" fmla="*/ 334 w 338"/>
                <a:gd name="T5" fmla="*/ 86 h 86"/>
                <a:gd name="T6" fmla="*/ 338 w 338"/>
                <a:gd name="T7" fmla="*/ 62 h 86"/>
                <a:gd name="T8" fmla="*/ 4 w 338"/>
                <a:gd name="T9" fmla="*/ 0 h 86"/>
                <a:gd name="T10" fmla="*/ 0 60000 65536"/>
                <a:gd name="T11" fmla="*/ 0 60000 65536"/>
                <a:gd name="T12" fmla="*/ 0 60000 65536"/>
                <a:gd name="T13" fmla="*/ 0 60000 65536"/>
                <a:gd name="T14" fmla="*/ 0 60000 65536"/>
                <a:gd name="T15" fmla="*/ 0 w 338"/>
                <a:gd name="T16" fmla="*/ 0 h 86"/>
                <a:gd name="T17" fmla="*/ 338 w 338"/>
                <a:gd name="T18" fmla="*/ 86 h 86"/>
              </a:gdLst>
              <a:ahLst/>
              <a:cxnLst>
                <a:cxn ang="T10">
                  <a:pos x="T0" y="T1"/>
                </a:cxn>
                <a:cxn ang="T11">
                  <a:pos x="T2" y="T3"/>
                </a:cxn>
                <a:cxn ang="T12">
                  <a:pos x="T4" y="T5"/>
                </a:cxn>
                <a:cxn ang="T13">
                  <a:pos x="T6" y="T7"/>
                </a:cxn>
                <a:cxn ang="T14">
                  <a:pos x="T8" y="T9"/>
                </a:cxn>
              </a:cxnLst>
              <a:rect l="T15" t="T16" r="T17" b="T18"/>
              <a:pathLst>
                <a:path w="338" h="86">
                  <a:moveTo>
                    <a:pt x="4" y="0"/>
                  </a:moveTo>
                  <a:lnTo>
                    <a:pt x="0" y="24"/>
                  </a:lnTo>
                  <a:lnTo>
                    <a:pt x="334" y="86"/>
                  </a:lnTo>
                  <a:lnTo>
                    <a:pt x="338" y="62"/>
                  </a:lnTo>
                  <a:lnTo>
                    <a:pt x="4" y="0"/>
                  </a:lnTo>
                  <a:close/>
                </a:path>
              </a:pathLst>
            </a:custGeom>
            <a:solidFill>
              <a:srgbClr val="FF9900"/>
            </a:solidFill>
            <a:ln w="9525">
              <a:noFill/>
              <a:round/>
              <a:headEnd/>
              <a:tailEnd/>
            </a:ln>
          </p:spPr>
          <p:txBody>
            <a:bodyPr/>
            <a:lstStyle/>
            <a:p>
              <a:endParaRPr lang="es-AR"/>
            </a:p>
          </p:txBody>
        </p:sp>
        <p:sp>
          <p:nvSpPr>
            <p:cNvPr id="75087" name="Freeform 608"/>
            <p:cNvSpPr>
              <a:spLocks/>
            </p:cNvSpPr>
            <p:nvPr/>
          </p:nvSpPr>
          <p:spPr bwMode="auto">
            <a:xfrm>
              <a:off x="5090" y="3176"/>
              <a:ext cx="226" cy="56"/>
            </a:xfrm>
            <a:custGeom>
              <a:avLst/>
              <a:gdLst>
                <a:gd name="T0" fmla="*/ 0 w 226"/>
                <a:gd name="T1" fmla="*/ 32 h 56"/>
                <a:gd name="T2" fmla="*/ 4 w 226"/>
                <a:gd name="T3" fmla="*/ 56 h 56"/>
                <a:gd name="T4" fmla="*/ 226 w 226"/>
                <a:gd name="T5" fmla="*/ 24 h 56"/>
                <a:gd name="T6" fmla="*/ 222 w 226"/>
                <a:gd name="T7" fmla="*/ 0 h 56"/>
                <a:gd name="T8" fmla="*/ 0 w 226"/>
                <a:gd name="T9" fmla="*/ 32 h 56"/>
                <a:gd name="T10" fmla="*/ 0 60000 65536"/>
                <a:gd name="T11" fmla="*/ 0 60000 65536"/>
                <a:gd name="T12" fmla="*/ 0 60000 65536"/>
                <a:gd name="T13" fmla="*/ 0 60000 65536"/>
                <a:gd name="T14" fmla="*/ 0 60000 65536"/>
                <a:gd name="T15" fmla="*/ 0 w 226"/>
                <a:gd name="T16" fmla="*/ 0 h 56"/>
                <a:gd name="T17" fmla="*/ 226 w 226"/>
                <a:gd name="T18" fmla="*/ 56 h 56"/>
              </a:gdLst>
              <a:ahLst/>
              <a:cxnLst>
                <a:cxn ang="T10">
                  <a:pos x="T0" y="T1"/>
                </a:cxn>
                <a:cxn ang="T11">
                  <a:pos x="T2" y="T3"/>
                </a:cxn>
                <a:cxn ang="T12">
                  <a:pos x="T4" y="T5"/>
                </a:cxn>
                <a:cxn ang="T13">
                  <a:pos x="T6" y="T7"/>
                </a:cxn>
                <a:cxn ang="T14">
                  <a:pos x="T8" y="T9"/>
                </a:cxn>
              </a:cxnLst>
              <a:rect l="T15" t="T16" r="T17" b="T18"/>
              <a:pathLst>
                <a:path w="226" h="56">
                  <a:moveTo>
                    <a:pt x="0" y="32"/>
                  </a:moveTo>
                  <a:lnTo>
                    <a:pt x="4" y="56"/>
                  </a:lnTo>
                  <a:lnTo>
                    <a:pt x="226" y="24"/>
                  </a:lnTo>
                  <a:lnTo>
                    <a:pt x="222" y="0"/>
                  </a:lnTo>
                  <a:lnTo>
                    <a:pt x="0" y="32"/>
                  </a:lnTo>
                  <a:close/>
                </a:path>
              </a:pathLst>
            </a:custGeom>
            <a:solidFill>
              <a:srgbClr val="FF9900"/>
            </a:solidFill>
            <a:ln w="9525">
              <a:noFill/>
              <a:round/>
              <a:headEnd/>
              <a:tailEnd/>
            </a:ln>
          </p:spPr>
          <p:txBody>
            <a:bodyPr/>
            <a:lstStyle/>
            <a:p>
              <a:endParaRPr lang="es-AR"/>
            </a:p>
          </p:txBody>
        </p:sp>
        <p:sp>
          <p:nvSpPr>
            <p:cNvPr id="75088" name="Freeform 609"/>
            <p:cNvSpPr>
              <a:spLocks/>
            </p:cNvSpPr>
            <p:nvPr/>
          </p:nvSpPr>
          <p:spPr bwMode="auto">
            <a:xfrm>
              <a:off x="5480" y="3180"/>
              <a:ext cx="228" cy="84"/>
            </a:xfrm>
            <a:custGeom>
              <a:avLst/>
              <a:gdLst>
                <a:gd name="T0" fmla="*/ 6 w 228"/>
                <a:gd name="T1" fmla="*/ 0 h 84"/>
                <a:gd name="T2" fmla="*/ 0 w 228"/>
                <a:gd name="T3" fmla="*/ 22 h 84"/>
                <a:gd name="T4" fmla="*/ 222 w 228"/>
                <a:gd name="T5" fmla="*/ 84 h 84"/>
                <a:gd name="T6" fmla="*/ 228 w 228"/>
                <a:gd name="T7" fmla="*/ 62 h 84"/>
                <a:gd name="T8" fmla="*/ 6 w 228"/>
                <a:gd name="T9" fmla="*/ 0 h 84"/>
                <a:gd name="T10" fmla="*/ 0 60000 65536"/>
                <a:gd name="T11" fmla="*/ 0 60000 65536"/>
                <a:gd name="T12" fmla="*/ 0 60000 65536"/>
                <a:gd name="T13" fmla="*/ 0 60000 65536"/>
                <a:gd name="T14" fmla="*/ 0 60000 65536"/>
                <a:gd name="T15" fmla="*/ 0 w 228"/>
                <a:gd name="T16" fmla="*/ 0 h 84"/>
                <a:gd name="T17" fmla="*/ 228 w 228"/>
                <a:gd name="T18" fmla="*/ 84 h 84"/>
              </a:gdLst>
              <a:ahLst/>
              <a:cxnLst>
                <a:cxn ang="T10">
                  <a:pos x="T0" y="T1"/>
                </a:cxn>
                <a:cxn ang="T11">
                  <a:pos x="T2" y="T3"/>
                </a:cxn>
                <a:cxn ang="T12">
                  <a:pos x="T4" y="T5"/>
                </a:cxn>
                <a:cxn ang="T13">
                  <a:pos x="T6" y="T7"/>
                </a:cxn>
                <a:cxn ang="T14">
                  <a:pos x="T8" y="T9"/>
                </a:cxn>
              </a:cxnLst>
              <a:rect l="T15" t="T16" r="T17" b="T18"/>
              <a:pathLst>
                <a:path w="228" h="84">
                  <a:moveTo>
                    <a:pt x="6" y="0"/>
                  </a:moveTo>
                  <a:lnTo>
                    <a:pt x="0" y="22"/>
                  </a:lnTo>
                  <a:lnTo>
                    <a:pt x="222" y="84"/>
                  </a:lnTo>
                  <a:lnTo>
                    <a:pt x="228" y="62"/>
                  </a:lnTo>
                  <a:lnTo>
                    <a:pt x="6" y="0"/>
                  </a:lnTo>
                  <a:close/>
                </a:path>
              </a:pathLst>
            </a:custGeom>
            <a:solidFill>
              <a:srgbClr val="FF9900"/>
            </a:solidFill>
            <a:ln w="9525">
              <a:noFill/>
              <a:round/>
              <a:headEnd/>
              <a:tailEnd/>
            </a:ln>
          </p:spPr>
          <p:txBody>
            <a:bodyPr/>
            <a:lstStyle/>
            <a:p>
              <a:endParaRPr lang="es-AR"/>
            </a:p>
          </p:txBody>
        </p:sp>
        <p:sp>
          <p:nvSpPr>
            <p:cNvPr id="75089" name="Freeform 610"/>
            <p:cNvSpPr>
              <a:spLocks/>
            </p:cNvSpPr>
            <p:nvPr/>
          </p:nvSpPr>
          <p:spPr bwMode="auto">
            <a:xfrm>
              <a:off x="5424"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grpSp>
      <p:sp>
        <p:nvSpPr>
          <p:cNvPr id="74772" name="Text Box 758"/>
          <p:cNvSpPr txBox="1">
            <a:spLocks noChangeArrowheads="1"/>
          </p:cNvSpPr>
          <p:nvPr/>
        </p:nvSpPr>
        <p:spPr bwMode="auto">
          <a:xfrm>
            <a:off x="254000" y="53975"/>
            <a:ext cx="8786813" cy="584200"/>
          </a:xfrm>
          <a:prstGeom prst="rect">
            <a:avLst/>
          </a:prstGeom>
          <a:noFill/>
          <a:ln w="9525">
            <a:noFill/>
            <a:miter lim="800000"/>
            <a:headEnd/>
            <a:tailEnd/>
          </a:ln>
        </p:spPr>
        <p:txBody>
          <a:bodyPr>
            <a:spAutoFit/>
          </a:bodyPr>
          <a:lstStyle/>
          <a:p>
            <a:pPr algn="ctr"/>
            <a:r>
              <a:rPr lang="es-ES" sz="3200" dirty="0" smtClean="0">
                <a:solidFill>
                  <a:srgbClr val="FFFF00"/>
                </a:solidFill>
                <a:latin typeface="Arial Narrow" pitchFamily="34" charset="0"/>
              </a:rPr>
              <a:t>L</a:t>
            </a:r>
            <a:r>
              <a:rPr lang="pt-BR" sz="3200" dirty="0" smtClean="0">
                <a:solidFill>
                  <a:srgbClr val="FFFF00"/>
                </a:solidFill>
                <a:latin typeface="Arial Narrow" pitchFamily="34" charset="0"/>
              </a:rPr>
              <a:t>a </a:t>
            </a:r>
            <a:r>
              <a:rPr lang="pt-BR" sz="3200" dirty="0" err="1" smtClean="0">
                <a:solidFill>
                  <a:srgbClr val="FFFF00"/>
                </a:solidFill>
                <a:latin typeface="Arial Narrow" pitchFamily="34" charset="0"/>
              </a:rPr>
              <a:t>buena</a:t>
            </a:r>
            <a:r>
              <a:rPr lang="pt-BR" sz="3200" dirty="0" smtClean="0">
                <a:solidFill>
                  <a:srgbClr val="FFFF00"/>
                </a:solidFill>
                <a:latin typeface="Arial Narrow" pitchFamily="34" charset="0"/>
              </a:rPr>
              <a:t> </a:t>
            </a:r>
            <a:r>
              <a:rPr lang="pt-BR" sz="3200" dirty="0" err="1" smtClean="0">
                <a:solidFill>
                  <a:srgbClr val="FFFF00"/>
                </a:solidFill>
                <a:latin typeface="Arial Narrow" pitchFamily="34" charset="0"/>
              </a:rPr>
              <a:t>fertilización</a:t>
            </a:r>
            <a:r>
              <a:rPr lang="pt-BR" sz="3200" dirty="0" smtClean="0">
                <a:solidFill>
                  <a:srgbClr val="FFFF00"/>
                </a:solidFill>
                <a:latin typeface="Arial Narrow" pitchFamily="34" charset="0"/>
              </a:rPr>
              <a:t> </a:t>
            </a:r>
            <a:r>
              <a:rPr lang="pt-BR" sz="3200" dirty="0" err="1" smtClean="0">
                <a:solidFill>
                  <a:srgbClr val="FFFF00"/>
                </a:solidFill>
                <a:latin typeface="Arial Narrow" pitchFamily="34" charset="0"/>
              </a:rPr>
              <a:t>mejora</a:t>
            </a:r>
            <a:r>
              <a:rPr lang="pt-BR" sz="3200" dirty="0" smtClean="0">
                <a:solidFill>
                  <a:srgbClr val="FFFF00"/>
                </a:solidFill>
                <a:latin typeface="Arial Narrow" pitchFamily="34" charset="0"/>
              </a:rPr>
              <a:t> </a:t>
            </a:r>
            <a:r>
              <a:rPr lang="pt-BR" sz="3200" dirty="0" err="1">
                <a:solidFill>
                  <a:srgbClr val="FFFF00"/>
                </a:solidFill>
                <a:latin typeface="Arial Narrow" pitchFamily="34" charset="0"/>
              </a:rPr>
              <a:t>la</a:t>
            </a:r>
            <a:r>
              <a:rPr lang="pt-BR" sz="3200" dirty="0">
                <a:solidFill>
                  <a:srgbClr val="FFFF00"/>
                </a:solidFill>
                <a:latin typeface="Arial Narrow" pitchFamily="34" charset="0"/>
              </a:rPr>
              <a:t> </a:t>
            </a:r>
            <a:r>
              <a:rPr lang="pt-BR" sz="3200" dirty="0" err="1">
                <a:solidFill>
                  <a:srgbClr val="FFFF00"/>
                </a:solidFill>
                <a:latin typeface="Arial Narrow" pitchFamily="34" charset="0"/>
              </a:rPr>
              <a:t>utilizaci</a:t>
            </a:r>
            <a:r>
              <a:rPr lang="es-AR" sz="3200" dirty="0">
                <a:solidFill>
                  <a:srgbClr val="FFFF00"/>
                </a:solidFill>
                <a:latin typeface="Arial Narrow" pitchFamily="34" charset="0"/>
              </a:rPr>
              <a:t>ó</a:t>
            </a:r>
            <a:r>
              <a:rPr lang="pt-BR" sz="3200" dirty="0" err="1">
                <a:solidFill>
                  <a:srgbClr val="FFFF00"/>
                </a:solidFill>
                <a:latin typeface="Arial Narrow" pitchFamily="34" charset="0"/>
              </a:rPr>
              <a:t>n</a:t>
            </a:r>
            <a:r>
              <a:rPr lang="pt-BR" sz="3200" dirty="0">
                <a:solidFill>
                  <a:srgbClr val="FFFF00"/>
                </a:solidFill>
                <a:latin typeface="Arial Narrow" pitchFamily="34" charset="0"/>
              </a:rPr>
              <a:t> </a:t>
            </a:r>
            <a:r>
              <a:rPr lang="pt-BR" sz="3200" dirty="0" err="1">
                <a:solidFill>
                  <a:srgbClr val="FFFF00"/>
                </a:solidFill>
                <a:latin typeface="Arial Narrow" pitchFamily="34" charset="0"/>
              </a:rPr>
              <a:t>del</a:t>
            </a:r>
            <a:r>
              <a:rPr lang="pt-BR" sz="3200" dirty="0">
                <a:solidFill>
                  <a:srgbClr val="FFFF00"/>
                </a:solidFill>
                <a:latin typeface="Arial Narrow" pitchFamily="34" charset="0"/>
              </a:rPr>
              <a:t> agua.</a:t>
            </a:r>
          </a:p>
        </p:txBody>
      </p:sp>
      <p:grpSp>
        <p:nvGrpSpPr>
          <p:cNvPr id="18" name="Group 386"/>
          <p:cNvGrpSpPr>
            <a:grpSpLocks/>
          </p:cNvGrpSpPr>
          <p:nvPr/>
        </p:nvGrpSpPr>
        <p:grpSpPr bwMode="auto">
          <a:xfrm>
            <a:off x="4000500" y="947738"/>
            <a:ext cx="4500563" cy="4767262"/>
            <a:chOff x="1504" y="1208"/>
            <a:chExt cx="2572" cy="2544"/>
          </a:xfrm>
        </p:grpSpPr>
        <p:grpSp>
          <p:nvGrpSpPr>
            <p:cNvPr id="74878" name="Group 387"/>
            <p:cNvGrpSpPr>
              <a:grpSpLocks/>
            </p:cNvGrpSpPr>
            <p:nvPr/>
          </p:nvGrpSpPr>
          <p:grpSpPr bwMode="auto">
            <a:xfrm>
              <a:off x="2214" y="1670"/>
              <a:ext cx="1042" cy="2082"/>
              <a:chOff x="4134" y="1670"/>
              <a:chExt cx="1042" cy="2082"/>
            </a:xfrm>
          </p:grpSpPr>
          <p:grpSp>
            <p:nvGrpSpPr>
              <p:cNvPr id="74904" name="Group 388"/>
              <p:cNvGrpSpPr>
                <a:grpSpLocks/>
              </p:cNvGrpSpPr>
              <p:nvPr/>
            </p:nvGrpSpPr>
            <p:grpSpPr bwMode="auto">
              <a:xfrm>
                <a:off x="4134" y="2392"/>
                <a:ext cx="556" cy="362"/>
                <a:chOff x="4134" y="2392"/>
                <a:chExt cx="556" cy="362"/>
              </a:xfrm>
            </p:grpSpPr>
            <p:sp>
              <p:nvSpPr>
                <p:cNvPr id="75074" name="Freeform 389"/>
                <p:cNvSpPr>
                  <a:spLocks/>
                </p:cNvSpPr>
                <p:nvPr/>
              </p:nvSpPr>
              <p:spPr bwMode="auto">
                <a:xfrm>
                  <a:off x="4134"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512 w 556"/>
                    <a:gd name="T117" fmla="*/ 226 h 3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6"/>
                    <a:gd name="T178" fmla="*/ 0 h 362"/>
                    <a:gd name="T179" fmla="*/ 556 w 556"/>
                    <a:gd name="T180" fmla="*/ 362 h 3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lnTo>
                        <a:pt x="512" y="226"/>
                      </a:lnTo>
                      <a:close/>
                    </a:path>
                  </a:pathLst>
                </a:custGeom>
                <a:solidFill>
                  <a:srgbClr val="008000"/>
                </a:solidFill>
                <a:ln w="9525">
                  <a:noFill/>
                  <a:round/>
                  <a:headEnd/>
                  <a:tailEnd/>
                </a:ln>
              </p:spPr>
              <p:txBody>
                <a:bodyPr/>
                <a:lstStyle/>
                <a:p>
                  <a:endParaRPr lang="es-AR"/>
                </a:p>
              </p:txBody>
            </p:sp>
            <p:sp>
              <p:nvSpPr>
                <p:cNvPr id="75075" name="Freeform 390"/>
                <p:cNvSpPr>
                  <a:spLocks/>
                </p:cNvSpPr>
                <p:nvPr/>
              </p:nvSpPr>
              <p:spPr bwMode="auto">
                <a:xfrm>
                  <a:off x="4134" y="2392"/>
                  <a:ext cx="556" cy="362"/>
                </a:xfrm>
                <a:custGeom>
                  <a:avLst/>
                  <a:gdLst>
                    <a:gd name="T0" fmla="*/ 512 w 556"/>
                    <a:gd name="T1" fmla="*/ 226 h 362"/>
                    <a:gd name="T2" fmla="*/ 470 w 556"/>
                    <a:gd name="T3" fmla="*/ 184 h 362"/>
                    <a:gd name="T4" fmla="*/ 426 w 556"/>
                    <a:gd name="T5" fmla="*/ 142 h 362"/>
                    <a:gd name="T6" fmla="*/ 384 w 556"/>
                    <a:gd name="T7" fmla="*/ 104 h 362"/>
                    <a:gd name="T8" fmla="*/ 344 w 556"/>
                    <a:gd name="T9" fmla="*/ 70 h 362"/>
                    <a:gd name="T10" fmla="*/ 304 w 556"/>
                    <a:gd name="T11" fmla="*/ 42 h 362"/>
                    <a:gd name="T12" fmla="*/ 266 w 556"/>
                    <a:gd name="T13" fmla="*/ 20 h 362"/>
                    <a:gd name="T14" fmla="*/ 248 w 556"/>
                    <a:gd name="T15" fmla="*/ 12 h 362"/>
                    <a:gd name="T16" fmla="*/ 230 w 556"/>
                    <a:gd name="T17" fmla="*/ 6 h 362"/>
                    <a:gd name="T18" fmla="*/ 214 w 556"/>
                    <a:gd name="T19" fmla="*/ 2 h 362"/>
                    <a:gd name="T20" fmla="*/ 198 w 556"/>
                    <a:gd name="T21" fmla="*/ 0 h 362"/>
                    <a:gd name="T22" fmla="*/ 182 w 556"/>
                    <a:gd name="T23" fmla="*/ 2 h 362"/>
                    <a:gd name="T24" fmla="*/ 164 w 556"/>
                    <a:gd name="T25" fmla="*/ 10 h 362"/>
                    <a:gd name="T26" fmla="*/ 148 w 556"/>
                    <a:gd name="T27" fmla="*/ 20 h 362"/>
                    <a:gd name="T28" fmla="*/ 130 w 556"/>
                    <a:gd name="T29" fmla="*/ 34 h 362"/>
                    <a:gd name="T30" fmla="*/ 112 w 556"/>
                    <a:gd name="T31" fmla="*/ 50 h 362"/>
                    <a:gd name="T32" fmla="*/ 96 w 556"/>
                    <a:gd name="T33" fmla="*/ 70 h 362"/>
                    <a:gd name="T34" fmla="*/ 64 w 556"/>
                    <a:gd name="T35" fmla="*/ 110 h 362"/>
                    <a:gd name="T36" fmla="*/ 38 w 556"/>
                    <a:gd name="T37" fmla="*/ 152 h 362"/>
                    <a:gd name="T38" fmla="*/ 26 w 556"/>
                    <a:gd name="T39" fmla="*/ 170 h 362"/>
                    <a:gd name="T40" fmla="*/ 16 w 556"/>
                    <a:gd name="T41" fmla="*/ 188 h 362"/>
                    <a:gd name="T42" fmla="*/ 8 w 556"/>
                    <a:gd name="T43" fmla="*/ 202 h 362"/>
                    <a:gd name="T44" fmla="*/ 4 w 556"/>
                    <a:gd name="T45" fmla="*/ 214 h 362"/>
                    <a:gd name="T46" fmla="*/ 0 w 556"/>
                    <a:gd name="T47" fmla="*/ 222 h 362"/>
                    <a:gd name="T48" fmla="*/ 0 w 556"/>
                    <a:gd name="T49" fmla="*/ 226 h 362"/>
                    <a:gd name="T50" fmla="*/ 4 w 556"/>
                    <a:gd name="T51" fmla="*/ 224 h 362"/>
                    <a:gd name="T52" fmla="*/ 10 w 556"/>
                    <a:gd name="T53" fmla="*/ 220 h 362"/>
                    <a:gd name="T54" fmla="*/ 18 w 556"/>
                    <a:gd name="T55" fmla="*/ 210 h 362"/>
                    <a:gd name="T56" fmla="*/ 28 w 556"/>
                    <a:gd name="T57" fmla="*/ 198 h 362"/>
                    <a:gd name="T58" fmla="*/ 42 w 556"/>
                    <a:gd name="T59" fmla="*/ 184 h 362"/>
                    <a:gd name="T60" fmla="*/ 56 w 556"/>
                    <a:gd name="T61" fmla="*/ 168 h 362"/>
                    <a:gd name="T62" fmla="*/ 90 w 556"/>
                    <a:gd name="T63" fmla="*/ 132 h 362"/>
                    <a:gd name="T64" fmla="*/ 126 w 556"/>
                    <a:gd name="T65" fmla="*/ 98 h 362"/>
                    <a:gd name="T66" fmla="*/ 146 w 556"/>
                    <a:gd name="T67" fmla="*/ 82 h 362"/>
                    <a:gd name="T68" fmla="*/ 164 w 556"/>
                    <a:gd name="T69" fmla="*/ 68 h 362"/>
                    <a:gd name="T70" fmla="*/ 184 w 556"/>
                    <a:gd name="T71" fmla="*/ 58 h 362"/>
                    <a:gd name="T72" fmla="*/ 202 w 556"/>
                    <a:gd name="T73" fmla="*/ 50 h 362"/>
                    <a:gd name="T74" fmla="*/ 220 w 556"/>
                    <a:gd name="T75" fmla="*/ 46 h 362"/>
                    <a:gd name="T76" fmla="*/ 236 w 556"/>
                    <a:gd name="T77" fmla="*/ 46 h 362"/>
                    <a:gd name="T78" fmla="*/ 252 w 556"/>
                    <a:gd name="T79" fmla="*/ 50 h 362"/>
                    <a:gd name="T80" fmla="*/ 270 w 556"/>
                    <a:gd name="T81" fmla="*/ 60 h 362"/>
                    <a:gd name="T82" fmla="*/ 290 w 556"/>
                    <a:gd name="T83" fmla="*/ 72 h 362"/>
                    <a:gd name="T84" fmla="*/ 308 w 556"/>
                    <a:gd name="T85" fmla="*/ 86 h 362"/>
                    <a:gd name="T86" fmla="*/ 328 w 556"/>
                    <a:gd name="T87" fmla="*/ 104 h 362"/>
                    <a:gd name="T88" fmla="*/ 348 w 556"/>
                    <a:gd name="T89" fmla="*/ 124 h 362"/>
                    <a:gd name="T90" fmla="*/ 386 w 556"/>
                    <a:gd name="T91" fmla="*/ 166 h 362"/>
                    <a:gd name="T92" fmla="*/ 424 w 556"/>
                    <a:gd name="T93" fmla="*/ 210 h 362"/>
                    <a:gd name="T94" fmla="*/ 460 w 556"/>
                    <a:gd name="T95" fmla="*/ 254 h 362"/>
                    <a:gd name="T96" fmla="*/ 474 w 556"/>
                    <a:gd name="T97" fmla="*/ 272 h 362"/>
                    <a:gd name="T98" fmla="*/ 488 w 556"/>
                    <a:gd name="T99" fmla="*/ 290 h 362"/>
                    <a:gd name="T100" fmla="*/ 502 w 556"/>
                    <a:gd name="T101" fmla="*/ 304 h 362"/>
                    <a:gd name="T102" fmla="*/ 512 w 556"/>
                    <a:gd name="T103" fmla="*/ 316 h 362"/>
                    <a:gd name="T104" fmla="*/ 528 w 556"/>
                    <a:gd name="T105" fmla="*/ 334 h 362"/>
                    <a:gd name="T106" fmla="*/ 542 w 556"/>
                    <a:gd name="T107" fmla="*/ 346 h 362"/>
                    <a:gd name="T108" fmla="*/ 550 w 556"/>
                    <a:gd name="T109" fmla="*/ 354 h 362"/>
                    <a:gd name="T110" fmla="*/ 554 w 556"/>
                    <a:gd name="T111" fmla="*/ 360 h 362"/>
                    <a:gd name="T112" fmla="*/ 556 w 556"/>
                    <a:gd name="T113" fmla="*/ 362 h 362"/>
                    <a:gd name="T114" fmla="*/ 552 w 556"/>
                    <a:gd name="T115" fmla="*/ 360 h 3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6"/>
                    <a:gd name="T175" fmla="*/ 0 h 362"/>
                    <a:gd name="T176" fmla="*/ 556 w 556"/>
                    <a:gd name="T177" fmla="*/ 362 h 3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6" h="362">
                      <a:moveTo>
                        <a:pt x="512" y="226"/>
                      </a:moveTo>
                      <a:lnTo>
                        <a:pt x="470" y="184"/>
                      </a:lnTo>
                      <a:lnTo>
                        <a:pt x="426" y="142"/>
                      </a:lnTo>
                      <a:lnTo>
                        <a:pt x="384" y="104"/>
                      </a:lnTo>
                      <a:lnTo>
                        <a:pt x="344" y="70"/>
                      </a:lnTo>
                      <a:lnTo>
                        <a:pt x="304" y="42"/>
                      </a:lnTo>
                      <a:lnTo>
                        <a:pt x="266" y="20"/>
                      </a:lnTo>
                      <a:lnTo>
                        <a:pt x="248" y="12"/>
                      </a:lnTo>
                      <a:lnTo>
                        <a:pt x="230" y="6"/>
                      </a:lnTo>
                      <a:lnTo>
                        <a:pt x="214" y="2"/>
                      </a:lnTo>
                      <a:lnTo>
                        <a:pt x="198" y="0"/>
                      </a:lnTo>
                      <a:lnTo>
                        <a:pt x="182" y="2"/>
                      </a:lnTo>
                      <a:lnTo>
                        <a:pt x="164" y="10"/>
                      </a:lnTo>
                      <a:lnTo>
                        <a:pt x="148" y="20"/>
                      </a:lnTo>
                      <a:lnTo>
                        <a:pt x="130" y="34"/>
                      </a:lnTo>
                      <a:lnTo>
                        <a:pt x="112" y="50"/>
                      </a:lnTo>
                      <a:lnTo>
                        <a:pt x="96" y="70"/>
                      </a:lnTo>
                      <a:lnTo>
                        <a:pt x="64" y="110"/>
                      </a:lnTo>
                      <a:lnTo>
                        <a:pt x="38" y="152"/>
                      </a:lnTo>
                      <a:lnTo>
                        <a:pt x="26" y="170"/>
                      </a:lnTo>
                      <a:lnTo>
                        <a:pt x="16" y="188"/>
                      </a:lnTo>
                      <a:lnTo>
                        <a:pt x="8" y="202"/>
                      </a:lnTo>
                      <a:lnTo>
                        <a:pt x="4" y="214"/>
                      </a:lnTo>
                      <a:lnTo>
                        <a:pt x="0" y="222"/>
                      </a:lnTo>
                      <a:lnTo>
                        <a:pt x="0" y="226"/>
                      </a:lnTo>
                      <a:lnTo>
                        <a:pt x="4" y="224"/>
                      </a:lnTo>
                      <a:lnTo>
                        <a:pt x="10" y="220"/>
                      </a:lnTo>
                      <a:lnTo>
                        <a:pt x="18" y="210"/>
                      </a:lnTo>
                      <a:lnTo>
                        <a:pt x="28" y="198"/>
                      </a:lnTo>
                      <a:lnTo>
                        <a:pt x="42" y="184"/>
                      </a:lnTo>
                      <a:lnTo>
                        <a:pt x="56" y="168"/>
                      </a:lnTo>
                      <a:lnTo>
                        <a:pt x="90" y="132"/>
                      </a:lnTo>
                      <a:lnTo>
                        <a:pt x="126" y="98"/>
                      </a:lnTo>
                      <a:lnTo>
                        <a:pt x="146" y="82"/>
                      </a:lnTo>
                      <a:lnTo>
                        <a:pt x="164" y="68"/>
                      </a:lnTo>
                      <a:lnTo>
                        <a:pt x="184" y="58"/>
                      </a:lnTo>
                      <a:lnTo>
                        <a:pt x="202" y="50"/>
                      </a:lnTo>
                      <a:lnTo>
                        <a:pt x="220" y="46"/>
                      </a:lnTo>
                      <a:lnTo>
                        <a:pt x="236" y="46"/>
                      </a:lnTo>
                      <a:lnTo>
                        <a:pt x="252" y="50"/>
                      </a:lnTo>
                      <a:lnTo>
                        <a:pt x="270" y="60"/>
                      </a:lnTo>
                      <a:lnTo>
                        <a:pt x="290" y="72"/>
                      </a:lnTo>
                      <a:lnTo>
                        <a:pt x="308" y="86"/>
                      </a:lnTo>
                      <a:lnTo>
                        <a:pt x="328" y="104"/>
                      </a:lnTo>
                      <a:lnTo>
                        <a:pt x="348" y="124"/>
                      </a:lnTo>
                      <a:lnTo>
                        <a:pt x="386" y="166"/>
                      </a:lnTo>
                      <a:lnTo>
                        <a:pt x="424" y="210"/>
                      </a:lnTo>
                      <a:lnTo>
                        <a:pt x="460" y="254"/>
                      </a:lnTo>
                      <a:lnTo>
                        <a:pt x="474" y="272"/>
                      </a:lnTo>
                      <a:lnTo>
                        <a:pt x="488" y="290"/>
                      </a:lnTo>
                      <a:lnTo>
                        <a:pt x="502" y="304"/>
                      </a:lnTo>
                      <a:lnTo>
                        <a:pt x="512" y="316"/>
                      </a:lnTo>
                      <a:lnTo>
                        <a:pt x="528" y="334"/>
                      </a:lnTo>
                      <a:lnTo>
                        <a:pt x="542" y="346"/>
                      </a:lnTo>
                      <a:lnTo>
                        <a:pt x="550" y="354"/>
                      </a:lnTo>
                      <a:lnTo>
                        <a:pt x="554" y="360"/>
                      </a:lnTo>
                      <a:lnTo>
                        <a:pt x="556" y="362"/>
                      </a:lnTo>
                      <a:lnTo>
                        <a:pt x="552" y="360"/>
                      </a:lnTo>
                    </a:path>
                  </a:pathLst>
                </a:custGeom>
                <a:noFill/>
                <a:ln w="9525">
                  <a:solidFill>
                    <a:srgbClr val="000000"/>
                  </a:solidFill>
                  <a:round/>
                  <a:headEnd/>
                  <a:tailEnd/>
                </a:ln>
              </p:spPr>
              <p:txBody>
                <a:bodyPr/>
                <a:lstStyle/>
                <a:p>
                  <a:endParaRPr lang="es-AR"/>
                </a:p>
              </p:txBody>
            </p:sp>
          </p:grpSp>
          <p:grpSp>
            <p:nvGrpSpPr>
              <p:cNvPr id="74905" name="Group 391"/>
              <p:cNvGrpSpPr>
                <a:grpSpLocks/>
              </p:cNvGrpSpPr>
              <p:nvPr/>
            </p:nvGrpSpPr>
            <p:grpSpPr bwMode="auto">
              <a:xfrm>
                <a:off x="4236" y="1670"/>
                <a:ext cx="940" cy="2082"/>
                <a:chOff x="4236" y="1670"/>
                <a:chExt cx="940" cy="2082"/>
              </a:xfrm>
            </p:grpSpPr>
            <p:sp>
              <p:nvSpPr>
                <p:cNvPr id="74906" name="Freeform 392"/>
                <p:cNvSpPr>
                  <a:spLocks/>
                </p:cNvSpPr>
                <p:nvPr/>
              </p:nvSpPr>
              <p:spPr bwMode="auto">
                <a:xfrm>
                  <a:off x="4690" y="1838"/>
                  <a:ext cx="306" cy="360"/>
                </a:xfrm>
                <a:custGeom>
                  <a:avLst/>
                  <a:gdLst>
                    <a:gd name="T0" fmla="*/ 0 w 306"/>
                    <a:gd name="T1" fmla="*/ 360 h 360"/>
                    <a:gd name="T2" fmla="*/ 0 w 306"/>
                    <a:gd name="T3" fmla="*/ 354 h 360"/>
                    <a:gd name="T4" fmla="*/ 2 w 306"/>
                    <a:gd name="T5" fmla="*/ 342 h 360"/>
                    <a:gd name="T6" fmla="*/ 4 w 306"/>
                    <a:gd name="T7" fmla="*/ 326 h 360"/>
                    <a:gd name="T8" fmla="*/ 8 w 306"/>
                    <a:gd name="T9" fmla="*/ 304 h 360"/>
                    <a:gd name="T10" fmla="*/ 14 w 306"/>
                    <a:gd name="T11" fmla="*/ 280 h 360"/>
                    <a:gd name="T12" fmla="*/ 20 w 306"/>
                    <a:gd name="T13" fmla="*/ 252 h 360"/>
                    <a:gd name="T14" fmla="*/ 34 w 306"/>
                    <a:gd name="T15" fmla="*/ 192 h 360"/>
                    <a:gd name="T16" fmla="*/ 52 w 306"/>
                    <a:gd name="T17" fmla="*/ 132 h 360"/>
                    <a:gd name="T18" fmla="*/ 62 w 306"/>
                    <a:gd name="T19" fmla="*/ 102 h 360"/>
                    <a:gd name="T20" fmla="*/ 72 w 306"/>
                    <a:gd name="T21" fmla="*/ 76 h 360"/>
                    <a:gd name="T22" fmla="*/ 82 w 306"/>
                    <a:gd name="T23" fmla="*/ 52 h 360"/>
                    <a:gd name="T24" fmla="*/ 90 w 306"/>
                    <a:gd name="T25" fmla="*/ 32 h 360"/>
                    <a:gd name="T26" fmla="*/ 100 w 306"/>
                    <a:gd name="T27" fmla="*/ 16 h 360"/>
                    <a:gd name="T28" fmla="*/ 110 w 306"/>
                    <a:gd name="T29" fmla="*/ 6 h 360"/>
                    <a:gd name="T30" fmla="*/ 120 w 306"/>
                    <a:gd name="T31" fmla="*/ 0 h 360"/>
                    <a:gd name="T32" fmla="*/ 134 w 306"/>
                    <a:gd name="T33" fmla="*/ 0 h 360"/>
                    <a:gd name="T34" fmla="*/ 146 w 306"/>
                    <a:gd name="T35" fmla="*/ 0 h 360"/>
                    <a:gd name="T36" fmla="*/ 162 w 306"/>
                    <a:gd name="T37" fmla="*/ 6 h 360"/>
                    <a:gd name="T38" fmla="*/ 178 w 306"/>
                    <a:gd name="T39" fmla="*/ 12 h 360"/>
                    <a:gd name="T40" fmla="*/ 194 w 306"/>
                    <a:gd name="T41" fmla="*/ 22 h 360"/>
                    <a:gd name="T42" fmla="*/ 226 w 306"/>
                    <a:gd name="T43" fmla="*/ 44 h 360"/>
                    <a:gd name="T44" fmla="*/ 256 w 306"/>
                    <a:gd name="T45" fmla="*/ 70 h 360"/>
                    <a:gd name="T46" fmla="*/ 280 w 306"/>
                    <a:gd name="T47" fmla="*/ 94 h 360"/>
                    <a:gd name="T48" fmla="*/ 290 w 306"/>
                    <a:gd name="T49" fmla="*/ 104 h 360"/>
                    <a:gd name="T50" fmla="*/ 298 w 306"/>
                    <a:gd name="T51" fmla="*/ 114 h 360"/>
                    <a:gd name="T52" fmla="*/ 304 w 306"/>
                    <a:gd name="T53" fmla="*/ 120 h 360"/>
                    <a:gd name="T54" fmla="*/ 306 w 306"/>
                    <a:gd name="T55" fmla="*/ 124 h 360"/>
                    <a:gd name="T56" fmla="*/ 306 w 306"/>
                    <a:gd name="T57" fmla="*/ 126 h 360"/>
                    <a:gd name="T58" fmla="*/ 302 w 306"/>
                    <a:gd name="T59" fmla="*/ 124 h 360"/>
                    <a:gd name="T60" fmla="*/ 296 w 306"/>
                    <a:gd name="T61" fmla="*/ 122 h 360"/>
                    <a:gd name="T62" fmla="*/ 288 w 306"/>
                    <a:gd name="T63" fmla="*/ 118 h 360"/>
                    <a:gd name="T64" fmla="*/ 268 w 306"/>
                    <a:gd name="T65" fmla="*/ 108 h 360"/>
                    <a:gd name="T66" fmla="*/ 244 w 306"/>
                    <a:gd name="T67" fmla="*/ 96 h 360"/>
                    <a:gd name="T68" fmla="*/ 216 w 306"/>
                    <a:gd name="T69" fmla="*/ 86 h 360"/>
                    <a:gd name="T70" fmla="*/ 186 w 306"/>
                    <a:gd name="T71" fmla="*/ 78 h 360"/>
                    <a:gd name="T72" fmla="*/ 174 w 306"/>
                    <a:gd name="T73" fmla="*/ 76 h 360"/>
                    <a:gd name="T74" fmla="*/ 160 w 306"/>
                    <a:gd name="T75" fmla="*/ 78 h 360"/>
                    <a:gd name="T76" fmla="*/ 148 w 306"/>
                    <a:gd name="T77" fmla="*/ 80 h 360"/>
                    <a:gd name="T78" fmla="*/ 138 w 306"/>
                    <a:gd name="T79" fmla="*/ 84 h 360"/>
                    <a:gd name="T80" fmla="*/ 128 w 306"/>
                    <a:gd name="T81" fmla="*/ 92 h 360"/>
                    <a:gd name="T82" fmla="*/ 118 w 306"/>
                    <a:gd name="T83" fmla="*/ 106 h 360"/>
                    <a:gd name="T84" fmla="*/ 108 w 306"/>
                    <a:gd name="T85" fmla="*/ 122 h 360"/>
                    <a:gd name="T86" fmla="*/ 96 w 306"/>
                    <a:gd name="T87" fmla="*/ 142 h 360"/>
                    <a:gd name="T88" fmla="*/ 84 w 306"/>
                    <a:gd name="T89" fmla="*/ 164 h 360"/>
                    <a:gd name="T90" fmla="*/ 74 w 306"/>
                    <a:gd name="T91" fmla="*/ 188 h 360"/>
                    <a:gd name="T92" fmla="*/ 52 w 306"/>
                    <a:gd name="T93" fmla="*/ 238 h 360"/>
                    <a:gd name="T94" fmla="*/ 32 w 306"/>
                    <a:gd name="T95" fmla="*/ 286 h 360"/>
                    <a:gd name="T96" fmla="*/ 24 w 306"/>
                    <a:gd name="T97" fmla="*/ 308 h 360"/>
                    <a:gd name="T98" fmla="*/ 16 w 306"/>
                    <a:gd name="T99" fmla="*/ 326 h 360"/>
                    <a:gd name="T100" fmla="*/ 10 w 306"/>
                    <a:gd name="T101" fmla="*/ 342 h 360"/>
                    <a:gd name="T102" fmla="*/ 6 w 306"/>
                    <a:gd name="T103" fmla="*/ 352 h 360"/>
                    <a:gd name="T104" fmla="*/ 2 w 306"/>
                    <a:gd name="T105" fmla="*/ 360 h 360"/>
                    <a:gd name="T106" fmla="*/ 0 w 306"/>
                    <a:gd name="T107" fmla="*/ 360 h 3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6"/>
                    <a:gd name="T163" fmla="*/ 0 h 360"/>
                    <a:gd name="T164" fmla="*/ 306 w 306"/>
                    <a:gd name="T165" fmla="*/ 360 h 3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6" h="360">
                      <a:moveTo>
                        <a:pt x="0" y="360"/>
                      </a:moveTo>
                      <a:lnTo>
                        <a:pt x="0" y="354"/>
                      </a:lnTo>
                      <a:lnTo>
                        <a:pt x="2" y="342"/>
                      </a:lnTo>
                      <a:lnTo>
                        <a:pt x="4" y="326"/>
                      </a:lnTo>
                      <a:lnTo>
                        <a:pt x="8" y="304"/>
                      </a:lnTo>
                      <a:lnTo>
                        <a:pt x="14" y="280"/>
                      </a:lnTo>
                      <a:lnTo>
                        <a:pt x="20" y="252"/>
                      </a:lnTo>
                      <a:lnTo>
                        <a:pt x="34" y="192"/>
                      </a:lnTo>
                      <a:lnTo>
                        <a:pt x="52" y="132"/>
                      </a:lnTo>
                      <a:lnTo>
                        <a:pt x="62" y="102"/>
                      </a:lnTo>
                      <a:lnTo>
                        <a:pt x="72" y="76"/>
                      </a:lnTo>
                      <a:lnTo>
                        <a:pt x="82" y="52"/>
                      </a:lnTo>
                      <a:lnTo>
                        <a:pt x="90" y="32"/>
                      </a:lnTo>
                      <a:lnTo>
                        <a:pt x="100" y="16"/>
                      </a:lnTo>
                      <a:lnTo>
                        <a:pt x="110" y="6"/>
                      </a:lnTo>
                      <a:lnTo>
                        <a:pt x="120" y="0"/>
                      </a:lnTo>
                      <a:lnTo>
                        <a:pt x="134" y="0"/>
                      </a:lnTo>
                      <a:lnTo>
                        <a:pt x="146" y="0"/>
                      </a:lnTo>
                      <a:lnTo>
                        <a:pt x="162" y="6"/>
                      </a:lnTo>
                      <a:lnTo>
                        <a:pt x="178" y="12"/>
                      </a:lnTo>
                      <a:lnTo>
                        <a:pt x="194" y="22"/>
                      </a:lnTo>
                      <a:lnTo>
                        <a:pt x="226" y="44"/>
                      </a:lnTo>
                      <a:lnTo>
                        <a:pt x="256" y="70"/>
                      </a:lnTo>
                      <a:lnTo>
                        <a:pt x="280" y="94"/>
                      </a:lnTo>
                      <a:lnTo>
                        <a:pt x="290" y="104"/>
                      </a:lnTo>
                      <a:lnTo>
                        <a:pt x="298" y="114"/>
                      </a:lnTo>
                      <a:lnTo>
                        <a:pt x="304" y="120"/>
                      </a:lnTo>
                      <a:lnTo>
                        <a:pt x="306" y="124"/>
                      </a:lnTo>
                      <a:lnTo>
                        <a:pt x="306" y="126"/>
                      </a:lnTo>
                      <a:lnTo>
                        <a:pt x="302" y="124"/>
                      </a:lnTo>
                      <a:lnTo>
                        <a:pt x="296" y="122"/>
                      </a:lnTo>
                      <a:lnTo>
                        <a:pt x="288" y="118"/>
                      </a:lnTo>
                      <a:lnTo>
                        <a:pt x="268" y="108"/>
                      </a:lnTo>
                      <a:lnTo>
                        <a:pt x="244" y="96"/>
                      </a:lnTo>
                      <a:lnTo>
                        <a:pt x="216" y="86"/>
                      </a:lnTo>
                      <a:lnTo>
                        <a:pt x="186" y="78"/>
                      </a:lnTo>
                      <a:lnTo>
                        <a:pt x="174" y="76"/>
                      </a:lnTo>
                      <a:lnTo>
                        <a:pt x="160" y="78"/>
                      </a:lnTo>
                      <a:lnTo>
                        <a:pt x="148" y="80"/>
                      </a:lnTo>
                      <a:lnTo>
                        <a:pt x="138" y="84"/>
                      </a:lnTo>
                      <a:lnTo>
                        <a:pt x="128" y="92"/>
                      </a:lnTo>
                      <a:lnTo>
                        <a:pt x="118" y="106"/>
                      </a:lnTo>
                      <a:lnTo>
                        <a:pt x="108" y="122"/>
                      </a:lnTo>
                      <a:lnTo>
                        <a:pt x="96" y="142"/>
                      </a:lnTo>
                      <a:lnTo>
                        <a:pt x="84" y="164"/>
                      </a:lnTo>
                      <a:lnTo>
                        <a:pt x="74" y="188"/>
                      </a:lnTo>
                      <a:lnTo>
                        <a:pt x="52" y="238"/>
                      </a:lnTo>
                      <a:lnTo>
                        <a:pt x="32" y="286"/>
                      </a:lnTo>
                      <a:lnTo>
                        <a:pt x="24" y="308"/>
                      </a:lnTo>
                      <a:lnTo>
                        <a:pt x="16" y="326"/>
                      </a:lnTo>
                      <a:lnTo>
                        <a:pt x="10" y="342"/>
                      </a:lnTo>
                      <a:lnTo>
                        <a:pt x="6" y="352"/>
                      </a:lnTo>
                      <a:lnTo>
                        <a:pt x="2" y="360"/>
                      </a:lnTo>
                      <a:lnTo>
                        <a:pt x="0" y="360"/>
                      </a:lnTo>
                      <a:close/>
                    </a:path>
                  </a:pathLst>
                </a:custGeom>
                <a:solidFill>
                  <a:srgbClr val="008000"/>
                </a:solidFill>
                <a:ln w="9525">
                  <a:solidFill>
                    <a:srgbClr val="000000"/>
                  </a:solidFill>
                  <a:round/>
                  <a:headEnd/>
                  <a:tailEnd/>
                </a:ln>
              </p:spPr>
              <p:txBody>
                <a:bodyPr/>
                <a:lstStyle/>
                <a:p>
                  <a:endParaRPr lang="es-AR"/>
                </a:p>
              </p:txBody>
            </p:sp>
            <p:sp>
              <p:nvSpPr>
                <p:cNvPr id="74907" name="Freeform 393"/>
                <p:cNvSpPr>
                  <a:spLocks/>
                </p:cNvSpPr>
                <p:nvPr/>
              </p:nvSpPr>
              <p:spPr bwMode="auto">
                <a:xfrm>
                  <a:off x="4350" y="1944"/>
                  <a:ext cx="324" cy="246"/>
                </a:xfrm>
                <a:custGeom>
                  <a:avLst/>
                  <a:gdLst>
                    <a:gd name="T0" fmla="*/ 324 w 324"/>
                    <a:gd name="T1" fmla="*/ 246 h 246"/>
                    <a:gd name="T2" fmla="*/ 324 w 324"/>
                    <a:gd name="T3" fmla="*/ 242 h 246"/>
                    <a:gd name="T4" fmla="*/ 322 w 324"/>
                    <a:gd name="T5" fmla="*/ 234 h 246"/>
                    <a:gd name="T6" fmla="*/ 320 w 324"/>
                    <a:gd name="T7" fmla="*/ 222 h 246"/>
                    <a:gd name="T8" fmla="*/ 314 w 324"/>
                    <a:gd name="T9" fmla="*/ 208 h 246"/>
                    <a:gd name="T10" fmla="*/ 310 w 324"/>
                    <a:gd name="T11" fmla="*/ 192 h 246"/>
                    <a:gd name="T12" fmla="*/ 302 w 324"/>
                    <a:gd name="T13" fmla="*/ 172 h 246"/>
                    <a:gd name="T14" fmla="*/ 286 w 324"/>
                    <a:gd name="T15" fmla="*/ 132 h 246"/>
                    <a:gd name="T16" fmla="*/ 268 w 324"/>
                    <a:gd name="T17" fmla="*/ 90 h 246"/>
                    <a:gd name="T18" fmla="*/ 248 w 324"/>
                    <a:gd name="T19" fmla="*/ 52 h 246"/>
                    <a:gd name="T20" fmla="*/ 238 w 324"/>
                    <a:gd name="T21" fmla="*/ 36 h 246"/>
                    <a:gd name="T22" fmla="*/ 226 w 324"/>
                    <a:gd name="T23" fmla="*/ 22 h 246"/>
                    <a:gd name="T24" fmla="*/ 216 w 324"/>
                    <a:gd name="T25" fmla="*/ 12 h 246"/>
                    <a:gd name="T26" fmla="*/ 206 w 324"/>
                    <a:gd name="T27" fmla="*/ 4 h 246"/>
                    <a:gd name="T28" fmla="*/ 194 w 324"/>
                    <a:gd name="T29" fmla="*/ 0 h 246"/>
                    <a:gd name="T30" fmla="*/ 182 w 324"/>
                    <a:gd name="T31" fmla="*/ 0 h 246"/>
                    <a:gd name="T32" fmla="*/ 168 w 324"/>
                    <a:gd name="T33" fmla="*/ 2 h 246"/>
                    <a:gd name="T34" fmla="*/ 152 w 324"/>
                    <a:gd name="T35" fmla="*/ 4 h 246"/>
                    <a:gd name="T36" fmla="*/ 118 w 324"/>
                    <a:gd name="T37" fmla="*/ 16 h 246"/>
                    <a:gd name="T38" fmla="*/ 86 w 324"/>
                    <a:gd name="T39" fmla="*/ 32 h 246"/>
                    <a:gd name="T40" fmla="*/ 54 w 324"/>
                    <a:gd name="T41" fmla="*/ 48 h 246"/>
                    <a:gd name="T42" fmla="*/ 28 w 324"/>
                    <a:gd name="T43" fmla="*/ 64 h 246"/>
                    <a:gd name="T44" fmla="*/ 16 w 324"/>
                    <a:gd name="T45" fmla="*/ 72 h 246"/>
                    <a:gd name="T46" fmla="*/ 8 w 324"/>
                    <a:gd name="T47" fmla="*/ 78 h 246"/>
                    <a:gd name="T48" fmla="*/ 2 w 324"/>
                    <a:gd name="T49" fmla="*/ 82 h 246"/>
                    <a:gd name="T50" fmla="*/ 0 w 324"/>
                    <a:gd name="T51" fmla="*/ 84 h 246"/>
                    <a:gd name="T52" fmla="*/ 0 w 324"/>
                    <a:gd name="T53" fmla="*/ 86 h 246"/>
                    <a:gd name="T54" fmla="*/ 4 w 324"/>
                    <a:gd name="T55" fmla="*/ 84 h 246"/>
                    <a:gd name="T56" fmla="*/ 10 w 324"/>
                    <a:gd name="T57" fmla="*/ 84 h 246"/>
                    <a:gd name="T58" fmla="*/ 18 w 324"/>
                    <a:gd name="T59" fmla="*/ 82 h 246"/>
                    <a:gd name="T60" fmla="*/ 40 w 324"/>
                    <a:gd name="T61" fmla="*/ 74 h 246"/>
                    <a:gd name="T62" fmla="*/ 68 w 324"/>
                    <a:gd name="T63" fmla="*/ 66 h 246"/>
                    <a:gd name="T64" fmla="*/ 96 w 324"/>
                    <a:gd name="T65" fmla="*/ 60 h 246"/>
                    <a:gd name="T66" fmla="*/ 126 w 324"/>
                    <a:gd name="T67" fmla="*/ 54 h 246"/>
                    <a:gd name="T68" fmla="*/ 154 w 324"/>
                    <a:gd name="T69" fmla="*/ 54 h 246"/>
                    <a:gd name="T70" fmla="*/ 178 w 324"/>
                    <a:gd name="T71" fmla="*/ 58 h 246"/>
                    <a:gd name="T72" fmla="*/ 188 w 324"/>
                    <a:gd name="T73" fmla="*/ 64 h 246"/>
                    <a:gd name="T74" fmla="*/ 200 w 324"/>
                    <a:gd name="T75" fmla="*/ 72 h 246"/>
                    <a:gd name="T76" fmla="*/ 212 w 324"/>
                    <a:gd name="T77" fmla="*/ 84 h 246"/>
                    <a:gd name="T78" fmla="*/ 224 w 324"/>
                    <a:gd name="T79" fmla="*/ 98 h 246"/>
                    <a:gd name="T80" fmla="*/ 246 w 324"/>
                    <a:gd name="T81" fmla="*/ 130 h 246"/>
                    <a:gd name="T82" fmla="*/ 270 w 324"/>
                    <a:gd name="T83" fmla="*/ 164 h 246"/>
                    <a:gd name="T84" fmla="*/ 290 w 324"/>
                    <a:gd name="T85" fmla="*/ 196 h 246"/>
                    <a:gd name="T86" fmla="*/ 300 w 324"/>
                    <a:gd name="T87" fmla="*/ 210 h 246"/>
                    <a:gd name="T88" fmla="*/ 308 w 324"/>
                    <a:gd name="T89" fmla="*/ 224 h 246"/>
                    <a:gd name="T90" fmla="*/ 314 w 324"/>
                    <a:gd name="T91" fmla="*/ 234 h 246"/>
                    <a:gd name="T92" fmla="*/ 318 w 324"/>
                    <a:gd name="T93" fmla="*/ 242 h 246"/>
                    <a:gd name="T94" fmla="*/ 322 w 324"/>
                    <a:gd name="T95" fmla="*/ 246 h 246"/>
                    <a:gd name="T96" fmla="*/ 324 w 324"/>
                    <a:gd name="T97" fmla="*/ 246 h 2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4"/>
                    <a:gd name="T148" fmla="*/ 0 h 246"/>
                    <a:gd name="T149" fmla="*/ 324 w 324"/>
                    <a:gd name="T150" fmla="*/ 246 h 2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4" h="246">
                      <a:moveTo>
                        <a:pt x="324" y="246"/>
                      </a:moveTo>
                      <a:lnTo>
                        <a:pt x="324" y="242"/>
                      </a:lnTo>
                      <a:lnTo>
                        <a:pt x="322" y="234"/>
                      </a:lnTo>
                      <a:lnTo>
                        <a:pt x="320" y="222"/>
                      </a:lnTo>
                      <a:lnTo>
                        <a:pt x="314" y="208"/>
                      </a:lnTo>
                      <a:lnTo>
                        <a:pt x="310" y="192"/>
                      </a:lnTo>
                      <a:lnTo>
                        <a:pt x="302" y="172"/>
                      </a:lnTo>
                      <a:lnTo>
                        <a:pt x="286" y="132"/>
                      </a:lnTo>
                      <a:lnTo>
                        <a:pt x="268" y="90"/>
                      </a:lnTo>
                      <a:lnTo>
                        <a:pt x="248" y="52"/>
                      </a:lnTo>
                      <a:lnTo>
                        <a:pt x="238" y="36"/>
                      </a:lnTo>
                      <a:lnTo>
                        <a:pt x="226" y="22"/>
                      </a:lnTo>
                      <a:lnTo>
                        <a:pt x="216" y="12"/>
                      </a:lnTo>
                      <a:lnTo>
                        <a:pt x="206" y="4"/>
                      </a:lnTo>
                      <a:lnTo>
                        <a:pt x="194" y="0"/>
                      </a:lnTo>
                      <a:lnTo>
                        <a:pt x="182" y="0"/>
                      </a:lnTo>
                      <a:lnTo>
                        <a:pt x="168" y="2"/>
                      </a:lnTo>
                      <a:lnTo>
                        <a:pt x="152" y="4"/>
                      </a:lnTo>
                      <a:lnTo>
                        <a:pt x="118" y="16"/>
                      </a:lnTo>
                      <a:lnTo>
                        <a:pt x="86" y="32"/>
                      </a:lnTo>
                      <a:lnTo>
                        <a:pt x="54" y="48"/>
                      </a:lnTo>
                      <a:lnTo>
                        <a:pt x="28" y="64"/>
                      </a:lnTo>
                      <a:lnTo>
                        <a:pt x="16" y="72"/>
                      </a:lnTo>
                      <a:lnTo>
                        <a:pt x="8" y="78"/>
                      </a:lnTo>
                      <a:lnTo>
                        <a:pt x="2" y="82"/>
                      </a:lnTo>
                      <a:lnTo>
                        <a:pt x="0" y="84"/>
                      </a:lnTo>
                      <a:lnTo>
                        <a:pt x="0" y="86"/>
                      </a:lnTo>
                      <a:lnTo>
                        <a:pt x="4" y="84"/>
                      </a:lnTo>
                      <a:lnTo>
                        <a:pt x="10" y="84"/>
                      </a:lnTo>
                      <a:lnTo>
                        <a:pt x="18" y="82"/>
                      </a:lnTo>
                      <a:lnTo>
                        <a:pt x="40" y="74"/>
                      </a:lnTo>
                      <a:lnTo>
                        <a:pt x="68" y="66"/>
                      </a:lnTo>
                      <a:lnTo>
                        <a:pt x="96" y="60"/>
                      </a:lnTo>
                      <a:lnTo>
                        <a:pt x="126" y="54"/>
                      </a:lnTo>
                      <a:lnTo>
                        <a:pt x="154" y="54"/>
                      </a:lnTo>
                      <a:lnTo>
                        <a:pt x="178" y="58"/>
                      </a:lnTo>
                      <a:lnTo>
                        <a:pt x="188" y="64"/>
                      </a:lnTo>
                      <a:lnTo>
                        <a:pt x="200" y="72"/>
                      </a:lnTo>
                      <a:lnTo>
                        <a:pt x="212" y="84"/>
                      </a:lnTo>
                      <a:lnTo>
                        <a:pt x="224" y="98"/>
                      </a:lnTo>
                      <a:lnTo>
                        <a:pt x="246" y="130"/>
                      </a:lnTo>
                      <a:lnTo>
                        <a:pt x="270" y="164"/>
                      </a:lnTo>
                      <a:lnTo>
                        <a:pt x="290" y="196"/>
                      </a:lnTo>
                      <a:lnTo>
                        <a:pt x="300" y="210"/>
                      </a:lnTo>
                      <a:lnTo>
                        <a:pt x="308" y="224"/>
                      </a:lnTo>
                      <a:lnTo>
                        <a:pt x="314" y="234"/>
                      </a:lnTo>
                      <a:lnTo>
                        <a:pt x="318" y="242"/>
                      </a:lnTo>
                      <a:lnTo>
                        <a:pt x="322" y="246"/>
                      </a:lnTo>
                      <a:lnTo>
                        <a:pt x="324" y="246"/>
                      </a:lnTo>
                      <a:close/>
                    </a:path>
                  </a:pathLst>
                </a:custGeom>
                <a:solidFill>
                  <a:srgbClr val="008000"/>
                </a:solidFill>
                <a:ln w="9525">
                  <a:solidFill>
                    <a:srgbClr val="000000"/>
                  </a:solidFill>
                  <a:round/>
                  <a:headEnd/>
                  <a:tailEnd/>
                </a:ln>
              </p:spPr>
              <p:txBody>
                <a:bodyPr/>
                <a:lstStyle/>
                <a:p>
                  <a:endParaRPr lang="es-AR"/>
                </a:p>
              </p:txBody>
            </p:sp>
            <p:grpSp>
              <p:nvGrpSpPr>
                <p:cNvPr id="74908" name="Group 394"/>
                <p:cNvGrpSpPr>
                  <a:grpSpLocks/>
                </p:cNvGrpSpPr>
                <p:nvPr/>
              </p:nvGrpSpPr>
              <p:grpSpPr bwMode="auto">
                <a:xfrm>
                  <a:off x="4316" y="2112"/>
                  <a:ext cx="698" cy="414"/>
                  <a:chOff x="4316" y="2112"/>
                  <a:chExt cx="698" cy="414"/>
                </a:xfrm>
              </p:grpSpPr>
              <p:sp>
                <p:nvSpPr>
                  <p:cNvPr id="75072" name="Freeform 395"/>
                  <p:cNvSpPr>
                    <a:spLocks/>
                  </p:cNvSpPr>
                  <p:nvPr/>
                </p:nvSpPr>
                <p:spPr bwMode="auto">
                  <a:xfrm>
                    <a:off x="4684" y="2112"/>
                    <a:ext cx="330" cy="414"/>
                  </a:xfrm>
                  <a:custGeom>
                    <a:avLst/>
                    <a:gdLst>
                      <a:gd name="T0" fmla="*/ 0 w 330"/>
                      <a:gd name="T1" fmla="*/ 414 h 414"/>
                      <a:gd name="T2" fmla="*/ 0 w 330"/>
                      <a:gd name="T3" fmla="*/ 408 h 414"/>
                      <a:gd name="T4" fmla="*/ 2 w 330"/>
                      <a:gd name="T5" fmla="*/ 394 h 414"/>
                      <a:gd name="T6" fmla="*/ 4 w 330"/>
                      <a:gd name="T7" fmla="*/ 376 h 414"/>
                      <a:gd name="T8" fmla="*/ 8 w 330"/>
                      <a:gd name="T9" fmla="*/ 352 h 414"/>
                      <a:gd name="T10" fmla="*/ 14 w 330"/>
                      <a:gd name="T11" fmla="*/ 322 h 414"/>
                      <a:gd name="T12" fmla="*/ 20 w 330"/>
                      <a:gd name="T13" fmla="*/ 292 h 414"/>
                      <a:gd name="T14" fmla="*/ 28 w 330"/>
                      <a:gd name="T15" fmla="*/ 258 h 414"/>
                      <a:gd name="T16" fmla="*/ 36 w 330"/>
                      <a:gd name="T17" fmla="*/ 224 h 414"/>
                      <a:gd name="T18" fmla="*/ 56 w 330"/>
                      <a:gd name="T19" fmla="*/ 154 h 414"/>
                      <a:gd name="T20" fmla="*/ 66 w 330"/>
                      <a:gd name="T21" fmla="*/ 120 h 414"/>
                      <a:gd name="T22" fmla="*/ 76 w 330"/>
                      <a:gd name="T23" fmla="*/ 88 h 414"/>
                      <a:gd name="T24" fmla="*/ 88 w 330"/>
                      <a:gd name="T25" fmla="*/ 62 h 414"/>
                      <a:gd name="T26" fmla="*/ 98 w 330"/>
                      <a:gd name="T27" fmla="*/ 38 h 414"/>
                      <a:gd name="T28" fmla="*/ 110 w 330"/>
                      <a:gd name="T29" fmla="*/ 20 h 414"/>
                      <a:gd name="T30" fmla="*/ 120 w 330"/>
                      <a:gd name="T31" fmla="*/ 8 h 414"/>
                      <a:gd name="T32" fmla="*/ 132 w 330"/>
                      <a:gd name="T33" fmla="*/ 2 h 414"/>
                      <a:gd name="T34" fmla="*/ 144 w 330"/>
                      <a:gd name="T35" fmla="*/ 0 h 414"/>
                      <a:gd name="T36" fmla="*/ 158 w 330"/>
                      <a:gd name="T37" fmla="*/ 2 h 414"/>
                      <a:gd name="T38" fmla="*/ 174 w 330"/>
                      <a:gd name="T39" fmla="*/ 8 h 414"/>
                      <a:gd name="T40" fmla="*/ 192 w 330"/>
                      <a:gd name="T41" fmla="*/ 16 h 414"/>
                      <a:gd name="T42" fmla="*/ 208 w 330"/>
                      <a:gd name="T43" fmla="*/ 28 h 414"/>
                      <a:gd name="T44" fmla="*/ 244 w 330"/>
                      <a:gd name="T45" fmla="*/ 54 h 414"/>
                      <a:gd name="T46" fmla="*/ 276 w 330"/>
                      <a:gd name="T47" fmla="*/ 82 h 414"/>
                      <a:gd name="T48" fmla="*/ 302 w 330"/>
                      <a:gd name="T49" fmla="*/ 110 h 414"/>
                      <a:gd name="T50" fmla="*/ 314 w 330"/>
                      <a:gd name="T51" fmla="*/ 122 h 414"/>
                      <a:gd name="T52" fmla="*/ 322 w 330"/>
                      <a:gd name="T53" fmla="*/ 132 h 414"/>
                      <a:gd name="T54" fmla="*/ 328 w 330"/>
                      <a:gd name="T55" fmla="*/ 140 h 414"/>
                      <a:gd name="T56" fmla="*/ 330 w 330"/>
                      <a:gd name="T57" fmla="*/ 144 h 414"/>
                      <a:gd name="T58" fmla="*/ 330 w 330"/>
                      <a:gd name="T59" fmla="*/ 146 h 414"/>
                      <a:gd name="T60" fmla="*/ 326 w 330"/>
                      <a:gd name="T61" fmla="*/ 144 h 414"/>
                      <a:gd name="T62" fmla="*/ 320 w 330"/>
                      <a:gd name="T63" fmla="*/ 142 h 414"/>
                      <a:gd name="T64" fmla="*/ 312 w 330"/>
                      <a:gd name="T65" fmla="*/ 138 h 414"/>
                      <a:gd name="T66" fmla="*/ 290 w 330"/>
                      <a:gd name="T67" fmla="*/ 126 h 414"/>
                      <a:gd name="T68" fmla="*/ 262 w 330"/>
                      <a:gd name="T69" fmla="*/ 112 h 414"/>
                      <a:gd name="T70" fmla="*/ 232 w 330"/>
                      <a:gd name="T71" fmla="*/ 100 h 414"/>
                      <a:gd name="T72" fmla="*/ 202 w 330"/>
                      <a:gd name="T73" fmla="*/ 92 h 414"/>
                      <a:gd name="T74" fmla="*/ 188 w 330"/>
                      <a:gd name="T75" fmla="*/ 90 h 414"/>
                      <a:gd name="T76" fmla="*/ 174 w 330"/>
                      <a:gd name="T77" fmla="*/ 90 h 414"/>
                      <a:gd name="T78" fmla="*/ 162 w 330"/>
                      <a:gd name="T79" fmla="*/ 92 h 414"/>
                      <a:gd name="T80" fmla="*/ 150 w 330"/>
                      <a:gd name="T81" fmla="*/ 98 h 414"/>
                      <a:gd name="T82" fmla="*/ 140 w 330"/>
                      <a:gd name="T83" fmla="*/ 108 h 414"/>
                      <a:gd name="T84" fmla="*/ 128 w 330"/>
                      <a:gd name="T85" fmla="*/ 124 h 414"/>
                      <a:gd name="T86" fmla="*/ 116 w 330"/>
                      <a:gd name="T87" fmla="*/ 142 h 414"/>
                      <a:gd name="T88" fmla="*/ 104 w 330"/>
                      <a:gd name="T89" fmla="*/ 166 h 414"/>
                      <a:gd name="T90" fmla="*/ 92 w 330"/>
                      <a:gd name="T91" fmla="*/ 192 h 414"/>
                      <a:gd name="T92" fmla="*/ 80 w 330"/>
                      <a:gd name="T93" fmla="*/ 218 h 414"/>
                      <a:gd name="T94" fmla="*/ 56 w 330"/>
                      <a:gd name="T95" fmla="*/ 276 h 414"/>
                      <a:gd name="T96" fmla="*/ 44 w 330"/>
                      <a:gd name="T97" fmla="*/ 304 h 414"/>
                      <a:gd name="T98" fmla="*/ 34 w 330"/>
                      <a:gd name="T99" fmla="*/ 332 h 414"/>
                      <a:gd name="T100" fmla="*/ 26 w 330"/>
                      <a:gd name="T101" fmla="*/ 356 h 414"/>
                      <a:gd name="T102" fmla="*/ 18 w 330"/>
                      <a:gd name="T103" fmla="*/ 376 h 414"/>
                      <a:gd name="T104" fmla="*/ 10 w 330"/>
                      <a:gd name="T105" fmla="*/ 394 h 414"/>
                      <a:gd name="T106" fmla="*/ 6 w 330"/>
                      <a:gd name="T107" fmla="*/ 406 h 414"/>
                      <a:gd name="T108" fmla="*/ 2 w 330"/>
                      <a:gd name="T109" fmla="*/ 414 h 414"/>
                      <a:gd name="T110" fmla="*/ 0 w 330"/>
                      <a:gd name="T111" fmla="*/ 414 h 4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0"/>
                      <a:gd name="T169" fmla="*/ 0 h 414"/>
                      <a:gd name="T170" fmla="*/ 330 w 330"/>
                      <a:gd name="T171" fmla="*/ 414 h 4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0" h="414">
                        <a:moveTo>
                          <a:pt x="0" y="414"/>
                        </a:moveTo>
                        <a:lnTo>
                          <a:pt x="0" y="408"/>
                        </a:lnTo>
                        <a:lnTo>
                          <a:pt x="2" y="394"/>
                        </a:lnTo>
                        <a:lnTo>
                          <a:pt x="4" y="376"/>
                        </a:lnTo>
                        <a:lnTo>
                          <a:pt x="8" y="352"/>
                        </a:lnTo>
                        <a:lnTo>
                          <a:pt x="14" y="322"/>
                        </a:lnTo>
                        <a:lnTo>
                          <a:pt x="20" y="292"/>
                        </a:lnTo>
                        <a:lnTo>
                          <a:pt x="28" y="258"/>
                        </a:lnTo>
                        <a:lnTo>
                          <a:pt x="36" y="224"/>
                        </a:lnTo>
                        <a:lnTo>
                          <a:pt x="56" y="154"/>
                        </a:lnTo>
                        <a:lnTo>
                          <a:pt x="66" y="120"/>
                        </a:lnTo>
                        <a:lnTo>
                          <a:pt x="76" y="88"/>
                        </a:lnTo>
                        <a:lnTo>
                          <a:pt x="88" y="62"/>
                        </a:lnTo>
                        <a:lnTo>
                          <a:pt x="98" y="38"/>
                        </a:lnTo>
                        <a:lnTo>
                          <a:pt x="110" y="20"/>
                        </a:lnTo>
                        <a:lnTo>
                          <a:pt x="120" y="8"/>
                        </a:lnTo>
                        <a:lnTo>
                          <a:pt x="132" y="2"/>
                        </a:lnTo>
                        <a:lnTo>
                          <a:pt x="144" y="0"/>
                        </a:lnTo>
                        <a:lnTo>
                          <a:pt x="158" y="2"/>
                        </a:lnTo>
                        <a:lnTo>
                          <a:pt x="174" y="8"/>
                        </a:lnTo>
                        <a:lnTo>
                          <a:pt x="192" y="16"/>
                        </a:lnTo>
                        <a:lnTo>
                          <a:pt x="208" y="28"/>
                        </a:lnTo>
                        <a:lnTo>
                          <a:pt x="244" y="54"/>
                        </a:lnTo>
                        <a:lnTo>
                          <a:pt x="276" y="82"/>
                        </a:lnTo>
                        <a:lnTo>
                          <a:pt x="302" y="110"/>
                        </a:lnTo>
                        <a:lnTo>
                          <a:pt x="314" y="122"/>
                        </a:lnTo>
                        <a:lnTo>
                          <a:pt x="322" y="132"/>
                        </a:lnTo>
                        <a:lnTo>
                          <a:pt x="328" y="140"/>
                        </a:lnTo>
                        <a:lnTo>
                          <a:pt x="330" y="144"/>
                        </a:lnTo>
                        <a:lnTo>
                          <a:pt x="330" y="146"/>
                        </a:lnTo>
                        <a:lnTo>
                          <a:pt x="326" y="144"/>
                        </a:lnTo>
                        <a:lnTo>
                          <a:pt x="320" y="142"/>
                        </a:lnTo>
                        <a:lnTo>
                          <a:pt x="312" y="138"/>
                        </a:lnTo>
                        <a:lnTo>
                          <a:pt x="290" y="126"/>
                        </a:lnTo>
                        <a:lnTo>
                          <a:pt x="262" y="112"/>
                        </a:lnTo>
                        <a:lnTo>
                          <a:pt x="232" y="100"/>
                        </a:lnTo>
                        <a:lnTo>
                          <a:pt x="202" y="92"/>
                        </a:lnTo>
                        <a:lnTo>
                          <a:pt x="188" y="90"/>
                        </a:lnTo>
                        <a:lnTo>
                          <a:pt x="174" y="90"/>
                        </a:lnTo>
                        <a:lnTo>
                          <a:pt x="162" y="92"/>
                        </a:lnTo>
                        <a:lnTo>
                          <a:pt x="150" y="98"/>
                        </a:lnTo>
                        <a:lnTo>
                          <a:pt x="140" y="108"/>
                        </a:lnTo>
                        <a:lnTo>
                          <a:pt x="128" y="124"/>
                        </a:lnTo>
                        <a:lnTo>
                          <a:pt x="116" y="142"/>
                        </a:lnTo>
                        <a:lnTo>
                          <a:pt x="104" y="166"/>
                        </a:lnTo>
                        <a:lnTo>
                          <a:pt x="92" y="192"/>
                        </a:lnTo>
                        <a:lnTo>
                          <a:pt x="80" y="218"/>
                        </a:lnTo>
                        <a:lnTo>
                          <a:pt x="56" y="276"/>
                        </a:lnTo>
                        <a:lnTo>
                          <a:pt x="44" y="304"/>
                        </a:lnTo>
                        <a:lnTo>
                          <a:pt x="34" y="332"/>
                        </a:lnTo>
                        <a:lnTo>
                          <a:pt x="26" y="356"/>
                        </a:lnTo>
                        <a:lnTo>
                          <a:pt x="18" y="376"/>
                        </a:lnTo>
                        <a:lnTo>
                          <a:pt x="10" y="394"/>
                        </a:lnTo>
                        <a:lnTo>
                          <a:pt x="6" y="406"/>
                        </a:lnTo>
                        <a:lnTo>
                          <a:pt x="2" y="414"/>
                        </a:lnTo>
                        <a:lnTo>
                          <a:pt x="0" y="414"/>
                        </a:lnTo>
                        <a:close/>
                      </a:path>
                    </a:pathLst>
                  </a:custGeom>
                  <a:solidFill>
                    <a:srgbClr val="008000"/>
                  </a:solidFill>
                  <a:ln w="9525">
                    <a:solidFill>
                      <a:srgbClr val="000000"/>
                    </a:solidFill>
                    <a:round/>
                    <a:headEnd/>
                    <a:tailEnd/>
                  </a:ln>
                </p:spPr>
                <p:txBody>
                  <a:bodyPr/>
                  <a:lstStyle/>
                  <a:p>
                    <a:endParaRPr lang="es-AR"/>
                  </a:p>
                </p:txBody>
              </p:sp>
              <p:sp>
                <p:nvSpPr>
                  <p:cNvPr id="75073" name="Freeform 396"/>
                  <p:cNvSpPr>
                    <a:spLocks/>
                  </p:cNvSpPr>
                  <p:nvPr/>
                </p:nvSpPr>
                <p:spPr bwMode="auto">
                  <a:xfrm>
                    <a:off x="4316" y="2236"/>
                    <a:ext cx="350" cy="280"/>
                  </a:xfrm>
                  <a:custGeom>
                    <a:avLst/>
                    <a:gdLst>
                      <a:gd name="T0" fmla="*/ 350 w 350"/>
                      <a:gd name="T1" fmla="*/ 280 h 280"/>
                      <a:gd name="T2" fmla="*/ 350 w 350"/>
                      <a:gd name="T3" fmla="*/ 276 h 280"/>
                      <a:gd name="T4" fmla="*/ 348 w 350"/>
                      <a:gd name="T5" fmla="*/ 266 h 280"/>
                      <a:gd name="T6" fmla="*/ 346 w 350"/>
                      <a:gd name="T7" fmla="*/ 254 h 280"/>
                      <a:gd name="T8" fmla="*/ 342 w 350"/>
                      <a:gd name="T9" fmla="*/ 238 h 280"/>
                      <a:gd name="T10" fmla="*/ 336 w 350"/>
                      <a:gd name="T11" fmla="*/ 218 h 280"/>
                      <a:gd name="T12" fmla="*/ 328 w 350"/>
                      <a:gd name="T13" fmla="*/ 196 h 280"/>
                      <a:gd name="T14" fmla="*/ 312 w 350"/>
                      <a:gd name="T15" fmla="*/ 150 h 280"/>
                      <a:gd name="T16" fmla="*/ 292 w 350"/>
                      <a:gd name="T17" fmla="*/ 104 h 280"/>
                      <a:gd name="T18" fmla="*/ 280 w 350"/>
                      <a:gd name="T19" fmla="*/ 80 h 280"/>
                      <a:gd name="T20" fmla="*/ 270 w 350"/>
                      <a:gd name="T21" fmla="*/ 60 h 280"/>
                      <a:gd name="T22" fmla="*/ 258 w 350"/>
                      <a:gd name="T23" fmla="*/ 42 h 280"/>
                      <a:gd name="T24" fmla="*/ 246 w 350"/>
                      <a:gd name="T25" fmla="*/ 26 h 280"/>
                      <a:gd name="T26" fmla="*/ 236 w 350"/>
                      <a:gd name="T27" fmla="*/ 14 h 280"/>
                      <a:gd name="T28" fmla="*/ 224 w 350"/>
                      <a:gd name="T29" fmla="*/ 6 h 280"/>
                      <a:gd name="T30" fmla="*/ 212 w 350"/>
                      <a:gd name="T31" fmla="*/ 2 h 280"/>
                      <a:gd name="T32" fmla="*/ 198 w 350"/>
                      <a:gd name="T33" fmla="*/ 0 h 280"/>
                      <a:gd name="T34" fmla="*/ 182 w 350"/>
                      <a:gd name="T35" fmla="*/ 2 h 280"/>
                      <a:gd name="T36" fmla="*/ 164 w 350"/>
                      <a:gd name="T37" fmla="*/ 6 h 280"/>
                      <a:gd name="T38" fmla="*/ 128 w 350"/>
                      <a:gd name="T39" fmla="*/ 20 h 280"/>
                      <a:gd name="T40" fmla="*/ 92 w 350"/>
                      <a:gd name="T41" fmla="*/ 38 h 280"/>
                      <a:gd name="T42" fmla="*/ 58 w 350"/>
                      <a:gd name="T43" fmla="*/ 56 h 280"/>
                      <a:gd name="T44" fmla="*/ 42 w 350"/>
                      <a:gd name="T45" fmla="*/ 66 h 280"/>
                      <a:gd name="T46" fmla="*/ 30 w 350"/>
                      <a:gd name="T47" fmla="*/ 76 h 280"/>
                      <a:gd name="T48" fmla="*/ 18 w 350"/>
                      <a:gd name="T49" fmla="*/ 84 h 280"/>
                      <a:gd name="T50" fmla="*/ 8 w 350"/>
                      <a:gd name="T51" fmla="*/ 90 h 280"/>
                      <a:gd name="T52" fmla="*/ 2 w 350"/>
                      <a:gd name="T53" fmla="*/ 96 h 280"/>
                      <a:gd name="T54" fmla="*/ 0 w 350"/>
                      <a:gd name="T55" fmla="*/ 98 h 280"/>
                      <a:gd name="T56" fmla="*/ 0 w 350"/>
                      <a:gd name="T57" fmla="*/ 100 h 280"/>
                      <a:gd name="T58" fmla="*/ 4 w 350"/>
                      <a:gd name="T59" fmla="*/ 98 h 280"/>
                      <a:gd name="T60" fmla="*/ 10 w 350"/>
                      <a:gd name="T61" fmla="*/ 96 h 280"/>
                      <a:gd name="T62" fmla="*/ 20 w 350"/>
                      <a:gd name="T63" fmla="*/ 94 h 280"/>
                      <a:gd name="T64" fmla="*/ 30 w 350"/>
                      <a:gd name="T65" fmla="*/ 90 h 280"/>
                      <a:gd name="T66" fmla="*/ 42 w 350"/>
                      <a:gd name="T67" fmla="*/ 86 h 280"/>
                      <a:gd name="T68" fmla="*/ 72 w 350"/>
                      <a:gd name="T69" fmla="*/ 76 h 280"/>
                      <a:gd name="T70" fmla="*/ 104 w 350"/>
                      <a:gd name="T71" fmla="*/ 68 h 280"/>
                      <a:gd name="T72" fmla="*/ 136 w 350"/>
                      <a:gd name="T73" fmla="*/ 62 h 280"/>
                      <a:gd name="T74" fmla="*/ 166 w 350"/>
                      <a:gd name="T75" fmla="*/ 60 h 280"/>
                      <a:gd name="T76" fmla="*/ 180 w 350"/>
                      <a:gd name="T77" fmla="*/ 62 h 280"/>
                      <a:gd name="T78" fmla="*/ 192 w 350"/>
                      <a:gd name="T79" fmla="*/ 66 h 280"/>
                      <a:gd name="T80" fmla="*/ 204 w 350"/>
                      <a:gd name="T81" fmla="*/ 72 h 280"/>
                      <a:gd name="T82" fmla="*/ 216 w 350"/>
                      <a:gd name="T83" fmla="*/ 84 h 280"/>
                      <a:gd name="T84" fmla="*/ 228 w 350"/>
                      <a:gd name="T85" fmla="*/ 96 h 280"/>
                      <a:gd name="T86" fmla="*/ 240 w 350"/>
                      <a:gd name="T87" fmla="*/ 112 h 280"/>
                      <a:gd name="T88" fmla="*/ 266 w 350"/>
                      <a:gd name="T89" fmla="*/ 148 h 280"/>
                      <a:gd name="T90" fmla="*/ 292 w 350"/>
                      <a:gd name="T91" fmla="*/ 186 h 280"/>
                      <a:gd name="T92" fmla="*/ 314 w 350"/>
                      <a:gd name="T93" fmla="*/ 224 h 280"/>
                      <a:gd name="T94" fmla="*/ 324 w 350"/>
                      <a:gd name="T95" fmla="*/ 240 h 280"/>
                      <a:gd name="T96" fmla="*/ 332 w 350"/>
                      <a:gd name="T97" fmla="*/ 254 h 280"/>
                      <a:gd name="T98" fmla="*/ 338 w 350"/>
                      <a:gd name="T99" fmla="*/ 266 h 280"/>
                      <a:gd name="T100" fmla="*/ 344 w 350"/>
                      <a:gd name="T101" fmla="*/ 274 h 280"/>
                      <a:gd name="T102" fmla="*/ 348 w 350"/>
                      <a:gd name="T103" fmla="*/ 280 h 280"/>
                      <a:gd name="T104" fmla="*/ 350 w 350"/>
                      <a:gd name="T105" fmla="*/ 280 h 2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50"/>
                      <a:gd name="T160" fmla="*/ 0 h 280"/>
                      <a:gd name="T161" fmla="*/ 350 w 350"/>
                      <a:gd name="T162" fmla="*/ 280 h 2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50" h="280">
                        <a:moveTo>
                          <a:pt x="350" y="280"/>
                        </a:moveTo>
                        <a:lnTo>
                          <a:pt x="350" y="276"/>
                        </a:lnTo>
                        <a:lnTo>
                          <a:pt x="348" y="266"/>
                        </a:lnTo>
                        <a:lnTo>
                          <a:pt x="346" y="254"/>
                        </a:lnTo>
                        <a:lnTo>
                          <a:pt x="342" y="238"/>
                        </a:lnTo>
                        <a:lnTo>
                          <a:pt x="336" y="218"/>
                        </a:lnTo>
                        <a:lnTo>
                          <a:pt x="328" y="196"/>
                        </a:lnTo>
                        <a:lnTo>
                          <a:pt x="312" y="150"/>
                        </a:lnTo>
                        <a:lnTo>
                          <a:pt x="292" y="104"/>
                        </a:lnTo>
                        <a:lnTo>
                          <a:pt x="280" y="80"/>
                        </a:lnTo>
                        <a:lnTo>
                          <a:pt x="270" y="60"/>
                        </a:lnTo>
                        <a:lnTo>
                          <a:pt x="258" y="42"/>
                        </a:lnTo>
                        <a:lnTo>
                          <a:pt x="246" y="26"/>
                        </a:lnTo>
                        <a:lnTo>
                          <a:pt x="236" y="14"/>
                        </a:lnTo>
                        <a:lnTo>
                          <a:pt x="224" y="6"/>
                        </a:lnTo>
                        <a:lnTo>
                          <a:pt x="212" y="2"/>
                        </a:lnTo>
                        <a:lnTo>
                          <a:pt x="198" y="0"/>
                        </a:lnTo>
                        <a:lnTo>
                          <a:pt x="182" y="2"/>
                        </a:lnTo>
                        <a:lnTo>
                          <a:pt x="164" y="6"/>
                        </a:lnTo>
                        <a:lnTo>
                          <a:pt x="128" y="20"/>
                        </a:lnTo>
                        <a:lnTo>
                          <a:pt x="92" y="38"/>
                        </a:lnTo>
                        <a:lnTo>
                          <a:pt x="58" y="56"/>
                        </a:lnTo>
                        <a:lnTo>
                          <a:pt x="42" y="66"/>
                        </a:lnTo>
                        <a:lnTo>
                          <a:pt x="30" y="76"/>
                        </a:lnTo>
                        <a:lnTo>
                          <a:pt x="18" y="84"/>
                        </a:lnTo>
                        <a:lnTo>
                          <a:pt x="8" y="90"/>
                        </a:lnTo>
                        <a:lnTo>
                          <a:pt x="2" y="96"/>
                        </a:lnTo>
                        <a:lnTo>
                          <a:pt x="0" y="98"/>
                        </a:lnTo>
                        <a:lnTo>
                          <a:pt x="0" y="100"/>
                        </a:lnTo>
                        <a:lnTo>
                          <a:pt x="4" y="98"/>
                        </a:lnTo>
                        <a:lnTo>
                          <a:pt x="10" y="96"/>
                        </a:lnTo>
                        <a:lnTo>
                          <a:pt x="20" y="94"/>
                        </a:lnTo>
                        <a:lnTo>
                          <a:pt x="30" y="90"/>
                        </a:lnTo>
                        <a:lnTo>
                          <a:pt x="42" y="86"/>
                        </a:lnTo>
                        <a:lnTo>
                          <a:pt x="72" y="76"/>
                        </a:lnTo>
                        <a:lnTo>
                          <a:pt x="104" y="68"/>
                        </a:lnTo>
                        <a:lnTo>
                          <a:pt x="136" y="62"/>
                        </a:lnTo>
                        <a:lnTo>
                          <a:pt x="166" y="60"/>
                        </a:lnTo>
                        <a:lnTo>
                          <a:pt x="180" y="62"/>
                        </a:lnTo>
                        <a:lnTo>
                          <a:pt x="192" y="66"/>
                        </a:lnTo>
                        <a:lnTo>
                          <a:pt x="204" y="72"/>
                        </a:lnTo>
                        <a:lnTo>
                          <a:pt x="216" y="84"/>
                        </a:lnTo>
                        <a:lnTo>
                          <a:pt x="228" y="96"/>
                        </a:lnTo>
                        <a:lnTo>
                          <a:pt x="240" y="112"/>
                        </a:lnTo>
                        <a:lnTo>
                          <a:pt x="266" y="148"/>
                        </a:lnTo>
                        <a:lnTo>
                          <a:pt x="292" y="186"/>
                        </a:lnTo>
                        <a:lnTo>
                          <a:pt x="314" y="224"/>
                        </a:lnTo>
                        <a:lnTo>
                          <a:pt x="324" y="240"/>
                        </a:lnTo>
                        <a:lnTo>
                          <a:pt x="332" y="254"/>
                        </a:lnTo>
                        <a:lnTo>
                          <a:pt x="338" y="266"/>
                        </a:lnTo>
                        <a:lnTo>
                          <a:pt x="344" y="274"/>
                        </a:lnTo>
                        <a:lnTo>
                          <a:pt x="348" y="280"/>
                        </a:lnTo>
                        <a:lnTo>
                          <a:pt x="350" y="280"/>
                        </a:lnTo>
                        <a:close/>
                      </a:path>
                    </a:pathLst>
                  </a:custGeom>
                  <a:solidFill>
                    <a:srgbClr val="008000"/>
                  </a:solidFill>
                  <a:ln w="9525">
                    <a:solidFill>
                      <a:srgbClr val="000000"/>
                    </a:solidFill>
                    <a:round/>
                    <a:headEnd/>
                    <a:tailEnd/>
                  </a:ln>
                </p:spPr>
                <p:txBody>
                  <a:bodyPr/>
                  <a:lstStyle/>
                  <a:p>
                    <a:endParaRPr lang="es-AR"/>
                  </a:p>
                </p:txBody>
              </p:sp>
            </p:grpSp>
            <p:grpSp>
              <p:nvGrpSpPr>
                <p:cNvPr id="74909" name="Group 397"/>
                <p:cNvGrpSpPr>
                  <a:grpSpLocks/>
                </p:cNvGrpSpPr>
                <p:nvPr/>
              </p:nvGrpSpPr>
              <p:grpSpPr bwMode="auto">
                <a:xfrm>
                  <a:off x="4640" y="2392"/>
                  <a:ext cx="446" cy="400"/>
                  <a:chOff x="4640" y="2392"/>
                  <a:chExt cx="446" cy="400"/>
                </a:xfrm>
              </p:grpSpPr>
              <p:sp>
                <p:nvSpPr>
                  <p:cNvPr id="75070" name="Freeform 398"/>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36 w 446"/>
                      <a:gd name="T119" fmla="*/ 248 h 4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46"/>
                      <a:gd name="T181" fmla="*/ 0 h 400"/>
                      <a:gd name="T182" fmla="*/ 446 w 446"/>
                      <a:gd name="T183" fmla="*/ 400 h 4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lnTo>
                          <a:pt x="36" y="248"/>
                        </a:lnTo>
                        <a:close/>
                      </a:path>
                    </a:pathLst>
                  </a:custGeom>
                  <a:solidFill>
                    <a:srgbClr val="008000"/>
                  </a:solidFill>
                  <a:ln w="9525">
                    <a:noFill/>
                    <a:round/>
                    <a:headEnd/>
                    <a:tailEnd/>
                  </a:ln>
                </p:spPr>
                <p:txBody>
                  <a:bodyPr/>
                  <a:lstStyle/>
                  <a:p>
                    <a:endParaRPr lang="es-AR"/>
                  </a:p>
                </p:txBody>
              </p:sp>
              <p:sp>
                <p:nvSpPr>
                  <p:cNvPr id="75071" name="Freeform 399"/>
                  <p:cNvSpPr>
                    <a:spLocks/>
                  </p:cNvSpPr>
                  <p:nvPr/>
                </p:nvSpPr>
                <p:spPr bwMode="auto">
                  <a:xfrm>
                    <a:off x="4640" y="2392"/>
                    <a:ext cx="446" cy="400"/>
                  </a:xfrm>
                  <a:custGeom>
                    <a:avLst/>
                    <a:gdLst>
                      <a:gd name="T0" fmla="*/ 36 w 446"/>
                      <a:gd name="T1" fmla="*/ 248 h 400"/>
                      <a:gd name="T2" fmla="*/ 70 w 446"/>
                      <a:gd name="T3" fmla="*/ 202 h 400"/>
                      <a:gd name="T4" fmla="*/ 104 w 446"/>
                      <a:gd name="T5" fmla="*/ 158 h 400"/>
                      <a:gd name="T6" fmla="*/ 138 w 446"/>
                      <a:gd name="T7" fmla="*/ 116 h 400"/>
                      <a:gd name="T8" fmla="*/ 172 w 446"/>
                      <a:gd name="T9" fmla="*/ 78 h 400"/>
                      <a:gd name="T10" fmla="*/ 202 w 446"/>
                      <a:gd name="T11" fmla="*/ 46 h 400"/>
                      <a:gd name="T12" fmla="*/ 218 w 446"/>
                      <a:gd name="T13" fmla="*/ 32 h 400"/>
                      <a:gd name="T14" fmla="*/ 232 w 446"/>
                      <a:gd name="T15" fmla="*/ 22 h 400"/>
                      <a:gd name="T16" fmla="*/ 248 w 446"/>
                      <a:gd name="T17" fmla="*/ 12 h 400"/>
                      <a:gd name="T18" fmla="*/ 262 w 446"/>
                      <a:gd name="T19" fmla="*/ 6 h 400"/>
                      <a:gd name="T20" fmla="*/ 276 w 446"/>
                      <a:gd name="T21" fmla="*/ 2 h 400"/>
                      <a:gd name="T22" fmla="*/ 288 w 446"/>
                      <a:gd name="T23" fmla="*/ 0 h 400"/>
                      <a:gd name="T24" fmla="*/ 302 w 446"/>
                      <a:gd name="T25" fmla="*/ 2 h 400"/>
                      <a:gd name="T26" fmla="*/ 316 w 446"/>
                      <a:gd name="T27" fmla="*/ 10 h 400"/>
                      <a:gd name="T28" fmla="*/ 330 w 446"/>
                      <a:gd name="T29" fmla="*/ 22 h 400"/>
                      <a:gd name="T30" fmla="*/ 344 w 446"/>
                      <a:gd name="T31" fmla="*/ 38 h 400"/>
                      <a:gd name="T32" fmla="*/ 356 w 446"/>
                      <a:gd name="T33" fmla="*/ 56 h 400"/>
                      <a:gd name="T34" fmla="*/ 370 w 446"/>
                      <a:gd name="T35" fmla="*/ 76 h 400"/>
                      <a:gd name="T36" fmla="*/ 396 w 446"/>
                      <a:gd name="T37" fmla="*/ 122 h 400"/>
                      <a:gd name="T38" fmla="*/ 418 w 446"/>
                      <a:gd name="T39" fmla="*/ 166 h 400"/>
                      <a:gd name="T40" fmla="*/ 426 w 446"/>
                      <a:gd name="T41" fmla="*/ 186 h 400"/>
                      <a:gd name="T42" fmla="*/ 434 w 446"/>
                      <a:gd name="T43" fmla="*/ 206 h 400"/>
                      <a:gd name="T44" fmla="*/ 440 w 446"/>
                      <a:gd name="T45" fmla="*/ 222 h 400"/>
                      <a:gd name="T46" fmla="*/ 444 w 446"/>
                      <a:gd name="T47" fmla="*/ 236 h 400"/>
                      <a:gd name="T48" fmla="*/ 446 w 446"/>
                      <a:gd name="T49" fmla="*/ 244 h 400"/>
                      <a:gd name="T50" fmla="*/ 446 w 446"/>
                      <a:gd name="T51" fmla="*/ 248 h 400"/>
                      <a:gd name="T52" fmla="*/ 444 w 446"/>
                      <a:gd name="T53" fmla="*/ 246 h 400"/>
                      <a:gd name="T54" fmla="*/ 440 w 446"/>
                      <a:gd name="T55" fmla="*/ 242 h 400"/>
                      <a:gd name="T56" fmla="*/ 434 w 446"/>
                      <a:gd name="T57" fmla="*/ 232 h 400"/>
                      <a:gd name="T58" fmla="*/ 424 w 446"/>
                      <a:gd name="T59" fmla="*/ 218 h 400"/>
                      <a:gd name="T60" fmla="*/ 414 w 446"/>
                      <a:gd name="T61" fmla="*/ 202 h 400"/>
                      <a:gd name="T62" fmla="*/ 402 w 446"/>
                      <a:gd name="T63" fmla="*/ 184 h 400"/>
                      <a:gd name="T64" fmla="*/ 376 w 446"/>
                      <a:gd name="T65" fmla="*/ 146 h 400"/>
                      <a:gd name="T66" fmla="*/ 346 w 446"/>
                      <a:gd name="T67" fmla="*/ 108 h 400"/>
                      <a:gd name="T68" fmla="*/ 330 w 446"/>
                      <a:gd name="T69" fmla="*/ 90 h 400"/>
                      <a:gd name="T70" fmla="*/ 314 w 446"/>
                      <a:gd name="T71" fmla="*/ 76 h 400"/>
                      <a:gd name="T72" fmla="*/ 300 w 446"/>
                      <a:gd name="T73" fmla="*/ 64 h 400"/>
                      <a:gd name="T74" fmla="*/ 284 w 446"/>
                      <a:gd name="T75" fmla="*/ 54 h 400"/>
                      <a:gd name="T76" fmla="*/ 270 w 446"/>
                      <a:gd name="T77" fmla="*/ 50 h 400"/>
                      <a:gd name="T78" fmla="*/ 256 w 446"/>
                      <a:gd name="T79" fmla="*/ 50 h 400"/>
                      <a:gd name="T80" fmla="*/ 242 w 446"/>
                      <a:gd name="T81" fmla="*/ 56 h 400"/>
                      <a:gd name="T82" fmla="*/ 228 w 446"/>
                      <a:gd name="T83" fmla="*/ 66 h 400"/>
                      <a:gd name="T84" fmla="*/ 214 w 446"/>
                      <a:gd name="T85" fmla="*/ 78 h 400"/>
                      <a:gd name="T86" fmla="*/ 198 w 446"/>
                      <a:gd name="T87" fmla="*/ 96 h 400"/>
                      <a:gd name="T88" fmla="*/ 184 w 446"/>
                      <a:gd name="T89" fmla="*/ 114 h 400"/>
                      <a:gd name="T90" fmla="*/ 168 w 446"/>
                      <a:gd name="T91" fmla="*/ 136 h 400"/>
                      <a:gd name="T92" fmla="*/ 136 w 446"/>
                      <a:gd name="T93" fmla="*/ 184 h 400"/>
                      <a:gd name="T94" fmla="*/ 106 w 446"/>
                      <a:gd name="T95" fmla="*/ 232 h 400"/>
                      <a:gd name="T96" fmla="*/ 78 w 446"/>
                      <a:gd name="T97" fmla="*/ 280 h 400"/>
                      <a:gd name="T98" fmla="*/ 66 w 446"/>
                      <a:gd name="T99" fmla="*/ 300 h 400"/>
                      <a:gd name="T100" fmla="*/ 54 w 446"/>
                      <a:gd name="T101" fmla="*/ 320 h 400"/>
                      <a:gd name="T102" fmla="*/ 44 w 446"/>
                      <a:gd name="T103" fmla="*/ 336 h 400"/>
                      <a:gd name="T104" fmla="*/ 36 w 446"/>
                      <a:gd name="T105" fmla="*/ 348 h 400"/>
                      <a:gd name="T106" fmla="*/ 22 w 446"/>
                      <a:gd name="T107" fmla="*/ 368 h 400"/>
                      <a:gd name="T108" fmla="*/ 12 w 446"/>
                      <a:gd name="T109" fmla="*/ 380 h 400"/>
                      <a:gd name="T110" fmla="*/ 6 w 446"/>
                      <a:gd name="T111" fmla="*/ 390 h 400"/>
                      <a:gd name="T112" fmla="*/ 2 w 446"/>
                      <a:gd name="T113" fmla="*/ 396 h 400"/>
                      <a:gd name="T114" fmla="*/ 0 w 446"/>
                      <a:gd name="T115" fmla="*/ 400 h 400"/>
                      <a:gd name="T116" fmla="*/ 4 w 446"/>
                      <a:gd name="T117" fmla="*/ 398 h 4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6"/>
                      <a:gd name="T178" fmla="*/ 0 h 400"/>
                      <a:gd name="T179" fmla="*/ 446 w 446"/>
                      <a:gd name="T180" fmla="*/ 400 h 4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6" h="400">
                        <a:moveTo>
                          <a:pt x="36" y="248"/>
                        </a:moveTo>
                        <a:lnTo>
                          <a:pt x="70" y="202"/>
                        </a:lnTo>
                        <a:lnTo>
                          <a:pt x="104" y="158"/>
                        </a:lnTo>
                        <a:lnTo>
                          <a:pt x="138" y="116"/>
                        </a:lnTo>
                        <a:lnTo>
                          <a:pt x="172" y="78"/>
                        </a:lnTo>
                        <a:lnTo>
                          <a:pt x="202" y="46"/>
                        </a:lnTo>
                        <a:lnTo>
                          <a:pt x="218" y="32"/>
                        </a:lnTo>
                        <a:lnTo>
                          <a:pt x="232" y="22"/>
                        </a:lnTo>
                        <a:lnTo>
                          <a:pt x="248" y="12"/>
                        </a:lnTo>
                        <a:lnTo>
                          <a:pt x="262" y="6"/>
                        </a:lnTo>
                        <a:lnTo>
                          <a:pt x="276" y="2"/>
                        </a:lnTo>
                        <a:lnTo>
                          <a:pt x="288" y="0"/>
                        </a:lnTo>
                        <a:lnTo>
                          <a:pt x="302" y="2"/>
                        </a:lnTo>
                        <a:lnTo>
                          <a:pt x="316" y="10"/>
                        </a:lnTo>
                        <a:lnTo>
                          <a:pt x="330" y="22"/>
                        </a:lnTo>
                        <a:lnTo>
                          <a:pt x="344" y="38"/>
                        </a:lnTo>
                        <a:lnTo>
                          <a:pt x="356" y="56"/>
                        </a:lnTo>
                        <a:lnTo>
                          <a:pt x="370" y="76"/>
                        </a:lnTo>
                        <a:lnTo>
                          <a:pt x="396" y="122"/>
                        </a:lnTo>
                        <a:lnTo>
                          <a:pt x="418" y="166"/>
                        </a:lnTo>
                        <a:lnTo>
                          <a:pt x="426" y="186"/>
                        </a:lnTo>
                        <a:lnTo>
                          <a:pt x="434" y="206"/>
                        </a:lnTo>
                        <a:lnTo>
                          <a:pt x="440" y="222"/>
                        </a:lnTo>
                        <a:lnTo>
                          <a:pt x="444" y="236"/>
                        </a:lnTo>
                        <a:lnTo>
                          <a:pt x="446" y="244"/>
                        </a:lnTo>
                        <a:lnTo>
                          <a:pt x="446" y="248"/>
                        </a:lnTo>
                        <a:lnTo>
                          <a:pt x="444" y="246"/>
                        </a:lnTo>
                        <a:lnTo>
                          <a:pt x="440" y="242"/>
                        </a:lnTo>
                        <a:lnTo>
                          <a:pt x="434" y="232"/>
                        </a:lnTo>
                        <a:lnTo>
                          <a:pt x="424" y="218"/>
                        </a:lnTo>
                        <a:lnTo>
                          <a:pt x="414" y="202"/>
                        </a:lnTo>
                        <a:lnTo>
                          <a:pt x="402" y="184"/>
                        </a:lnTo>
                        <a:lnTo>
                          <a:pt x="376" y="146"/>
                        </a:lnTo>
                        <a:lnTo>
                          <a:pt x="346" y="108"/>
                        </a:lnTo>
                        <a:lnTo>
                          <a:pt x="330" y="90"/>
                        </a:lnTo>
                        <a:lnTo>
                          <a:pt x="314" y="76"/>
                        </a:lnTo>
                        <a:lnTo>
                          <a:pt x="300" y="64"/>
                        </a:lnTo>
                        <a:lnTo>
                          <a:pt x="284" y="54"/>
                        </a:lnTo>
                        <a:lnTo>
                          <a:pt x="270" y="50"/>
                        </a:lnTo>
                        <a:lnTo>
                          <a:pt x="256" y="50"/>
                        </a:lnTo>
                        <a:lnTo>
                          <a:pt x="242" y="56"/>
                        </a:lnTo>
                        <a:lnTo>
                          <a:pt x="228" y="66"/>
                        </a:lnTo>
                        <a:lnTo>
                          <a:pt x="214" y="78"/>
                        </a:lnTo>
                        <a:lnTo>
                          <a:pt x="198" y="96"/>
                        </a:lnTo>
                        <a:lnTo>
                          <a:pt x="184" y="114"/>
                        </a:lnTo>
                        <a:lnTo>
                          <a:pt x="168" y="136"/>
                        </a:lnTo>
                        <a:lnTo>
                          <a:pt x="136" y="184"/>
                        </a:lnTo>
                        <a:lnTo>
                          <a:pt x="106" y="232"/>
                        </a:lnTo>
                        <a:lnTo>
                          <a:pt x="78" y="280"/>
                        </a:lnTo>
                        <a:lnTo>
                          <a:pt x="66" y="300"/>
                        </a:lnTo>
                        <a:lnTo>
                          <a:pt x="54" y="320"/>
                        </a:lnTo>
                        <a:lnTo>
                          <a:pt x="44" y="336"/>
                        </a:lnTo>
                        <a:lnTo>
                          <a:pt x="36" y="348"/>
                        </a:lnTo>
                        <a:lnTo>
                          <a:pt x="22" y="368"/>
                        </a:lnTo>
                        <a:lnTo>
                          <a:pt x="12" y="380"/>
                        </a:lnTo>
                        <a:lnTo>
                          <a:pt x="6" y="390"/>
                        </a:lnTo>
                        <a:lnTo>
                          <a:pt x="2" y="396"/>
                        </a:lnTo>
                        <a:lnTo>
                          <a:pt x="0" y="400"/>
                        </a:lnTo>
                        <a:lnTo>
                          <a:pt x="4" y="398"/>
                        </a:lnTo>
                      </a:path>
                    </a:pathLst>
                  </a:custGeom>
                  <a:noFill/>
                  <a:ln w="9525">
                    <a:solidFill>
                      <a:srgbClr val="000000"/>
                    </a:solidFill>
                    <a:round/>
                    <a:headEnd/>
                    <a:tailEnd/>
                  </a:ln>
                </p:spPr>
                <p:txBody>
                  <a:bodyPr/>
                  <a:lstStyle/>
                  <a:p>
                    <a:endParaRPr lang="es-AR"/>
                  </a:p>
                </p:txBody>
              </p:sp>
            </p:grpSp>
            <p:grpSp>
              <p:nvGrpSpPr>
                <p:cNvPr id="74910" name="Group 400"/>
                <p:cNvGrpSpPr>
                  <a:grpSpLocks/>
                </p:cNvGrpSpPr>
                <p:nvPr/>
              </p:nvGrpSpPr>
              <p:grpSpPr bwMode="auto">
                <a:xfrm>
                  <a:off x="4236" y="2622"/>
                  <a:ext cx="940" cy="364"/>
                  <a:chOff x="4236" y="2622"/>
                  <a:chExt cx="940" cy="364"/>
                </a:xfrm>
              </p:grpSpPr>
              <p:grpSp>
                <p:nvGrpSpPr>
                  <p:cNvPr id="75064" name="Group 401"/>
                  <p:cNvGrpSpPr>
                    <a:grpSpLocks/>
                  </p:cNvGrpSpPr>
                  <p:nvPr/>
                </p:nvGrpSpPr>
                <p:grpSpPr bwMode="auto">
                  <a:xfrm>
                    <a:off x="4236" y="2622"/>
                    <a:ext cx="442" cy="364"/>
                    <a:chOff x="4236" y="2622"/>
                    <a:chExt cx="442" cy="364"/>
                  </a:xfrm>
                </p:grpSpPr>
                <p:sp>
                  <p:nvSpPr>
                    <p:cNvPr id="75068" name="Freeform 402"/>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442 w 442"/>
                        <a:gd name="T103" fmla="*/ 228 h 3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2"/>
                        <a:gd name="T157" fmla="*/ 0 h 364"/>
                        <a:gd name="T158" fmla="*/ 442 w 442"/>
                        <a:gd name="T159" fmla="*/ 364 h 3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lnTo>
                            <a:pt x="442" y="228"/>
                          </a:lnTo>
                          <a:close/>
                        </a:path>
                      </a:pathLst>
                    </a:custGeom>
                    <a:solidFill>
                      <a:srgbClr val="008000"/>
                    </a:solidFill>
                    <a:ln w="9525">
                      <a:noFill/>
                      <a:round/>
                      <a:headEnd/>
                      <a:tailEnd/>
                    </a:ln>
                  </p:spPr>
                  <p:txBody>
                    <a:bodyPr/>
                    <a:lstStyle/>
                    <a:p>
                      <a:endParaRPr lang="es-AR"/>
                    </a:p>
                  </p:txBody>
                </p:sp>
                <p:sp>
                  <p:nvSpPr>
                    <p:cNvPr id="75069" name="Freeform 403"/>
                    <p:cNvSpPr>
                      <a:spLocks/>
                    </p:cNvSpPr>
                    <p:nvPr/>
                  </p:nvSpPr>
                  <p:spPr bwMode="auto">
                    <a:xfrm>
                      <a:off x="4236" y="2622"/>
                      <a:ext cx="442" cy="364"/>
                    </a:xfrm>
                    <a:custGeom>
                      <a:avLst/>
                      <a:gdLst>
                        <a:gd name="T0" fmla="*/ 442 w 442"/>
                        <a:gd name="T1" fmla="*/ 228 h 364"/>
                        <a:gd name="T2" fmla="*/ 386 w 442"/>
                        <a:gd name="T3" fmla="*/ 174 h 364"/>
                        <a:gd name="T4" fmla="*/ 330 w 442"/>
                        <a:gd name="T5" fmla="*/ 126 h 364"/>
                        <a:gd name="T6" fmla="*/ 306 w 442"/>
                        <a:gd name="T7" fmla="*/ 102 h 364"/>
                        <a:gd name="T8" fmla="*/ 282 w 442"/>
                        <a:gd name="T9" fmla="*/ 82 h 364"/>
                        <a:gd name="T10" fmla="*/ 260 w 442"/>
                        <a:gd name="T11" fmla="*/ 64 h 364"/>
                        <a:gd name="T12" fmla="*/ 242 w 442"/>
                        <a:gd name="T13" fmla="*/ 48 h 364"/>
                        <a:gd name="T14" fmla="*/ 228 w 442"/>
                        <a:gd name="T15" fmla="*/ 34 h 364"/>
                        <a:gd name="T16" fmla="*/ 216 w 442"/>
                        <a:gd name="T17" fmla="*/ 24 h 364"/>
                        <a:gd name="T18" fmla="*/ 208 w 442"/>
                        <a:gd name="T19" fmla="*/ 16 h 364"/>
                        <a:gd name="T20" fmla="*/ 200 w 442"/>
                        <a:gd name="T21" fmla="*/ 8 h 364"/>
                        <a:gd name="T22" fmla="*/ 192 w 442"/>
                        <a:gd name="T23" fmla="*/ 4 h 364"/>
                        <a:gd name="T24" fmla="*/ 184 w 442"/>
                        <a:gd name="T25" fmla="*/ 2 h 364"/>
                        <a:gd name="T26" fmla="*/ 176 w 442"/>
                        <a:gd name="T27" fmla="*/ 0 h 364"/>
                        <a:gd name="T28" fmla="*/ 162 w 442"/>
                        <a:gd name="T29" fmla="*/ 2 h 364"/>
                        <a:gd name="T30" fmla="*/ 154 w 442"/>
                        <a:gd name="T31" fmla="*/ 4 h 364"/>
                        <a:gd name="T32" fmla="*/ 144 w 442"/>
                        <a:gd name="T33" fmla="*/ 8 h 364"/>
                        <a:gd name="T34" fmla="*/ 120 w 442"/>
                        <a:gd name="T35" fmla="*/ 18 h 364"/>
                        <a:gd name="T36" fmla="*/ 92 w 442"/>
                        <a:gd name="T37" fmla="*/ 32 h 364"/>
                        <a:gd name="T38" fmla="*/ 64 w 442"/>
                        <a:gd name="T39" fmla="*/ 48 h 364"/>
                        <a:gd name="T40" fmla="*/ 38 w 442"/>
                        <a:gd name="T41" fmla="*/ 64 h 364"/>
                        <a:gd name="T42" fmla="*/ 18 w 442"/>
                        <a:gd name="T43" fmla="*/ 76 h 364"/>
                        <a:gd name="T44" fmla="*/ 10 w 442"/>
                        <a:gd name="T45" fmla="*/ 82 h 364"/>
                        <a:gd name="T46" fmla="*/ 4 w 442"/>
                        <a:gd name="T47" fmla="*/ 86 h 364"/>
                        <a:gd name="T48" fmla="*/ 0 w 442"/>
                        <a:gd name="T49" fmla="*/ 90 h 364"/>
                        <a:gd name="T50" fmla="*/ 0 w 442"/>
                        <a:gd name="T51" fmla="*/ 92 h 364"/>
                        <a:gd name="T52" fmla="*/ 2 w 442"/>
                        <a:gd name="T53" fmla="*/ 92 h 364"/>
                        <a:gd name="T54" fmla="*/ 8 w 442"/>
                        <a:gd name="T55" fmla="*/ 90 h 364"/>
                        <a:gd name="T56" fmla="*/ 16 w 442"/>
                        <a:gd name="T57" fmla="*/ 88 h 364"/>
                        <a:gd name="T58" fmla="*/ 24 w 442"/>
                        <a:gd name="T59" fmla="*/ 82 h 364"/>
                        <a:gd name="T60" fmla="*/ 48 w 442"/>
                        <a:gd name="T61" fmla="*/ 70 h 364"/>
                        <a:gd name="T62" fmla="*/ 76 w 442"/>
                        <a:gd name="T63" fmla="*/ 56 h 364"/>
                        <a:gd name="T64" fmla="*/ 108 w 442"/>
                        <a:gd name="T65" fmla="*/ 44 h 364"/>
                        <a:gd name="T66" fmla="*/ 140 w 442"/>
                        <a:gd name="T67" fmla="*/ 36 h 364"/>
                        <a:gd name="T68" fmla="*/ 156 w 442"/>
                        <a:gd name="T69" fmla="*/ 36 h 364"/>
                        <a:gd name="T70" fmla="*/ 172 w 442"/>
                        <a:gd name="T71" fmla="*/ 38 h 364"/>
                        <a:gd name="T72" fmla="*/ 188 w 442"/>
                        <a:gd name="T73" fmla="*/ 42 h 364"/>
                        <a:gd name="T74" fmla="*/ 202 w 442"/>
                        <a:gd name="T75" fmla="*/ 48 h 364"/>
                        <a:gd name="T76" fmla="*/ 216 w 442"/>
                        <a:gd name="T77" fmla="*/ 58 h 364"/>
                        <a:gd name="T78" fmla="*/ 232 w 442"/>
                        <a:gd name="T79" fmla="*/ 72 h 364"/>
                        <a:gd name="T80" fmla="*/ 248 w 442"/>
                        <a:gd name="T81" fmla="*/ 90 h 364"/>
                        <a:gd name="T82" fmla="*/ 266 w 442"/>
                        <a:gd name="T83" fmla="*/ 108 h 364"/>
                        <a:gd name="T84" fmla="*/ 282 w 442"/>
                        <a:gd name="T85" fmla="*/ 130 h 364"/>
                        <a:gd name="T86" fmla="*/ 300 w 442"/>
                        <a:gd name="T87" fmla="*/ 154 h 364"/>
                        <a:gd name="T88" fmla="*/ 334 w 442"/>
                        <a:gd name="T89" fmla="*/ 204 h 364"/>
                        <a:gd name="T90" fmla="*/ 368 w 442"/>
                        <a:gd name="T91" fmla="*/ 252 h 364"/>
                        <a:gd name="T92" fmla="*/ 398 w 442"/>
                        <a:gd name="T93" fmla="*/ 298 h 364"/>
                        <a:gd name="T94" fmla="*/ 412 w 442"/>
                        <a:gd name="T95" fmla="*/ 320 h 364"/>
                        <a:gd name="T96" fmla="*/ 424 w 442"/>
                        <a:gd name="T97" fmla="*/ 338 h 364"/>
                        <a:gd name="T98" fmla="*/ 434 w 442"/>
                        <a:gd name="T99" fmla="*/ 352 h 364"/>
                        <a:gd name="T100" fmla="*/ 442 w 442"/>
                        <a:gd name="T101" fmla="*/ 364 h 3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2"/>
                        <a:gd name="T154" fmla="*/ 0 h 364"/>
                        <a:gd name="T155" fmla="*/ 442 w 442"/>
                        <a:gd name="T156" fmla="*/ 364 h 36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2" h="364">
                          <a:moveTo>
                            <a:pt x="442" y="228"/>
                          </a:moveTo>
                          <a:lnTo>
                            <a:pt x="386" y="174"/>
                          </a:lnTo>
                          <a:lnTo>
                            <a:pt x="330" y="126"/>
                          </a:lnTo>
                          <a:lnTo>
                            <a:pt x="306" y="102"/>
                          </a:lnTo>
                          <a:lnTo>
                            <a:pt x="282" y="82"/>
                          </a:lnTo>
                          <a:lnTo>
                            <a:pt x="260" y="64"/>
                          </a:lnTo>
                          <a:lnTo>
                            <a:pt x="242" y="48"/>
                          </a:lnTo>
                          <a:lnTo>
                            <a:pt x="228" y="34"/>
                          </a:lnTo>
                          <a:lnTo>
                            <a:pt x="216" y="24"/>
                          </a:lnTo>
                          <a:lnTo>
                            <a:pt x="208" y="16"/>
                          </a:lnTo>
                          <a:lnTo>
                            <a:pt x="200" y="8"/>
                          </a:lnTo>
                          <a:lnTo>
                            <a:pt x="192" y="4"/>
                          </a:lnTo>
                          <a:lnTo>
                            <a:pt x="184" y="2"/>
                          </a:lnTo>
                          <a:lnTo>
                            <a:pt x="176" y="0"/>
                          </a:lnTo>
                          <a:lnTo>
                            <a:pt x="162" y="2"/>
                          </a:lnTo>
                          <a:lnTo>
                            <a:pt x="154" y="4"/>
                          </a:lnTo>
                          <a:lnTo>
                            <a:pt x="144" y="8"/>
                          </a:lnTo>
                          <a:lnTo>
                            <a:pt x="120" y="18"/>
                          </a:lnTo>
                          <a:lnTo>
                            <a:pt x="92" y="32"/>
                          </a:lnTo>
                          <a:lnTo>
                            <a:pt x="64" y="48"/>
                          </a:lnTo>
                          <a:lnTo>
                            <a:pt x="38" y="64"/>
                          </a:lnTo>
                          <a:lnTo>
                            <a:pt x="18" y="76"/>
                          </a:lnTo>
                          <a:lnTo>
                            <a:pt x="10" y="82"/>
                          </a:lnTo>
                          <a:lnTo>
                            <a:pt x="4" y="86"/>
                          </a:lnTo>
                          <a:lnTo>
                            <a:pt x="0" y="90"/>
                          </a:lnTo>
                          <a:lnTo>
                            <a:pt x="0" y="92"/>
                          </a:lnTo>
                          <a:lnTo>
                            <a:pt x="2" y="92"/>
                          </a:lnTo>
                          <a:lnTo>
                            <a:pt x="8" y="90"/>
                          </a:lnTo>
                          <a:lnTo>
                            <a:pt x="16" y="88"/>
                          </a:lnTo>
                          <a:lnTo>
                            <a:pt x="24" y="82"/>
                          </a:lnTo>
                          <a:lnTo>
                            <a:pt x="48" y="70"/>
                          </a:lnTo>
                          <a:lnTo>
                            <a:pt x="76" y="56"/>
                          </a:lnTo>
                          <a:lnTo>
                            <a:pt x="108" y="44"/>
                          </a:lnTo>
                          <a:lnTo>
                            <a:pt x="140" y="36"/>
                          </a:lnTo>
                          <a:lnTo>
                            <a:pt x="156" y="36"/>
                          </a:lnTo>
                          <a:lnTo>
                            <a:pt x="172" y="38"/>
                          </a:lnTo>
                          <a:lnTo>
                            <a:pt x="188" y="42"/>
                          </a:lnTo>
                          <a:lnTo>
                            <a:pt x="202" y="48"/>
                          </a:lnTo>
                          <a:lnTo>
                            <a:pt x="216" y="58"/>
                          </a:lnTo>
                          <a:lnTo>
                            <a:pt x="232" y="72"/>
                          </a:lnTo>
                          <a:lnTo>
                            <a:pt x="248" y="90"/>
                          </a:lnTo>
                          <a:lnTo>
                            <a:pt x="266" y="108"/>
                          </a:lnTo>
                          <a:lnTo>
                            <a:pt x="282" y="130"/>
                          </a:lnTo>
                          <a:lnTo>
                            <a:pt x="300" y="154"/>
                          </a:lnTo>
                          <a:lnTo>
                            <a:pt x="334" y="204"/>
                          </a:lnTo>
                          <a:lnTo>
                            <a:pt x="368" y="252"/>
                          </a:lnTo>
                          <a:lnTo>
                            <a:pt x="398" y="298"/>
                          </a:lnTo>
                          <a:lnTo>
                            <a:pt x="412" y="320"/>
                          </a:lnTo>
                          <a:lnTo>
                            <a:pt x="424" y="338"/>
                          </a:lnTo>
                          <a:lnTo>
                            <a:pt x="434" y="352"/>
                          </a:lnTo>
                          <a:lnTo>
                            <a:pt x="442" y="364"/>
                          </a:lnTo>
                        </a:path>
                      </a:pathLst>
                    </a:custGeom>
                    <a:noFill/>
                    <a:ln w="9525">
                      <a:solidFill>
                        <a:srgbClr val="000000"/>
                      </a:solidFill>
                      <a:round/>
                      <a:headEnd/>
                      <a:tailEnd/>
                    </a:ln>
                  </p:spPr>
                  <p:txBody>
                    <a:bodyPr/>
                    <a:lstStyle/>
                    <a:p>
                      <a:endParaRPr lang="es-AR"/>
                    </a:p>
                  </p:txBody>
                </p:sp>
              </p:grpSp>
              <p:grpSp>
                <p:nvGrpSpPr>
                  <p:cNvPr id="75065" name="Group 404"/>
                  <p:cNvGrpSpPr>
                    <a:grpSpLocks/>
                  </p:cNvGrpSpPr>
                  <p:nvPr/>
                </p:nvGrpSpPr>
                <p:grpSpPr bwMode="auto">
                  <a:xfrm>
                    <a:off x="4702" y="2630"/>
                    <a:ext cx="474" cy="356"/>
                    <a:chOff x="4702" y="2630"/>
                    <a:chExt cx="474" cy="356"/>
                  </a:xfrm>
                </p:grpSpPr>
                <p:sp>
                  <p:nvSpPr>
                    <p:cNvPr id="75066" name="Freeform 405"/>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w 474"/>
                        <a:gd name="T103" fmla="*/ 224 h 3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4"/>
                        <a:gd name="T157" fmla="*/ 0 h 356"/>
                        <a:gd name="T158" fmla="*/ 474 w 474"/>
                        <a:gd name="T159" fmla="*/ 356 h 3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lnTo>
                            <a:pt x="0" y="224"/>
                          </a:lnTo>
                          <a:close/>
                        </a:path>
                      </a:pathLst>
                    </a:custGeom>
                    <a:solidFill>
                      <a:srgbClr val="008000"/>
                    </a:solidFill>
                    <a:ln w="9525">
                      <a:noFill/>
                      <a:round/>
                      <a:headEnd/>
                      <a:tailEnd/>
                    </a:ln>
                  </p:spPr>
                  <p:txBody>
                    <a:bodyPr/>
                    <a:lstStyle/>
                    <a:p>
                      <a:endParaRPr lang="es-AR"/>
                    </a:p>
                  </p:txBody>
                </p:sp>
                <p:sp>
                  <p:nvSpPr>
                    <p:cNvPr id="75067" name="Freeform 406"/>
                    <p:cNvSpPr>
                      <a:spLocks/>
                    </p:cNvSpPr>
                    <p:nvPr/>
                  </p:nvSpPr>
                  <p:spPr bwMode="auto">
                    <a:xfrm>
                      <a:off x="4702" y="2630"/>
                      <a:ext cx="474" cy="356"/>
                    </a:xfrm>
                    <a:custGeom>
                      <a:avLst/>
                      <a:gdLst>
                        <a:gd name="T0" fmla="*/ 0 w 474"/>
                        <a:gd name="T1" fmla="*/ 224 h 356"/>
                        <a:gd name="T2" fmla="*/ 62 w 474"/>
                        <a:gd name="T3" fmla="*/ 172 h 356"/>
                        <a:gd name="T4" fmla="*/ 120 w 474"/>
                        <a:gd name="T5" fmla="*/ 124 h 356"/>
                        <a:gd name="T6" fmla="*/ 148 w 474"/>
                        <a:gd name="T7" fmla="*/ 100 h 356"/>
                        <a:gd name="T8" fmla="*/ 172 w 474"/>
                        <a:gd name="T9" fmla="*/ 80 h 356"/>
                        <a:gd name="T10" fmla="*/ 196 w 474"/>
                        <a:gd name="T11" fmla="*/ 62 h 356"/>
                        <a:gd name="T12" fmla="*/ 216 w 474"/>
                        <a:gd name="T13" fmla="*/ 46 h 356"/>
                        <a:gd name="T14" fmla="*/ 232 w 474"/>
                        <a:gd name="T15" fmla="*/ 34 h 356"/>
                        <a:gd name="T16" fmla="*/ 244 w 474"/>
                        <a:gd name="T17" fmla="*/ 24 h 356"/>
                        <a:gd name="T18" fmla="*/ 254 w 474"/>
                        <a:gd name="T19" fmla="*/ 14 h 356"/>
                        <a:gd name="T20" fmla="*/ 262 w 474"/>
                        <a:gd name="T21" fmla="*/ 8 h 356"/>
                        <a:gd name="T22" fmla="*/ 268 w 474"/>
                        <a:gd name="T23" fmla="*/ 4 h 356"/>
                        <a:gd name="T24" fmla="*/ 278 w 474"/>
                        <a:gd name="T25" fmla="*/ 2 h 356"/>
                        <a:gd name="T26" fmla="*/ 288 w 474"/>
                        <a:gd name="T27" fmla="*/ 0 h 356"/>
                        <a:gd name="T28" fmla="*/ 302 w 474"/>
                        <a:gd name="T29" fmla="*/ 2 h 356"/>
                        <a:gd name="T30" fmla="*/ 312 w 474"/>
                        <a:gd name="T31" fmla="*/ 4 h 356"/>
                        <a:gd name="T32" fmla="*/ 322 w 474"/>
                        <a:gd name="T33" fmla="*/ 8 h 356"/>
                        <a:gd name="T34" fmla="*/ 348 w 474"/>
                        <a:gd name="T35" fmla="*/ 18 h 356"/>
                        <a:gd name="T36" fmla="*/ 378 w 474"/>
                        <a:gd name="T37" fmla="*/ 32 h 356"/>
                        <a:gd name="T38" fmla="*/ 408 w 474"/>
                        <a:gd name="T39" fmla="*/ 46 h 356"/>
                        <a:gd name="T40" fmla="*/ 434 w 474"/>
                        <a:gd name="T41" fmla="*/ 62 h 356"/>
                        <a:gd name="T42" fmla="*/ 456 w 474"/>
                        <a:gd name="T43" fmla="*/ 74 h 356"/>
                        <a:gd name="T44" fmla="*/ 464 w 474"/>
                        <a:gd name="T45" fmla="*/ 80 h 356"/>
                        <a:gd name="T46" fmla="*/ 470 w 474"/>
                        <a:gd name="T47" fmla="*/ 84 h 356"/>
                        <a:gd name="T48" fmla="*/ 474 w 474"/>
                        <a:gd name="T49" fmla="*/ 88 h 356"/>
                        <a:gd name="T50" fmla="*/ 474 w 474"/>
                        <a:gd name="T51" fmla="*/ 90 h 356"/>
                        <a:gd name="T52" fmla="*/ 472 w 474"/>
                        <a:gd name="T53" fmla="*/ 90 h 356"/>
                        <a:gd name="T54" fmla="*/ 466 w 474"/>
                        <a:gd name="T55" fmla="*/ 88 h 356"/>
                        <a:gd name="T56" fmla="*/ 458 w 474"/>
                        <a:gd name="T57" fmla="*/ 86 h 356"/>
                        <a:gd name="T58" fmla="*/ 450 w 474"/>
                        <a:gd name="T59" fmla="*/ 80 h 356"/>
                        <a:gd name="T60" fmla="*/ 424 w 474"/>
                        <a:gd name="T61" fmla="*/ 68 h 356"/>
                        <a:gd name="T62" fmla="*/ 394 w 474"/>
                        <a:gd name="T63" fmla="*/ 54 h 356"/>
                        <a:gd name="T64" fmla="*/ 360 w 474"/>
                        <a:gd name="T65" fmla="*/ 42 h 356"/>
                        <a:gd name="T66" fmla="*/ 324 w 474"/>
                        <a:gd name="T67" fmla="*/ 36 h 356"/>
                        <a:gd name="T68" fmla="*/ 308 w 474"/>
                        <a:gd name="T69" fmla="*/ 34 h 356"/>
                        <a:gd name="T70" fmla="*/ 290 w 474"/>
                        <a:gd name="T71" fmla="*/ 36 h 356"/>
                        <a:gd name="T72" fmla="*/ 274 w 474"/>
                        <a:gd name="T73" fmla="*/ 40 h 356"/>
                        <a:gd name="T74" fmla="*/ 258 w 474"/>
                        <a:gd name="T75" fmla="*/ 46 h 356"/>
                        <a:gd name="T76" fmla="*/ 242 w 474"/>
                        <a:gd name="T77" fmla="*/ 56 h 356"/>
                        <a:gd name="T78" fmla="*/ 226 w 474"/>
                        <a:gd name="T79" fmla="*/ 70 h 356"/>
                        <a:gd name="T80" fmla="*/ 210 w 474"/>
                        <a:gd name="T81" fmla="*/ 86 h 356"/>
                        <a:gd name="T82" fmla="*/ 192 w 474"/>
                        <a:gd name="T83" fmla="*/ 106 h 356"/>
                        <a:gd name="T84" fmla="*/ 172 w 474"/>
                        <a:gd name="T85" fmla="*/ 126 h 356"/>
                        <a:gd name="T86" fmla="*/ 154 w 474"/>
                        <a:gd name="T87" fmla="*/ 150 h 356"/>
                        <a:gd name="T88" fmla="*/ 116 w 474"/>
                        <a:gd name="T89" fmla="*/ 198 h 356"/>
                        <a:gd name="T90" fmla="*/ 80 w 474"/>
                        <a:gd name="T91" fmla="*/ 246 h 356"/>
                        <a:gd name="T92" fmla="*/ 48 w 474"/>
                        <a:gd name="T93" fmla="*/ 292 h 356"/>
                        <a:gd name="T94" fmla="*/ 34 w 474"/>
                        <a:gd name="T95" fmla="*/ 312 h 356"/>
                        <a:gd name="T96" fmla="*/ 20 w 474"/>
                        <a:gd name="T97" fmla="*/ 330 h 356"/>
                        <a:gd name="T98" fmla="*/ 10 w 474"/>
                        <a:gd name="T99" fmla="*/ 344 h 356"/>
                        <a:gd name="T100" fmla="*/ 0 w 474"/>
                        <a:gd name="T101" fmla="*/ 356 h 3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74"/>
                        <a:gd name="T154" fmla="*/ 0 h 356"/>
                        <a:gd name="T155" fmla="*/ 474 w 474"/>
                        <a:gd name="T156" fmla="*/ 356 h 3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74" h="356">
                          <a:moveTo>
                            <a:pt x="0" y="224"/>
                          </a:moveTo>
                          <a:lnTo>
                            <a:pt x="62" y="172"/>
                          </a:lnTo>
                          <a:lnTo>
                            <a:pt x="120" y="124"/>
                          </a:lnTo>
                          <a:lnTo>
                            <a:pt x="148" y="100"/>
                          </a:lnTo>
                          <a:lnTo>
                            <a:pt x="172" y="80"/>
                          </a:lnTo>
                          <a:lnTo>
                            <a:pt x="196" y="62"/>
                          </a:lnTo>
                          <a:lnTo>
                            <a:pt x="216" y="46"/>
                          </a:lnTo>
                          <a:lnTo>
                            <a:pt x="232" y="34"/>
                          </a:lnTo>
                          <a:lnTo>
                            <a:pt x="244" y="24"/>
                          </a:lnTo>
                          <a:lnTo>
                            <a:pt x="254" y="14"/>
                          </a:lnTo>
                          <a:lnTo>
                            <a:pt x="262" y="8"/>
                          </a:lnTo>
                          <a:lnTo>
                            <a:pt x="268" y="4"/>
                          </a:lnTo>
                          <a:lnTo>
                            <a:pt x="278" y="2"/>
                          </a:lnTo>
                          <a:lnTo>
                            <a:pt x="288" y="0"/>
                          </a:lnTo>
                          <a:lnTo>
                            <a:pt x="302" y="2"/>
                          </a:lnTo>
                          <a:lnTo>
                            <a:pt x="312" y="4"/>
                          </a:lnTo>
                          <a:lnTo>
                            <a:pt x="322" y="8"/>
                          </a:lnTo>
                          <a:lnTo>
                            <a:pt x="348" y="18"/>
                          </a:lnTo>
                          <a:lnTo>
                            <a:pt x="378" y="32"/>
                          </a:lnTo>
                          <a:lnTo>
                            <a:pt x="408" y="46"/>
                          </a:lnTo>
                          <a:lnTo>
                            <a:pt x="434" y="62"/>
                          </a:lnTo>
                          <a:lnTo>
                            <a:pt x="456" y="74"/>
                          </a:lnTo>
                          <a:lnTo>
                            <a:pt x="464" y="80"/>
                          </a:lnTo>
                          <a:lnTo>
                            <a:pt x="470" y="84"/>
                          </a:lnTo>
                          <a:lnTo>
                            <a:pt x="474" y="88"/>
                          </a:lnTo>
                          <a:lnTo>
                            <a:pt x="474" y="90"/>
                          </a:lnTo>
                          <a:lnTo>
                            <a:pt x="472" y="90"/>
                          </a:lnTo>
                          <a:lnTo>
                            <a:pt x="466" y="88"/>
                          </a:lnTo>
                          <a:lnTo>
                            <a:pt x="458" y="86"/>
                          </a:lnTo>
                          <a:lnTo>
                            <a:pt x="450" y="80"/>
                          </a:lnTo>
                          <a:lnTo>
                            <a:pt x="424" y="68"/>
                          </a:lnTo>
                          <a:lnTo>
                            <a:pt x="394" y="54"/>
                          </a:lnTo>
                          <a:lnTo>
                            <a:pt x="360" y="42"/>
                          </a:lnTo>
                          <a:lnTo>
                            <a:pt x="324" y="36"/>
                          </a:lnTo>
                          <a:lnTo>
                            <a:pt x="308" y="34"/>
                          </a:lnTo>
                          <a:lnTo>
                            <a:pt x="290" y="36"/>
                          </a:lnTo>
                          <a:lnTo>
                            <a:pt x="274" y="40"/>
                          </a:lnTo>
                          <a:lnTo>
                            <a:pt x="258" y="46"/>
                          </a:lnTo>
                          <a:lnTo>
                            <a:pt x="242" y="56"/>
                          </a:lnTo>
                          <a:lnTo>
                            <a:pt x="226" y="70"/>
                          </a:lnTo>
                          <a:lnTo>
                            <a:pt x="210" y="86"/>
                          </a:lnTo>
                          <a:lnTo>
                            <a:pt x="192" y="106"/>
                          </a:lnTo>
                          <a:lnTo>
                            <a:pt x="172" y="126"/>
                          </a:lnTo>
                          <a:lnTo>
                            <a:pt x="154" y="150"/>
                          </a:lnTo>
                          <a:lnTo>
                            <a:pt x="116" y="198"/>
                          </a:lnTo>
                          <a:lnTo>
                            <a:pt x="80" y="246"/>
                          </a:lnTo>
                          <a:lnTo>
                            <a:pt x="48" y="292"/>
                          </a:lnTo>
                          <a:lnTo>
                            <a:pt x="34" y="312"/>
                          </a:lnTo>
                          <a:lnTo>
                            <a:pt x="20" y="330"/>
                          </a:lnTo>
                          <a:lnTo>
                            <a:pt x="10" y="344"/>
                          </a:lnTo>
                          <a:lnTo>
                            <a:pt x="0" y="356"/>
                          </a:lnTo>
                        </a:path>
                      </a:pathLst>
                    </a:custGeom>
                    <a:noFill/>
                    <a:ln w="9525">
                      <a:solidFill>
                        <a:srgbClr val="000000"/>
                      </a:solidFill>
                      <a:round/>
                      <a:headEnd/>
                      <a:tailEnd/>
                    </a:ln>
                  </p:spPr>
                  <p:txBody>
                    <a:bodyPr/>
                    <a:lstStyle/>
                    <a:p>
                      <a:endParaRPr lang="es-AR"/>
                    </a:p>
                  </p:txBody>
                </p:sp>
              </p:grpSp>
            </p:grpSp>
            <p:sp>
              <p:nvSpPr>
                <p:cNvPr id="74911" name="Rectangle 407"/>
                <p:cNvSpPr>
                  <a:spLocks noChangeArrowheads="1"/>
                </p:cNvSpPr>
                <p:nvPr/>
              </p:nvSpPr>
              <p:spPr bwMode="auto">
                <a:xfrm>
                  <a:off x="4664" y="1940"/>
                  <a:ext cx="32" cy="1354"/>
                </a:xfrm>
                <a:prstGeom prst="rect">
                  <a:avLst/>
                </a:prstGeom>
                <a:solidFill>
                  <a:srgbClr val="008000"/>
                </a:solidFill>
                <a:ln w="9525">
                  <a:noFill/>
                  <a:miter lim="800000"/>
                  <a:headEnd/>
                  <a:tailEnd/>
                </a:ln>
              </p:spPr>
              <p:txBody>
                <a:bodyPr/>
                <a:lstStyle/>
                <a:p>
                  <a:endParaRPr lang="es-AR">
                    <a:solidFill>
                      <a:srgbClr val="FFFF00"/>
                    </a:solidFill>
                    <a:latin typeface="Arial Narrow" pitchFamily="34" charset="0"/>
                  </a:endParaRPr>
                </a:p>
              </p:txBody>
            </p:sp>
            <p:sp>
              <p:nvSpPr>
                <p:cNvPr id="74912" name="Freeform 408"/>
                <p:cNvSpPr>
                  <a:spLocks/>
                </p:cNvSpPr>
                <p:nvPr/>
              </p:nvSpPr>
              <p:spPr bwMode="auto">
                <a:xfrm>
                  <a:off x="4684" y="2900"/>
                  <a:ext cx="330" cy="294"/>
                </a:xfrm>
                <a:custGeom>
                  <a:avLst/>
                  <a:gdLst>
                    <a:gd name="T0" fmla="*/ 0 w 330"/>
                    <a:gd name="T1" fmla="*/ 294 h 294"/>
                    <a:gd name="T2" fmla="*/ 0 w 330"/>
                    <a:gd name="T3" fmla="*/ 290 h 294"/>
                    <a:gd name="T4" fmla="*/ 2 w 330"/>
                    <a:gd name="T5" fmla="*/ 280 h 294"/>
                    <a:gd name="T6" fmla="*/ 4 w 330"/>
                    <a:gd name="T7" fmla="*/ 266 h 294"/>
                    <a:gd name="T8" fmla="*/ 10 w 330"/>
                    <a:gd name="T9" fmla="*/ 248 h 294"/>
                    <a:gd name="T10" fmla="*/ 14 w 330"/>
                    <a:gd name="T11" fmla="*/ 228 h 294"/>
                    <a:gd name="T12" fmla="*/ 22 w 330"/>
                    <a:gd name="T13" fmla="*/ 206 h 294"/>
                    <a:gd name="T14" fmla="*/ 38 w 330"/>
                    <a:gd name="T15" fmla="*/ 158 h 294"/>
                    <a:gd name="T16" fmla="*/ 56 w 330"/>
                    <a:gd name="T17" fmla="*/ 108 h 294"/>
                    <a:gd name="T18" fmla="*/ 66 w 330"/>
                    <a:gd name="T19" fmla="*/ 84 h 294"/>
                    <a:gd name="T20" fmla="*/ 78 w 330"/>
                    <a:gd name="T21" fmla="*/ 62 h 294"/>
                    <a:gd name="T22" fmla="*/ 88 w 330"/>
                    <a:gd name="T23" fmla="*/ 44 h 294"/>
                    <a:gd name="T24" fmla="*/ 98 w 330"/>
                    <a:gd name="T25" fmla="*/ 28 h 294"/>
                    <a:gd name="T26" fmla="*/ 110 w 330"/>
                    <a:gd name="T27" fmla="*/ 14 h 294"/>
                    <a:gd name="T28" fmla="*/ 120 w 330"/>
                    <a:gd name="T29" fmla="*/ 6 h 294"/>
                    <a:gd name="T30" fmla="*/ 132 w 330"/>
                    <a:gd name="T31" fmla="*/ 2 h 294"/>
                    <a:gd name="T32" fmla="*/ 144 w 330"/>
                    <a:gd name="T33" fmla="*/ 0 h 294"/>
                    <a:gd name="T34" fmla="*/ 158 w 330"/>
                    <a:gd name="T35" fmla="*/ 2 h 294"/>
                    <a:gd name="T36" fmla="*/ 174 w 330"/>
                    <a:gd name="T37" fmla="*/ 6 h 294"/>
                    <a:gd name="T38" fmla="*/ 208 w 330"/>
                    <a:gd name="T39" fmla="*/ 20 h 294"/>
                    <a:gd name="T40" fmla="*/ 244 w 330"/>
                    <a:gd name="T41" fmla="*/ 38 h 294"/>
                    <a:gd name="T42" fmla="*/ 276 w 330"/>
                    <a:gd name="T43" fmla="*/ 58 h 294"/>
                    <a:gd name="T44" fmla="*/ 302 w 330"/>
                    <a:gd name="T45" fmla="*/ 78 h 294"/>
                    <a:gd name="T46" fmla="*/ 314 w 330"/>
                    <a:gd name="T47" fmla="*/ 86 h 294"/>
                    <a:gd name="T48" fmla="*/ 322 w 330"/>
                    <a:gd name="T49" fmla="*/ 94 h 294"/>
                    <a:gd name="T50" fmla="*/ 328 w 330"/>
                    <a:gd name="T51" fmla="*/ 98 h 294"/>
                    <a:gd name="T52" fmla="*/ 330 w 330"/>
                    <a:gd name="T53" fmla="*/ 102 h 294"/>
                    <a:gd name="T54" fmla="*/ 330 w 330"/>
                    <a:gd name="T55" fmla="*/ 104 h 294"/>
                    <a:gd name="T56" fmla="*/ 326 w 330"/>
                    <a:gd name="T57" fmla="*/ 102 h 294"/>
                    <a:gd name="T58" fmla="*/ 320 w 330"/>
                    <a:gd name="T59" fmla="*/ 100 h 294"/>
                    <a:gd name="T60" fmla="*/ 312 w 330"/>
                    <a:gd name="T61" fmla="*/ 98 h 294"/>
                    <a:gd name="T62" fmla="*/ 290 w 330"/>
                    <a:gd name="T63" fmla="*/ 88 h 294"/>
                    <a:gd name="T64" fmla="*/ 262 w 330"/>
                    <a:gd name="T65" fmla="*/ 80 h 294"/>
                    <a:gd name="T66" fmla="*/ 232 w 330"/>
                    <a:gd name="T67" fmla="*/ 70 h 294"/>
                    <a:gd name="T68" fmla="*/ 202 w 330"/>
                    <a:gd name="T69" fmla="*/ 64 h 294"/>
                    <a:gd name="T70" fmla="*/ 174 w 330"/>
                    <a:gd name="T71" fmla="*/ 64 h 294"/>
                    <a:gd name="T72" fmla="*/ 162 w 330"/>
                    <a:gd name="T73" fmla="*/ 66 h 294"/>
                    <a:gd name="T74" fmla="*/ 150 w 330"/>
                    <a:gd name="T75" fmla="*/ 70 h 294"/>
                    <a:gd name="T76" fmla="*/ 140 w 330"/>
                    <a:gd name="T77" fmla="*/ 76 h 294"/>
                    <a:gd name="T78" fmla="*/ 128 w 330"/>
                    <a:gd name="T79" fmla="*/ 88 h 294"/>
                    <a:gd name="T80" fmla="*/ 116 w 330"/>
                    <a:gd name="T81" fmla="*/ 102 h 294"/>
                    <a:gd name="T82" fmla="*/ 104 w 330"/>
                    <a:gd name="T83" fmla="*/ 118 h 294"/>
                    <a:gd name="T84" fmla="*/ 80 w 330"/>
                    <a:gd name="T85" fmla="*/ 156 h 294"/>
                    <a:gd name="T86" fmla="*/ 56 w 330"/>
                    <a:gd name="T87" fmla="*/ 196 h 294"/>
                    <a:gd name="T88" fmla="*/ 34 w 330"/>
                    <a:gd name="T89" fmla="*/ 234 h 294"/>
                    <a:gd name="T90" fmla="*/ 26 w 330"/>
                    <a:gd name="T91" fmla="*/ 252 h 294"/>
                    <a:gd name="T92" fmla="*/ 18 w 330"/>
                    <a:gd name="T93" fmla="*/ 266 h 294"/>
                    <a:gd name="T94" fmla="*/ 10 w 330"/>
                    <a:gd name="T95" fmla="*/ 280 h 294"/>
                    <a:gd name="T96" fmla="*/ 6 w 330"/>
                    <a:gd name="T97" fmla="*/ 288 h 294"/>
                    <a:gd name="T98" fmla="*/ 2 w 330"/>
                    <a:gd name="T99" fmla="*/ 294 h 294"/>
                    <a:gd name="T100" fmla="*/ 0 w 330"/>
                    <a:gd name="T101" fmla="*/ 294 h 2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0"/>
                    <a:gd name="T154" fmla="*/ 0 h 294"/>
                    <a:gd name="T155" fmla="*/ 330 w 330"/>
                    <a:gd name="T156" fmla="*/ 294 h 2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0" h="294">
                      <a:moveTo>
                        <a:pt x="0" y="294"/>
                      </a:moveTo>
                      <a:lnTo>
                        <a:pt x="0" y="290"/>
                      </a:lnTo>
                      <a:lnTo>
                        <a:pt x="2" y="280"/>
                      </a:lnTo>
                      <a:lnTo>
                        <a:pt x="4" y="266"/>
                      </a:lnTo>
                      <a:lnTo>
                        <a:pt x="10" y="248"/>
                      </a:lnTo>
                      <a:lnTo>
                        <a:pt x="14" y="228"/>
                      </a:lnTo>
                      <a:lnTo>
                        <a:pt x="22" y="206"/>
                      </a:lnTo>
                      <a:lnTo>
                        <a:pt x="38" y="158"/>
                      </a:lnTo>
                      <a:lnTo>
                        <a:pt x="56" y="108"/>
                      </a:lnTo>
                      <a:lnTo>
                        <a:pt x="66" y="84"/>
                      </a:lnTo>
                      <a:lnTo>
                        <a:pt x="78" y="62"/>
                      </a:lnTo>
                      <a:lnTo>
                        <a:pt x="88" y="44"/>
                      </a:lnTo>
                      <a:lnTo>
                        <a:pt x="98" y="28"/>
                      </a:lnTo>
                      <a:lnTo>
                        <a:pt x="110" y="14"/>
                      </a:lnTo>
                      <a:lnTo>
                        <a:pt x="120" y="6"/>
                      </a:lnTo>
                      <a:lnTo>
                        <a:pt x="132" y="2"/>
                      </a:lnTo>
                      <a:lnTo>
                        <a:pt x="144" y="0"/>
                      </a:lnTo>
                      <a:lnTo>
                        <a:pt x="158" y="2"/>
                      </a:lnTo>
                      <a:lnTo>
                        <a:pt x="174" y="6"/>
                      </a:lnTo>
                      <a:lnTo>
                        <a:pt x="208" y="20"/>
                      </a:lnTo>
                      <a:lnTo>
                        <a:pt x="244" y="38"/>
                      </a:lnTo>
                      <a:lnTo>
                        <a:pt x="276" y="58"/>
                      </a:lnTo>
                      <a:lnTo>
                        <a:pt x="302" y="78"/>
                      </a:lnTo>
                      <a:lnTo>
                        <a:pt x="314" y="86"/>
                      </a:lnTo>
                      <a:lnTo>
                        <a:pt x="322" y="94"/>
                      </a:lnTo>
                      <a:lnTo>
                        <a:pt x="328" y="98"/>
                      </a:lnTo>
                      <a:lnTo>
                        <a:pt x="330" y="102"/>
                      </a:lnTo>
                      <a:lnTo>
                        <a:pt x="330" y="104"/>
                      </a:lnTo>
                      <a:lnTo>
                        <a:pt x="326" y="102"/>
                      </a:lnTo>
                      <a:lnTo>
                        <a:pt x="320" y="100"/>
                      </a:lnTo>
                      <a:lnTo>
                        <a:pt x="312" y="98"/>
                      </a:lnTo>
                      <a:lnTo>
                        <a:pt x="290" y="88"/>
                      </a:lnTo>
                      <a:lnTo>
                        <a:pt x="262" y="80"/>
                      </a:lnTo>
                      <a:lnTo>
                        <a:pt x="232" y="70"/>
                      </a:lnTo>
                      <a:lnTo>
                        <a:pt x="202" y="64"/>
                      </a:lnTo>
                      <a:lnTo>
                        <a:pt x="174" y="64"/>
                      </a:lnTo>
                      <a:lnTo>
                        <a:pt x="162" y="66"/>
                      </a:lnTo>
                      <a:lnTo>
                        <a:pt x="150" y="70"/>
                      </a:lnTo>
                      <a:lnTo>
                        <a:pt x="140" y="76"/>
                      </a:lnTo>
                      <a:lnTo>
                        <a:pt x="128" y="88"/>
                      </a:lnTo>
                      <a:lnTo>
                        <a:pt x="116" y="102"/>
                      </a:lnTo>
                      <a:lnTo>
                        <a:pt x="104" y="118"/>
                      </a:lnTo>
                      <a:lnTo>
                        <a:pt x="80" y="156"/>
                      </a:lnTo>
                      <a:lnTo>
                        <a:pt x="56" y="196"/>
                      </a:lnTo>
                      <a:lnTo>
                        <a:pt x="34" y="234"/>
                      </a:lnTo>
                      <a:lnTo>
                        <a:pt x="26" y="252"/>
                      </a:lnTo>
                      <a:lnTo>
                        <a:pt x="18" y="266"/>
                      </a:lnTo>
                      <a:lnTo>
                        <a:pt x="10" y="280"/>
                      </a:lnTo>
                      <a:lnTo>
                        <a:pt x="6" y="288"/>
                      </a:lnTo>
                      <a:lnTo>
                        <a:pt x="2" y="294"/>
                      </a:lnTo>
                      <a:lnTo>
                        <a:pt x="0" y="294"/>
                      </a:lnTo>
                      <a:close/>
                    </a:path>
                  </a:pathLst>
                </a:custGeom>
                <a:solidFill>
                  <a:srgbClr val="008000"/>
                </a:solidFill>
                <a:ln w="9525">
                  <a:solidFill>
                    <a:srgbClr val="000000"/>
                  </a:solidFill>
                  <a:round/>
                  <a:headEnd/>
                  <a:tailEnd/>
                </a:ln>
              </p:spPr>
              <p:txBody>
                <a:bodyPr/>
                <a:lstStyle/>
                <a:p>
                  <a:endParaRPr lang="es-AR"/>
                </a:p>
              </p:txBody>
            </p:sp>
            <p:sp>
              <p:nvSpPr>
                <p:cNvPr id="74913" name="Freeform 409"/>
                <p:cNvSpPr>
                  <a:spLocks/>
                </p:cNvSpPr>
                <p:nvPr/>
              </p:nvSpPr>
              <p:spPr bwMode="auto">
                <a:xfrm>
                  <a:off x="4316" y="2956"/>
                  <a:ext cx="350" cy="200"/>
                </a:xfrm>
                <a:custGeom>
                  <a:avLst/>
                  <a:gdLst>
                    <a:gd name="T0" fmla="*/ 350 w 350"/>
                    <a:gd name="T1" fmla="*/ 200 h 200"/>
                    <a:gd name="T2" fmla="*/ 350 w 350"/>
                    <a:gd name="T3" fmla="*/ 198 h 200"/>
                    <a:gd name="T4" fmla="*/ 348 w 350"/>
                    <a:gd name="T5" fmla="*/ 190 h 200"/>
                    <a:gd name="T6" fmla="*/ 346 w 350"/>
                    <a:gd name="T7" fmla="*/ 182 h 200"/>
                    <a:gd name="T8" fmla="*/ 342 w 350"/>
                    <a:gd name="T9" fmla="*/ 170 h 200"/>
                    <a:gd name="T10" fmla="*/ 328 w 350"/>
                    <a:gd name="T11" fmla="*/ 142 h 200"/>
                    <a:gd name="T12" fmla="*/ 312 w 350"/>
                    <a:gd name="T13" fmla="*/ 108 h 200"/>
                    <a:gd name="T14" fmla="*/ 292 w 350"/>
                    <a:gd name="T15" fmla="*/ 74 h 200"/>
                    <a:gd name="T16" fmla="*/ 270 w 350"/>
                    <a:gd name="T17" fmla="*/ 44 h 200"/>
                    <a:gd name="T18" fmla="*/ 258 w 350"/>
                    <a:gd name="T19" fmla="*/ 30 h 200"/>
                    <a:gd name="T20" fmla="*/ 246 w 350"/>
                    <a:gd name="T21" fmla="*/ 18 h 200"/>
                    <a:gd name="T22" fmla="*/ 236 w 350"/>
                    <a:gd name="T23" fmla="*/ 10 h 200"/>
                    <a:gd name="T24" fmla="*/ 224 w 350"/>
                    <a:gd name="T25" fmla="*/ 4 h 200"/>
                    <a:gd name="T26" fmla="*/ 212 w 350"/>
                    <a:gd name="T27" fmla="*/ 2 h 200"/>
                    <a:gd name="T28" fmla="*/ 198 w 350"/>
                    <a:gd name="T29" fmla="*/ 0 h 200"/>
                    <a:gd name="T30" fmla="*/ 164 w 350"/>
                    <a:gd name="T31" fmla="*/ 4 h 200"/>
                    <a:gd name="T32" fmla="*/ 128 w 350"/>
                    <a:gd name="T33" fmla="*/ 14 h 200"/>
                    <a:gd name="T34" fmla="*/ 92 w 350"/>
                    <a:gd name="T35" fmla="*/ 26 h 200"/>
                    <a:gd name="T36" fmla="*/ 58 w 350"/>
                    <a:gd name="T37" fmla="*/ 40 h 200"/>
                    <a:gd name="T38" fmla="*/ 42 w 350"/>
                    <a:gd name="T39" fmla="*/ 48 h 200"/>
                    <a:gd name="T40" fmla="*/ 30 w 350"/>
                    <a:gd name="T41" fmla="*/ 54 h 200"/>
                    <a:gd name="T42" fmla="*/ 18 w 350"/>
                    <a:gd name="T43" fmla="*/ 60 h 200"/>
                    <a:gd name="T44" fmla="*/ 8 w 350"/>
                    <a:gd name="T45" fmla="*/ 64 h 200"/>
                    <a:gd name="T46" fmla="*/ 2 w 350"/>
                    <a:gd name="T47" fmla="*/ 68 h 200"/>
                    <a:gd name="T48" fmla="*/ 0 w 350"/>
                    <a:gd name="T49" fmla="*/ 70 h 200"/>
                    <a:gd name="T50" fmla="*/ 4 w 350"/>
                    <a:gd name="T51" fmla="*/ 70 h 200"/>
                    <a:gd name="T52" fmla="*/ 10 w 350"/>
                    <a:gd name="T53" fmla="*/ 70 h 200"/>
                    <a:gd name="T54" fmla="*/ 20 w 350"/>
                    <a:gd name="T55" fmla="*/ 68 h 200"/>
                    <a:gd name="T56" fmla="*/ 30 w 350"/>
                    <a:gd name="T57" fmla="*/ 64 h 200"/>
                    <a:gd name="T58" fmla="*/ 42 w 350"/>
                    <a:gd name="T59" fmla="*/ 62 h 200"/>
                    <a:gd name="T60" fmla="*/ 72 w 350"/>
                    <a:gd name="T61" fmla="*/ 56 h 200"/>
                    <a:gd name="T62" fmla="*/ 104 w 350"/>
                    <a:gd name="T63" fmla="*/ 50 h 200"/>
                    <a:gd name="T64" fmla="*/ 136 w 350"/>
                    <a:gd name="T65" fmla="*/ 46 h 200"/>
                    <a:gd name="T66" fmla="*/ 166 w 350"/>
                    <a:gd name="T67" fmla="*/ 44 h 200"/>
                    <a:gd name="T68" fmla="*/ 192 w 350"/>
                    <a:gd name="T69" fmla="*/ 48 h 200"/>
                    <a:gd name="T70" fmla="*/ 204 w 350"/>
                    <a:gd name="T71" fmla="*/ 52 h 200"/>
                    <a:gd name="T72" fmla="*/ 216 w 350"/>
                    <a:gd name="T73" fmla="*/ 60 h 200"/>
                    <a:gd name="T74" fmla="*/ 228 w 350"/>
                    <a:gd name="T75" fmla="*/ 70 h 200"/>
                    <a:gd name="T76" fmla="*/ 240 w 350"/>
                    <a:gd name="T77" fmla="*/ 80 h 200"/>
                    <a:gd name="T78" fmla="*/ 266 w 350"/>
                    <a:gd name="T79" fmla="*/ 106 h 200"/>
                    <a:gd name="T80" fmla="*/ 292 w 350"/>
                    <a:gd name="T81" fmla="*/ 134 h 200"/>
                    <a:gd name="T82" fmla="*/ 314 w 350"/>
                    <a:gd name="T83" fmla="*/ 160 h 200"/>
                    <a:gd name="T84" fmla="*/ 332 w 350"/>
                    <a:gd name="T85" fmla="*/ 182 h 200"/>
                    <a:gd name="T86" fmla="*/ 338 w 350"/>
                    <a:gd name="T87" fmla="*/ 190 h 200"/>
                    <a:gd name="T88" fmla="*/ 344 w 350"/>
                    <a:gd name="T89" fmla="*/ 196 h 200"/>
                    <a:gd name="T90" fmla="*/ 348 w 350"/>
                    <a:gd name="T91" fmla="*/ 200 h 200"/>
                    <a:gd name="T92" fmla="*/ 350 w 350"/>
                    <a:gd name="T93" fmla="*/ 200 h 2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0"/>
                    <a:gd name="T142" fmla="*/ 0 h 200"/>
                    <a:gd name="T143" fmla="*/ 350 w 350"/>
                    <a:gd name="T144" fmla="*/ 200 h 2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0" h="200">
                      <a:moveTo>
                        <a:pt x="350" y="200"/>
                      </a:moveTo>
                      <a:lnTo>
                        <a:pt x="350" y="198"/>
                      </a:lnTo>
                      <a:lnTo>
                        <a:pt x="348" y="190"/>
                      </a:lnTo>
                      <a:lnTo>
                        <a:pt x="346" y="182"/>
                      </a:lnTo>
                      <a:lnTo>
                        <a:pt x="342" y="170"/>
                      </a:lnTo>
                      <a:lnTo>
                        <a:pt x="328" y="142"/>
                      </a:lnTo>
                      <a:lnTo>
                        <a:pt x="312" y="108"/>
                      </a:lnTo>
                      <a:lnTo>
                        <a:pt x="292" y="74"/>
                      </a:lnTo>
                      <a:lnTo>
                        <a:pt x="270" y="44"/>
                      </a:lnTo>
                      <a:lnTo>
                        <a:pt x="258" y="30"/>
                      </a:lnTo>
                      <a:lnTo>
                        <a:pt x="246" y="18"/>
                      </a:lnTo>
                      <a:lnTo>
                        <a:pt x="236" y="10"/>
                      </a:lnTo>
                      <a:lnTo>
                        <a:pt x="224" y="4"/>
                      </a:lnTo>
                      <a:lnTo>
                        <a:pt x="212" y="2"/>
                      </a:lnTo>
                      <a:lnTo>
                        <a:pt x="198" y="0"/>
                      </a:lnTo>
                      <a:lnTo>
                        <a:pt x="164" y="4"/>
                      </a:lnTo>
                      <a:lnTo>
                        <a:pt x="128" y="14"/>
                      </a:lnTo>
                      <a:lnTo>
                        <a:pt x="92" y="26"/>
                      </a:lnTo>
                      <a:lnTo>
                        <a:pt x="58" y="40"/>
                      </a:lnTo>
                      <a:lnTo>
                        <a:pt x="42" y="48"/>
                      </a:lnTo>
                      <a:lnTo>
                        <a:pt x="30" y="54"/>
                      </a:lnTo>
                      <a:lnTo>
                        <a:pt x="18" y="60"/>
                      </a:lnTo>
                      <a:lnTo>
                        <a:pt x="8" y="64"/>
                      </a:lnTo>
                      <a:lnTo>
                        <a:pt x="2" y="68"/>
                      </a:lnTo>
                      <a:lnTo>
                        <a:pt x="0" y="70"/>
                      </a:lnTo>
                      <a:lnTo>
                        <a:pt x="4" y="70"/>
                      </a:lnTo>
                      <a:lnTo>
                        <a:pt x="10" y="70"/>
                      </a:lnTo>
                      <a:lnTo>
                        <a:pt x="20" y="68"/>
                      </a:lnTo>
                      <a:lnTo>
                        <a:pt x="30" y="64"/>
                      </a:lnTo>
                      <a:lnTo>
                        <a:pt x="42" y="62"/>
                      </a:lnTo>
                      <a:lnTo>
                        <a:pt x="72" y="56"/>
                      </a:lnTo>
                      <a:lnTo>
                        <a:pt x="104" y="50"/>
                      </a:lnTo>
                      <a:lnTo>
                        <a:pt x="136" y="46"/>
                      </a:lnTo>
                      <a:lnTo>
                        <a:pt x="166" y="44"/>
                      </a:lnTo>
                      <a:lnTo>
                        <a:pt x="192" y="48"/>
                      </a:lnTo>
                      <a:lnTo>
                        <a:pt x="204" y="52"/>
                      </a:lnTo>
                      <a:lnTo>
                        <a:pt x="216" y="60"/>
                      </a:lnTo>
                      <a:lnTo>
                        <a:pt x="228" y="70"/>
                      </a:lnTo>
                      <a:lnTo>
                        <a:pt x="240" y="80"/>
                      </a:lnTo>
                      <a:lnTo>
                        <a:pt x="266" y="106"/>
                      </a:lnTo>
                      <a:lnTo>
                        <a:pt x="292" y="134"/>
                      </a:lnTo>
                      <a:lnTo>
                        <a:pt x="314" y="160"/>
                      </a:lnTo>
                      <a:lnTo>
                        <a:pt x="332" y="182"/>
                      </a:lnTo>
                      <a:lnTo>
                        <a:pt x="338" y="190"/>
                      </a:lnTo>
                      <a:lnTo>
                        <a:pt x="344" y="196"/>
                      </a:lnTo>
                      <a:lnTo>
                        <a:pt x="348" y="200"/>
                      </a:lnTo>
                      <a:lnTo>
                        <a:pt x="350" y="200"/>
                      </a:lnTo>
                      <a:close/>
                    </a:path>
                  </a:pathLst>
                </a:custGeom>
                <a:solidFill>
                  <a:srgbClr val="008000"/>
                </a:solidFill>
                <a:ln w="9525">
                  <a:solidFill>
                    <a:srgbClr val="000000"/>
                  </a:solidFill>
                  <a:round/>
                  <a:headEnd/>
                  <a:tailEnd/>
                </a:ln>
              </p:spPr>
              <p:txBody>
                <a:bodyPr/>
                <a:lstStyle/>
                <a:p>
                  <a:endParaRPr lang="es-AR"/>
                </a:p>
              </p:txBody>
            </p:sp>
            <p:sp>
              <p:nvSpPr>
                <p:cNvPr id="74914" name="Line 410"/>
                <p:cNvSpPr>
                  <a:spLocks noChangeShapeType="1"/>
                </p:cNvSpPr>
                <p:nvPr/>
              </p:nvSpPr>
              <p:spPr bwMode="auto">
                <a:xfrm>
                  <a:off x="4588" y="1760"/>
                  <a:ext cx="90" cy="180"/>
                </a:xfrm>
                <a:prstGeom prst="line">
                  <a:avLst/>
                </a:prstGeom>
                <a:noFill/>
                <a:ln w="9525">
                  <a:solidFill>
                    <a:srgbClr val="000000"/>
                  </a:solidFill>
                  <a:round/>
                  <a:headEnd/>
                  <a:tailEnd/>
                </a:ln>
              </p:spPr>
              <p:txBody>
                <a:bodyPr/>
                <a:lstStyle/>
                <a:p>
                  <a:endParaRPr lang="es-AR"/>
                </a:p>
              </p:txBody>
            </p:sp>
            <p:sp>
              <p:nvSpPr>
                <p:cNvPr id="74915" name="Line 411"/>
                <p:cNvSpPr>
                  <a:spLocks noChangeShapeType="1"/>
                </p:cNvSpPr>
                <p:nvPr/>
              </p:nvSpPr>
              <p:spPr bwMode="auto">
                <a:xfrm flipV="1">
                  <a:off x="4680" y="1758"/>
                  <a:ext cx="90" cy="182"/>
                </a:xfrm>
                <a:prstGeom prst="line">
                  <a:avLst/>
                </a:prstGeom>
                <a:noFill/>
                <a:ln w="9525">
                  <a:solidFill>
                    <a:srgbClr val="000000"/>
                  </a:solidFill>
                  <a:round/>
                  <a:headEnd/>
                  <a:tailEnd/>
                </a:ln>
              </p:spPr>
              <p:txBody>
                <a:bodyPr/>
                <a:lstStyle/>
                <a:p>
                  <a:endParaRPr lang="es-AR"/>
                </a:p>
              </p:txBody>
            </p:sp>
            <p:sp>
              <p:nvSpPr>
                <p:cNvPr id="74916" name="Line 412"/>
                <p:cNvSpPr>
                  <a:spLocks noChangeShapeType="1"/>
                </p:cNvSpPr>
                <p:nvPr/>
              </p:nvSpPr>
              <p:spPr bwMode="auto">
                <a:xfrm>
                  <a:off x="4680" y="1670"/>
                  <a:ext cx="1" cy="314"/>
                </a:xfrm>
                <a:prstGeom prst="line">
                  <a:avLst/>
                </a:prstGeom>
                <a:noFill/>
                <a:ln w="9525">
                  <a:solidFill>
                    <a:srgbClr val="000000"/>
                  </a:solidFill>
                  <a:round/>
                  <a:headEnd/>
                  <a:tailEnd/>
                </a:ln>
              </p:spPr>
              <p:txBody>
                <a:bodyPr/>
                <a:lstStyle/>
                <a:p>
                  <a:endParaRPr lang="es-AR"/>
                </a:p>
              </p:txBody>
            </p:sp>
            <p:sp>
              <p:nvSpPr>
                <p:cNvPr id="74917" name="Line 413"/>
                <p:cNvSpPr>
                  <a:spLocks noChangeShapeType="1"/>
                </p:cNvSpPr>
                <p:nvPr/>
              </p:nvSpPr>
              <p:spPr bwMode="auto">
                <a:xfrm>
                  <a:off x="4634" y="1714"/>
                  <a:ext cx="44" cy="136"/>
                </a:xfrm>
                <a:prstGeom prst="line">
                  <a:avLst/>
                </a:prstGeom>
                <a:noFill/>
                <a:ln w="9525">
                  <a:solidFill>
                    <a:srgbClr val="000000"/>
                  </a:solidFill>
                  <a:round/>
                  <a:headEnd/>
                  <a:tailEnd/>
                </a:ln>
              </p:spPr>
              <p:txBody>
                <a:bodyPr/>
                <a:lstStyle/>
                <a:p>
                  <a:endParaRPr lang="es-AR"/>
                </a:p>
              </p:txBody>
            </p:sp>
            <p:sp>
              <p:nvSpPr>
                <p:cNvPr id="74918" name="Line 414"/>
                <p:cNvSpPr>
                  <a:spLocks noChangeShapeType="1"/>
                </p:cNvSpPr>
                <p:nvPr/>
              </p:nvSpPr>
              <p:spPr bwMode="auto">
                <a:xfrm flipH="1">
                  <a:off x="4678" y="1714"/>
                  <a:ext cx="46" cy="90"/>
                </a:xfrm>
                <a:prstGeom prst="line">
                  <a:avLst/>
                </a:prstGeom>
                <a:noFill/>
                <a:ln w="9525">
                  <a:solidFill>
                    <a:srgbClr val="000000"/>
                  </a:solidFill>
                  <a:round/>
                  <a:headEnd/>
                  <a:tailEnd/>
                </a:ln>
              </p:spPr>
              <p:txBody>
                <a:bodyPr/>
                <a:lstStyle/>
                <a:p>
                  <a:endParaRPr lang="es-AR"/>
                </a:p>
              </p:txBody>
            </p:sp>
            <p:sp>
              <p:nvSpPr>
                <p:cNvPr id="74919" name="Line 415"/>
                <p:cNvSpPr>
                  <a:spLocks noChangeShapeType="1"/>
                </p:cNvSpPr>
                <p:nvPr/>
              </p:nvSpPr>
              <p:spPr bwMode="auto">
                <a:xfrm flipH="1">
                  <a:off x="4678" y="1670"/>
                  <a:ext cx="92" cy="180"/>
                </a:xfrm>
                <a:prstGeom prst="line">
                  <a:avLst/>
                </a:prstGeom>
                <a:noFill/>
                <a:ln w="9525">
                  <a:solidFill>
                    <a:srgbClr val="000000"/>
                  </a:solidFill>
                  <a:round/>
                  <a:headEnd/>
                  <a:tailEnd/>
                </a:ln>
              </p:spPr>
              <p:txBody>
                <a:bodyPr/>
                <a:lstStyle/>
                <a:p>
                  <a:endParaRPr lang="es-AR"/>
                </a:p>
              </p:txBody>
            </p:sp>
            <p:sp>
              <p:nvSpPr>
                <p:cNvPr id="74920" name="Line 416"/>
                <p:cNvSpPr>
                  <a:spLocks noChangeShapeType="1"/>
                </p:cNvSpPr>
                <p:nvPr/>
              </p:nvSpPr>
              <p:spPr bwMode="auto">
                <a:xfrm>
                  <a:off x="4588" y="1714"/>
                  <a:ext cx="90" cy="180"/>
                </a:xfrm>
                <a:prstGeom prst="line">
                  <a:avLst/>
                </a:prstGeom>
                <a:noFill/>
                <a:ln w="9525">
                  <a:solidFill>
                    <a:srgbClr val="000000"/>
                  </a:solidFill>
                  <a:round/>
                  <a:headEnd/>
                  <a:tailEnd/>
                </a:ln>
              </p:spPr>
              <p:txBody>
                <a:bodyPr/>
                <a:lstStyle/>
                <a:p>
                  <a:endParaRPr lang="es-AR"/>
                </a:p>
              </p:txBody>
            </p:sp>
            <p:grpSp>
              <p:nvGrpSpPr>
                <p:cNvPr id="74921" name="Group 417"/>
                <p:cNvGrpSpPr>
                  <a:grpSpLocks/>
                </p:cNvGrpSpPr>
                <p:nvPr/>
              </p:nvGrpSpPr>
              <p:grpSpPr bwMode="auto">
                <a:xfrm>
                  <a:off x="4494" y="2124"/>
                  <a:ext cx="200" cy="312"/>
                  <a:chOff x="4494" y="2124"/>
                  <a:chExt cx="200" cy="312"/>
                </a:xfrm>
              </p:grpSpPr>
              <p:sp>
                <p:nvSpPr>
                  <p:cNvPr id="74933" name="Freeform 418"/>
                  <p:cNvSpPr>
                    <a:spLocks/>
                  </p:cNvSpPr>
                  <p:nvPr/>
                </p:nvSpPr>
                <p:spPr bwMode="auto">
                  <a:xfrm>
                    <a:off x="4496" y="2126"/>
                    <a:ext cx="196" cy="308"/>
                  </a:xfrm>
                  <a:custGeom>
                    <a:avLst/>
                    <a:gdLst>
                      <a:gd name="T0" fmla="*/ 106 w 196"/>
                      <a:gd name="T1" fmla="*/ 50 h 308"/>
                      <a:gd name="T2" fmla="*/ 116 w 196"/>
                      <a:gd name="T3" fmla="*/ 26 h 308"/>
                      <a:gd name="T4" fmla="*/ 134 w 196"/>
                      <a:gd name="T5" fmla="*/ 0 h 308"/>
                      <a:gd name="T6" fmla="*/ 162 w 196"/>
                      <a:gd name="T7" fmla="*/ 4 h 308"/>
                      <a:gd name="T8" fmla="*/ 176 w 196"/>
                      <a:gd name="T9" fmla="*/ 22 h 308"/>
                      <a:gd name="T10" fmla="*/ 188 w 196"/>
                      <a:gd name="T11" fmla="*/ 36 h 308"/>
                      <a:gd name="T12" fmla="*/ 190 w 196"/>
                      <a:gd name="T13" fmla="*/ 38 h 308"/>
                      <a:gd name="T14" fmla="*/ 178 w 196"/>
                      <a:gd name="T15" fmla="*/ 32 h 308"/>
                      <a:gd name="T16" fmla="*/ 168 w 196"/>
                      <a:gd name="T17" fmla="*/ 28 h 308"/>
                      <a:gd name="T18" fmla="*/ 160 w 196"/>
                      <a:gd name="T19" fmla="*/ 20 h 308"/>
                      <a:gd name="T20" fmla="*/ 142 w 196"/>
                      <a:gd name="T21" fmla="*/ 16 h 308"/>
                      <a:gd name="T22" fmla="*/ 126 w 196"/>
                      <a:gd name="T23" fmla="*/ 30 h 308"/>
                      <a:gd name="T24" fmla="*/ 120 w 196"/>
                      <a:gd name="T25" fmla="*/ 52 h 308"/>
                      <a:gd name="T26" fmla="*/ 126 w 196"/>
                      <a:gd name="T27" fmla="*/ 86 h 308"/>
                      <a:gd name="T28" fmla="*/ 128 w 196"/>
                      <a:gd name="T29" fmla="*/ 118 h 308"/>
                      <a:gd name="T30" fmla="*/ 142 w 196"/>
                      <a:gd name="T31" fmla="*/ 150 h 308"/>
                      <a:gd name="T32" fmla="*/ 154 w 196"/>
                      <a:gd name="T33" fmla="*/ 172 h 308"/>
                      <a:gd name="T34" fmla="*/ 166 w 196"/>
                      <a:gd name="T35" fmla="*/ 200 h 308"/>
                      <a:gd name="T36" fmla="*/ 178 w 196"/>
                      <a:gd name="T37" fmla="*/ 228 h 308"/>
                      <a:gd name="T38" fmla="*/ 196 w 196"/>
                      <a:gd name="T39" fmla="*/ 270 h 308"/>
                      <a:gd name="T40" fmla="*/ 190 w 196"/>
                      <a:gd name="T41" fmla="*/ 300 h 308"/>
                      <a:gd name="T42" fmla="*/ 176 w 196"/>
                      <a:gd name="T43" fmla="*/ 308 h 308"/>
                      <a:gd name="T44" fmla="*/ 160 w 196"/>
                      <a:gd name="T45" fmla="*/ 304 h 308"/>
                      <a:gd name="T46" fmla="*/ 140 w 196"/>
                      <a:gd name="T47" fmla="*/ 282 h 308"/>
                      <a:gd name="T48" fmla="*/ 120 w 196"/>
                      <a:gd name="T49" fmla="*/ 252 h 308"/>
                      <a:gd name="T50" fmla="*/ 112 w 196"/>
                      <a:gd name="T51" fmla="*/ 236 h 308"/>
                      <a:gd name="T52" fmla="*/ 106 w 196"/>
                      <a:gd name="T53" fmla="*/ 226 h 308"/>
                      <a:gd name="T54" fmla="*/ 98 w 196"/>
                      <a:gd name="T55" fmla="*/ 208 h 308"/>
                      <a:gd name="T56" fmla="*/ 88 w 196"/>
                      <a:gd name="T57" fmla="*/ 188 h 308"/>
                      <a:gd name="T58" fmla="*/ 74 w 196"/>
                      <a:gd name="T59" fmla="*/ 166 h 308"/>
                      <a:gd name="T60" fmla="*/ 50 w 196"/>
                      <a:gd name="T61" fmla="*/ 150 h 308"/>
                      <a:gd name="T62" fmla="*/ 32 w 196"/>
                      <a:gd name="T63" fmla="*/ 152 h 308"/>
                      <a:gd name="T64" fmla="*/ 26 w 196"/>
                      <a:gd name="T65" fmla="*/ 162 h 308"/>
                      <a:gd name="T66" fmla="*/ 20 w 196"/>
                      <a:gd name="T67" fmla="*/ 172 h 308"/>
                      <a:gd name="T68" fmla="*/ 16 w 196"/>
                      <a:gd name="T69" fmla="*/ 184 h 308"/>
                      <a:gd name="T70" fmla="*/ 16 w 196"/>
                      <a:gd name="T71" fmla="*/ 198 h 308"/>
                      <a:gd name="T72" fmla="*/ 10 w 196"/>
                      <a:gd name="T73" fmla="*/ 190 h 308"/>
                      <a:gd name="T74" fmla="*/ 2 w 196"/>
                      <a:gd name="T75" fmla="*/ 168 h 308"/>
                      <a:gd name="T76" fmla="*/ 16 w 196"/>
                      <a:gd name="T77" fmla="*/ 138 h 308"/>
                      <a:gd name="T78" fmla="*/ 36 w 196"/>
                      <a:gd name="T79" fmla="*/ 132 h 308"/>
                      <a:gd name="T80" fmla="*/ 54 w 196"/>
                      <a:gd name="T81" fmla="*/ 134 h 308"/>
                      <a:gd name="T82" fmla="*/ 36 w 196"/>
                      <a:gd name="T83" fmla="*/ 106 h 308"/>
                      <a:gd name="T84" fmla="*/ 20 w 196"/>
                      <a:gd name="T85" fmla="*/ 112 h 308"/>
                      <a:gd name="T86" fmla="*/ 14 w 196"/>
                      <a:gd name="T87" fmla="*/ 120 h 308"/>
                      <a:gd name="T88" fmla="*/ 2 w 196"/>
                      <a:gd name="T89" fmla="*/ 106 h 308"/>
                      <a:gd name="T90" fmla="*/ 0 w 196"/>
                      <a:gd name="T91" fmla="*/ 78 h 308"/>
                      <a:gd name="T92" fmla="*/ 6 w 196"/>
                      <a:gd name="T93" fmla="*/ 56 h 308"/>
                      <a:gd name="T94" fmla="*/ 12 w 196"/>
                      <a:gd name="T95" fmla="*/ 50 h 308"/>
                      <a:gd name="T96" fmla="*/ 24 w 196"/>
                      <a:gd name="T97" fmla="*/ 54 h 308"/>
                      <a:gd name="T98" fmla="*/ 32 w 196"/>
                      <a:gd name="T99" fmla="*/ 58 h 308"/>
                      <a:gd name="T100" fmla="*/ 44 w 196"/>
                      <a:gd name="T101" fmla="*/ 70 h 308"/>
                      <a:gd name="T102" fmla="*/ 52 w 196"/>
                      <a:gd name="T103" fmla="*/ 80 h 308"/>
                      <a:gd name="T104" fmla="*/ 56 w 196"/>
                      <a:gd name="T105" fmla="*/ 100 h 308"/>
                      <a:gd name="T106" fmla="*/ 56 w 196"/>
                      <a:gd name="T107" fmla="*/ 110 h 308"/>
                      <a:gd name="T108" fmla="*/ 56 w 196"/>
                      <a:gd name="T109" fmla="*/ 128 h 308"/>
                      <a:gd name="T110" fmla="*/ 66 w 196"/>
                      <a:gd name="T111" fmla="*/ 134 h 308"/>
                      <a:gd name="T112" fmla="*/ 86 w 196"/>
                      <a:gd name="T113" fmla="*/ 142 h 308"/>
                      <a:gd name="T114" fmla="*/ 106 w 196"/>
                      <a:gd name="T115" fmla="*/ 156 h 308"/>
                      <a:gd name="T116" fmla="*/ 116 w 196"/>
                      <a:gd name="T117" fmla="*/ 138 h 308"/>
                      <a:gd name="T118" fmla="*/ 116 w 196"/>
                      <a:gd name="T119" fmla="*/ 110 h 308"/>
                      <a:gd name="T120" fmla="*/ 108 w 196"/>
                      <a:gd name="T121" fmla="*/ 100 h 3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6"/>
                      <a:gd name="T184" fmla="*/ 0 h 308"/>
                      <a:gd name="T185" fmla="*/ 196 w 196"/>
                      <a:gd name="T186" fmla="*/ 308 h 3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6" h="308">
                        <a:moveTo>
                          <a:pt x="98" y="72"/>
                        </a:moveTo>
                        <a:lnTo>
                          <a:pt x="100" y="66"/>
                        </a:lnTo>
                        <a:lnTo>
                          <a:pt x="102" y="62"/>
                        </a:lnTo>
                        <a:lnTo>
                          <a:pt x="104" y="56"/>
                        </a:lnTo>
                        <a:lnTo>
                          <a:pt x="106" y="50"/>
                        </a:lnTo>
                        <a:lnTo>
                          <a:pt x="108" y="46"/>
                        </a:lnTo>
                        <a:lnTo>
                          <a:pt x="110" y="40"/>
                        </a:lnTo>
                        <a:lnTo>
                          <a:pt x="112" y="34"/>
                        </a:lnTo>
                        <a:lnTo>
                          <a:pt x="114" y="30"/>
                        </a:lnTo>
                        <a:lnTo>
                          <a:pt x="116" y="26"/>
                        </a:lnTo>
                        <a:lnTo>
                          <a:pt x="118" y="20"/>
                        </a:lnTo>
                        <a:lnTo>
                          <a:pt x="120" y="14"/>
                        </a:lnTo>
                        <a:lnTo>
                          <a:pt x="124" y="10"/>
                        </a:lnTo>
                        <a:lnTo>
                          <a:pt x="130" y="4"/>
                        </a:lnTo>
                        <a:lnTo>
                          <a:pt x="134" y="0"/>
                        </a:lnTo>
                        <a:lnTo>
                          <a:pt x="140" y="0"/>
                        </a:lnTo>
                        <a:lnTo>
                          <a:pt x="146" y="0"/>
                        </a:lnTo>
                        <a:lnTo>
                          <a:pt x="152" y="0"/>
                        </a:lnTo>
                        <a:lnTo>
                          <a:pt x="158" y="2"/>
                        </a:lnTo>
                        <a:lnTo>
                          <a:pt x="162" y="4"/>
                        </a:lnTo>
                        <a:lnTo>
                          <a:pt x="166" y="6"/>
                        </a:lnTo>
                        <a:lnTo>
                          <a:pt x="168" y="10"/>
                        </a:lnTo>
                        <a:lnTo>
                          <a:pt x="172" y="12"/>
                        </a:lnTo>
                        <a:lnTo>
                          <a:pt x="174" y="16"/>
                        </a:lnTo>
                        <a:lnTo>
                          <a:pt x="176" y="22"/>
                        </a:lnTo>
                        <a:lnTo>
                          <a:pt x="178" y="26"/>
                        </a:lnTo>
                        <a:lnTo>
                          <a:pt x="180" y="28"/>
                        </a:lnTo>
                        <a:lnTo>
                          <a:pt x="184" y="32"/>
                        </a:lnTo>
                        <a:lnTo>
                          <a:pt x="186" y="34"/>
                        </a:lnTo>
                        <a:lnTo>
                          <a:pt x="188" y="36"/>
                        </a:lnTo>
                        <a:lnTo>
                          <a:pt x="192" y="38"/>
                        </a:lnTo>
                        <a:lnTo>
                          <a:pt x="194" y="40"/>
                        </a:lnTo>
                        <a:lnTo>
                          <a:pt x="196" y="40"/>
                        </a:lnTo>
                        <a:lnTo>
                          <a:pt x="192" y="38"/>
                        </a:lnTo>
                        <a:lnTo>
                          <a:pt x="190" y="38"/>
                        </a:lnTo>
                        <a:lnTo>
                          <a:pt x="186" y="36"/>
                        </a:lnTo>
                        <a:lnTo>
                          <a:pt x="184" y="34"/>
                        </a:lnTo>
                        <a:lnTo>
                          <a:pt x="182" y="34"/>
                        </a:lnTo>
                        <a:lnTo>
                          <a:pt x="180" y="32"/>
                        </a:lnTo>
                        <a:lnTo>
                          <a:pt x="178" y="32"/>
                        </a:lnTo>
                        <a:lnTo>
                          <a:pt x="176" y="32"/>
                        </a:lnTo>
                        <a:lnTo>
                          <a:pt x="174" y="32"/>
                        </a:lnTo>
                        <a:lnTo>
                          <a:pt x="172" y="30"/>
                        </a:lnTo>
                        <a:lnTo>
                          <a:pt x="170" y="30"/>
                        </a:lnTo>
                        <a:lnTo>
                          <a:pt x="168" y="28"/>
                        </a:lnTo>
                        <a:lnTo>
                          <a:pt x="166" y="26"/>
                        </a:lnTo>
                        <a:lnTo>
                          <a:pt x="164" y="26"/>
                        </a:lnTo>
                        <a:lnTo>
                          <a:pt x="162" y="24"/>
                        </a:lnTo>
                        <a:lnTo>
                          <a:pt x="160" y="22"/>
                        </a:lnTo>
                        <a:lnTo>
                          <a:pt x="160" y="20"/>
                        </a:lnTo>
                        <a:lnTo>
                          <a:pt x="156" y="18"/>
                        </a:lnTo>
                        <a:lnTo>
                          <a:pt x="152" y="16"/>
                        </a:lnTo>
                        <a:lnTo>
                          <a:pt x="150" y="16"/>
                        </a:lnTo>
                        <a:lnTo>
                          <a:pt x="146" y="16"/>
                        </a:lnTo>
                        <a:lnTo>
                          <a:pt x="142" y="16"/>
                        </a:lnTo>
                        <a:lnTo>
                          <a:pt x="138" y="18"/>
                        </a:lnTo>
                        <a:lnTo>
                          <a:pt x="134" y="20"/>
                        </a:lnTo>
                        <a:lnTo>
                          <a:pt x="132" y="22"/>
                        </a:lnTo>
                        <a:lnTo>
                          <a:pt x="130" y="26"/>
                        </a:lnTo>
                        <a:lnTo>
                          <a:pt x="126" y="30"/>
                        </a:lnTo>
                        <a:lnTo>
                          <a:pt x="124" y="34"/>
                        </a:lnTo>
                        <a:lnTo>
                          <a:pt x="124" y="38"/>
                        </a:lnTo>
                        <a:lnTo>
                          <a:pt x="122" y="42"/>
                        </a:lnTo>
                        <a:lnTo>
                          <a:pt x="120" y="46"/>
                        </a:lnTo>
                        <a:lnTo>
                          <a:pt x="120" y="52"/>
                        </a:lnTo>
                        <a:lnTo>
                          <a:pt x="120" y="60"/>
                        </a:lnTo>
                        <a:lnTo>
                          <a:pt x="122" y="70"/>
                        </a:lnTo>
                        <a:lnTo>
                          <a:pt x="124" y="78"/>
                        </a:lnTo>
                        <a:lnTo>
                          <a:pt x="124" y="82"/>
                        </a:lnTo>
                        <a:lnTo>
                          <a:pt x="126" y="86"/>
                        </a:lnTo>
                        <a:lnTo>
                          <a:pt x="126" y="92"/>
                        </a:lnTo>
                        <a:lnTo>
                          <a:pt x="128" y="98"/>
                        </a:lnTo>
                        <a:lnTo>
                          <a:pt x="128" y="102"/>
                        </a:lnTo>
                        <a:lnTo>
                          <a:pt x="128" y="110"/>
                        </a:lnTo>
                        <a:lnTo>
                          <a:pt x="128" y="118"/>
                        </a:lnTo>
                        <a:lnTo>
                          <a:pt x="130" y="128"/>
                        </a:lnTo>
                        <a:lnTo>
                          <a:pt x="134" y="136"/>
                        </a:lnTo>
                        <a:lnTo>
                          <a:pt x="136" y="140"/>
                        </a:lnTo>
                        <a:lnTo>
                          <a:pt x="138" y="144"/>
                        </a:lnTo>
                        <a:lnTo>
                          <a:pt x="142" y="150"/>
                        </a:lnTo>
                        <a:lnTo>
                          <a:pt x="144" y="154"/>
                        </a:lnTo>
                        <a:lnTo>
                          <a:pt x="146" y="160"/>
                        </a:lnTo>
                        <a:lnTo>
                          <a:pt x="148" y="164"/>
                        </a:lnTo>
                        <a:lnTo>
                          <a:pt x="152" y="168"/>
                        </a:lnTo>
                        <a:lnTo>
                          <a:pt x="154" y="172"/>
                        </a:lnTo>
                        <a:lnTo>
                          <a:pt x="156" y="176"/>
                        </a:lnTo>
                        <a:lnTo>
                          <a:pt x="158" y="180"/>
                        </a:lnTo>
                        <a:lnTo>
                          <a:pt x="160" y="186"/>
                        </a:lnTo>
                        <a:lnTo>
                          <a:pt x="164" y="192"/>
                        </a:lnTo>
                        <a:lnTo>
                          <a:pt x="166" y="200"/>
                        </a:lnTo>
                        <a:lnTo>
                          <a:pt x="170" y="206"/>
                        </a:lnTo>
                        <a:lnTo>
                          <a:pt x="172" y="212"/>
                        </a:lnTo>
                        <a:lnTo>
                          <a:pt x="172" y="216"/>
                        </a:lnTo>
                        <a:lnTo>
                          <a:pt x="174" y="220"/>
                        </a:lnTo>
                        <a:lnTo>
                          <a:pt x="178" y="228"/>
                        </a:lnTo>
                        <a:lnTo>
                          <a:pt x="182" y="236"/>
                        </a:lnTo>
                        <a:lnTo>
                          <a:pt x="186" y="244"/>
                        </a:lnTo>
                        <a:lnTo>
                          <a:pt x="190" y="252"/>
                        </a:lnTo>
                        <a:lnTo>
                          <a:pt x="194" y="262"/>
                        </a:lnTo>
                        <a:lnTo>
                          <a:pt x="196" y="270"/>
                        </a:lnTo>
                        <a:lnTo>
                          <a:pt x="196" y="278"/>
                        </a:lnTo>
                        <a:lnTo>
                          <a:pt x="196" y="286"/>
                        </a:lnTo>
                        <a:lnTo>
                          <a:pt x="194" y="290"/>
                        </a:lnTo>
                        <a:lnTo>
                          <a:pt x="192" y="296"/>
                        </a:lnTo>
                        <a:lnTo>
                          <a:pt x="190" y="300"/>
                        </a:lnTo>
                        <a:lnTo>
                          <a:pt x="188" y="302"/>
                        </a:lnTo>
                        <a:lnTo>
                          <a:pt x="186" y="304"/>
                        </a:lnTo>
                        <a:lnTo>
                          <a:pt x="184" y="306"/>
                        </a:lnTo>
                        <a:lnTo>
                          <a:pt x="180" y="308"/>
                        </a:lnTo>
                        <a:lnTo>
                          <a:pt x="176" y="308"/>
                        </a:lnTo>
                        <a:lnTo>
                          <a:pt x="174" y="308"/>
                        </a:lnTo>
                        <a:lnTo>
                          <a:pt x="170" y="308"/>
                        </a:lnTo>
                        <a:lnTo>
                          <a:pt x="166" y="308"/>
                        </a:lnTo>
                        <a:lnTo>
                          <a:pt x="162" y="306"/>
                        </a:lnTo>
                        <a:lnTo>
                          <a:pt x="160" y="304"/>
                        </a:lnTo>
                        <a:lnTo>
                          <a:pt x="156" y="300"/>
                        </a:lnTo>
                        <a:lnTo>
                          <a:pt x="152" y="296"/>
                        </a:lnTo>
                        <a:lnTo>
                          <a:pt x="150" y="292"/>
                        </a:lnTo>
                        <a:lnTo>
                          <a:pt x="146" y="288"/>
                        </a:lnTo>
                        <a:lnTo>
                          <a:pt x="140" y="282"/>
                        </a:lnTo>
                        <a:lnTo>
                          <a:pt x="136" y="276"/>
                        </a:lnTo>
                        <a:lnTo>
                          <a:pt x="132" y="270"/>
                        </a:lnTo>
                        <a:lnTo>
                          <a:pt x="128" y="264"/>
                        </a:lnTo>
                        <a:lnTo>
                          <a:pt x="124" y="258"/>
                        </a:lnTo>
                        <a:lnTo>
                          <a:pt x="120" y="252"/>
                        </a:lnTo>
                        <a:lnTo>
                          <a:pt x="118" y="250"/>
                        </a:lnTo>
                        <a:lnTo>
                          <a:pt x="118" y="246"/>
                        </a:lnTo>
                        <a:lnTo>
                          <a:pt x="114" y="242"/>
                        </a:lnTo>
                        <a:lnTo>
                          <a:pt x="114" y="238"/>
                        </a:lnTo>
                        <a:lnTo>
                          <a:pt x="112" y="236"/>
                        </a:lnTo>
                        <a:lnTo>
                          <a:pt x="110" y="232"/>
                        </a:lnTo>
                        <a:lnTo>
                          <a:pt x="108" y="230"/>
                        </a:lnTo>
                        <a:lnTo>
                          <a:pt x="106" y="228"/>
                        </a:lnTo>
                        <a:lnTo>
                          <a:pt x="106" y="226"/>
                        </a:lnTo>
                        <a:lnTo>
                          <a:pt x="104" y="222"/>
                        </a:lnTo>
                        <a:lnTo>
                          <a:pt x="102" y="218"/>
                        </a:lnTo>
                        <a:lnTo>
                          <a:pt x="100" y="216"/>
                        </a:lnTo>
                        <a:lnTo>
                          <a:pt x="100" y="212"/>
                        </a:lnTo>
                        <a:lnTo>
                          <a:pt x="98" y="208"/>
                        </a:lnTo>
                        <a:lnTo>
                          <a:pt x="98" y="206"/>
                        </a:lnTo>
                        <a:lnTo>
                          <a:pt x="96" y="202"/>
                        </a:lnTo>
                        <a:lnTo>
                          <a:pt x="94" y="198"/>
                        </a:lnTo>
                        <a:lnTo>
                          <a:pt x="92" y="192"/>
                        </a:lnTo>
                        <a:lnTo>
                          <a:pt x="88" y="188"/>
                        </a:lnTo>
                        <a:lnTo>
                          <a:pt x="86" y="182"/>
                        </a:lnTo>
                        <a:lnTo>
                          <a:pt x="82" y="176"/>
                        </a:lnTo>
                        <a:lnTo>
                          <a:pt x="78" y="172"/>
                        </a:lnTo>
                        <a:lnTo>
                          <a:pt x="76" y="170"/>
                        </a:lnTo>
                        <a:lnTo>
                          <a:pt x="74" y="166"/>
                        </a:lnTo>
                        <a:lnTo>
                          <a:pt x="70" y="162"/>
                        </a:lnTo>
                        <a:lnTo>
                          <a:pt x="66" y="158"/>
                        </a:lnTo>
                        <a:lnTo>
                          <a:pt x="60" y="156"/>
                        </a:lnTo>
                        <a:lnTo>
                          <a:pt x="56" y="152"/>
                        </a:lnTo>
                        <a:lnTo>
                          <a:pt x="50" y="150"/>
                        </a:lnTo>
                        <a:lnTo>
                          <a:pt x="44" y="150"/>
                        </a:lnTo>
                        <a:lnTo>
                          <a:pt x="38" y="150"/>
                        </a:lnTo>
                        <a:lnTo>
                          <a:pt x="36" y="150"/>
                        </a:lnTo>
                        <a:lnTo>
                          <a:pt x="34" y="152"/>
                        </a:lnTo>
                        <a:lnTo>
                          <a:pt x="32" y="152"/>
                        </a:lnTo>
                        <a:lnTo>
                          <a:pt x="32" y="154"/>
                        </a:lnTo>
                        <a:lnTo>
                          <a:pt x="30" y="156"/>
                        </a:lnTo>
                        <a:lnTo>
                          <a:pt x="28" y="158"/>
                        </a:lnTo>
                        <a:lnTo>
                          <a:pt x="28" y="160"/>
                        </a:lnTo>
                        <a:lnTo>
                          <a:pt x="26" y="162"/>
                        </a:lnTo>
                        <a:lnTo>
                          <a:pt x="26" y="164"/>
                        </a:lnTo>
                        <a:lnTo>
                          <a:pt x="24" y="166"/>
                        </a:lnTo>
                        <a:lnTo>
                          <a:pt x="22" y="168"/>
                        </a:lnTo>
                        <a:lnTo>
                          <a:pt x="22" y="170"/>
                        </a:lnTo>
                        <a:lnTo>
                          <a:pt x="20" y="172"/>
                        </a:lnTo>
                        <a:lnTo>
                          <a:pt x="18" y="172"/>
                        </a:lnTo>
                        <a:lnTo>
                          <a:pt x="18" y="174"/>
                        </a:lnTo>
                        <a:lnTo>
                          <a:pt x="18" y="176"/>
                        </a:lnTo>
                        <a:lnTo>
                          <a:pt x="18" y="180"/>
                        </a:lnTo>
                        <a:lnTo>
                          <a:pt x="16" y="184"/>
                        </a:lnTo>
                        <a:lnTo>
                          <a:pt x="16" y="188"/>
                        </a:lnTo>
                        <a:lnTo>
                          <a:pt x="14" y="190"/>
                        </a:lnTo>
                        <a:lnTo>
                          <a:pt x="14" y="192"/>
                        </a:lnTo>
                        <a:lnTo>
                          <a:pt x="14" y="196"/>
                        </a:lnTo>
                        <a:lnTo>
                          <a:pt x="16" y="198"/>
                        </a:lnTo>
                        <a:lnTo>
                          <a:pt x="18" y="202"/>
                        </a:lnTo>
                        <a:lnTo>
                          <a:pt x="16" y="198"/>
                        </a:lnTo>
                        <a:lnTo>
                          <a:pt x="14" y="194"/>
                        </a:lnTo>
                        <a:lnTo>
                          <a:pt x="12" y="192"/>
                        </a:lnTo>
                        <a:lnTo>
                          <a:pt x="10" y="190"/>
                        </a:lnTo>
                        <a:lnTo>
                          <a:pt x="8" y="186"/>
                        </a:lnTo>
                        <a:lnTo>
                          <a:pt x="6" y="182"/>
                        </a:lnTo>
                        <a:lnTo>
                          <a:pt x="4" y="178"/>
                        </a:lnTo>
                        <a:lnTo>
                          <a:pt x="2" y="174"/>
                        </a:lnTo>
                        <a:lnTo>
                          <a:pt x="2" y="168"/>
                        </a:lnTo>
                        <a:lnTo>
                          <a:pt x="4" y="162"/>
                        </a:lnTo>
                        <a:lnTo>
                          <a:pt x="4" y="154"/>
                        </a:lnTo>
                        <a:lnTo>
                          <a:pt x="8" y="148"/>
                        </a:lnTo>
                        <a:lnTo>
                          <a:pt x="10" y="142"/>
                        </a:lnTo>
                        <a:lnTo>
                          <a:pt x="16" y="138"/>
                        </a:lnTo>
                        <a:lnTo>
                          <a:pt x="22" y="134"/>
                        </a:lnTo>
                        <a:lnTo>
                          <a:pt x="28" y="134"/>
                        </a:lnTo>
                        <a:lnTo>
                          <a:pt x="30" y="134"/>
                        </a:lnTo>
                        <a:lnTo>
                          <a:pt x="32" y="132"/>
                        </a:lnTo>
                        <a:lnTo>
                          <a:pt x="36" y="132"/>
                        </a:lnTo>
                        <a:lnTo>
                          <a:pt x="40" y="132"/>
                        </a:lnTo>
                        <a:lnTo>
                          <a:pt x="42" y="132"/>
                        </a:lnTo>
                        <a:lnTo>
                          <a:pt x="46" y="132"/>
                        </a:lnTo>
                        <a:lnTo>
                          <a:pt x="50" y="134"/>
                        </a:lnTo>
                        <a:lnTo>
                          <a:pt x="54" y="134"/>
                        </a:lnTo>
                        <a:lnTo>
                          <a:pt x="52" y="130"/>
                        </a:lnTo>
                        <a:lnTo>
                          <a:pt x="48" y="124"/>
                        </a:lnTo>
                        <a:lnTo>
                          <a:pt x="46" y="118"/>
                        </a:lnTo>
                        <a:lnTo>
                          <a:pt x="42" y="112"/>
                        </a:lnTo>
                        <a:lnTo>
                          <a:pt x="36" y="106"/>
                        </a:lnTo>
                        <a:lnTo>
                          <a:pt x="32" y="100"/>
                        </a:lnTo>
                        <a:lnTo>
                          <a:pt x="28" y="96"/>
                        </a:lnTo>
                        <a:lnTo>
                          <a:pt x="22" y="94"/>
                        </a:lnTo>
                        <a:lnTo>
                          <a:pt x="22" y="102"/>
                        </a:lnTo>
                        <a:lnTo>
                          <a:pt x="20" y="112"/>
                        </a:lnTo>
                        <a:lnTo>
                          <a:pt x="22" y="120"/>
                        </a:lnTo>
                        <a:lnTo>
                          <a:pt x="26" y="130"/>
                        </a:lnTo>
                        <a:lnTo>
                          <a:pt x="22" y="126"/>
                        </a:lnTo>
                        <a:lnTo>
                          <a:pt x="18" y="124"/>
                        </a:lnTo>
                        <a:lnTo>
                          <a:pt x="14" y="120"/>
                        </a:lnTo>
                        <a:lnTo>
                          <a:pt x="10" y="116"/>
                        </a:lnTo>
                        <a:lnTo>
                          <a:pt x="8" y="114"/>
                        </a:lnTo>
                        <a:lnTo>
                          <a:pt x="4" y="110"/>
                        </a:lnTo>
                        <a:lnTo>
                          <a:pt x="4" y="108"/>
                        </a:lnTo>
                        <a:lnTo>
                          <a:pt x="2" y="106"/>
                        </a:lnTo>
                        <a:lnTo>
                          <a:pt x="2" y="100"/>
                        </a:lnTo>
                        <a:lnTo>
                          <a:pt x="0" y="94"/>
                        </a:lnTo>
                        <a:lnTo>
                          <a:pt x="0" y="88"/>
                        </a:lnTo>
                        <a:lnTo>
                          <a:pt x="0" y="84"/>
                        </a:lnTo>
                        <a:lnTo>
                          <a:pt x="0" y="78"/>
                        </a:lnTo>
                        <a:lnTo>
                          <a:pt x="0" y="72"/>
                        </a:lnTo>
                        <a:lnTo>
                          <a:pt x="2" y="66"/>
                        </a:lnTo>
                        <a:lnTo>
                          <a:pt x="4" y="60"/>
                        </a:lnTo>
                        <a:lnTo>
                          <a:pt x="6" y="58"/>
                        </a:lnTo>
                        <a:lnTo>
                          <a:pt x="6" y="56"/>
                        </a:lnTo>
                        <a:lnTo>
                          <a:pt x="8" y="54"/>
                        </a:lnTo>
                        <a:lnTo>
                          <a:pt x="10" y="52"/>
                        </a:lnTo>
                        <a:lnTo>
                          <a:pt x="12" y="50"/>
                        </a:lnTo>
                        <a:lnTo>
                          <a:pt x="14" y="50"/>
                        </a:lnTo>
                        <a:lnTo>
                          <a:pt x="18" y="50"/>
                        </a:lnTo>
                        <a:lnTo>
                          <a:pt x="20" y="50"/>
                        </a:lnTo>
                        <a:lnTo>
                          <a:pt x="22" y="52"/>
                        </a:lnTo>
                        <a:lnTo>
                          <a:pt x="24" y="54"/>
                        </a:lnTo>
                        <a:lnTo>
                          <a:pt x="26" y="54"/>
                        </a:lnTo>
                        <a:lnTo>
                          <a:pt x="28" y="56"/>
                        </a:lnTo>
                        <a:lnTo>
                          <a:pt x="30" y="56"/>
                        </a:lnTo>
                        <a:lnTo>
                          <a:pt x="30" y="58"/>
                        </a:lnTo>
                        <a:lnTo>
                          <a:pt x="32" y="58"/>
                        </a:lnTo>
                        <a:lnTo>
                          <a:pt x="34" y="60"/>
                        </a:lnTo>
                        <a:lnTo>
                          <a:pt x="36" y="62"/>
                        </a:lnTo>
                        <a:lnTo>
                          <a:pt x="40" y="64"/>
                        </a:lnTo>
                        <a:lnTo>
                          <a:pt x="42" y="68"/>
                        </a:lnTo>
                        <a:lnTo>
                          <a:pt x="44" y="70"/>
                        </a:lnTo>
                        <a:lnTo>
                          <a:pt x="46" y="72"/>
                        </a:lnTo>
                        <a:lnTo>
                          <a:pt x="46" y="74"/>
                        </a:lnTo>
                        <a:lnTo>
                          <a:pt x="48" y="76"/>
                        </a:lnTo>
                        <a:lnTo>
                          <a:pt x="50" y="78"/>
                        </a:lnTo>
                        <a:lnTo>
                          <a:pt x="52" y="80"/>
                        </a:lnTo>
                        <a:lnTo>
                          <a:pt x="52" y="82"/>
                        </a:lnTo>
                        <a:lnTo>
                          <a:pt x="52" y="86"/>
                        </a:lnTo>
                        <a:lnTo>
                          <a:pt x="52" y="90"/>
                        </a:lnTo>
                        <a:lnTo>
                          <a:pt x="54" y="96"/>
                        </a:lnTo>
                        <a:lnTo>
                          <a:pt x="56" y="100"/>
                        </a:lnTo>
                        <a:lnTo>
                          <a:pt x="58" y="102"/>
                        </a:lnTo>
                        <a:lnTo>
                          <a:pt x="56" y="104"/>
                        </a:lnTo>
                        <a:lnTo>
                          <a:pt x="56" y="106"/>
                        </a:lnTo>
                        <a:lnTo>
                          <a:pt x="54" y="108"/>
                        </a:lnTo>
                        <a:lnTo>
                          <a:pt x="56" y="110"/>
                        </a:lnTo>
                        <a:lnTo>
                          <a:pt x="58" y="114"/>
                        </a:lnTo>
                        <a:lnTo>
                          <a:pt x="58" y="120"/>
                        </a:lnTo>
                        <a:lnTo>
                          <a:pt x="58" y="124"/>
                        </a:lnTo>
                        <a:lnTo>
                          <a:pt x="58" y="128"/>
                        </a:lnTo>
                        <a:lnTo>
                          <a:pt x="56" y="128"/>
                        </a:lnTo>
                        <a:lnTo>
                          <a:pt x="56" y="130"/>
                        </a:lnTo>
                        <a:lnTo>
                          <a:pt x="60" y="130"/>
                        </a:lnTo>
                        <a:lnTo>
                          <a:pt x="62" y="132"/>
                        </a:lnTo>
                        <a:lnTo>
                          <a:pt x="66" y="134"/>
                        </a:lnTo>
                        <a:lnTo>
                          <a:pt x="70" y="134"/>
                        </a:lnTo>
                        <a:lnTo>
                          <a:pt x="74" y="136"/>
                        </a:lnTo>
                        <a:lnTo>
                          <a:pt x="78" y="138"/>
                        </a:lnTo>
                        <a:lnTo>
                          <a:pt x="80" y="140"/>
                        </a:lnTo>
                        <a:lnTo>
                          <a:pt x="86" y="142"/>
                        </a:lnTo>
                        <a:lnTo>
                          <a:pt x="88" y="144"/>
                        </a:lnTo>
                        <a:lnTo>
                          <a:pt x="94" y="146"/>
                        </a:lnTo>
                        <a:lnTo>
                          <a:pt x="98" y="150"/>
                        </a:lnTo>
                        <a:lnTo>
                          <a:pt x="102" y="152"/>
                        </a:lnTo>
                        <a:lnTo>
                          <a:pt x="106" y="156"/>
                        </a:lnTo>
                        <a:lnTo>
                          <a:pt x="110" y="160"/>
                        </a:lnTo>
                        <a:lnTo>
                          <a:pt x="116" y="164"/>
                        </a:lnTo>
                        <a:lnTo>
                          <a:pt x="120" y="168"/>
                        </a:lnTo>
                        <a:lnTo>
                          <a:pt x="118" y="154"/>
                        </a:lnTo>
                        <a:lnTo>
                          <a:pt x="116" y="138"/>
                        </a:lnTo>
                        <a:lnTo>
                          <a:pt x="118" y="124"/>
                        </a:lnTo>
                        <a:lnTo>
                          <a:pt x="118" y="116"/>
                        </a:lnTo>
                        <a:lnTo>
                          <a:pt x="118" y="114"/>
                        </a:lnTo>
                        <a:lnTo>
                          <a:pt x="118" y="112"/>
                        </a:lnTo>
                        <a:lnTo>
                          <a:pt x="116" y="110"/>
                        </a:lnTo>
                        <a:lnTo>
                          <a:pt x="114" y="108"/>
                        </a:lnTo>
                        <a:lnTo>
                          <a:pt x="112" y="106"/>
                        </a:lnTo>
                        <a:lnTo>
                          <a:pt x="112" y="104"/>
                        </a:lnTo>
                        <a:lnTo>
                          <a:pt x="110" y="102"/>
                        </a:lnTo>
                        <a:lnTo>
                          <a:pt x="108" y="100"/>
                        </a:lnTo>
                        <a:lnTo>
                          <a:pt x="98" y="72"/>
                        </a:lnTo>
                        <a:close/>
                      </a:path>
                    </a:pathLst>
                  </a:custGeom>
                  <a:solidFill>
                    <a:srgbClr val="19B200"/>
                  </a:solidFill>
                  <a:ln w="9525">
                    <a:noFill/>
                    <a:round/>
                    <a:headEnd/>
                    <a:tailEnd/>
                  </a:ln>
                </p:spPr>
                <p:txBody>
                  <a:bodyPr/>
                  <a:lstStyle/>
                  <a:p>
                    <a:endParaRPr lang="es-AR"/>
                  </a:p>
                </p:txBody>
              </p:sp>
              <p:sp>
                <p:nvSpPr>
                  <p:cNvPr id="74934" name="Freeform 419"/>
                  <p:cNvSpPr>
                    <a:spLocks/>
                  </p:cNvSpPr>
                  <p:nvPr/>
                </p:nvSpPr>
                <p:spPr bwMode="auto">
                  <a:xfrm>
                    <a:off x="4594" y="2156"/>
                    <a:ext cx="16" cy="42"/>
                  </a:xfrm>
                  <a:custGeom>
                    <a:avLst/>
                    <a:gdLst>
                      <a:gd name="T0" fmla="*/ 14 w 16"/>
                      <a:gd name="T1" fmla="*/ 0 h 42"/>
                      <a:gd name="T2" fmla="*/ 14 w 16"/>
                      <a:gd name="T3" fmla="*/ 0 h 42"/>
                      <a:gd name="T4" fmla="*/ 14 w 16"/>
                      <a:gd name="T5" fmla="*/ 4 h 42"/>
                      <a:gd name="T6" fmla="*/ 12 w 16"/>
                      <a:gd name="T7" fmla="*/ 10 h 42"/>
                      <a:gd name="T8" fmla="*/ 10 w 16"/>
                      <a:gd name="T9" fmla="*/ 16 h 42"/>
                      <a:gd name="T10" fmla="*/ 8 w 16"/>
                      <a:gd name="T11" fmla="*/ 20 h 42"/>
                      <a:gd name="T12" fmla="*/ 6 w 16"/>
                      <a:gd name="T13" fmla="*/ 26 h 42"/>
                      <a:gd name="T14" fmla="*/ 2 w 16"/>
                      <a:gd name="T15" fmla="*/ 32 h 42"/>
                      <a:gd name="T16" fmla="*/ 0 w 16"/>
                      <a:gd name="T17" fmla="*/ 36 h 42"/>
                      <a:gd name="T18" fmla="*/ 0 w 16"/>
                      <a:gd name="T19" fmla="*/ 40 h 42"/>
                      <a:gd name="T20" fmla="*/ 2 w 16"/>
                      <a:gd name="T21" fmla="*/ 42 h 42"/>
                      <a:gd name="T22" fmla="*/ 4 w 16"/>
                      <a:gd name="T23" fmla="*/ 38 h 42"/>
                      <a:gd name="T24" fmla="*/ 6 w 16"/>
                      <a:gd name="T25" fmla="*/ 32 h 42"/>
                      <a:gd name="T26" fmla="*/ 8 w 16"/>
                      <a:gd name="T27" fmla="*/ 28 h 42"/>
                      <a:gd name="T28" fmla="*/ 10 w 16"/>
                      <a:gd name="T29" fmla="*/ 22 h 42"/>
                      <a:gd name="T30" fmla="*/ 12 w 16"/>
                      <a:gd name="T31" fmla="*/ 16 h 42"/>
                      <a:gd name="T32" fmla="*/ 14 w 16"/>
                      <a:gd name="T33" fmla="*/ 10 h 42"/>
                      <a:gd name="T34" fmla="*/ 16 w 16"/>
                      <a:gd name="T35" fmla="*/ 6 h 42"/>
                      <a:gd name="T36" fmla="*/ 16 w 16"/>
                      <a:gd name="T37" fmla="*/ 0 h 42"/>
                      <a:gd name="T38" fmla="*/ 14 w 16"/>
                      <a:gd name="T39" fmla="*/ 0 h 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42"/>
                      <a:gd name="T62" fmla="*/ 16 w 16"/>
                      <a:gd name="T63" fmla="*/ 42 h 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42">
                        <a:moveTo>
                          <a:pt x="14" y="0"/>
                        </a:moveTo>
                        <a:lnTo>
                          <a:pt x="14" y="0"/>
                        </a:lnTo>
                        <a:lnTo>
                          <a:pt x="14" y="4"/>
                        </a:lnTo>
                        <a:lnTo>
                          <a:pt x="12" y="10"/>
                        </a:lnTo>
                        <a:lnTo>
                          <a:pt x="10" y="16"/>
                        </a:lnTo>
                        <a:lnTo>
                          <a:pt x="8" y="20"/>
                        </a:lnTo>
                        <a:lnTo>
                          <a:pt x="6" y="26"/>
                        </a:lnTo>
                        <a:lnTo>
                          <a:pt x="2" y="32"/>
                        </a:lnTo>
                        <a:lnTo>
                          <a:pt x="0" y="36"/>
                        </a:lnTo>
                        <a:lnTo>
                          <a:pt x="0" y="40"/>
                        </a:lnTo>
                        <a:lnTo>
                          <a:pt x="2" y="42"/>
                        </a:lnTo>
                        <a:lnTo>
                          <a:pt x="4" y="38"/>
                        </a:lnTo>
                        <a:lnTo>
                          <a:pt x="6" y="32"/>
                        </a:lnTo>
                        <a:lnTo>
                          <a:pt x="8" y="28"/>
                        </a:lnTo>
                        <a:lnTo>
                          <a:pt x="10" y="22"/>
                        </a:lnTo>
                        <a:lnTo>
                          <a:pt x="12" y="16"/>
                        </a:lnTo>
                        <a:lnTo>
                          <a:pt x="14" y="10"/>
                        </a:lnTo>
                        <a:lnTo>
                          <a:pt x="16" y="6"/>
                        </a:lnTo>
                        <a:lnTo>
                          <a:pt x="16" y="0"/>
                        </a:lnTo>
                        <a:lnTo>
                          <a:pt x="14" y="0"/>
                        </a:lnTo>
                        <a:close/>
                      </a:path>
                    </a:pathLst>
                  </a:custGeom>
                  <a:solidFill>
                    <a:srgbClr val="000000"/>
                  </a:solidFill>
                  <a:ln w="9525">
                    <a:noFill/>
                    <a:round/>
                    <a:headEnd/>
                    <a:tailEnd/>
                  </a:ln>
                </p:spPr>
                <p:txBody>
                  <a:bodyPr/>
                  <a:lstStyle/>
                  <a:p>
                    <a:endParaRPr lang="es-AR"/>
                  </a:p>
                </p:txBody>
              </p:sp>
              <p:sp>
                <p:nvSpPr>
                  <p:cNvPr id="74935" name="Freeform 420"/>
                  <p:cNvSpPr>
                    <a:spLocks/>
                  </p:cNvSpPr>
                  <p:nvPr/>
                </p:nvSpPr>
                <p:spPr bwMode="auto">
                  <a:xfrm>
                    <a:off x="4610" y="2124"/>
                    <a:ext cx="32" cy="32"/>
                  </a:xfrm>
                  <a:custGeom>
                    <a:avLst/>
                    <a:gdLst>
                      <a:gd name="T0" fmla="*/ 32 w 32"/>
                      <a:gd name="T1" fmla="*/ 0 h 32"/>
                      <a:gd name="T2" fmla="*/ 32 w 32"/>
                      <a:gd name="T3" fmla="*/ 0 h 32"/>
                      <a:gd name="T4" fmla="*/ 26 w 32"/>
                      <a:gd name="T5" fmla="*/ 0 h 32"/>
                      <a:gd name="T6" fmla="*/ 20 w 32"/>
                      <a:gd name="T7" fmla="*/ 2 h 32"/>
                      <a:gd name="T8" fmla="*/ 16 w 32"/>
                      <a:gd name="T9" fmla="*/ 6 h 32"/>
                      <a:gd name="T10" fmla="*/ 10 w 32"/>
                      <a:gd name="T11" fmla="*/ 10 h 32"/>
                      <a:gd name="T12" fmla="*/ 6 w 32"/>
                      <a:gd name="T13" fmla="*/ 16 h 32"/>
                      <a:gd name="T14" fmla="*/ 4 w 32"/>
                      <a:gd name="T15" fmla="*/ 22 h 32"/>
                      <a:gd name="T16" fmla="*/ 0 w 32"/>
                      <a:gd name="T17" fmla="*/ 28 h 32"/>
                      <a:gd name="T18" fmla="*/ 0 w 32"/>
                      <a:gd name="T19" fmla="*/ 32 h 32"/>
                      <a:gd name="T20" fmla="*/ 2 w 32"/>
                      <a:gd name="T21" fmla="*/ 32 h 32"/>
                      <a:gd name="T22" fmla="*/ 4 w 32"/>
                      <a:gd name="T23" fmla="*/ 28 h 32"/>
                      <a:gd name="T24" fmla="*/ 6 w 32"/>
                      <a:gd name="T25" fmla="*/ 22 h 32"/>
                      <a:gd name="T26" fmla="*/ 8 w 32"/>
                      <a:gd name="T27" fmla="*/ 18 h 32"/>
                      <a:gd name="T28" fmla="*/ 12 w 32"/>
                      <a:gd name="T29" fmla="*/ 12 h 32"/>
                      <a:gd name="T30" fmla="*/ 16 w 32"/>
                      <a:gd name="T31" fmla="*/ 8 h 32"/>
                      <a:gd name="T32" fmla="*/ 22 w 32"/>
                      <a:gd name="T33" fmla="*/ 4 h 32"/>
                      <a:gd name="T34" fmla="*/ 26 w 32"/>
                      <a:gd name="T35" fmla="*/ 2 h 32"/>
                      <a:gd name="T36" fmla="*/ 32 w 32"/>
                      <a:gd name="T37" fmla="*/ 2 h 32"/>
                      <a:gd name="T38" fmla="*/ 32 w 3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
                      <a:gd name="T61" fmla="*/ 0 h 32"/>
                      <a:gd name="T62" fmla="*/ 32 w 3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 h="32">
                        <a:moveTo>
                          <a:pt x="32" y="0"/>
                        </a:moveTo>
                        <a:lnTo>
                          <a:pt x="32" y="0"/>
                        </a:lnTo>
                        <a:lnTo>
                          <a:pt x="26" y="0"/>
                        </a:lnTo>
                        <a:lnTo>
                          <a:pt x="20" y="2"/>
                        </a:lnTo>
                        <a:lnTo>
                          <a:pt x="16" y="6"/>
                        </a:lnTo>
                        <a:lnTo>
                          <a:pt x="10" y="10"/>
                        </a:lnTo>
                        <a:lnTo>
                          <a:pt x="6" y="16"/>
                        </a:lnTo>
                        <a:lnTo>
                          <a:pt x="4" y="22"/>
                        </a:lnTo>
                        <a:lnTo>
                          <a:pt x="0" y="28"/>
                        </a:lnTo>
                        <a:lnTo>
                          <a:pt x="0" y="32"/>
                        </a:lnTo>
                        <a:lnTo>
                          <a:pt x="2" y="32"/>
                        </a:lnTo>
                        <a:lnTo>
                          <a:pt x="4" y="28"/>
                        </a:lnTo>
                        <a:lnTo>
                          <a:pt x="6" y="22"/>
                        </a:lnTo>
                        <a:lnTo>
                          <a:pt x="8" y="18"/>
                        </a:lnTo>
                        <a:lnTo>
                          <a:pt x="12" y="12"/>
                        </a:lnTo>
                        <a:lnTo>
                          <a:pt x="16" y="8"/>
                        </a:lnTo>
                        <a:lnTo>
                          <a:pt x="22" y="4"/>
                        </a:lnTo>
                        <a:lnTo>
                          <a:pt x="26" y="2"/>
                        </a:lnTo>
                        <a:lnTo>
                          <a:pt x="32" y="2"/>
                        </a:lnTo>
                        <a:lnTo>
                          <a:pt x="32" y="0"/>
                        </a:lnTo>
                        <a:close/>
                      </a:path>
                    </a:pathLst>
                  </a:custGeom>
                  <a:solidFill>
                    <a:srgbClr val="000000"/>
                  </a:solidFill>
                  <a:ln w="9525">
                    <a:noFill/>
                    <a:round/>
                    <a:headEnd/>
                    <a:tailEnd/>
                  </a:ln>
                </p:spPr>
                <p:txBody>
                  <a:bodyPr/>
                  <a:lstStyle/>
                  <a:p>
                    <a:endParaRPr lang="es-AR"/>
                  </a:p>
                </p:txBody>
              </p:sp>
              <p:sp>
                <p:nvSpPr>
                  <p:cNvPr id="74936" name="Freeform 421"/>
                  <p:cNvSpPr>
                    <a:spLocks/>
                  </p:cNvSpPr>
                  <p:nvPr/>
                </p:nvSpPr>
                <p:spPr bwMode="auto">
                  <a:xfrm>
                    <a:off x="4644" y="2124"/>
                    <a:ext cx="28" cy="22"/>
                  </a:xfrm>
                  <a:custGeom>
                    <a:avLst/>
                    <a:gdLst>
                      <a:gd name="T0" fmla="*/ 28 w 28"/>
                      <a:gd name="T1" fmla="*/ 22 h 22"/>
                      <a:gd name="T2" fmla="*/ 28 w 28"/>
                      <a:gd name="T3" fmla="*/ 22 h 22"/>
                      <a:gd name="T4" fmla="*/ 28 w 28"/>
                      <a:gd name="T5" fmla="*/ 18 h 22"/>
                      <a:gd name="T6" fmla="*/ 24 w 28"/>
                      <a:gd name="T7" fmla="*/ 14 h 22"/>
                      <a:gd name="T8" fmla="*/ 22 w 28"/>
                      <a:gd name="T9" fmla="*/ 10 h 22"/>
                      <a:gd name="T10" fmla="*/ 18 w 28"/>
                      <a:gd name="T11" fmla="*/ 8 h 22"/>
                      <a:gd name="T12" fmla="*/ 14 w 28"/>
                      <a:gd name="T13" fmla="*/ 4 h 22"/>
                      <a:gd name="T14" fmla="*/ 10 w 28"/>
                      <a:gd name="T15" fmla="*/ 2 h 22"/>
                      <a:gd name="T16" fmla="*/ 6 w 28"/>
                      <a:gd name="T17" fmla="*/ 2 h 22"/>
                      <a:gd name="T18" fmla="*/ 0 w 28"/>
                      <a:gd name="T19" fmla="*/ 0 h 22"/>
                      <a:gd name="T20" fmla="*/ 0 w 28"/>
                      <a:gd name="T21" fmla="*/ 2 h 22"/>
                      <a:gd name="T22" fmla="*/ 4 w 28"/>
                      <a:gd name="T23" fmla="*/ 4 h 22"/>
                      <a:gd name="T24" fmla="*/ 10 w 28"/>
                      <a:gd name="T25" fmla="*/ 6 h 22"/>
                      <a:gd name="T26" fmla="*/ 14 w 28"/>
                      <a:gd name="T27" fmla="*/ 8 h 22"/>
                      <a:gd name="T28" fmla="*/ 18 w 28"/>
                      <a:gd name="T29" fmla="*/ 10 h 22"/>
                      <a:gd name="T30" fmla="*/ 20 w 28"/>
                      <a:gd name="T31" fmla="*/ 12 h 22"/>
                      <a:gd name="T32" fmla="*/ 22 w 28"/>
                      <a:gd name="T33" fmla="*/ 16 h 22"/>
                      <a:gd name="T34" fmla="*/ 24 w 28"/>
                      <a:gd name="T35" fmla="*/ 18 h 22"/>
                      <a:gd name="T36" fmla="*/ 26 w 28"/>
                      <a:gd name="T37" fmla="*/ 22 h 22"/>
                      <a:gd name="T38" fmla="*/ 28 w 28"/>
                      <a:gd name="T39" fmla="*/ 22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2"/>
                      <a:gd name="T62" fmla="*/ 28 w 2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2">
                        <a:moveTo>
                          <a:pt x="28" y="22"/>
                        </a:moveTo>
                        <a:lnTo>
                          <a:pt x="28" y="22"/>
                        </a:lnTo>
                        <a:lnTo>
                          <a:pt x="28" y="18"/>
                        </a:lnTo>
                        <a:lnTo>
                          <a:pt x="24" y="14"/>
                        </a:lnTo>
                        <a:lnTo>
                          <a:pt x="22" y="10"/>
                        </a:lnTo>
                        <a:lnTo>
                          <a:pt x="18" y="8"/>
                        </a:lnTo>
                        <a:lnTo>
                          <a:pt x="14" y="4"/>
                        </a:lnTo>
                        <a:lnTo>
                          <a:pt x="10" y="2"/>
                        </a:lnTo>
                        <a:lnTo>
                          <a:pt x="6" y="2"/>
                        </a:lnTo>
                        <a:lnTo>
                          <a:pt x="0" y="0"/>
                        </a:lnTo>
                        <a:lnTo>
                          <a:pt x="0" y="2"/>
                        </a:lnTo>
                        <a:lnTo>
                          <a:pt x="4" y="4"/>
                        </a:lnTo>
                        <a:lnTo>
                          <a:pt x="10" y="6"/>
                        </a:lnTo>
                        <a:lnTo>
                          <a:pt x="14" y="8"/>
                        </a:lnTo>
                        <a:lnTo>
                          <a:pt x="18" y="10"/>
                        </a:lnTo>
                        <a:lnTo>
                          <a:pt x="20" y="12"/>
                        </a:lnTo>
                        <a:lnTo>
                          <a:pt x="22" y="16"/>
                        </a:lnTo>
                        <a:lnTo>
                          <a:pt x="24" y="18"/>
                        </a:lnTo>
                        <a:lnTo>
                          <a:pt x="26" y="22"/>
                        </a:lnTo>
                        <a:lnTo>
                          <a:pt x="28" y="22"/>
                        </a:lnTo>
                        <a:close/>
                      </a:path>
                    </a:pathLst>
                  </a:custGeom>
                  <a:solidFill>
                    <a:srgbClr val="000000"/>
                  </a:solidFill>
                  <a:ln w="9525">
                    <a:noFill/>
                    <a:round/>
                    <a:headEnd/>
                    <a:tailEnd/>
                  </a:ln>
                </p:spPr>
                <p:txBody>
                  <a:bodyPr/>
                  <a:lstStyle/>
                  <a:p>
                    <a:endParaRPr lang="es-AR"/>
                  </a:p>
                </p:txBody>
              </p:sp>
              <p:sp>
                <p:nvSpPr>
                  <p:cNvPr id="74937" name="Freeform 422"/>
                  <p:cNvSpPr>
                    <a:spLocks/>
                  </p:cNvSpPr>
                  <p:nvPr/>
                </p:nvSpPr>
                <p:spPr bwMode="auto">
                  <a:xfrm>
                    <a:off x="4672" y="2148"/>
                    <a:ext cx="22" cy="18"/>
                  </a:xfrm>
                  <a:custGeom>
                    <a:avLst/>
                    <a:gdLst>
                      <a:gd name="T0" fmla="*/ 20 w 22"/>
                      <a:gd name="T1" fmla="*/ 18 h 18"/>
                      <a:gd name="T2" fmla="*/ 22 w 22"/>
                      <a:gd name="T3" fmla="*/ 16 h 18"/>
                      <a:gd name="T4" fmla="*/ 18 w 22"/>
                      <a:gd name="T5" fmla="*/ 16 h 18"/>
                      <a:gd name="T6" fmla="*/ 16 w 22"/>
                      <a:gd name="T7" fmla="*/ 14 h 18"/>
                      <a:gd name="T8" fmla="*/ 14 w 22"/>
                      <a:gd name="T9" fmla="*/ 12 h 18"/>
                      <a:gd name="T10" fmla="*/ 12 w 22"/>
                      <a:gd name="T11" fmla="*/ 12 h 18"/>
                      <a:gd name="T12" fmla="*/ 8 w 22"/>
                      <a:gd name="T13" fmla="*/ 8 h 18"/>
                      <a:gd name="T14" fmla="*/ 6 w 22"/>
                      <a:gd name="T15" fmla="*/ 6 h 18"/>
                      <a:gd name="T16" fmla="*/ 4 w 22"/>
                      <a:gd name="T17" fmla="*/ 2 h 18"/>
                      <a:gd name="T18" fmla="*/ 2 w 22"/>
                      <a:gd name="T19" fmla="*/ 0 h 18"/>
                      <a:gd name="T20" fmla="*/ 0 w 22"/>
                      <a:gd name="T21" fmla="*/ 0 h 18"/>
                      <a:gd name="T22" fmla="*/ 0 w 22"/>
                      <a:gd name="T23" fmla="*/ 4 h 18"/>
                      <a:gd name="T24" fmla="*/ 4 w 22"/>
                      <a:gd name="T25" fmla="*/ 8 h 18"/>
                      <a:gd name="T26" fmla="*/ 6 w 22"/>
                      <a:gd name="T27" fmla="*/ 10 h 18"/>
                      <a:gd name="T28" fmla="*/ 10 w 22"/>
                      <a:gd name="T29" fmla="*/ 12 h 18"/>
                      <a:gd name="T30" fmla="*/ 12 w 22"/>
                      <a:gd name="T31" fmla="*/ 16 h 18"/>
                      <a:gd name="T32" fmla="*/ 16 w 22"/>
                      <a:gd name="T33" fmla="*/ 18 h 18"/>
                      <a:gd name="T34" fmla="*/ 18 w 22"/>
                      <a:gd name="T35" fmla="*/ 18 h 18"/>
                      <a:gd name="T36" fmla="*/ 20 w 22"/>
                      <a:gd name="T37" fmla="*/ 18 h 18"/>
                      <a:gd name="T38" fmla="*/ 20 w 22"/>
                      <a:gd name="T39" fmla="*/ 16 h 18"/>
                      <a:gd name="T40" fmla="*/ 20 w 22"/>
                      <a:gd name="T41" fmla="*/ 18 h 18"/>
                      <a:gd name="T42" fmla="*/ 22 w 22"/>
                      <a:gd name="T43" fmla="*/ 18 h 18"/>
                      <a:gd name="T44" fmla="*/ 22 w 22"/>
                      <a:gd name="T45" fmla="*/ 18 h 18"/>
                      <a:gd name="T46" fmla="*/ 22 w 22"/>
                      <a:gd name="T47" fmla="*/ 18 h 18"/>
                      <a:gd name="T48" fmla="*/ 22 w 22"/>
                      <a:gd name="T49" fmla="*/ 16 h 18"/>
                      <a:gd name="T50" fmla="*/ 20 w 22"/>
                      <a:gd name="T51" fmla="*/ 18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18"/>
                      <a:gd name="T80" fmla="*/ 22 w 22"/>
                      <a:gd name="T81" fmla="*/ 18 h 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18">
                        <a:moveTo>
                          <a:pt x="20" y="18"/>
                        </a:moveTo>
                        <a:lnTo>
                          <a:pt x="22" y="16"/>
                        </a:lnTo>
                        <a:lnTo>
                          <a:pt x="18" y="16"/>
                        </a:lnTo>
                        <a:lnTo>
                          <a:pt x="16" y="14"/>
                        </a:lnTo>
                        <a:lnTo>
                          <a:pt x="14" y="12"/>
                        </a:lnTo>
                        <a:lnTo>
                          <a:pt x="12" y="12"/>
                        </a:lnTo>
                        <a:lnTo>
                          <a:pt x="8" y="8"/>
                        </a:lnTo>
                        <a:lnTo>
                          <a:pt x="6" y="6"/>
                        </a:lnTo>
                        <a:lnTo>
                          <a:pt x="4" y="2"/>
                        </a:lnTo>
                        <a:lnTo>
                          <a:pt x="2" y="0"/>
                        </a:lnTo>
                        <a:lnTo>
                          <a:pt x="0" y="0"/>
                        </a:lnTo>
                        <a:lnTo>
                          <a:pt x="0" y="4"/>
                        </a:lnTo>
                        <a:lnTo>
                          <a:pt x="4" y="8"/>
                        </a:lnTo>
                        <a:lnTo>
                          <a:pt x="6" y="10"/>
                        </a:lnTo>
                        <a:lnTo>
                          <a:pt x="10" y="12"/>
                        </a:lnTo>
                        <a:lnTo>
                          <a:pt x="12" y="16"/>
                        </a:lnTo>
                        <a:lnTo>
                          <a:pt x="16" y="18"/>
                        </a:lnTo>
                        <a:lnTo>
                          <a:pt x="18" y="18"/>
                        </a:lnTo>
                        <a:lnTo>
                          <a:pt x="20" y="18"/>
                        </a:lnTo>
                        <a:lnTo>
                          <a:pt x="20" y="16"/>
                        </a:lnTo>
                        <a:lnTo>
                          <a:pt x="20" y="18"/>
                        </a:lnTo>
                        <a:lnTo>
                          <a:pt x="22" y="18"/>
                        </a:lnTo>
                        <a:lnTo>
                          <a:pt x="22" y="16"/>
                        </a:lnTo>
                        <a:lnTo>
                          <a:pt x="20" y="18"/>
                        </a:lnTo>
                        <a:close/>
                      </a:path>
                    </a:pathLst>
                  </a:custGeom>
                  <a:solidFill>
                    <a:srgbClr val="000000"/>
                  </a:solidFill>
                  <a:ln w="9525">
                    <a:noFill/>
                    <a:round/>
                    <a:headEnd/>
                    <a:tailEnd/>
                  </a:ln>
                </p:spPr>
                <p:txBody>
                  <a:bodyPr/>
                  <a:lstStyle/>
                  <a:p>
                    <a:endParaRPr lang="es-AR"/>
                  </a:p>
                </p:txBody>
              </p:sp>
              <p:sp>
                <p:nvSpPr>
                  <p:cNvPr id="74938" name="Freeform 423"/>
                  <p:cNvSpPr>
                    <a:spLocks/>
                  </p:cNvSpPr>
                  <p:nvPr/>
                </p:nvSpPr>
                <p:spPr bwMode="auto">
                  <a:xfrm>
                    <a:off x="4672" y="2156"/>
                    <a:ext cx="20" cy="10"/>
                  </a:xfrm>
                  <a:custGeom>
                    <a:avLst/>
                    <a:gdLst>
                      <a:gd name="T0" fmla="*/ 0 w 20"/>
                      <a:gd name="T1" fmla="*/ 2 h 10"/>
                      <a:gd name="T2" fmla="*/ 2 w 20"/>
                      <a:gd name="T3" fmla="*/ 2 h 10"/>
                      <a:gd name="T4" fmla="*/ 2 w 20"/>
                      <a:gd name="T5" fmla="*/ 2 h 10"/>
                      <a:gd name="T6" fmla="*/ 4 w 20"/>
                      <a:gd name="T7" fmla="*/ 4 h 10"/>
                      <a:gd name="T8" fmla="*/ 6 w 20"/>
                      <a:gd name="T9" fmla="*/ 4 h 10"/>
                      <a:gd name="T10" fmla="*/ 8 w 20"/>
                      <a:gd name="T11" fmla="*/ 6 h 10"/>
                      <a:gd name="T12" fmla="*/ 10 w 20"/>
                      <a:gd name="T13" fmla="*/ 8 h 10"/>
                      <a:gd name="T14" fmla="*/ 14 w 20"/>
                      <a:gd name="T15" fmla="*/ 8 h 10"/>
                      <a:gd name="T16" fmla="*/ 18 w 20"/>
                      <a:gd name="T17" fmla="*/ 10 h 10"/>
                      <a:gd name="T18" fmla="*/ 20 w 20"/>
                      <a:gd name="T19" fmla="*/ 10 h 10"/>
                      <a:gd name="T20" fmla="*/ 20 w 20"/>
                      <a:gd name="T21" fmla="*/ 8 h 10"/>
                      <a:gd name="T22" fmla="*/ 18 w 20"/>
                      <a:gd name="T23" fmla="*/ 8 h 10"/>
                      <a:gd name="T24" fmla="*/ 14 w 20"/>
                      <a:gd name="T25" fmla="*/ 6 h 10"/>
                      <a:gd name="T26" fmla="*/ 12 w 20"/>
                      <a:gd name="T27" fmla="*/ 4 h 10"/>
                      <a:gd name="T28" fmla="*/ 8 w 20"/>
                      <a:gd name="T29" fmla="*/ 4 h 10"/>
                      <a:gd name="T30" fmla="*/ 6 w 20"/>
                      <a:gd name="T31" fmla="*/ 2 h 10"/>
                      <a:gd name="T32" fmla="*/ 4 w 20"/>
                      <a:gd name="T33" fmla="*/ 0 h 10"/>
                      <a:gd name="T34" fmla="*/ 2 w 20"/>
                      <a:gd name="T35" fmla="*/ 0 h 10"/>
                      <a:gd name="T36" fmla="*/ 0 w 20"/>
                      <a:gd name="T37" fmla="*/ 0 h 10"/>
                      <a:gd name="T38" fmla="*/ 2 w 20"/>
                      <a:gd name="T39" fmla="*/ 0 h 10"/>
                      <a:gd name="T40" fmla="*/ 0 w 20"/>
                      <a:gd name="T41" fmla="*/ 0 h 10"/>
                      <a:gd name="T42" fmla="*/ 0 w 20"/>
                      <a:gd name="T43" fmla="*/ 0 h 10"/>
                      <a:gd name="T44" fmla="*/ 0 w 20"/>
                      <a:gd name="T45" fmla="*/ 2 h 10"/>
                      <a:gd name="T46" fmla="*/ 0 w 20"/>
                      <a:gd name="T47" fmla="*/ 2 h 10"/>
                      <a:gd name="T48" fmla="*/ 2 w 20"/>
                      <a:gd name="T49" fmla="*/ 2 h 10"/>
                      <a:gd name="T50" fmla="*/ 0 w 20"/>
                      <a:gd name="T51" fmla="*/ 2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10"/>
                      <a:gd name="T80" fmla="*/ 20 w 20"/>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10">
                        <a:moveTo>
                          <a:pt x="0" y="2"/>
                        </a:moveTo>
                        <a:lnTo>
                          <a:pt x="2" y="2"/>
                        </a:lnTo>
                        <a:lnTo>
                          <a:pt x="4" y="4"/>
                        </a:lnTo>
                        <a:lnTo>
                          <a:pt x="6" y="4"/>
                        </a:lnTo>
                        <a:lnTo>
                          <a:pt x="8" y="6"/>
                        </a:lnTo>
                        <a:lnTo>
                          <a:pt x="10" y="8"/>
                        </a:lnTo>
                        <a:lnTo>
                          <a:pt x="14" y="8"/>
                        </a:lnTo>
                        <a:lnTo>
                          <a:pt x="18" y="10"/>
                        </a:lnTo>
                        <a:lnTo>
                          <a:pt x="20" y="10"/>
                        </a:lnTo>
                        <a:lnTo>
                          <a:pt x="20" y="8"/>
                        </a:lnTo>
                        <a:lnTo>
                          <a:pt x="18" y="8"/>
                        </a:lnTo>
                        <a:lnTo>
                          <a:pt x="14" y="6"/>
                        </a:lnTo>
                        <a:lnTo>
                          <a:pt x="12" y="4"/>
                        </a:lnTo>
                        <a:lnTo>
                          <a:pt x="8" y="4"/>
                        </a:lnTo>
                        <a:lnTo>
                          <a:pt x="6" y="2"/>
                        </a:lnTo>
                        <a:lnTo>
                          <a:pt x="4" y="0"/>
                        </a:lnTo>
                        <a:lnTo>
                          <a:pt x="2" y="0"/>
                        </a:lnTo>
                        <a:lnTo>
                          <a:pt x="0" y="0"/>
                        </a:lnTo>
                        <a:lnTo>
                          <a:pt x="2" y="0"/>
                        </a:lnTo>
                        <a:lnTo>
                          <a:pt x="0" y="0"/>
                        </a:lnTo>
                        <a:lnTo>
                          <a:pt x="0" y="2"/>
                        </a:lnTo>
                        <a:lnTo>
                          <a:pt x="2" y="2"/>
                        </a:lnTo>
                        <a:lnTo>
                          <a:pt x="0" y="2"/>
                        </a:lnTo>
                        <a:close/>
                      </a:path>
                    </a:pathLst>
                  </a:custGeom>
                  <a:solidFill>
                    <a:srgbClr val="000000"/>
                  </a:solidFill>
                  <a:ln w="9525">
                    <a:noFill/>
                    <a:round/>
                    <a:headEnd/>
                    <a:tailEnd/>
                  </a:ln>
                </p:spPr>
                <p:txBody>
                  <a:bodyPr/>
                  <a:lstStyle/>
                  <a:p>
                    <a:endParaRPr lang="es-AR"/>
                  </a:p>
                </p:txBody>
              </p:sp>
              <p:sp>
                <p:nvSpPr>
                  <p:cNvPr id="74939" name="Freeform 424"/>
                  <p:cNvSpPr>
                    <a:spLocks/>
                  </p:cNvSpPr>
                  <p:nvPr/>
                </p:nvSpPr>
                <p:spPr bwMode="auto">
                  <a:xfrm>
                    <a:off x="4656" y="2148"/>
                    <a:ext cx="18" cy="10"/>
                  </a:xfrm>
                  <a:custGeom>
                    <a:avLst/>
                    <a:gdLst>
                      <a:gd name="T0" fmla="*/ 0 w 18"/>
                      <a:gd name="T1" fmla="*/ 0 h 10"/>
                      <a:gd name="T2" fmla="*/ 0 w 18"/>
                      <a:gd name="T3" fmla="*/ 0 h 10"/>
                      <a:gd name="T4" fmla="*/ 2 w 18"/>
                      <a:gd name="T5" fmla="*/ 2 h 10"/>
                      <a:gd name="T6" fmla="*/ 4 w 18"/>
                      <a:gd name="T7" fmla="*/ 4 h 10"/>
                      <a:gd name="T8" fmla="*/ 6 w 18"/>
                      <a:gd name="T9" fmla="*/ 6 h 10"/>
                      <a:gd name="T10" fmla="*/ 8 w 18"/>
                      <a:gd name="T11" fmla="*/ 8 h 10"/>
                      <a:gd name="T12" fmla="*/ 10 w 18"/>
                      <a:gd name="T13" fmla="*/ 8 h 10"/>
                      <a:gd name="T14" fmla="*/ 12 w 18"/>
                      <a:gd name="T15" fmla="*/ 10 h 10"/>
                      <a:gd name="T16" fmla="*/ 16 w 18"/>
                      <a:gd name="T17" fmla="*/ 10 h 10"/>
                      <a:gd name="T18" fmla="*/ 18 w 18"/>
                      <a:gd name="T19" fmla="*/ 10 h 10"/>
                      <a:gd name="T20" fmla="*/ 18 w 18"/>
                      <a:gd name="T21" fmla="*/ 8 h 10"/>
                      <a:gd name="T22" fmla="*/ 16 w 18"/>
                      <a:gd name="T23" fmla="*/ 8 h 10"/>
                      <a:gd name="T24" fmla="*/ 14 w 18"/>
                      <a:gd name="T25" fmla="*/ 6 h 10"/>
                      <a:gd name="T26" fmla="*/ 12 w 18"/>
                      <a:gd name="T27" fmla="*/ 6 h 10"/>
                      <a:gd name="T28" fmla="*/ 10 w 18"/>
                      <a:gd name="T29" fmla="*/ 4 h 10"/>
                      <a:gd name="T30" fmla="*/ 8 w 18"/>
                      <a:gd name="T31" fmla="*/ 4 h 10"/>
                      <a:gd name="T32" fmla="*/ 6 w 18"/>
                      <a:gd name="T33" fmla="*/ 2 h 10"/>
                      <a:gd name="T34" fmla="*/ 4 w 18"/>
                      <a:gd name="T35" fmla="*/ 0 h 10"/>
                      <a:gd name="T36" fmla="*/ 2 w 18"/>
                      <a:gd name="T37" fmla="*/ 0 h 10"/>
                      <a:gd name="T38" fmla="*/ 0 w 18"/>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0"/>
                      <a:gd name="T62" fmla="*/ 18 w 18"/>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0">
                        <a:moveTo>
                          <a:pt x="0" y="0"/>
                        </a:moveTo>
                        <a:lnTo>
                          <a:pt x="0" y="0"/>
                        </a:lnTo>
                        <a:lnTo>
                          <a:pt x="2" y="2"/>
                        </a:lnTo>
                        <a:lnTo>
                          <a:pt x="4" y="4"/>
                        </a:lnTo>
                        <a:lnTo>
                          <a:pt x="6" y="6"/>
                        </a:lnTo>
                        <a:lnTo>
                          <a:pt x="8" y="8"/>
                        </a:lnTo>
                        <a:lnTo>
                          <a:pt x="10" y="8"/>
                        </a:lnTo>
                        <a:lnTo>
                          <a:pt x="12" y="10"/>
                        </a:lnTo>
                        <a:lnTo>
                          <a:pt x="16" y="10"/>
                        </a:lnTo>
                        <a:lnTo>
                          <a:pt x="18" y="10"/>
                        </a:lnTo>
                        <a:lnTo>
                          <a:pt x="18" y="8"/>
                        </a:lnTo>
                        <a:lnTo>
                          <a:pt x="16" y="8"/>
                        </a:lnTo>
                        <a:lnTo>
                          <a:pt x="14" y="6"/>
                        </a:lnTo>
                        <a:lnTo>
                          <a:pt x="12" y="6"/>
                        </a:lnTo>
                        <a:lnTo>
                          <a:pt x="10" y="4"/>
                        </a:lnTo>
                        <a:lnTo>
                          <a:pt x="8" y="4"/>
                        </a:lnTo>
                        <a:lnTo>
                          <a:pt x="6"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4940" name="Freeform 425"/>
                  <p:cNvSpPr>
                    <a:spLocks/>
                  </p:cNvSpPr>
                  <p:nvPr/>
                </p:nvSpPr>
                <p:spPr bwMode="auto">
                  <a:xfrm>
                    <a:off x="4630" y="2142"/>
                    <a:ext cx="28" cy="6"/>
                  </a:xfrm>
                  <a:custGeom>
                    <a:avLst/>
                    <a:gdLst>
                      <a:gd name="T0" fmla="*/ 2 w 28"/>
                      <a:gd name="T1" fmla="*/ 4 h 6"/>
                      <a:gd name="T2" fmla="*/ 2 w 28"/>
                      <a:gd name="T3" fmla="*/ 4 h 6"/>
                      <a:gd name="T4" fmla="*/ 4 w 28"/>
                      <a:gd name="T5" fmla="*/ 2 h 6"/>
                      <a:gd name="T6" fmla="*/ 8 w 28"/>
                      <a:gd name="T7" fmla="*/ 2 h 6"/>
                      <a:gd name="T8" fmla="*/ 12 w 28"/>
                      <a:gd name="T9" fmla="*/ 2 h 6"/>
                      <a:gd name="T10" fmla="*/ 16 w 28"/>
                      <a:gd name="T11" fmla="*/ 2 h 6"/>
                      <a:gd name="T12" fmla="*/ 18 w 28"/>
                      <a:gd name="T13" fmla="*/ 2 h 6"/>
                      <a:gd name="T14" fmla="*/ 22 w 28"/>
                      <a:gd name="T15" fmla="*/ 4 h 6"/>
                      <a:gd name="T16" fmla="*/ 24 w 28"/>
                      <a:gd name="T17" fmla="*/ 4 h 6"/>
                      <a:gd name="T18" fmla="*/ 26 w 28"/>
                      <a:gd name="T19" fmla="*/ 6 h 6"/>
                      <a:gd name="T20" fmla="*/ 28 w 28"/>
                      <a:gd name="T21" fmla="*/ 4 h 6"/>
                      <a:gd name="T22" fmla="*/ 26 w 28"/>
                      <a:gd name="T23" fmla="*/ 2 h 6"/>
                      <a:gd name="T24" fmla="*/ 22 w 28"/>
                      <a:gd name="T25" fmla="*/ 0 h 6"/>
                      <a:gd name="T26" fmla="*/ 20 w 28"/>
                      <a:gd name="T27" fmla="*/ 0 h 6"/>
                      <a:gd name="T28" fmla="*/ 16 w 28"/>
                      <a:gd name="T29" fmla="*/ 0 h 6"/>
                      <a:gd name="T30" fmla="*/ 12 w 28"/>
                      <a:gd name="T31" fmla="*/ 0 h 6"/>
                      <a:gd name="T32" fmla="*/ 8 w 28"/>
                      <a:gd name="T33" fmla="*/ 0 h 6"/>
                      <a:gd name="T34" fmla="*/ 4 w 28"/>
                      <a:gd name="T35" fmla="*/ 0 h 6"/>
                      <a:gd name="T36" fmla="*/ 0 w 28"/>
                      <a:gd name="T37" fmla="*/ 2 h 6"/>
                      <a:gd name="T38" fmla="*/ 2 w 28"/>
                      <a:gd name="T39" fmla="*/ 4 h 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6"/>
                      <a:gd name="T62" fmla="*/ 28 w 28"/>
                      <a:gd name="T63" fmla="*/ 6 h 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6">
                        <a:moveTo>
                          <a:pt x="2" y="4"/>
                        </a:moveTo>
                        <a:lnTo>
                          <a:pt x="2" y="4"/>
                        </a:lnTo>
                        <a:lnTo>
                          <a:pt x="4" y="2"/>
                        </a:lnTo>
                        <a:lnTo>
                          <a:pt x="8" y="2"/>
                        </a:lnTo>
                        <a:lnTo>
                          <a:pt x="12" y="2"/>
                        </a:lnTo>
                        <a:lnTo>
                          <a:pt x="16" y="2"/>
                        </a:lnTo>
                        <a:lnTo>
                          <a:pt x="18" y="2"/>
                        </a:lnTo>
                        <a:lnTo>
                          <a:pt x="22" y="4"/>
                        </a:lnTo>
                        <a:lnTo>
                          <a:pt x="24" y="4"/>
                        </a:lnTo>
                        <a:lnTo>
                          <a:pt x="26" y="6"/>
                        </a:lnTo>
                        <a:lnTo>
                          <a:pt x="28" y="4"/>
                        </a:lnTo>
                        <a:lnTo>
                          <a:pt x="26" y="2"/>
                        </a:lnTo>
                        <a:lnTo>
                          <a:pt x="22" y="0"/>
                        </a:lnTo>
                        <a:lnTo>
                          <a:pt x="20" y="0"/>
                        </a:lnTo>
                        <a:lnTo>
                          <a:pt x="16" y="0"/>
                        </a:lnTo>
                        <a:lnTo>
                          <a:pt x="12" y="0"/>
                        </a:lnTo>
                        <a:lnTo>
                          <a:pt x="8" y="0"/>
                        </a:lnTo>
                        <a:lnTo>
                          <a:pt x="4" y="0"/>
                        </a:lnTo>
                        <a:lnTo>
                          <a:pt x="0" y="2"/>
                        </a:lnTo>
                        <a:lnTo>
                          <a:pt x="2" y="4"/>
                        </a:lnTo>
                        <a:close/>
                      </a:path>
                    </a:pathLst>
                  </a:custGeom>
                  <a:solidFill>
                    <a:srgbClr val="000000"/>
                  </a:solidFill>
                  <a:ln w="9525">
                    <a:noFill/>
                    <a:round/>
                    <a:headEnd/>
                    <a:tailEnd/>
                  </a:ln>
                </p:spPr>
                <p:txBody>
                  <a:bodyPr/>
                  <a:lstStyle/>
                  <a:p>
                    <a:endParaRPr lang="es-AR"/>
                  </a:p>
                </p:txBody>
              </p:sp>
              <p:sp>
                <p:nvSpPr>
                  <p:cNvPr id="74941" name="Freeform 426"/>
                  <p:cNvSpPr>
                    <a:spLocks/>
                  </p:cNvSpPr>
                  <p:nvPr/>
                </p:nvSpPr>
                <p:spPr bwMode="auto">
                  <a:xfrm>
                    <a:off x="4616" y="2146"/>
                    <a:ext cx="16" cy="30"/>
                  </a:xfrm>
                  <a:custGeom>
                    <a:avLst/>
                    <a:gdLst>
                      <a:gd name="T0" fmla="*/ 2 w 16"/>
                      <a:gd name="T1" fmla="*/ 30 h 30"/>
                      <a:gd name="T2" fmla="*/ 2 w 16"/>
                      <a:gd name="T3" fmla="*/ 30 h 30"/>
                      <a:gd name="T4" fmla="*/ 2 w 16"/>
                      <a:gd name="T5" fmla="*/ 26 h 30"/>
                      <a:gd name="T6" fmla="*/ 4 w 16"/>
                      <a:gd name="T7" fmla="*/ 22 h 30"/>
                      <a:gd name="T8" fmla="*/ 6 w 16"/>
                      <a:gd name="T9" fmla="*/ 18 h 30"/>
                      <a:gd name="T10" fmla="*/ 6 w 16"/>
                      <a:gd name="T11" fmla="*/ 14 h 30"/>
                      <a:gd name="T12" fmla="*/ 8 w 16"/>
                      <a:gd name="T13" fmla="*/ 10 h 30"/>
                      <a:gd name="T14" fmla="*/ 10 w 16"/>
                      <a:gd name="T15" fmla="*/ 6 h 30"/>
                      <a:gd name="T16" fmla="*/ 14 w 16"/>
                      <a:gd name="T17" fmla="*/ 4 h 30"/>
                      <a:gd name="T18" fmla="*/ 16 w 16"/>
                      <a:gd name="T19" fmla="*/ 0 h 30"/>
                      <a:gd name="T20" fmla="*/ 14 w 16"/>
                      <a:gd name="T21" fmla="*/ 0 h 30"/>
                      <a:gd name="T22" fmla="*/ 12 w 16"/>
                      <a:gd name="T23" fmla="*/ 2 h 30"/>
                      <a:gd name="T24" fmla="*/ 8 w 16"/>
                      <a:gd name="T25" fmla="*/ 6 h 30"/>
                      <a:gd name="T26" fmla="*/ 6 w 16"/>
                      <a:gd name="T27" fmla="*/ 8 h 30"/>
                      <a:gd name="T28" fmla="*/ 4 w 16"/>
                      <a:gd name="T29" fmla="*/ 12 h 30"/>
                      <a:gd name="T30" fmla="*/ 2 w 16"/>
                      <a:gd name="T31" fmla="*/ 18 h 30"/>
                      <a:gd name="T32" fmla="*/ 2 w 16"/>
                      <a:gd name="T33" fmla="*/ 22 h 30"/>
                      <a:gd name="T34" fmla="*/ 0 w 16"/>
                      <a:gd name="T35" fmla="*/ 26 h 30"/>
                      <a:gd name="T36" fmla="*/ 0 w 16"/>
                      <a:gd name="T37" fmla="*/ 30 h 30"/>
                      <a:gd name="T38" fmla="*/ 2 w 16"/>
                      <a:gd name="T39" fmla="*/ 30 h 3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30"/>
                      <a:gd name="T62" fmla="*/ 16 w 16"/>
                      <a:gd name="T63" fmla="*/ 30 h 3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30">
                        <a:moveTo>
                          <a:pt x="2" y="30"/>
                        </a:moveTo>
                        <a:lnTo>
                          <a:pt x="2" y="30"/>
                        </a:lnTo>
                        <a:lnTo>
                          <a:pt x="2" y="26"/>
                        </a:lnTo>
                        <a:lnTo>
                          <a:pt x="4" y="22"/>
                        </a:lnTo>
                        <a:lnTo>
                          <a:pt x="6" y="18"/>
                        </a:lnTo>
                        <a:lnTo>
                          <a:pt x="6" y="14"/>
                        </a:lnTo>
                        <a:lnTo>
                          <a:pt x="8" y="10"/>
                        </a:lnTo>
                        <a:lnTo>
                          <a:pt x="10" y="6"/>
                        </a:lnTo>
                        <a:lnTo>
                          <a:pt x="14" y="4"/>
                        </a:lnTo>
                        <a:lnTo>
                          <a:pt x="16" y="0"/>
                        </a:lnTo>
                        <a:lnTo>
                          <a:pt x="14" y="0"/>
                        </a:lnTo>
                        <a:lnTo>
                          <a:pt x="12" y="2"/>
                        </a:lnTo>
                        <a:lnTo>
                          <a:pt x="8" y="6"/>
                        </a:lnTo>
                        <a:lnTo>
                          <a:pt x="6" y="8"/>
                        </a:lnTo>
                        <a:lnTo>
                          <a:pt x="4" y="12"/>
                        </a:lnTo>
                        <a:lnTo>
                          <a:pt x="2" y="18"/>
                        </a:lnTo>
                        <a:lnTo>
                          <a:pt x="2" y="22"/>
                        </a:lnTo>
                        <a:lnTo>
                          <a:pt x="0" y="26"/>
                        </a:lnTo>
                        <a:lnTo>
                          <a:pt x="0" y="30"/>
                        </a:lnTo>
                        <a:lnTo>
                          <a:pt x="2" y="30"/>
                        </a:lnTo>
                        <a:close/>
                      </a:path>
                    </a:pathLst>
                  </a:custGeom>
                  <a:solidFill>
                    <a:srgbClr val="000000"/>
                  </a:solidFill>
                  <a:ln w="9525">
                    <a:noFill/>
                    <a:round/>
                    <a:headEnd/>
                    <a:tailEnd/>
                  </a:ln>
                </p:spPr>
                <p:txBody>
                  <a:bodyPr/>
                  <a:lstStyle/>
                  <a:p>
                    <a:endParaRPr lang="es-AR"/>
                  </a:p>
                </p:txBody>
              </p:sp>
              <p:sp>
                <p:nvSpPr>
                  <p:cNvPr id="74942" name="Freeform 427"/>
                  <p:cNvSpPr>
                    <a:spLocks/>
                  </p:cNvSpPr>
                  <p:nvPr/>
                </p:nvSpPr>
                <p:spPr bwMode="auto">
                  <a:xfrm>
                    <a:off x="4616" y="2178"/>
                    <a:ext cx="6" cy="30"/>
                  </a:xfrm>
                  <a:custGeom>
                    <a:avLst/>
                    <a:gdLst>
                      <a:gd name="T0" fmla="*/ 6 w 6"/>
                      <a:gd name="T1" fmla="*/ 30 h 30"/>
                      <a:gd name="T2" fmla="*/ 6 w 6"/>
                      <a:gd name="T3" fmla="*/ 30 h 30"/>
                      <a:gd name="T4" fmla="*/ 4 w 6"/>
                      <a:gd name="T5" fmla="*/ 24 h 30"/>
                      <a:gd name="T6" fmla="*/ 4 w 6"/>
                      <a:gd name="T7" fmla="*/ 18 h 30"/>
                      <a:gd name="T8" fmla="*/ 2 w 6"/>
                      <a:gd name="T9" fmla="*/ 8 h 30"/>
                      <a:gd name="T10" fmla="*/ 2 w 6"/>
                      <a:gd name="T11" fmla="*/ 0 h 30"/>
                      <a:gd name="T12" fmla="*/ 0 w 6"/>
                      <a:gd name="T13" fmla="*/ 0 h 30"/>
                      <a:gd name="T14" fmla="*/ 0 w 6"/>
                      <a:gd name="T15" fmla="*/ 8 h 30"/>
                      <a:gd name="T16" fmla="*/ 2 w 6"/>
                      <a:gd name="T17" fmla="*/ 18 h 30"/>
                      <a:gd name="T18" fmla="*/ 2 w 6"/>
                      <a:gd name="T19" fmla="*/ 24 h 30"/>
                      <a:gd name="T20" fmla="*/ 4 w 6"/>
                      <a:gd name="T21" fmla="*/ 30 h 30"/>
                      <a:gd name="T22" fmla="*/ 6 w 6"/>
                      <a:gd name="T23" fmla="*/ 3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30"/>
                      <a:gd name="T38" fmla="*/ 6 w 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30">
                        <a:moveTo>
                          <a:pt x="6" y="30"/>
                        </a:moveTo>
                        <a:lnTo>
                          <a:pt x="6" y="30"/>
                        </a:lnTo>
                        <a:lnTo>
                          <a:pt x="4" y="24"/>
                        </a:lnTo>
                        <a:lnTo>
                          <a:pt x="4" y="18"/>
                        </a:lnTo>
                        <a:lnTo>
                          <a:pt x="2" y="8"/>
                        </a:lnTo>
                        <a:lnTo>
                          <a:pt x="2" y="0"/>
                        </a:lnTo>
                        <a:lnTo>
                          <a:pt x="0" y="0"/>
                        </a:lnTo>
                        <a:lnTo>
                          <a:pt x="0" y="8"/>
                        </a:lnTo>
                        <a:lnTo>
                          <a:pt x="2" y="18"/>
                        </a:lnTo>
                        <a:lnTo>
                          <a:pt x="2" y="24"/>
                        </a:lnTo>
                        <a:lnTo>
                          <a:pt x="4" y="30"/>
                        </a:lnTo>
                        <a:lnTo>
                          <a:pt x="6" y="30"/>
                        </a:lnTo>
                        <a:close/>
                      </a:path>
                    </a:pathLst>
                  </a:custGeom>
                  <a:solidFill>
                    <a:srgbClr val="000000"/>
                  </a:solidFill>
                  <a:ln w="9525">
                    <a:noFill/>
                    <a:round/>
                    <a:headEnd/>
                    <a:tailEnd/>
                  </a:ln>
                </p:spPr>
                <p:txBody>
                  <a:bodyPr/>
                  <a:lstStyle/>
                  <a:p>
                    <a:endParaRPr lang="es-AR"/>
                  </a:p>
                </p:txBody>
              </p:sp>
              <p:sp>
                <p:nvSpPr>
                  <p:cNvPr id="74943" name="Freeform 428"/>
                  <p:cNvSpPr>
                    <a:spLocks/>
                  </p:cNvSpPr>
                  <p:nvPr/>
                </p:nvSpPr>
                <p:spPr bwMode="auto">
                  <a:xfrm>
                    <a:off x="4620" y="2208"/>
                    <a:ext cx="4" cy="20"/>
                  </a:xfrm>
                  <a:custGeom>
                    <a:avLst/>
                    <a:gdLst>
                      <a:gd name="T0" fmla="*/ 4 w 4"/>
                      <a:gd name="T1" fmla="*/ 20 h 20"/>
                      <a:gd name="T2" fmla="*/ 4 w 4"/>
                      <a:gd name="T3" fmla="*/ 20 h 20"/>
                      <a:gd name="T4" fmla="*/ 4 w 4"/>
                      <a:gd name="T5" fmla="*/ 16 h 20"/>
                      <a:gd name="T6" fmla="*/ 4 w 4"/>
                      <a:gd name="T7" fmla="*/ 10 h 20"/>
                      <a:gd name="T8" fmla="*/ 2 w 4"/>
                      <a:gd name="T9" fmla="*/ 4 h 20"/>
                      <a:gd name="T10" fmla="*/ 2 w 4"/>
                      <a:gd name="T11" fmla="*/ 0 h 20"/>
                      <a:gd name="T12" fmla="*/ 0 w 4"/>
                      <a:gd name="T13" fmla="*/ 0 h 20"/>
                      <a:gd name="T14" fmla="*/ 0 w 4"/>
                      <a:gd name="T15" fmla="*/ 6 h 20"/>
                      <a:gd name="T16" fmla="*/ 2 w 4"/>
                      <a:gd name="T17" fmla="*/ 10 h 20"/>
                      <a:gd name="T18" fmla="*/ 2 w 4"/>
                      <a:gd name="T19" fmla="*/ 16 h 20"/>
                      <a:gd name="T20" fmla="*/ 2 w 4"/>
                      <a:gd name="T21" fmla="*/ 20 h 20"/>
                      <a:gd name="T22" fmla="*/ 4 w 4"/>
                      <a:gd name="T23" fmla="*/ 2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20"/>
                      <a:gd name="T38" fmla="*/ 4 w 4"/>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20">
                        <a:moveTo>
                          <a:pt x="4" y="20"/>
                        </a:moveTo>
                        <a:lnTo>
                          <a:pt x="4" y="20"/>
                        </a:lnTo>
                        <a:lnTo>
                          <a:pt x="4" y="16"/>
                        </a:lnTo>
                        <a:lnTo>
                          <a:pt x="4" y="10"/>
                        </a:lnTo>
                        <a:lnTo>
                          <a:pt x="2" y="4"/>
                        </a:lnTo>
                        <a:lnTo>
                          <a:pt x="2" y="0"/>
                        </a:lnTo>
                        <a:lnTo>
                          <a:pt x="0" y="0"/>
                        </a:lnTo>
                        <a:lnTo>
                          <a:pt x="0" y="6"/>
                        </a:lnTo>
                        <a:lnTo>
                          <a:pt x="2" y="10"/>
                        </a:lnTo>
                        <a:lnTo>
                          <a:pt x="2" y="16"/>
                        </a:lnTo>
                        <a:lnTo>
                          <a:pt x="2" y="20"/>
                        </a:lnTo>
                        <a:lnTo>
                          <a:pt x="4" y="20"/>
                        </a:lnTo>
                        <a:close/>
                      </a:path>
                    </a:pathLst>
                  </a:custGeom>
                  <a:solidFill>
                    <a:srgbClr val="000000"/>
                  </a:solidFill>
                  <a:ln w="9525">
                    <a:noFill/>
                    <a:round/>
                    <a:headEnd/>
                    <a:tailEnd/>
                  </a:ln>
                </p:spPr>
                <p:txBody>
                  <a:bodyPr/>
                  <a:lstStyle/>
                  <a:p>
                    <a:endParaRPr lang="es-AR"/>
                  </a:p>
                </p:txBody>
              </p:sp>
              <p:sp>
                <p:nvSpPr>
                  <p:cNvPr id="74944" name="Freeform 429"/>
                  <p:cNvSpPr>
                    <a:spLocks/>
                  </p:cNvSpPr>
                  <p:nvPr/>
                </p:nvSpPr>
                <p:spPr bwMode="auto">
                  <a:xfrm>
                    <a:off x="4622" y="2230"/>
                    <a:ext cx="8" cy="32"/>
                  </a:xfrm>
                  <a:custGeom>
                    <a:avLst/>
                    <a:gdLst>
                      <a:gd name="T0" fmla="*/ 8 w 8"/>
                      <a:gd name="T1" fmla="*/ 30 h 32"/>
                      <a:gd name="T2" fmla="*/ 8 w 8"/>
                      <a:gd name="T3" fmla="*/ 30 h 32"/>
                      <a:gd name="T4" fmla="*/ 6 w 8"/>
                      <a:gd name="T5" fmla="*/ 24 h 32"/>
                      <a:gd name="T6" fmla="*/ 4 w 8"/>
                      <a:gd name="T7" fmla="*/ 14 h 32"/>
                      <a:gd name="T8" fmla="*/ 2 w 8"/>
                      <a:gd name="T9" fmla="*/ 6 h 32"/>
                      <a:gd name="T10" fmla="*/ 2 w 8"/>
                      <a:gd name="T11" fmla="*/ 0 h 32"/>
                      <a:gd name="T12" fmla="*/ 0 w 8"/>
                      <a:gd name="T13" fmla="*/ 0 h 32"/>
                      <a:gd name="T14" fmla="*/ 0 w 8"/>
                      <a:gd name="T15" fmla="*/ 6 h 32"/>
                      <a:gd name="T16" fmla="*/ 2 w 8"/>
                      <a:gd name="T17" fmla="*/ 14 h 32"/>
                      <a:gd name="T18" fmla="*/ 4 w 8"/>
                      <a:gd name="T19" fmla="*/ 24 h 32"/>
                      <a:gd name="T20" fmla="*/ 6 w 8"/>
                      <a:gd name="T21" fmla="*/ 32 h 32"/>
                      <a:gd name="T22" fmla="*/ 8 w 8"/>
                      <a:gd name="T23" fmla="*/ 3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32"/>
                      <a:gd name="T38" fmla="*/ 8 w 8"/>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32">
                        <a:moveTo>
                          <a:pt x="8" y="30"/>
                        </a:moveTo>
                        <a:lnTo>
                          <a:pt x="8" y="30"/>
                        </a:lnTo>
                        <a:lnTo>
                          <a:pt x="6" y="24"/>
                        </a:lnTo>
                        <a:lnTo>
                          <a:pt x="4" y="14"/>
                        </a:lnTo>
                        <a:lnTo>
                          <a:pt x="2" y="6"/>
                        </a:lnTo>
                        <a:lnTo>
                          <a:pt x="2" y="0"/>
                        </a:lnTo>
                        <a:lnTo>
                          <a:pt x="0" y="0"/>
                        </a:lnTo>
                        <a:lnTo>
                          <a:pt x="0" y="6"/>
                        </a:lnTo>
                        <a:lnTo>
                          <a:pt x="2" y="14"/>
                        </a:lnTo>
                        <a:lnTo>
                          <a:pt x="4" y="24"/>
                        </a:lnTo>
                        <a:lnTo>
                          <a:pt x="6" y="32"/>
                        </a:lnTo>
                        <a:lnTo>
                          <a:pt x="8" y="30"/>
                        </a:lnTo>
                        <a:close/>
                      </a:path>
                    </a:pathLst>
                  </a:custGeom>
                  <a:solidFill>
                    <a:srgbClr val="000000"/>
                  </a:solidFill>
                  <a:ln w="9525">
                    <a:noFill/>
                    <a:round/>
                    <a:headEnd/>
                    <a:tailEnd/>
                  </a:ln>
                </p:spPr>
                <p:txBody>
                  <a:bodyPr/>
                  <a:lstStyle/>
                  <a:p>
                    <a:endParaRPr lang="es-AR"/>
                  </a:p>
                </p:txBody>
              </p:sp>
              <p:sp>
                <p:nvSpPr>
                  <p:cNvPr id="74945" name="Freeform 430"/>
                  <p:cNvSpPr>
                    <a:spLocks/>
                  </p:cNvSpPr>
                  <p:nvPr/>
                </p:nvSpPr>
                <p:spPr bwMode="auto">
                  <a:xfrm>
                    <a:off x="4630" y="2262"/>
                    <a:ext cx="20" cy="36"/>
                  </a:xfrm>
                  <a:custGeom>
                    <a:avLst/>
                    <a:gdLst>
                      <a:gd name="T0" fmla="*/ 20 w 20"/>
                      <a:gd name="T1" fmla="*/ 34 h 36"/>
                      <a:gd name="T2" fmla="*/ 20 w 20"/>
                      <a:gd name="T3" fmla="*/ 34 h 36"/>
                      <a:gd name="T4" fmla="*/ 20 w 20"/>
                      <a:gd name="T5" fmla="*/ 32 h 36"/>
                      <a:gd name="T6" fmla="*/ 16 w 20"/>
                      <a:gd name="T7" fmla="*/ 28 h 36"/>
                      <a:gd name="T8" fmla="*/ 14 w 20"/>
                      <a:gd name="T9" fmla="*/ 22 h 36"/>
                      <a:gd name="T10" fmla="*/ 12 w 20"/>
                      <a:gd name="T11" fmla="*/ 18 h 36"/>
                      <a:gd name="T12" fmla="*/ 10 w 20"/>
                      <a:gd name="T13" fmla="*/ 12 h 36"/>
                      <a:gd name="T14" fmla="*/ 6 w 20"/>
                      <a:gd name="T15" fmla="*/ 8 h 36"/>
                      <a:gd name="T16" fmla="*/ 4 w 20"/>
                      <a:gd name="T17" fmla="*/ 2 h 36"/>
                      <a:gd name="T18" fmla="*/ 2 w 20"/>
                      <a:gd name="T19" fmla="*/ 0 h 36"/>
                      <a:gd name="T20" fmla="*/ 0 w 20"/>
                      <a:gd name="T21" fmla="*/ 0 h 36"/>
                      <a:gd name="T22" fmla="*/ 2 w 20"/>
                      <a:gd name="T23" fmla="*/ 4 h 36"/>
                      <a:gd name="T24" fmla="*/ 4 w 20"/>
                      <a:gd name="T25" fmla="*/ 8 h 36"/>
                      <a:gd name="T26" fmla="*/ 6 w 20"/>
                      <a:gd name="T27" fmla="*/ 14 h 36"/>
                      <a:gd name="T28" fmla="*/ 10 w 20"/>
                      <a:gd name="T29" fmla="*/ 18 h 36"/>
                      <a:gd name="T30" fmla="*/ 12 w 20"/>
                      <a:gd name="T31" fmla="*/ 24 h 36"/>
                      <a:gd name="T32" fmla="*/ 14 w 20"/>
                      <a:gd name="T33" fmla="*/ 28 h 36"/>
                      <a:gd name="T34" fmla="*/ 16 w 20"/>
                      <a:gd name="T35" fmla="*/ 32 h 36"/>
                      <a:gd name="T36" fmla="*/ 18 w 20"/>
                      <a:gd name="T37" fmla="*/ 36 h 36"/>
                      <a:gd name="T38" fmla="*/ 20 w 20"/>
                      <a:gd name="T39" fmla="*/ 34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36"/>
                      <a:gd name="T62" fmla="*/ 20 w 20"/>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36">
                        <a:moveTo>
                          <a:pt x="20" y="34"/>
                        </a:moveTo>
                        <a:lnTo>
                          <a:pt x="20" y="34"/>
                        </a:lnTo>
                        <a:lnTo>
                          <a:pt x="20" y="32"/>
                        </a:lnTo>
                        <a:lnTo>
                          <a:pt x="16" y="28"/>
                        </a:lnTo>
                        <a:lnTo>
                          <a:pt x="14" y="22"/>
                        </a:lnTo>
                        <a:lnTo>
                          <a:pt x="12" y="18"/>
                        </a:lnTo>
                        <a:lnTo>
                          <a:pt x="10" y="12"/>
                        </a:lnTo>
                        <a:lnTo>
                          <a:pt x="6" y="8"/>
                        </a:lnTo>
                        <a:lnTo>
                          <a:pt x="4" y="2"/>
                        </a:lnTo>
                        <a:lnTo>
                          <a:pt x="2" y="0"/>
                        </a:lnTo>
                        <a:lnTo>
                          <a:pt x="0" y="0"/>
                        </a:lnTo>
                        <a:lnTo>
                          <a:pt x="2" y="4"/>
                        </a:lnTo>
                        <a:lnTo>
                          <a:pt x="4" y="8"/>
                        </a:lnTo>
                        <a:lnTo>
                          <a:pt x="6" y="14"/>
                        </a:lnTo>
                        <a:lnTo>
                          <a:pt x="10" y="18"/>
                        </a:lnTo>
                        <a:lnTo>
                          <a:pt x="12" y="24"/>
                        </a:lnTo>
                        <a:lnTo>
                          <a:pt x="14" y="28"/>
                        </a:lnTo>
                        <a:lnTo>
                          <a:pt x="16" y="32"/>
                        </a:lnTo>
                        <a:lnTo>
                          <a:pt x="18" y="36"/>
                        </a:lnTo>
                        <a:lnTo>
                          <a:pt x="20" y="34"/>
                        </a:lnTo>
                        <a:close/>
                      </a:path>
                    </a:pathLst>
                  </a:custGeom>
                  <a:solidFill>
                    <a:srgbClr val="000000"/>
                  </a:solidFill>
                  <a:ln w="9525">
                    <a:noFill/>
                    <a:round/>
                    <a:headEnd/>
                    <a:tailEnd/>
                  </a:ln>
                </p:spPr>
                <p:txBody>
                  <a:bodyPr/>
                  <a:lstStyle/>
                  <a:p>
                    <a:endParaRPr lang="es-AR"/>
                  </a:p>
                </p:txBody>
              </p:sp>
              <p:sp>
                <p:nvSpPr>
                  <p:cNvPr id="74946" name="Freeform 431"/>
                  <p:cNvSpPr>
                    <a:spLocks/>
                  </p:cNvSpPr>
                  <p:nvPr/>
                </p:nvSpPr>
                <p:spPr bwMode="auto">
                  <a:xfrm>
                    <a:off x="4648" y="2298"/>
                    <a:ext cx="22" cy="44"/>
                  </a:xfrm>
                  <a:custGeom>
                    <a:avLst/>
                    <a:gdLst>
                      <a:gd name="T0" fmla="*/ 22 w 22"/>
                      <a:gd name="T1" fmla="*/ 44 h 44"/>
                      <a:gd name="T2" fmla="*/ 22 w 22"/>
                      <a:gd name="T3" fmla="*/ 44 h 44"/>
                      <a:gd name="T4" fmla="*/ 20 w 22"/>
                      <a:gd name="T5" fmla="*/ 40 h 44"/>
                      <a:gd name="T6" fmla="*/ 18 w 22"/>
                      <a:gd name="T7" fmla="*/ 34 h 44"/>
                      <a:gd name="T8" fmla="*/ 16 w 22"/>
                      <a:gd name="T9" fmla="*/ 28 h 44"/>
                      <a:gd name="T10" fmla="*/ 12 w 22"/>
                      <a:gd name="T11" fmla="*/ 20 h 44"/>
                      <a:gd name="T12" fmla="*/ 10 w 22"/>
                      <a:gd name="T13" fmla="*/ 14 h 44"/>
                      <a:gd name="T14" fmla="*/ 8 w 22"/>
                      <a:gd name="T15" fmla="*/ 8 h 44"/>
                      <a:gd name="T16" fmla="*/ 4 w 22"/>
                      <a:gd name="T17" fmla="*/ 2 h 44"/>
                      <a:gd name="T18" fmla="*/ 2 w 22"/>
                      <a:gd name="T19" fmla="*/ 0 h 44"/>
                      <a:gd name="T20" fmla="*/ 0 w 22"/>
                      <a:gd name="T21" fmla="*/ 0 h 44"/>
                      <a:gd name="T22" fmla="*/ 2 w 22"/>
                      <a:gd name="T23" fmla="*/ 4 h 44"/>
                      <a:gd name="T24" fmla="*/ 4 w 22"/>
                      <a:gd name="T25" fmla="*/ 10 h 44"/>
                      <a:gd name="T26" fmla="*/ 8 w 22"/>
                      <a:gd name="T27" fmla="*/ 16 h 44"/>
                      <a:gd name="T28" fmla="*/ 10 w 22"/>
                      <a:gd name="T29" fmla="*/ 22 h 44"/>
                      <a:gd name="T30" fmla="*/ 14 w 22"/>
                      <a:gd name="T31" fmla="*/ 28 h 44"/>
                      <a:gd name="T32" fmla="*/ 16 w 22"/>
                      <a:gd name="T33" fmla="*/ 36 h 44"/>
                      <a:gd name="T34" fmla="*/ 18 w 22"/>
                      <a:gd name="T35" fmla="*/ 40 h 44"/>
                      <a:gd name="T36" fmla="*/ 20 w 22"/>
                      <a:gd name="T37" fmla="*/ 44 h 44"/>
                      <a:gd name="T38" fmla="*/ 22 w 22"/>
                      <a:gd name="T39" fmla="*/ 44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4"/>
                      <a:gd name="T62" fmla="*/ 22 w 22"/>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4">
                        <a:moveTo>
                          <a:pt x="22" y="44"/>
                        </a:moveTo>
                        <a:lnTo>
                          <a:pt x="22" y="44"/>
                        </a:lnTo>
                        <a:lnTo>
                          <a:pt x="20" y="40"/>
                        </a:lnTo>
                        <a:lnTo>
                          <a:pt x="18" y="34"/>
                        </a:lnTo>
                        <a:lnTo>
                          <a:pt x="16" y="28"/>
                        </a:lnTo>
                        <a:lnTo>
                          <a:pt x="12" y="20"/>
                        </a:lnTo>
                        <a:lnTo>
                          <a:pt x="10" y="14"/>
                        </a:lnTo>
                        <a:lnTo>
                          <a:pt x="8" y="8"/>
                        </a:lnTo>
                        <a:lnTo>
                          <a:pt x="4" y="2"/>
                        </a:lnTo>
                        <a:lnTo>
                          <a:pt x="2" y="0"/>
                        </a:lnTo>
                        <a:lnTo>
                          <a:pt x="0" y="0"/>
                        </a:lnTo>
                        <a:lnTo>
                          <a:pt x="2" y="4"/>
                        </a:lnTo>
                        <a:lnTo>
                          <a:pt x="4" y="10"/>
                        </a:lnTo>
                        <a:lnTo>
                          <a:pt x="8" y="16"/>
                        </a:lnTo>
                        <a:lnTo>
                          <a:pt x="10" y="22"/>
                        </a:lnTo>
                        <a:lnTo>
                          <a:pt x="14" y="28"/>
                        </a:lnTo>
                        <a:lnTo>
                          <a:pt x="16" y="36"/>
                        </a:lnTo>
                        <a:lnTo>
                          <a:pt x="18" y="40"/>
                        </a:lnTo>
                        <a:lnTo>
                          <a:pt x="20" y="44"/>
                        </a:lnTo>
                        <a:lnTo>
                          <a:pt x="22" y="44"/>
                        </a:lnTo>
                        <a:close/>
                      </a:path>
                    </a:pathLst>
                  </a:custGeom>
                  <a:solidFill>
                    <a:srgbClr val="000000"/>
                  </a:solidFill>
                  <a:ln w="9525">
                    <a:noFill/>
                    <a:round/>
                    <a:headEnd/>
                    <a:tailEnd/>
                  </a:ln>
                </p:spPr>
                <p:txBody>
                  <a:bodyPr/>
                  <a:lstStyle/>
                  <a:p>
                    <a:endParaRPr lang="es-AR"/>
                  </a:p>
                </p:txBody>
              </p:sp>
              <p:sp>
                <p:nvSpPr>
                  <p:cNvPr id="74947" name="Freeform 432"/>
                  <p:cNvSpPr>
                    <a:spLocks/>
                  </p:cNvSpPr>
                  <p:nvPr/>
                </p:nvSpPr>
                <p:spPr bwMode="auto">
                  <a:xfrm>
                    <a:off x="4668" y="2342"/>
                    <a:ext cx="26" cy="62"/>
                  </a:xfrm>
                  <a:custGeom>
                    <a:avLst/>
                    <a:gdLst>
                      <a:gd name="T0" fmla="*/ 26 w 26"/>
                      <a:gd name="T1" fmla="*/ 62 h 62"/>
                      <a:gd name="T2" fmla="*/ 26 w 26"/>
                      <a:gd name="T3" fmla="*/ 62 h 62"/>
                      <a:gd name="T4" fmla="*/ 26 w 26"/>
                      <a:gd name="T5" fmla="*/ 54 h 62"/>
                      <a:gd name="T6" fmla="*/ 24 w 26"/>
                      <a:gd name="T7" fmla="*/ 46 h 62"/>
                      <a:gd name="T8" fmla="*/ 20 w 26"/>
                      <a:gd name="T9" fmla="*/ 36 h 62"/>
                      <a:gd name="T10" fmla="*/ 16 w 26"/>
                      <a:gd name="T11" fmla="*/ 26 h 62"/>
                      <a:gd name="T12" fmla="*/ 12 w 26"/>
                      <a:gd name="T13" fmla="*/ 18 h 62"/>
                      <a:gd name="T14" fmla="*/ 8 w 26"/>
                      <a:gd name="T15" fmla="*/ 10 h 62"/>
                      <a:gd name="T16" fmla="*/ 4 w 26"/>
                      <a:gd name="T17" fmla="*/ 4 h 62"/>
                      <a:gd name="T18" fmla="*/ 2 w 26"/>
                      <a:gd name="T19" fmla="*/ 0 h 62"/>
                      <a:gd name="T20" fmla="*/ 0 w 26"/>
                      <a:gd name="T21" fmla="*/ 0 h 62"/>
                      <a:gd name="T22" fmla="*/ 2 w 26"/>
                      <a:gd name="T23" fmla="*/ 6 h 62"/>
                      <a:gd name="T24" fmla="*/ 6 w 26"/>
                      <a:gd name="T25" fmla="*/ 12 h 62"/>
                      <a:gd name="T26" fmla="*/ 10 w 26"/>
                      <a:gd name="T27" fmla="*/ 20 h 62"/>
                      <a:gd name="T28" fmla="*/ 14 w 26"/>
                      <a:gd name="T29" fmla="*/ 28 h 62"/>
                      <a:gd name="T30" fmla="*/ 18 w 26"/>
                      <a:gd name="T31" fmla="*/ 36 h 62"/>
                      <a:gd name="T32" fmla="*/ 22 w 26"/>
                      <a:gd name="T33" fmla="*/ 46 h 62"/>
                      <a:gd name="T34" fmla="*/ 24 w 26"/>
                      <a:gd name="T35" fmla="*/ 54 h 62"/>
                      <a:gd name="T36" fmla="*/ 24 w 26"/>
                      <a:gd name="T37" fmla="*/ 62 h 62"/>
                      <a:gd name="T38" fmla="*/ 26 w 26"/>
                      <a:gd name="T39" fmla="*/ 62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
                      <a:gd name="T61" fmla="*/ 0 h 62"/>
                      <a:gd name="T62" fmla="*/ 26 w 26"/>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 h="62">
                        <a:moveTo>
                          <a:pt x="26" y="62"/>
                        </a:moveTo>
                        <a:lnTo>
                          <a:pt x="26" y="62"/>
                        </a:lnTo>
                        <a:lnTo>
                          <a:pt x="26" y="54"/>
                        </a:lnTo>
                        <a:lnTo>
                          <a:pt x="24" y="46"/>
                        </a:lnTo>
                        <a:lnTo>
                          <a:pt x="20" y="36"/>
                        </a:lnTo>
                        <a:lnTo>
                          <a:pt x="16" y="26"/>
                        </a:lnTo>
                        <a:lnTo>
                          <a:pt x="12" y="18"/>
                        </a:lnTo>
                        <a:lnTo>
                          <a:pt x="8" y="10"/>
                        </a:lnTo>
                        <a:lnTo>
                          <a:pt x="4" y="4"/>
                        </a:lnTo>
                        <a:lnTo>
                          <a:pt x="2" y="0"/>
                        </a:lnTo>
                        <a:lnTo>
                          <a:pt x="0" y="0"/>
                        </a:lnTo>
                        <a:lnTo>
                          <a:pt x="2" y="6"/>
                        </a:lnTo>
                        <a:lnTo>
                          <a:pt x="6" y="12"/>
                        </a:lnTo>
                        <a:lnTo>
                          <a:pt x="10" y="20"/>
                        </a:lnTo>
                        <a:lnTo>
                          <a:pt x="14" y="28"/>
                        </a:lnTo>
                        <a:lnTo>
                          <a:pt x="18" y="36"/>
                        </a:lnTo>
                        <a:lnTo>
                          <a:pt x="22" y="46"/>
                        </a:lnTo>
                        <a:lnTo>
                          <a:pt x="24" y="54"/>
                        </a:lnTo>
                        <a:lnTo>
                          <a:pt x="24" y="62"/>
                        </a:lnTo>
                        <a:lnTo>
                          <a:pt x="26" y="62"/>
                        </a:lnTo>
                        <a:close/>
                      </a:path>
                    </a:pathLst>
                  </a:custGeom>
                  <a:solidFill>
                    <a:srgbClr val="000000"/>
                  </a:solidFill>
                  <a:ln w="9525">
                    <a:noFill/>
                    <a:round/>
                    <a:headEnd/>
                    <a:tailEnd/>
                  </a:ln>
                </p:spPr>
                <p:txBody>
                  <a:bodyPr/>
                  <a:lstStyle/>
                  <a:p>
                    <a:endParaRPr lang="es-AR"/>
                  </a:p>
                </p:txBody>
              </p:sp>
              <p:sp>
                <p:nvSpPr>
                  <p:cNvPr id="74948" name="Freeform 433"/>
                  <p:cNvSpPr>
                    <a:spLocks/>
                  </p:cNvSpPr>
                  <p:nvPr/>
                </p:nvSpPr>
                <p:spPr bwMode="auto">
                  <a:xfrm>
                    <a:off x="4678" y="2404"/>
                    <a:ext cx="16" cy="30"/>
                  </a:xfrm>
                  <a:custGeom>
                    <a:avLst/>
                    <a:gdLst>
                      <a:gd name="T0" fmla="*/ 0 w 16"/>
                      <a:gd name="T1" fmla="*/ 30 h 30"/>
                      <a:gd name="T2" fmla="*/ 0 w 16"/>
                      <a:gd name="T3" fmla="*/ 30 h 30"/>
                      <a:gd name="T4" fmla="*/ 2 w 16"/>
                      <a:gd name="T5" fmla="*/ 28 h 30"/>
                      <a:gd name="T6" fmla="*/ 4 w 16"/>
                      <a:gd name="T7" fmla="*/ 28 h 30"/>
                      <a:gd name="T8" fmla="*/ 8 w 16"/>
                      <a:gd name="T9" fmla="*/ 24 h 30"/>
                      <a:gd name="T10" fmla="*/ 10 w 16"/>
                      <a:gd name="T11" fmla="*/ 22 h 30"/>
                      <a:gd name="T12" fmla="*/ 12 w 16"/>
                      <a:gd name="T13" fmla="*/ 18 h 30"/>
                      <a:gd name="T14" fmla="*/ 14 w 16"/>
                      <a:gd name="T15" fmla="*/ 12 h 30"/>
                      <a:gd name="T16" fmla="*/ 16 w 16"/>
                      <a:gd name="T17" fmla="*/ 8 h 30"/>
                      <a:gd name="T18" fmla="*/ 16 w 16"/>
                      <a:gd name="T19" fmla="*/ 0 h 30"/>
                      <a:gd name="T20" fmla="*/ 14 w 16"/>
                      <a:gd name="T21" fmla="*/ 0 h 30"/>
                      <a:gd name="T22" fmla="*/ 14 w 16"/>
                      <a:gd name="T23" fmla="*/ 6 h 30"/>
                      <a:gd name="T24" fmla="*/ 12 w 16"/>
                      <a:gd name="T25" fmla="*/ 12 h 30"/>
                      <a:gd name="T26" fmla="*/ 10 w 16"/>
                      <a:gd name="T27" fmla="*/ 16 h 30"/>
                      <a:gd name="T28" fmla="*/ 8 w 16"/>
                      <a:gd name="T29" fmla="*/ 20 h 30"/>
                      <a:gd name="T30" fmla="*/ 6 w 16"/>
                      <a:gd name="T31" fmla="*/ 22 h 30"/>
                      <a:gd name="T32" fmla="*/ 2 w 16"/>
                      <a:gd name="T33" fmla="*/ 26 h 30"/>
                      <a:gd name="T34" fmla="*/ 0 w 16"/>
                      <a:gd name="T35" fmla="*/ 26 h 30"/>
                      <a:gd name="T36" fmla="*/ 0 w 16"/>
                      <a:gd name="T37" fmla="*/ 28 h 30"/>
                      <a:gd name="T38" fmla="*/ 0 w 16"/>
                      <a:gd name="T39" fmla="*/ 28 h 30"/>
                      <a:gd name="T40" fmla="*/ 0 w 16"/>
                      <a:gd name="T41" fmla="*/ 30 h 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0"/>
                      <a:gd name="T65" fmla="*/ 16 w 16"/>
                      <a:gd name="T66" fmla="*/ 30 h 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0">
                        <a:moveTo>
                          <a:pt x="0" y="30"/>
                        </a:moveTo>
                        <a:lnTo>
                          <a:pt x="0" y="30"/>
                        </a:lnTo>
                        <a:lnTo>
                          <a:pt x="2" y="28"/>
                        </a:lnTo>
                        <a:lnTo>
                          <a:pt x="4" y="28"/>
                        </a:lnTo>
                        <a:lnTo>
                          <a:pt x="8" y="24"/>
                        </a:lnTo>
                        <a:lnTo>
                          <a:pt x="10" y="22"/>
                        </a:lnTo>
                        <a:lnTo>
                          <a:pt x="12" y="18"/>
                        </a:lnTo>
                        <a:lnTo>
                          <a:pt x="14" y="12"/>
                        </a:lnTo>
                        <a:lnTo>
                          <a:pt x="16" y="8"/>
                        </a:lnTo>
                        <a:lnTo>
                          <a:pt x="16" y="0"/>
                        </a:lnTo>
                        <a:lnTo>
                          <a:pt x="14" y="0"/>
                        </a:lnTo>
                        <a:lnTo>
                          <a:pt x="14" y="6"/>
                        </a:lnTo>
                        <a:lnTo>
                          <a:pt x="12" y="12"/>
                        </a:lnTo>
                        <a:lnTo>
                          <a:pt x="10" y="16"/>
                        </a:lnTo>
                        <a:lnTo>
                          <a:pt x="8" y="20"/>
                        </a:lnTo>
                        <a:lnTo>
                          <a:pt x="6" y="22"/>
                        </a:lnTo>
                        <a:lnTo>
                          <a:pt x="2" y="26"/>
                        </a:lnTo>
                        <a:lnTo>
                          <a:pt x="0" y="26"/>
                        </a:lnTo>
                        <a:lnTo>
                          <a:pt x="0" y="28"/>
                        </a:lnTo>
                        <a:lnTo>
                          <a:pt x="0" y="30"/>
                        </a:lnTo>
                        <a:close/>
                      </a:path>
                    </a:pathLst>
                  </a:custGeom>
                  <a:solidFill>
                    <a:srgbClr val="000000"/>
                  </a:solidFill>
                  <a:ln w="9525">
                    <a:noFill/>
                    <a:round/>
                    <a:headEnd/>
                    <a:tailEnd/>
                  </a:ln>
                </p:spPr>
                <p:txBody>
                  <a:bodyPr/>
                  <a:lstStyle/>
                  <a:p>
                    <a:endParaRPr lang="es-AR"/>
                  </a:p>
                </p:txBody>
              </p:sp>
              <p:sp>
                <p:nvSpPr>
                  <p:cNvPr id="74949" name="Freeform 434"/>
                  <p:cNvSpPr>
                    <a:spLocks/>
                  </p:cNvSpPr>
                  <p:nvPr/>
                </p:nvSpPr>
                <p:spPr bwMode="auto">
                  <a:xfrm>
                    <a:off x="4648" y="2422"/>
                    <a:ext cx="30" cy="14"/>
                  </a:xfrm>
                  <a:custGeom>
                    <a:avLst/>
                    <a:gdLst>
                      <a:gd name="T0" fmla="*/ 0 w 30"/>
                      <a:gd name="T1" fmla="*/ 0 h 14"/>
                      <a:gd name="T2" fmla="*/ 0 w 30"/>
                      <a:gd name="T3" fmla="*/ 0 h 14"/>
                      <a:gd name="T4" fmla="*/ 4 w 30"/>
                      <a:gd name="T5" fmla="*/ 4 h 14"/>
                      <a:gd name="T6" fmla="*/ 6 w 30"/>
                      <a:gd name="T7" fmla="*/ 8 h 14"/>
                      <a:gd name="T8" fmla="*/ 10 w 30"/>
                      <a:gd name="T9" fmla="*/ 10 h 14"/>
                      <a:gd name="T10" fmla="*/ 14 w 30"/>
                      <a:gd name="T11" fmla="*/ 12 h 14"/>
                      <a:gd name="T12" fmla="*/ 18 w 30"/>
                      <a:gd name="T13" fmla="*/ 14 h 14"/>
                      <a:gd name="T14" fmla="*/ 22 w 30"/>
                      <a:gd name="T15" fmla="*/ 14 h 14"/>
                      <a:gd name="T16" fmla="*/ 26 w 30"/>
                      <a:gd name="T17" fmla="*/ 14 h 14"/>
                      <a:gd name="T18" fmla="*/ 30 w 30"/>
                      <a:gd name="T19" fmla="*/ 12 h 14"/>
                      <a:gd name="T20" fmla="*/ 30 w 30"/>
                      <a:gd name="T21" fmla="*/ 10 h 14"/>
                      <a:gd name="T22" fmla="*/ 26 w 30"/>
                      <a:gd name="T23" fmla="*/ 12 h 14"/>
                      <a:gd name="T24" fmla="*/ 22 w 30"/>
                      <a:gd name="T25" fmla="*/ 12 h 14"/>
                      <a:gd name="T26" fmla="*/ 18 w 30"/>
                      <a:gd name="T27" fmla="*/ 12 h 14"/>
                      <a:gd name="T28" fmla="*/ 16 w 30"/>
                      <a:gd name="T29" fmla="*/ 10 h 14"/>
                      <a:gd name="T30" fmla="*/ 12 w 30"/>
                      <a:gd name="T31" fmla="*/ 8 h 14"/>
                      <a:gd name="T32" fmla="*/ 8 w 30"/>
                      <a:gd name="T33" fmla="*/ 6 h 14"/>
                      <a:gd name="T34" fmla="*/ 6 w 30"/>
                      <a:gd name="T35" fmla="*/ 2 h 14"/>
                      <a:gd name="T36" fmla="*/ 2 w 30"/>
                      <a:gd name="T37" fmla="*/ 0 h 14"/>
                      <a:gd name="T38" fmla="*/ 0 w 30"/>
                      <a:gd name="T39" fmla="*/ 0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14"/>
                      <a:gd name="T62" fmla="*/ 30 w 3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14">
                        <a:moveTo>
                          <a:pt x="0" y="0"/>
                        </a:moveTo>
                        <a:lnTo>
                          <a:pt x="0" y="0"/>
                        </a:lnTo>
                        <a:lnTo>
                          <a:pt x="4" y="4"/>
                        </a:lnTo>
                        <a:lnTo>
                          <a:pt x="6" y="8"/>
                        </a:lnTo>
                        <a:lnTo>
                          <a:pt x="10" y="10"/>
                        </a:lnTo>
                        <a:lnTo>
                          <a:pt x="14" y="12"/>
                        </a:lnTo>
                        <a:lnTo>
                          <a:pt x="18" y="14"/>
                        </a:lnTo>
                        <a:lnTo>
                          <a:pt x="22" y="14"/>
                        </a:lnTo>
                        <a:lnTo>
                          <a:pt x="26" y="14"/>
                        </a:lnTo>
                        <a:lnTo>
                          <a:pt x="30" y="12"/>
                        </a:lnTo>
                        <a:lnTo>
                          <a:pt x="30" y="10"/>
                        </a:lnTo>
                        <a:lnTo>
                          <a:pt x="26" y="12"/>
                        </a:lnTo>
                        <a:lnTo>
                          <a:pt x="22" y="12"/>
                        </a:lnTo>
                        <a:lnTo>
                          <a:pt x="18" y="12"/>
                        </a:lnTo>
                        <a:lnTo>
                          <a:pt x="16" y="10"/>
                        </a:lnTo>
                        <a:lnTo>
                          <a:pt x="12" y="8"/>
                        </a:lnTo>
                        <a:lnTo>
                          <a:pt x="8" y="6"/>
                        </a:lnTo>
                        <a:lnTo>
                          <a:pt x="6" y="2"/>
                        </a:lnTo>
                        <a:lnTo>
                          <a:pt x="2" y="0"/>
                        </a:lnTo>
                        <a:lnTo>
                          <a:pt x="0" y="0"/>
                        </a:lnTo>
                        <a:close/>
                      </a:path>
                    </a:pathLst>
                  </a:custGeom>
                  <a:solidFill>
                    <a:srgbClr val="000000"/>
                  </a:solidFill>
                  <a:ln w="9525">
                    <a:noFill/>
                    <a:round/>
                    <a:headEnd/>
                    <a:tailEnd/>
                  </a:ln>
                </p:spPr>
                <p:txBody>
                  <a:bodyPr/>
                  <a:lstStyle/>
                  <a:p>
                    <a:endParaRPr lang="es-AR"/>
                  </a:p>
                </p:txBody>
              </p:sp>
              <p:sp>
                <p:nvSpPr>
                  <p:cNvPr id="74950" name="Freeform 435"/>
                  <p:cNvSpPr>
                    <a:spLocks/>
                  </p:cNvSpPr>
                  <p:nvPr/>
                </p:nvSpPr>
                <p:spPr bwMode="auto">
                  <a:xfrm>
                    <a:off x="4616" y="2378"/>
                    <a:ext cx="34" cy="44"/>
                  </a:xfrm>
                  <a:custGeom>
                    <a:avLst/>
                    <a:gdLst>
                      <a:gd name="T0" fmla="*/ 0 w 34"/>
                      <a:gd name="T1" fmla="*/ 2 h 44"/>
                      <a:gd name="T2" fmla="*/ 0 w 34"/>
                      <a:gd name="T3" fmla="*/ 2 h 44"/>
                      <a:gd name="T4" fmla="*/ 2 w 34"/>
                      <a:gd name="T5" fmla="*/ 6 h 44"/>
                      <a:gd name="T6" fmla="*/ 6 w 34"/>
                      <a:gd name="T7" fmla="*/ 12 h 44"/>
                      <a:gd name="T8" fmla="*/ 10 w 34"/>
                      <a:gd name="T9" fmla="*/ 18 h 44"/>
                      <a:gd name="T10" fmla="*/ 16 w 34"/>
                      <a:gd name="T11" fmla="*/ 24 h 44"/>
                      <a:gd name="T12" fmla="*/ 20 w 34"/>
                      <a:gd name="T13" fmla="*/ 30 h 44"/>
                      <a:gd name="T14" fmla="*/ 26 w 34"/>
                      <a:gd name="T15" fmla="*/ 36 h 44"/>
                      <a:gd name="T16" fmla="*/ 30 w 34"/>
                      <a:gd name="T17" fmla="*/ 40 h 44"/>
                      <a:gd name="T18" fmla="*/ 32 w 34"/>
                      <a:gd name="T19" fmla="*/ 44 h 44"/>
                      <a:gd name="T20" fmla="*/ 34 w 34"/>
                      <a:gd name="T21" fmla="*/ 44 h 44"/>
                      <a:gd name="T22" fmla="*/ 30 w 34"/>
                      <a:gd name="T23" fmla="*/ 40 h 44"/>
                      <a:gd name="T24" fmla="*/ 26 w 34"/>
                      <a:gd name="T25" fmla="*/ 34 h 44"/>
                      <a:gd name="T26" fmla="*/ 22 w 34"/>
                      <a:gd name="T27" fmla="*/ 28 h 44"/>
                      <a:gd name="T28" fmla="*/ 18 w 34"/>
                      <a:gd name="T29" fmla="*/ 22 h 44"/>
                      <a:gd name="T30" fmla="*/ 14 w 34"/>
                      <a:gd name="T31" fmla="*/ 16 h 44"/>
                      <a:gd name="T32" fmla="*/ 10 w 34"/>
                      <a:gd name="T33" fmla="*/ 10 h 44"/>
                      <a:gd name="T34" fmla="*/ 6 w 34"/>
                      <a:gd name="T35" fmla="*/ 6 h 44"/>
                      <a:gd name="T36" fmla="*/ 2 w 34"/>
                      <a:gd name="T37" fmla="*/ 0 h 44"/>
                      <a:gd name="T38" fmla="*/ 0 w 34"/>
                      <a:gd name="T39" fmla="*/ 2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44"/>
                      <a:gd name="T62" fmla="*/ 34 w 34"/>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44">
                        <a:moveTo>
                          <a:pt x="0" y="2"/>
                        </a:moveTo>
                        <a:lnTo>
                          <a:pt x="0" y="2"/>
                        </a:lnTo>
                        <a:lnTo>
                          <a:pt x="2" y="6"/>
                        </a:lnTo>
                        <a:lnTo>
                          <a:pt x="6" y="12"/>
                        </a:lnTo>
                        <a:lnTo>
                          <a:pt x="10" y="18"/>
                        </a:lnTo>
                        <a:lnTo>
                          <a:pt x="16" y="24"/>
                        </a:lnTo>
                        <a:lnTo>
                          <a:pt x="20" y="30"/>
                        </a:lnTo>
                        <a:lnTo>
                          <a:pt x="26" y="36"/>
                        </a:lnTo>
                        <a:lnTo>
                          <a:pt x="30" y="40"/>
                        </a:lnTo>
                        <a:lnTo>
                          <a:pt x="32" y="44"/>
                        </a:lnTo>
                        <a:lnTo>
                          <a:pt x="34" y="44"/>
                        </a:lnTo>
                        <a:lnTo>
                          <a:pt x="30" y="40"/>
                        </a:lnTo>
                        <a:lnTo>
                          <a:pt x="26" y="34"/>
                        </a:lnTo>
                        <a:lnTo>
                          <a:pt x="22" y="28"/>
                        </a:lnTo>
                        <a:lnTo>
                          <a:pt x="18" y="22"/>
                        </a:lnTo>
                        <a:lnTo>
                          <a:pt x="14" y="16"/>
                        </a:lnTo>
                        <a:lnTo>
                          <a:pt x="10" y="10"/>
                        </a:lnTo>
                        <a:lnTo>
                          <a:pt x="6" y="6"/>
                        </a:lnTo>
                        <a:lnTo>
                          <a:pt x="2" y="0"/>
                        </a:lnTo>
                        <a:lnTo>
                          <a:pt x="0" y="2"/>
                        </a:lnTo>
                        <a:close/>
                      </a:path>
                    </a:pathLst>
                  </a:custGeom>
                  <a:solidFill>
                    <a:srgbClr val="000000"/>
                  </a:solidFill>
                  <a:ln w="9525">
                    <a:noFill/>
                    <a:round/>
                    <a:headEnd/>
                    <a:tailEnd/>
                  </a:ln>
                </p:spPr>
                <p:txBody>
                  <a:bodyPr/>
                  <a:lstStyle/>
                  <a:p>
                    <a:endParaRPr lang="es-AR"/>
                  </a:p>
                </p:txBody>
              </p:sp>
              <p:sp>
                <p:nvSpPr>
                  <p:cNvPr id="74951" name="Freeform 436"/>
                  <p:cNvSpPr>
                    <a:spLocks/>
                  </p:cNvSpPr>
                  <p:nvPr/>
                </p:nvSpPr>
                <p:spPr bwMode="auto">
                  <a:xfrm>
                    <a:off x="4604" y="2354"/>
                    <a:ext cx="14" cy="24"/>
                  </a:xfrm>
                  <a:custGeom>
                    <a:avLst/>
                    <a:gdLst>
                      <a:gd name="T0" fmla="*/ 0 w 14"/>
                      <a:gd name="T1" fmla="*/ 2 h 24"/>
                      <a:gd name="T2" fmla="*/ 0 w 14"/>
                      <a:gd name="T3" fmla="*/ 2 h 24"/>
                      <a:gd name="T4" fmla="*/ 0 w 14"/>
                      <a:gd name="T5" fmla="*/ 2 h 24"/>
                      <a:gd name="T6" fmla="*/ 2 w 14"/>
                      <a:gd name="T7" fmla="*/ 4 h 24"/>
                      <a:gd name="T8" fmla="*/ 2 w 14"/>
                      <a:gd name="T9" fmla="*/ 8 h 24"/>
                      <a:gd name="T10" fmla="*/ 4 w 14"/>
                      <a:gd name="T11" fmla="*/ 10 h 24"/>
                      <a:gd name="T12" fmla="*/ 6 w 14"/>
                      <a:gd name="T13" fmla="*/ 14 h 24"/>
                      <a:gd name="T14" fmla="*/ 8 w 14"/>
                      <a:gd name="T15" fmla="*/ 18 h 24"/>
                      <a:gd name="T16" fmla="*/ 10 w 14"/>
                      <a:gd name="T17" fmla="*/ 22 h 24"/>
                      <a:gd name="T18" fmla="*/ 12 w 14"/>
                      <a:gd name="T19" fmla="*/ 24 h 24"/>
                      <a:gd name="T20" fmla="*/ 14 w 14"/>
                      <a:gd name="T21" fmla="*/ 24 h 24"/>
                      <a:gd name="T22" fmla="*/ 12 w 14"/>
                      <a:gd name="T23" fmla="*/ 20 h 24"/>
                      <a:gd name="T24" fmla="*/ 10 w 14"/>
                      <a:gd name="T25" fmla="*/ 16 h 24"/>
                      <a:gd name="T26" fmla="*/ 8 w 14"/>
                      <a:gd name="T27" fmla="*/ 12 h 24"/>
                      <a:gd name="T28" fmla="*/ 6 w 14"/>
                      <a:gd name="T29" fmla="*/ 10 h 24"/>
                      <a:gd name="T30" fmla="*/ 6 w 14"/>
                      <a:gd name="T31" fmla="*/ 6 h 24"/>
                      <a:gd name="T32" fmla="*/ 4 w 14"/>
                      <a:gd name="T33" fmla="*/ 4 h 24"/>
                      <a:gd name="T34" fmla="*/ 2 w 14"/>
                      <a:gd name="T35" fmla="*/ 2 h 24"/>
                      <a:gd name="T36" fmla="*/ 2 w 14"/>
                      <a:gd name="T37" fmla="*/ 0 h 24"/>
                      <a:gd name="T38" fmla="*/ 0 w 14"/>
                      <a:gd name="T39" fmla="*/ 2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4"/>
                      <a:gd name="T62" fmla="*/ 14 w 14"/>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4">
                        <a:moveTo>
                          <a:pt x="0" y="2"/>
                        </a:moveTo>
                        <a:lnTo>
                          <a:pt x="0" y="2"/>
                        </a:lnTo>
                        <a:lnTo>
                          <a:pt x="2" y="4"/>
                        </a:lnTo>
                        <a:lnTo>
                          <a:pt x="2" y="8"/>
                        </a:lnTo>
                        <a:lnTo>
                          <a:pt x="4" y="10"/>
                        </a:lnTo>
                        <a:lnTo>
                          <a:pt x="6" y="14"/>
                        </a:lnTo>
                        <a:lnTo>
                          <a:pt x="8" y="18"/>
                        </a:lnTo>
                        <a:lnTo>
                          <a:pt x="10" y="22"/>
                        </a:lnTo>
                        <a:lnTo>
                          <a:pt x="12" y="24"/>
                        </a:lnTo>
                        <a:lnTo>
                          <a:pt x="14" y="24"/>
                        </a:lnTo>
                        <a:lnTo>
                          <a:pt x="12" y="20"/>
                        </a:lnTo>
                        <a:lnTo>
                          <a:pt x="10" y="16"/>
                        </a:lnTo>
                        <a:lnTo>
                          <a:pt x="8" y="12"/>
                        </a:lnTo>
                        <a:lnTo>
                          <a:pt x="6" y="10"/>
                        </a:lnTo>
                        <a:lnTo>
                          <a:pt x="6" y="6"/>
                        </a:lnTo>
                        <a:lnTo>
                          <a:pt x="4" y="4"/>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4952" name="Freeform 437"/>
                  <p:cNvSpPr>
                    <a:spLocks/>
                  </p:cNvSpPr>
                  <p:nvPr/>
                </p:nvSpPr>
                <p:spPr bwMode="auto">
                  <a:xfrm>
                    <a:off x="4594" y="2332"/>
                    <a:ext cx="10" cy="24"/>
                  </a:xfrm>
                  <a:custGeom>
                    <a:avLst/>
                    <a:gdLst>
                      <a:gd name="T0" fmla="*/ 0 w 10"/>
                      <a:gd name="T1" fmla="*/ 0 h 24"/>
                      <a:gd name="T2" fmla="*/ 0 w 10"/>
                      <a:gd name="T3" fmla="*/ 0 h 24"/>
                      <a:gd name="T4" fmla="*/ 0 w 10"/>
                      <a:gd name="T5" fmla="*/ 2 h 24"/>
                      <a:gd name="T6" fmla="*/ 0 w 10"/>
                      <a:gd name="T7" fmla="*/ 6 h 24"/>
                      <a:gd name="T8" fmla="*/ 2 w 10"/>
                      <a:gd name="T9" fmla="*/ 10 h 24"/>
                      <a:gd name="T10" fmla="*/ 4 w 10"/>
                      <a:gd name="T11" fmla="*/ 14 h 24"/>
                      <a:gd name="T12" fmla="*/ 4 w 10"/>
                      <a:gd name="T13" fmla="*/ 16 h 24"/>
                      <a:gd name="T14" fmla="*/ 6 w 10"/>
                      <a:gd name="T15" fmla="*/ 20 h 24"/>
                      <a:gd name="T16" fmla="*/ 8 w 10"/>
                      <a:gd name="T17" fmla="*/ 22 h 24"/>
                      <a:gd name="T18" fmla="*/ 8 w 10"/>
                      <a:gd name="T19" fmla="*/ 24 h 24"/>
                      <a:gd name="T20" fmla="*/ 10 w 10"/>
                      <a:gd name="T21" fmla="*/ 22 h 24"/>
                      <a:gd name="T22" fmla="*/ 10 w 10"/>
                      <a:gd name="T23" fmla="*/ 22 h 24"/>
                      <a:gd name="T24" fmla="*/ 8 w 10"/>
                      <a:gd name="T25" fmla="*/ 18 h 24"/>
                      <a:gd name="T26" fmla="*/ 8 w 10"/>
                      <a:gd name="T27" fmla="*/ 16 h 24"/>
                      <a:gd name="T28" fmla="*/ 6 w 10"/>
                      <a:gd name="T29" fmla="*/ 12 h 24"/>
                      <a:gd name="T30" fmla="*/ 4 w 10"/>
                      <a:gd name="T31" fmla="*/ 10 h 24"/>
                      <a:gd name="T32" fmla="*/ 4 w 10"/>
                      <a:gd name="T33" fmla="*/ 6 h 24"/>
                      <a:gd name="T34" fmla="*/ 2 w 10"/>
                      <a:gd name="T35" fmla="*/ 2 h 24"/>
                      <a:gd name="T36" fmla="*/ 2 w 10"/>
                      <a:gd name="T37" fmla="*/ 0 h 24"/>
                      <a:gd name="T38" fmla="*/ 2 w 10"/>
                      <a:gd name="T39" fmla="*/ 0 h 24"/>
                      <a:gd name="T40" fmla="*/ 0 w 10"/>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24"/>
                      <a:gd name="T65" fmla="*/ 10 w 10"/>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24">
                        <a:moveTo>
                          <a:pt x="0" y="0"/>
                        </a:moveTo>
                        <a:lnTo>
                          <a:pt x="0" y="0"/>
                        </a:lnTo>
                        <a:lnTo>
                          <a:pt x="0" y="2"/>
                        </a:lnTo>
                        <a:lnTo>
                          <a:pt x="0" y="6"/>
                        </a:lnTo>
                        <a:lnTo>
                          <a:pt x="2" y="10"/>
                        </a:lnTo>
                        <a:lnTo>
                          <a:pt x="4" y="14"/>
                        </a:lnTo>
                        <a:lnTo>
                          <a:pt x="4" y="16"/>
                        </a:lnTo>
                        <a:lnTo>
                          <a:pt x="6" y="20"/>
                        </a:lnTo>
                        <a:lnTo>
                          <a:pt x="8" y="22"/>
                        </a:lnTo>
                        <a:lnTo>
                          <a:pt x="8" y="24"/>
                        </a:lnTo>
                        <a:lnTo>
                          <a:pt x="10" y="22"/>
                        </a:lnTo>
                        <a:lnTo>
                          <a:pt x="8" y="18"/>
                        </a:lnTo>
                        <a:lnTo>
                          <a:pt x="8" y="16"/>
                        </a:lnTo>
                        <a:lnTo>
                          <a:pt x="6" y="12"/>
                        </a:lnTo>
                        <a:lnTo>
                          <a:pt x="4" y="10"/>
                        </a:lnTo>
                        <a:lnTo>
                          <a:pt x="4" y="6"/>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4953" name="Freeform 438"/>
                  <p:cNvSpPr>
                    <a:spLocks/>
                  </p:cNvSpPr>
                  <p:nvPr/>
                </p:nvSpPr>
                <p:spPr bwMode="auto">
                  <a:xfrm>
                    <a:off x="4572" y="2294"/>
                    <a:ext cx="22" cy="36"/>
                  </a:xfrm>
                  <a:custGeom>
                    <a:avLst/>
                    <a:gdLst>
                      <a:gd name="T0" fmla="*/ 0 w 22"/>
                      <a:gd name="T1" fmla="*/ 2 h 36"/>
                      <a:gd name="T2" fmla="*/ 0 w 22"/>
                      <a:gd name="T3" fmla="*/ 2 h 36"/>
                      <a:gd name="T4" fmla="*/ 2 w 22"/>
                      <a:gd name="T5" fmla="*/ 4 h 36"/>
                      <a:gd name="T6" fmla="*/ 4 w 22"/>
                      <a:gd name="T7" fmla="*/ 8 h 36"/>
                      <a:gd name="T8" fmla="*/ 8 w 22"/>
                      <a:gd name="T9" fmla="*/ 14 h 36"/>
                      <a:gd name="T10" fmla="*/ 12 w 22"/>
                      <a:gd name="T11" fmla="*/ 20 h 36"/>
                      <a:gd name="T12" fmla="*/ 14 w 22"/>
                      <a:gd name="T13" fmla="*/ 24 h 36"/>
                      <a:gd name="T14" fmla="*/ 16 w 22"/>
                      <a:gd name="T15" fmla="*/ 30 h 36"/>
                      <a:gd name="T16" fmla="*/ 20 w 22"/>
                      <a:gd name="T17" fmla="*/ 34 h 36"/>
                      <a:gd name="T18" fmla="*/ 20 w 22"/>
                      <a:gd name="T19" fmla="*/ 36 h 36"/>
                      <a:gd name="T20" fmla="*/ 22 w 22"/>
                      <a:gd name="T21" fmla="*/ 36 h 36"/>
                      <a:gd name="T22" fmla="*/ 22 w 22"/>
                      <a:gd name="T23" fmla="*/ 32 h 36"/>
                      <a:gd name="T24" fmla="*/ 20 w 22"/>
                      <a:gd name="T25" fmla="*/ 28 h 36"/>
                      <a:gd name="T26" fmla="*/ 16 w 22"/>
                      <a:gd name="T27" fmla="*/ 24 h 36"/>
                      <a:gd name="T28" fmla="*/ 14 w 22"/>
                      <a:gd name="T29" fmla="*/ 18 h 36"/>
                      <a:gd name="T30" fmla="*/ 10 w 22"/>
                      <a:gd name="T31" fmla="*/ 12 h 36"/>
                      <a:gd name="T32" fmla="*/ 6 w 22"/>
                      <a:gd name="T33" fmla="*/ 8 h 36"/>
                      <a:gd name="T34" fmla="*/ 4 w 22"/>
                      <a:gd name="T35" fmla="*/ 4 h 36"/>
                      <a:gd name="T36" fmla="*/ 0 w 22"/>
                      <a:gd name="T37" fmla="*/ 0 h 36"/>
                      <a:gd name="T38" fmla="*/ 0 w 22"/>
                      <a:gd name="T39" fmla="*/ 2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6"/>
                      <a:gd name="T62" fmla="*/ 22 w 22"/>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6">
                        <a:moveTo>
                          <a:pt x="0" y="2"/>
                        </a:moveTo>
                        <a:lnTo>
                          <a:pt x="0" y="2"/>
                        </a:lnTo>
                        <a:lnTo>
                          <a:pt x="2" y="4"/>
                        </a:lnTo>
                        <a:lnTo>
                          <a:pt x="4" y="8"/>
                        </a:lnTo>
                        <a:lnTo>
                          <a:pt x="8" y="14"/>
                        </a:lnTo>
                        <a:lnTo>
                          <a:pt x="12" y="20"/>
                        </a:lnTo>
                        <a:lnTo>
                          <a:pt x="14" y="24"/>
                        </a:lnTo>
                        <a:lnTo>
                          <a:pt x="16" y="30"/>
                        </a:lnTo>
                        <a:lnTo>
                          <a:pt x="20" y="34"/>
                        </a:lnTo>
                        <a:lnTo>
                          <a:pt x="20" y="36"/>
                        </a:lnTo>
                        <a:lnTo>
                          <a:pt x="22" y="36"/>
                        </a:lnTo>
                        <a:lnTo>
                          <a:pt x="22" y="32"/>
                        </a:lnTo>
                        <a:lnTo>
                          <a:pt x="20" y="28"/>
                        </a:lnTo>
                        <a:lnTo>
                          <a:pt x="16" y="24"/>
                        </a:lnTo>
                        <a:lnTo>
                          <a:pt x="14" y="18"/>
                        </a:lnTo>
                        <a:lnTo>
                          <a:pt x="10" y="12"/>
                        </a:lnTo>
                        <a:lnTo>
                          <a:pt x="6" y="8"/>
                        </a:lnTo>
                        <a:lnTo>
                          <a:pt x="4" y="4"/>
                        </a:lnTo>
                        <a:lnTo>
                          <a:pt x="0" y="0"/>
                        </a:lnTo>
                        <a:lnTo>
                          <a:pt x="0" y="2"/>
                        </a:lnTo>
                        <a:close/>
                      </a:path>
                    </a:pathLst>
                  </a:custGeom>
                  <a:solidFill>
                    <a:srgbClr val="000000"/>
                  </a:solidFill>
                  <a:ln w="9525">
                    <a:noFill/>
                    <a:round/>
                    <a:headEnd/>
                    <a:tailEnd/>
                  </a:ln>
                </p:spPr>
                <p:txBody>
                  <a:bodyPr/>
                  <a:lstStyle/>
                  <a:p>
                    <a:endParaRPr lang="es-AR"/>
                  </a:p>
                </p:txBody>
              </p:sp>
              <p:sp>
                <p:nvSpPr>
                  <p:cNvPr id="74954" name="Freeform 439"/>
                  <p:cNvSpPr>
                    <a:spLocks/>
                  </p:cNvSpPr>
                  <p:nvPr/>
                </p:nvSpPr>
                <p:spPr bwMode="auto">
                  <a:xfrm>
                    <a:off x="4534" y="2274"/>
                    <a:ext cx="38" cy="22"/>
                  </a:xfrm>
                  <a:custGeom>
                    <a:avLst/>
                    <a:gdLst>
                      <a:gd name="T0" fmla="*/ 0 w 38"/>
                      <a:gd name="T1" fmla="*/ 4 h 22"/>
                      <a:gd name="T2" fmla="*/ 0 w 38"/>
                      <a:gd name="T3" fmla="*/ 4 h 22"/>
                      <a:gd name="T4" fmla="*/ 6 w 38"/>
                      <a:gd name="T5" fmla="*/ 2 h 22"/>
                      <a:gd name="T6" fmla="*/ 12 w 38"/>
                      <a:gd name="T7" fmla="*/ 4 h 22"/>
                      <a:gd name="T8" fmla="*/ 16 w 38"/>
                      <a:gd name="T9" fmla="*/ 6 h 22"/>
                      <a:gd name="T10" fmla="*/ 22 w 38"/>
                      <a:gd name="T11" fmla="*/ 8 h 22"/>
                      <a:gd name="T12" fmla="*/ 26 w 38"/>
                      <a:gd name="T13" fmla="*/ 12 h 22"/>
                      <a:gd name="T14" fmla="*/ 30 w 38"/>
                      <a:gd name="T15" fmla="*/ 16 h 22"/>
                      <a:gd name="T16" fmla="*/ 34 w 38"/>
                      <a:gd name="T17" fmla="*/ 20 h 22"/>
                      <a:gd name="T18" fmla="*/ 38 w 38"/>
                      <a:gd name="T19" fmla="*/ 22 h 22"/>
                      <a:gd name="T20" fmla="*/ 38 w 38"/>
                      <a:gd name="T21" fmla="*/ 20 h 22"/>
                      <a:gd name="T22" fmla="*/ 36 w 38"/>
                      <a:gd name="T23" fmla="*/ 18 h 22"/>
                      <a:gd name="T24" fmla="*/ 32 w 38"/>
                      <a:gd name="T25" fmla="*/ 14 h 22"/>
                      <a:gd name="T26" fmla="*/ 28 w 38"/>
                      <a:gd name="T27" fmla="*/ 10 h 22"/>
                      <a:gd name="T28" fmla="*/ 24 w 38"/>
                      <a:gd name="T29" fmla="*/ 6 h 22"/>
                      <a:gd name="T30" fmla="*/ 18 w 38"/>
                      <a:gd name="T31" fmla="*/ 4 h 22"/>
                      <a:gd name="T32" fmla="*/ 12 w 38"/>
                      <a:gd name="T33" fmla="*/ 2 h 22"/>
                      <a:gd name="T34" fmla="*/ 6 w 38"/>
                      <a:gd name="T35" fmla="*/ 0 h 22"/>
                      <a:gd name="T36" fmla="*/ 0 w 38"/>
                      <a:gd name="T37" fmla="*/ 0 h 22"/>
                      <a:gd name="T38" fmla="*/ 0 w 38"/>
                      <a:gd name="T39" fmla="*/ 4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22"/>
                      <a:gd name="T62" fmla="*/ 38 w 38"/>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22">
                        <a:moveTo>
                          <a:pt x="0" y="4"/>
                        </a:moveTo>
                        <a:lnTo>
                          <a:pt x="0" y="4"/>
                        </a:lnTo>
                        <a:lnTo>
                          <a:pt x="6" y="2"/>
                        </a:lnTo>
                        <a:lnTo>
                          <a:pt x="12" y="4"/>
                        </a:lnTo>
                        <a:lnTo>
                          <a:pt x="16" y="6"/>
                        </a:lnTo>
                        <a:lnTo>
                          <a:pt x="22" y="8"/>
                        </a:lnTo>
                        <a:lnTo>
                          <a:pt x="26" y="12"/>
                        </a:lnTo>
                        <a:lnTo>
                          <a:pt x="30" y="16"/>
                        </a:lnTo>
                        <a:lnTo>
                          <a:pt x="34" y="20"/>
                        </a:lnTo>
                        <a:lnTo>
                          <a:pt x="38" y="22"/>
                        </a:lnTo>
                        <a:lnTo>
                          <a:pt x="38" y="20"/>
                        </a:lnTo>
                        <a:lnTo>
                          <a:pt x="36" y="18"/>
                        </a:lnTo>
                        <a:lnTo>
                          <a:pt x="32" y="14"/>
                        </a:lnTo>
                        <a:lnTo>
                          <a:pt x="28" y="10"/>
                        </a:lnTo>
                        <a:lnTo>
                          <a:pt x="24" y="6"/>
                        </a:lnTo>
                        <a:lnTo>
                          <a:pt x="18" y="4"/>
                        </a:lnTo>
                        <a:lnTo>
                          <a:pt x="12" y="2"/>
                        </a:lnTo>
                        <a:lnTo>
                          <a:pt x="6" y="0"/>
                        </a:lnTo>
                        <a:lnTo>
                          <a:pt x="0" y="0"/>
                        </a:lnTo>
                        <a:lnTo>
                          <a:pt x="0" y="4"/>
                        </a:lnTo>
                        <a:close/>
                      </a:path>
                    </a:pathLst>
                  </a:custGeom>
                  <a:solidFill>
                    <a:srgbClr val="000000"/>
                  </a:solidFill>
                  <a:ln w="9525">
                    <a:noFill/>
                    <a:round/>
                    <a:headEnd/>
                    <a:tailEnd/>
                  </a:ln>
                </p:spPr>
                <p:txBody>
                  <a:bodyPr/>
                  <a:lstStyle/>
                  <a:p>
                    <a:endParaRPr lang="es-AR"/>
                  </a:p>
                </p:txBody>
              </p:sp>
              <p:sp>
                <p:nvSpPr>
                  <p:cNvPr id="74955" name="Freeform 440"/>
                  <p:cNvSpPr>
                    <a:spLocks/>
                  </p:cNvSpPr>
                  <p:nvPr/>
                </p:nvSpPr>
                <p:spPr bwMode="auto">
                  <a:xfrm>
                    <a:off x="4522" y="2276"/>
                    <a:ext cx="12" cy="12"/>
                  </a:xfrm>
                  <a:custGeom>
                    <a:avLst/>
                    <a:gdLst>
                      <a:gd name="T0" fmla="*/ 2 w 12"/>
                      <a:gd name="T1" fmla="*/ 12 h 12"/>
                      <a:gd name="T2" fmla="*/ 2 w 12"/>
                      <a:gd name="T3" fmla="*/ 12 h 12"/>
                      <a:gd name="T4" fmla="*/ 4 w 12"/>
                      <a:gd name="T5" fmla="*/ 10 h 12"/>
                      <a:gd name="T6" fmla="*/ 4 w 12"/>
                      <a:gd name="T7" fmla="*/ 8 h 12"/>
                      <a:gd name="T8" fmla="*/ 6 w 12"/>
                      <a:gd name="T9" fmla="*/ 6 h 12"/>
                      <a:gd name="T10" fmla="*/ 8 w 12"/>
                      <a:gd name="T11" fmla="*/ 4 h 12"/>
                      <a:gd name="T12" fmla="*/ 8 w 12"/>
                      <a:gd name="T13" fmla="*/ 4 h 12"/>
                      <a:gd name="T14" fmla="*/ 10 w 12"/>
                      <a:gd name="T15" fmla="*/ 2 h 12"/>
                      <a:gd name="T16" fmla="*/ 12 w 12"/>
                      <a:gd name="T17" fmla="*/ 2 h 12"/>
                      <a:gd name="T18" fmla="*/ 12 w 12"/>
                      <a:gd name="T19" fmla="*/ 2 h 12"/>
                      <a:gd name="T20" fmla="*/ 12 w 12"/>
                      <a:gd name="T21" fmla="*/ 0 h 12"/>
                      <a:gd name="T22" fmla="*/ 10 w 12"/>
                      <a:gd name="T23" fmla="*/ 0 h 12"/>
                      <a:gd name="T24" fmla="*/ 8 w 12"/>
                      <a:gd name="T25" fmla="*/ 0 h 12"/>
                      <a:gd name="T26" fmla="*/ 6 w 12"/>
                      <a:gd name="T27" fmla="*/ 2 h 12"/>
                      <a:gd name="T28" fmla="*/ 6 w 12"/>
                      <a:gd name="T29" fmla="*/ 4 h 12"/>
                      <a:gd name="T30" fmla="*/ 4 w 12"/>
                      <a:gd name="T31" fmla="*/ 4 h 12"/>
                      <a:gd name="T32" fmla="*/ 2 w 12"/>
                      <a:gd name="T33" fmla="*/ 6 h 12"/>
                      <a:gd name="T34" fmla="*/ 2 w 12"/>
                      <a:gd name="T35" fmla="*/ 8 h 12"/>
                      <a:gd name="T36" fmla="*/ 0 w 12"/>
                      <a:gd name="T37" fmla="*/ 10 h 12"/>
                      <a:gd name="T38" fmla="*/ 0 w 12"/>
                      <a:gd name="T39" fmla="*/ 12 h 12"/>
                      <a:gd name="T40" fmla="*/ 2 w 12"/>
                      <a:gd name="T41" fmla="*/ 1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2" y="12"/>
                        </a:moveTo>
                        <a:lnTo>
                          <a:pt x="2" y="12"/>
                        </a:lnTo>
                        <a:lnTo>
                          <a:pt x="4" y="10"/>
                        </a:lnTo>
                        <a:lnTo>
                          <a:pt x="4" y="8"/>
                        </a:lnTo>
                        <a:lnTo>
                          <a:pt x="6" y="6"/>
                        </a:lnTo>
                        <a:lnTo>
                          <a:pt x="8" y="4"/>
                        </a:lnTo>
                        <a:lnTo>
                          <a:pt x="10" y="2"/>
                        </a:lnTo>
                        <a:lnTo>
                          <a:pt x="12" y="2"/>
                        </a:lnTo>
                        <a:lnTo>
                          <a:pt x="12" y="0"/>
                        </a:lnTo>
                        <a:lnTo>
                          <a:pt x="10" y="0"/>
                        </a:lnTo>
                        <a:lnTo>
                          <a:pt x="8" y="0"/>
                        </a:lnTo>
                        <a:lnTo>
                          <a:pt x="6" y="2"/>
                        </a:lnTo>
                        <a:lnTo>
                          <a:pt x="6" y="4"/>
                        </a:lnTo>
                        <a:lnTo>
                          <a:pt x="4" y="4"/>
                        </a:lnTo>
                        <a:lnTo>
                          <a:pt x="2" y="6"/>
                        </a:lnTo>
                        <a:lnTo>
                          <a:pt x="2" y="8"/>
                        </a:lnTo>
                        <a:lnTo>
                          <a:pt x="0" y="10"/>
                        </a:lnTo>
                        <a:lnTo>
                          <a:pt x="0" y="12"/>
                        </a:lnTo>
                        <a:lnTo>
                          <a:pt x="2" y="12"/>
                        </a:lnTo>
                        <a:close/>
                      </a:path>
                    </a:pathLst>
                  </a:custGeom>
                  <a:solidFill>
                    <a:srgbClr val="000000"/>
                  </a:solidFill>
                  <a:ln w="9525">
                    <a:noFill/>
                    <a:round/>
                    <a:headEnd/>
                    <a:tailEnd/>
                  </a:ln>
                </p:spPr>
                <p:txBody>
                  <a:bodyPr/>
                  <a:lstStyle/>
                  <a:p>
                    <a:endParaRPr lang="es-AR"/>
                  </a:p>
                </p:txBody>
              </p:sp>
              <p:sp>
                <p:nvSpPr>
                  <p:cNvPr id="74956" name="Freeform 441"/>
                  <p:cNvSpPr>
                    <a:spLocks/>
                  </p:cNvSpPr>
                  <p:nvPr/>
                </p:nvSpPr>
                <p:spPr bwMode="auto">
                  <a:xfrm>
                    <a:off x="4514" y="2288"/>
                    <a:ext cx="10" cy="14"/>
                  </a:xfrm>
                  <a:custGeom>
                    <a:avLst/>
                    <a:gdLst>
                      <a:gd name="T0" fmla="*/ 2 w 10"/>
                      <a:gd name="T1" fmla="*/ 14 h 14"/>
                      <a:gd name="T2" fmla="*/ 2 w 10"/>
                      <a:gd name="T3" fmla="*/ 14 h 14"/>
                      <a:gd name="T4" fmla="*/ 2 w 10"/>
                      <a:gd name="T5" fmla="*/ 12 h 14"/>
                      <a:gd name="T6" fmla="*/ 2 w 10"/>
                      <a:gd name="T7" fmla="*/ 12 h 14"/>
                      <a:gd name="T8" fmla="*/ 2 w 10"/>
                      <a:gd name="T9" fmla="*/ 10 h 14"/>
                      <a:gd name="T10" fmla="*/ 4 w 10"/>
                      <a:gd name="T11" fmla="*/ 8 h 14"/>
                      <a:gd name="T12" fmla="*/ 6 w 10"/>
                      <a:gd name="T13" fmla="*/ 6 h 14"/>
                      <a:gd name="T14" fmla="*/ 8 w 10"/>
                      <a:gd name="T15" fmla="*/ 4 h 14"/>
                      <a:gd name="T16" fmla="*/ 8 w 10"/>
                      <a:gd name="T17" fmla="*/ 2 h 14"/>
                      <a:gd name="T18" fmla="*/ 10 w 10"/>
                      <a:gd name="T19" fmla="*/ 0 h 14"/>
                      <a:gd name="T20" fmla="*/ 8 w 10"/>
                      <a:gd name="T21" fmla="*/ 0 h 14"/>
                      <a:gd name="T22" fmla="*/ 6 w 10"/>
                      <a:gd name="T23" fmla="*/ 0 h 14"/>
                      <a:gd name="T24" fmla="*/ 6 w 10"/>
                      <a:gd name="T25" fmla="*/ 2 h 14"/>
                      <a:gd name="T26" fmla="*/ 4 w 10"/>
                      <a:gd name="T27" fmla="*/ 4 h 14"/>
                      <a:gd name="T28" fmla="*/ 2 w 10"/>
                      <a:gd name="T29" fmla="*/ 6 h 14"/>
                      <a:gd name="T30" fmla="*/ 0 w 10"/>
                      <a:gd name="T31" fmla="*/ 8 h 14"/>
                      <a:gd name="T32" fmla="*/ 0 w 10"/>
                      <a:gd name="T33" fmla="*/ 10 h 14"/>
                      <a:gd name="T34" fmla="*/ 0 w 10"/>
                      <a:gd name="T35" fmla="*/ 12 h 14"/>
                      <a:gd name="T36" fmla="*/ 0 w 10"/>
                      <a:gd name="T37" fmla="*/ 14 h 14"/>
                      <a:gd name="T38" fmla="*/ 2 w 10"/>
                      <a:gd name="T39" fmla="*/ 14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4"/>
                      <a:gd name="T62" fmla="*/ 10 w 10"/>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4">
                        <a:moveTo>
                          <a:pt x="2" y="14"/>
                        </a:moveTo>
                        <a:lnTo>
                          <a:pt x="2" y="14"/>
                        </a:lnTo>
                        <a:lnTo>
                          <a:pt x="2" y="12"/>
                        </a:lnTo>
                        <a:lnTo>
                          <a:pt x="2" y="10"/>
                        </a:lnTo>
                        <a:lnTo>
                          <a:pt x="4" y="8"/>
                        </a:lnTo>
                        <a:lnTo>
                          <a:pt x="6" y="6"/>
                        </a:lnTo>
                        <a:lnTo>
                          <a:pt x="8" y="4"/>
                        </a:lnTo>
                        <a:lnTo>
                          <a:pt x="8" y="2"/>
                        </a:lnTo>
                        <a:lnTo>
                          <a:pt x="10" y="0"/>
                        </a:lnTo>
                        <a:lnTo>
                          <a:pt x="8" y="0"/>
                        </a:lnTo>
                        <a:lnTo>
                          <a:pt x="6" y="0"/>
                        </a:lnTo>
                        <a:lnTo>
                          <a:pt x="6" y="2"/>
                        </a:lnTo>
                        <a:lnTo>
                          <a:pt x="4" y="4"/>
                        </a:lnTo>
                        <a:lnTo>
                          <a:pt x="2" y="6"/>
                        </a:lnTo>
                        <a:lnTo>
                          <a:pt x="0" y="8"/>
                        </a:lnTo>
                        <a:lnTo>
                          <a:pt x="0" y="10"/>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4957" name="Freeform 442"/>
                  <p:cNvSpPr>
                    <a:spLocks/>
                  </p:cNvSpPr>
                  <p:nvPr/>
                </p:nvSpPr>
                <p:spPr bwMode="auto">
                  <a:xfrm>
                    <a:off x="4510" y="2302"/>
                    <a:ext cx="4" cy="14"/>
                  </a:xfrm>
                  <a:custGeom>
                    <a:avLst/>
                    <a:gdLst>
                      <a:gd name="T0" fmla="*/ 2 w 4"/>
                      <a:gd name="T1" fmla="*/ 14 h 14"/>
                      <a:gd name="T2" fmla="*/ 2 w 4"/>
                      <a:gd name="T3" fmla="*/ 14 h 14"/>
                      <a:gd name="T4" fmla="*/ 2 w 4"/>
                      <a:gd name="T5" fmla="*/ 12 h 14"/>
                      <a:gd name="T6" fmla="*/ 4 w 4"/>
                      <a:gd name="T7" fmla="*/ 8 h 14"/>
                      <a:gd name="T8" fmla="*/ 4 w 4"/>
                      <a:gd name="T9" fmla="*/ 4 h 14"/>
                      <a:gd name="T10" fmla="*/ 4 w 4"/>
                      <a:gd name="T11" fmla="*/ 0 h 14"/>
                      <a:gd name="T12" fmla="*/ 2 w 4"/>
                      <a:gd name="T13" fmla="*/ 0 h 14"/>
                      <a:gd name="T14" fmla="*/ 2 w 4"/>
                      <a:gd name="T15" fmla="*/ 4 h 14"/>
                      <a:gd name="T16" fmla="*/ 2 w 4"/>
                      <a:gd name="T17" fmla="*/ 8 h 14"/>
                      <a:gd name="T18" fmla="*/ 0 w 4"/>
                      <a:gd name="T19" fmla="*/ 12 h 14"/>
                      <a:gd name="T20" fmla="*/ 0 w 4"/>
                      <a:gd name="T21" fmla="*/ 14 h 14"/>
                      <a:gd name="T22" fmla="*/ 0 w 4"/>
                      <a:gd name="T23" fmla="*/ 14 h 14"/>
                      <a:gd name="T24" fmla="*/ 2 w 4"/>
                      <a:gd name="T25" fmla="*/ 14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4"/>
                      <a:gd name="T41" fmla="*/ 4 w 4"/>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4">
                        <a:moveTo>
                          <a:pt x="2" y="14"/>
                        </a:moveTo>
                        <a:lnTo>
                          <a:pt x="2" y="14"/>
                        </a:lnTo>
                        <a:lnTo>
                          <a:pt x="2" y="12"/>
                        </a:lnTo>
                        <a:lnTo>
                          <a:pt x="4" y="8"/>
                        </a:lnTo>
                        <a:lnTo>
                          <a:pt x="4" y="4"/>
                        </a:lnTo>
                        <a:lnTo>
                          <a:pt x="4" y="0"/>
                        </a:lnTo>
                        <a:lnTo>
                          <a:pt x="2" y="0"/>
                        </a:lnTo>
                        <a:lnTo>
                          <a:pt x="2" y="4"/>
                        </a:lnTo>
                        <a:lnTo>
                          <a:pt x="2" y="8"/>
                        </a:lnTo>
                        <a:lnTo>
                          <a:pt x="0" y="12"/>
                        </a:lnTo>
                        <a:lnTo>
                          <a:pt x="0" y="14"/>
                        </a:lnTo>
                        <a:lnTo>
                          <a:pt x="2" y="14"/>
                        </a:lnTo>
                        <a:close/>
                      </a:path>
                    </a:pathLst>
                  </a:custGeom>
                  <a:solidFill>
                    <a:srgbClr val="000000"/>
                  </a:solidFill>
                  <a:ln w="9525">
                    <a:noFill/>
                    <a:round/>
                    <a:headEnd/>
                    <a:tailEnd/>
                  </a:ln>
                </p:spPr>
                <p:txBody>
                  <a:bodyPr/>
                  <a:lstStyle/>
                  <a:p>
                    <a:endParaRPr lang="es-AR"/>
                  </a:p>
                </p:txBody>
              </p:sp>
              <p:sp>
                <p:nvSpPr>
                  <p:cNvPr id="74958" name="Freeform 443"/>
                  <p:cNvSpPr>
                    <a:spLocks/>
                  </p:cNvSpPr>
                  <p:nvPr/>
                </p:nvSpPr>
                <p:spPr bwMode="auto">
                  <a:xfrm>
                    <a:off x="4510" y="2316"/>
                    <a:ext cx="4" cy="12"/>
                  </a:xfrm>
                  <a:custGeom>
                    <a:avLst/>
                    <a:gdLst>
                      <a:gd name="T0" fmla="*/ 2 w 4"/>
                      <a:gd name="T1" fmla="*/ 12 h 12"/>
                      <a:gd name="T2" fmla="*/ 4 w 4"/>
                      <a:gd name="T3" fmla="*/ 12 h 12"/>
                      <a:gd name="T4" fmla="*/ 4 w 4"/>
                      <a:gd name="T5" fmla="*/ 8 h 12"/>
                      <a:gd name="T6" fmla="*/ 2 w 4"/>
                      <a:gd name="T7" fmla="*/ 4 h 12"/>
                      <a:gd name="T8" fmla="*/ 2 w 4"/>
                      <a:gd name="T9" fmla="*/ 2 h 12"/>
                      <a:gd name="T10" fmla="*/ 2 w 4"/>
                      <a:gd name="T11" fmla="*/ 0 h 12"/>
                      <a:gd name="T12" fmla="*/ 0 w 4"/>
                      <a:gd name="T13" fmla="*/ 0 h 12"/>
                      <a:gd name="T14" fmla="*/ 0 w 4"/>
                      <a:gd name="T15" fmla="*/ 2 h 12"/>
                      <a:gd name="T16" fmla="*/ 0 w 4"/>
                      <a:gd name="T17" fmla="*/ 6 h 12"/>
                      <a:gd name="T18" fmla="*/ 0 w 4"/>
                      <a:gd name="T19" fmla="*/ 10 h 12"/>
                      <a:gd name="T20" fmla="*/ 4 w 4"/>
                      <a:gd name="T21" fmla="*/ 12 h 12"/>
                      <a:gd name="T22" fmla="*/ 4 w 4"/>
                      <a:gd name="T23" fmla="*/ 12 h 12"/>
                      <a:gd name="T24" fmla="*/ 4 w 4"/>
                      <a:gd name="T25" fmla="*/ 12 h 12"/>
                      <a:gd name="T26" fmla="*/ 4 w 4"/>
                      <a:gd name="T27" fmla="*/ 12 h 12"/>
                      <a:gd name="T28" fmla="*/ 4 w 4"/>
                      <a:gd name="T29" fmla="*/ 12 h 12"/>
                      <a:gd name="T30" fmla="*/ 4 w 4"/>
                      <a:gd name="T31" fmla="*/ 12 h 12"/>
                      <a:gd name="T32" fmla="*/ 4 w 4"/>
                      <a:gd name="T33" fmla="*/ 12 h 12"/>
                      <a:gd name="T34" fmla="*/ 2 w 4"/>
                      <a:gd name="T35" fmla="*/ 12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12"/>
                      <a:gd name="T56" fmla="*/ 4 w 4"/>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12">
                        <a:moveTo>
                          <a:pt x="2" y="12"/>
                        </a:moveTo>
                        <a:lnTo>
                          <a:pt x="4" y="12"/>
                        </a:lnTo>
                        <a:lnTo>
                          <a:pt x="4" y="8"/>
                        </a:lnTo>
                        <a:lnTo>
                          <a:pt x="2" y="4"/>
                        </a:lnTo>
                        <a:lnTo>
                          <a:pt x="2" y="2"/>
                        </a:lnTo>
                        <a:lnTo>
                          <a:pt x="2" y="0"/>
                        </a:lnTo>
                        <a:lnTo>
                          <a:pt x="0" y="0"/>
                        </a:lnTo>
                        <a:lnTo>
                          <a:pt x="0" y="2"/>
                        </a:lnTo>
                        <a:lnTo>
                          <a:pt x="0" y="6"/>
                        </a:lnTo>
                        <a:lnTo>
                          <a:pt x="0" y="10"/>
                        </a:lnTo>
                        <a:lnTo>
                          <a:pt x="4" y="12"/>
                        </a:lnTo>
                        <a:lnTo>
                          <a:pt x="2" y="12"/>
                        </a:lnTo>
                        <a:close/>
                      </a:path>
                    </a:pathLst>
                  </a:custGeom>
                  <a:solidFill>
                    <a:srgbClr val="000000"/>
                  </a:solidFill>
                  <a:ln w="9525">
                    <a:noFill/>
                    <a:round/>
                    <a:headEnd/>
                    <a:tailEnd/>
                  </a:ln>
                </p:spPr>
                <p:txBody>
                  <a:bodyPr/>
                  <a:lstStyle/>
                  <a:p>
                    <a:endParaRPr lang="es-AR"/>
                  </a:p>
                </p:txBody>
              </p:sp>
              <p:sp>
                <p:nvSpPr>
                  <p:cNvPr id="74959" name="Freeform 444"/>
                  <p:cNvSpPr>
                    <a:spLocks/>
                  </p:cNvSpPr>
                  <p:nvPr/>
                </p:nvSpPr>
                <p:spPr bwMode="auto">
                  <a:xfrm>
                    <a:off x="4506" y="2316"/>
                    <a:ext cx="8" cy="12"/>
                  </a:xfrm>
                  <a:custGeom>
                    <a:avLst/>
                    <a:gdLst>
                      <a:gd name="T0" fmla="*/ 0 w 8"/>
                      <a:gd name="T1" fmla="*/ 0 h 12"/>
                      <a:gd name="T2" fmla="*/ 0 w 8"/>
                      <a:gd name="T3" fmla="*/ 0 h 12"/>
                      <a:gd name="T4" fmla="*/ 2 w 8"/>
                      <a:gd name="T5" fmla="*/ 2 h 12"/>
                      <a:gd name="T6" fmla="*/ 2 w 8"/>
                      <a:gd name="T7" fmla="*/ 4 h 12"/>
                      <a:gd name="T8" fmla="*/ 4 w 8"/>
                      <a:gd name="T9" fmla="*/ 8 h 12"/>
                      <a:gd name="T10" fmla="*/ 6 w 8"/>
                      <a:gd name="T11" fmla="*/ 12 h 12"/>
                      <a:gd name="T12" fmla="*/ 8 w 8"/>
                      <a:gd name="T13" fmla="*/ 10 h 12"/>
                      <a:gd name="T14" fmla="*/ 6 w 8"/>
                      <a:gd name="T15" fmla="*/ 6 h 12"/>
                      <a:gd name="T16" fmla="*/ 4 w 8"/>
                      <a:gd name="T17" fmla="*/ 4 h 12"/>
                      <a:gd name="T18" fmla="*/ 4 w 8"/>
                      <a:gd name="T19" fmla="*/ 2 h 12"/>
                      <a:gd name="T20" fmla="*/ 2 w 8"/>
                      <a:gd name="T21" fmla="*/ 0 h 12"/>
                      <a:gd name="T22" fmla="*/ 0 w 8"/>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0" y="0"/>
                        </a:moveTo>
                        <a:lnTo>
                          <a:pt x="0" y="0"/>
                        </a:lnTo>
                        <a:lnTo>
                          <a:pt x="2" y="2"/>
                        </a:lnTo>
                        <a:lnTo>
                          <a:pt x="2" y="4"/>
                        </a:lnTo>
                        <a:lnTo>
                          <a:pt x="4" y="8"/>
                        </a:lnTo>
                        <a:lnTo>
                          <a:pt x="6" y="12"/>
                        </a:lnTo>
                        <a:lnTo>
                          <a:pt x="8" y="10"/>
                        </a:lnTo>
                        <a:lnTo>
                          <a:pt x="6" y="6"/>
                        </a:lnTo>
                        <a:lnTo>
                          <a:pt x="4" y="4"/>
                        </a:lnTo>
                        <a:lnTo>
                          <a:pt x="4" y="2"/>
                        </a:lnTo>
                        <a:lnTo>
                          <a:pt x="2" y="0"/>
                        </a:lnTo>
                        <a:lnTo>
                          <a:pt x="0" y="0"/>
                        </a:lnTo>
                        <a:close/>
                      </a:path>
                    </a:pathLst>
                  </a:custGeom>
                  <a:solidFill>
                    <a:srgbClr val="000000"/>
                  </a:solidFill>
                  <a:ln w="9525">
                    <a:noFill/>
                    <a:round/>
                    <a:headEnd/>
                    <a:tailEnd/>
                  </a:ln>
                </p:spPr>
                <p:txBody>
                  <a:bodyPr/>
                  <a:lstStyle/>
                  <a:p>
                    <a:endParaRPr lang="es-AR"/>
                  </a:p>
                </p:txBody>
              </p:sp>
              <p:sp>
                <p:nvSpPr>
                  <p:cNvPr id="74960" name="Freeform 445"/>
                  <p:cNvSpPr>
                    <a:spLocks/>
                  </p:cNvSpPr>
                  <p:nvPr/>
                </p:nvSpPr>
                <p:spPr bwMode="auto">
                  <a:xfrm>
                    <a:off x="4498" y="2300"/>
                    <a:ext cx="10" cy="16"/>
                  </a:xfrm>
                  <a:custGeom>
                    <a:avLst/>
                    <a:gdLst>
                      <a:gd name="T0" fmla="*/ 0 w 10"/>
                      <a:gd name="T1" fmla="*/ 0 h 16"/>
                      <a:gd name="T2" fmla="*/ 0 w 10"/>
                      <a:gd name="T3" fmla="*/ 0 h 16"/>
                      <a:gd name="T4" fmla="*/ 0 w 10"/>
                      <a:gd name="T5" fmla="*/ 4 h 16"/>
                      <a:gd name="T6" fmla="*/ 2 w 10"/>
                      <a:gd name="T7" fmla="*/ 8 h 16"/>
                      <a:gd name="T8" fmla="*/ 6 w 10"/>
                      <a:gd name="T9" fmla="*/ 12 h 16"/>
                      <a:gd name="T10" fmla="*/ 8 w 10"/>
                      <a:gd name="T11" fmla="*/ 16 h 16"/>
                      <a:gd name="T12" fmla="*/ 10 w 10"/>
                      <a:gd name="T13" fmla="*/ 14 h 16"/>
                      <a:gd name="T14" fmla="*/ 8 w 10"/>
                      <a:gd name="T15" fmla="*/ 12 h 16"/>
                      <a:gd name="T16" fmla="*/ 6 w 10"/>
                      <a:gd name="T17" fmla="*/ 8 h 16"/>
                      <a:gd name="T18" fmla="*/ 2 w 10"/>
                      <a:gd name="T19" fmla="*/ 4 h 16"/>
                      <a:gd name="T20" fmla="*/ 2 w 10"/>
                      <a:gd name="T21" fmla="*/ 0 h 16"/>
                      <a:gd name="T22" fmla="*/ 2 w 10"/>
                      <a:gd name="T23" fmla="*/ 0 h 16"/>
                      <a:gd name="T24" fmla="*/ 0 w 10"/>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0"/>
                        </a:moveTo>
                        <a:lnTo>
                          <a:pt x="0" y="0"/>
                        </a:lnTo>
                        <a:lnTo>
                          <a:pt x="0" y="4"/>
                        </a:lnTo>
                        <a:lnTo>
                          <a:pt x="2" y="8"/>
                        </a:lnTo>
                        <a:lnTo>
                          <a:pt x="6" y="12"/>
                        </a:lnTo>
                        <a:lnTo>
                          <a:pt x="8" y="16"/>
                        </a:lnTo>
                        <a:lnTo>
                          <a:pt x="10" y="14"/>
                        </a:lnTo>
                        <a:lnTo>
                          <a:pt x="8" y="12"/>
                        </a:lnTo>
                        <a:lnTo>
                          <a:pt x="6"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4961" name="Freeform 446"/>
                  <p:cNvSpPr>
                    <a:spLocks/>
                  </p:cNvSpPr>
                  <p:nvPr/>
                </p:nvSpPr>
                <p:spPr bwMode="auto">
                  <a:xfrm>
                    <a:off x="4498" y="2260"/>
                    <a:ext cx="28" cy="38"/>
                  </a:xfrm>
                  <a:custGeom>
                    <a:avLst/>
                    <a:gdLst>
                      <a:gd name="T0" fmla="*/ 26 w 28"/>
                      <a:gd name="T1" fmla="*/ 0 h 38"/>
                      <a:gd name="T2" fmla="*/ 26 w 28"/>
                      <a:gd name="T3" fmla="*/ 0 h 38"/>
                      <a:gd name="T4" fmla="*/ 20 w 28"/>
                      <a:gd name="T5" fmla="*/ 0 h 38"/>
                      <a:gd name="T6" fmla="*/ 12 w 28"/>
                      <a:gd name="T7" fmla="*/ 2 h 38"/>
                      <a:gd name="T8" fmla="*/ 8 w 28"/>
                      <a:gd name="T9" fmla="*/ 8 h 38"/>
                      <a:gd name="T10" fmla="*/ 4 w 28"/>
                      <a:gd name="T11" fmla="*/ 14 h 38"/>
                      <a:gd name="T12" fmla="*/ 2 w 28"/>
                      <a:gd name="T13" fmla="*/ 20 h 38"/>
                      <a:gd name="T14" fmla="*/ 0 w 28"/>
                      <a:gd name="T15" fmla="*/ 26 h 38"/>
                      <a:gd name="T16" fmla="*/ 0 w 28"/>
                      <a:gd name="T17" fmla="*/ 34 h 38"/>
                      <a:gd name="T18" fmla="*/ 0 w 28"/>
                      <a:gd name="T19" fmla="*/ 38 h 38"/>
                      <a:gd name="T20" fmla="*/ 2 w 28"/>
                      <a:gd name="T21" fmla="*/ 38 h 38"/>
                      <a:gd name="T22" fmla="*/ 2 w 28"/>
                      <a:gd name="T23" fmla="*/ 34 h 38"/>
                      <a:gd name="T24" fmla="*/ 2 w 28"/>
                      <a:gd name="T25" fmla="*/ 26 h 38"/>
                      <a:gd name="T26" fmla="*/ 4 w 28"/>
                      <a:gd name="T27" fmla="*/ 20 h 38"/>
                      <a:gd name="T28" fmla="*/ 6 w 28"/>
                      <a:gd name="T29" fmla="*/ 14 h 38"/>
                      <a:gd name="T30" fmla="*/ 10 w 28"/>
                      <a:gd name="T31" fmla="*/ 8 h 38"/>
                      <a:gd name="T32" fmla="*/ 14 w 28"/>
                      <a:gd name="T33" fmla="*/ 4 h 38"/>
                      <a:gd name="T34" fmla="*/ 20 w 28"/>
                      <a:gd name="T35" fmla="*/ 2 h 38"/>
                      <a:gd name="T36" fmla="*/ 26 w 28"/>
                      <a:gd name="T37" fmla="*/ 2 h 38"/>
                      <a:gd name="T38" fmla="*/ 28 w 28"/>
                      <a:gd name="T39" fmla="*/ 0 h 38"/>
                      <a:gd name="T40" fmla="*/ 26 w 28"/>
                      <a:gd name="T41" fmla="*/ 2 h 38"/>
                      <a:gd name="T42" fmla="*/ 28 w 28"/>
                      <a:gd name="T43" fmla="*/ 0 h 38"/>
                      <a:gd name="T44" fmla="*/ 28 w 28"/>
                      <a:gd name="T45" fmla="*/ 0 h 38"/>
                      <a:gd name="T46" fmla="*/ 28 w 28"/>
                      <a:gd name="T47" fmla="*/ 0 h 38"/>
                      <a:gd name="T48" fmla="*/ 26 w 28"/>
                      <a:gd name="T49" fmla="*/ 0 h 38"/>
                      <a:gd name="T50" fmla="*/ 26 w 28"/>
                      <a:gd name="T51" fmla="*/ 0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38"/>
                      <a:gd name="T80" fmla="*/ 28 w 28"/>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38">
                        <a:moveTo>
                          <a:pt x="26" y="0"/>
                        </a:moveTo>
                        <a:lnTo>
                          <a:pt x="26" y="0"/>
                        </a:lnTo>
                        <a:lnTo>
                          <a:pt x="20" y="0"/>
                        </a:lnTo>
                        <a:lnTo>
                          <a:pt x="12" y="2"/>
                        </a:lnTo>
                        <a:lnTo>
                          <a:pt x="8" y="8"/>
                        </a:lnTo>
                        <a:lnTo>
                          <a:pt x="4" y="14"/>
                        </a:lnTo>
                        <a:lnTo>
                          <a:pt x="2" y="20"/>
                        </a:lnTo>
                        <a:lnTo>
                          <a:pt x="0" y="26"/>
                        </a:lnTo>
                        <a:lnTo>
                          <a:pt x="0" y="34"/>
                        </a:lnTo>
                        <a:lnTo>
                          <a:pt x="0" y="38"/>
                        </a:lnTo>
                        <a:lnTo>
                          <a:pt x="2" y="38"/>
                        </a:lnTo>
                        <a:lnTo>
                          <a:pt x="2" y="34"/>
                        </a:lnTo>
                        <a:lnTo>
                          <a:pt x="2" y="26"/>
                        </a:lnTo>
                        <a:lnTo>
                          <a:pt x="4" y="20"/>
                        </a:lnTo>
                        <a:lnTo>
                          <a:pt x="6" y="14"/>
                        </a:lnTo>
                        <a:lnTo>
                          <a:pt x="10" y="8"/>
                        </a:lnTo>
                        <a:lnTo>
                          <a:pt x="14" y="4"/>
                        </a:lnTo>
                        <a:lnTo>
                          <a:pt x="20" y="2"/>
                        </a:lnTo>
                        <a:lnTo>
                          <a:pt x="26" y="2"/>
                        </a:lnTo>
                        <a:lnTo>
                          <a:pt x="28" y="0"/>
                        </a:lnTo>
                        <a:lnTo>
                          <a:pt x="26" y="2"/>
                        </a:lnTo>
                        <a:lnTo>
                          <a:pt x="28" y="0"/>
                        </a:lnTo>
                        <a:lnTo>
                          <a:pt x="26" y="0"/>
                        </a:lnTo>
                        <a:close/>
                      </a:path>
                    </a:pathLst>
                  </a:custGeom>
                  <a:solidFill>
                    <a:srgbClr val="000000"/>
                  </a:solidFill>
                  <a:ln w="9525">
                    <a:noFill/>
                    <a:round/>
                    <a:headEnd/>
                    <a:tailEnd/>
                  </a:ln>
                </p:spPr>
                <p:txBody>
                  <a:bodyPr/>
                  <a:lstStyle/>
                  <a:p>
                    <a:endParaRPr lang="es-AR"/>
                  </a:p>
                </p:txBody>
              </p:sp>
              <p:sp>
                <p:nvSpPr>
                  <p:cNvPr id="74962" name="Freeform 447"/>
                  <p:cNvSpPr>
                    <a:spLocks/>
                  </p:cNvSpPr>
                  <p:nvPr/>
                </p:nvSpPr>
                <p:spPr bwMode="auto">
                  <a:xfrm>
                    <a:off x="4524" y="2256"/>
                    <a:ext cx="28" cy="4"/>
                  </a:xfrm>
                  <a:custGeom>
                    <a:avLst/>
                    <a:gdLst>
                      <a:gd name="T0" fmla="*/ 26 w 28"/>
                      <a:gd name="T1" fmla="*/ 4 h 4"/>
                      <a:gd name="T2" fmla="*/ 28 w 28"/>
                      <a:gd name="T3" fmla="*/ 2 h 4"/>
                      <a:gd name="T4" fmla="*/ 24 w 28"/>
                      <a:gd name="T5" fmla="*/ 2 h 4"/>
                      <a:gd name="T6" fmla="*/ 20 w 28"/>
                      <a:gd name="T7" fmla="*/ 0 h 4"/>
                      <a:gd name="T8" fmla="*/ 16 w 28"/>
                      <a:gd name="T9" fmla="*/ 0 h 4"/>
                      <a:gd name="T10" fmla="*/ 12 w 28"/>
                      <a:gd name="T11" fmla="*/ 0 h 4"/>
                      <a:gd name="T12" fmla="*/ 8 w 28"/>
                      <a:gd name="T13" fmla="*/ 0 h 4"/>
                      <a:gd name="T14" fmla="*/ 4 w 28"/>
                      <a:gd name="T15" fmla="*/ 0 h 4"/>
                      <a:gd name="T16" fmla="*/ 2 w 28"/>
                      <a:gd name="T17" fmla="*/ 2 h 4"/>
                      <a:gd name="T18" fmla="*/ 0 w 28"/>
                      <a:gd name="T19" fmla="*/ 4 h 4"/>
                      <a:gd name="T20" fmla="*/ 2 w 28"/>
                      <a:gd name="T21" fmla="*/ 4 h 4"/>
                      <a:gd name="T22" fmla="*/ 4 w 28"/>
                      <a:gd name="T23" fmla="*/ 4 h 4"/>
                      <a:gd name="T24" fmla="*/ 4 w 28"/>
                      <a:gd name="T25" fmla="*/ 4 h 4"/>
                      <a:gd name="T26" fmla="*/ 8 w 28"/>
                      <a:gd name="T27" fmla="*/ 4 h 4"/>
                      <a:gd name="T28" fmla="*/ 12 w 28"/>
                      <a:gd name="T29" fmla="*/ 4 h 4"/>
                      <a:gd name="T30" fmla="*/ 16 w 28"/>
                      <a:gd name="T31" fmla="*/ 4 h 4"/>
                      <a:gd name="T32" fmla="*/ 20 w 28"/>
                      <a:gd name="T33" fmla="*/ 4 h 4"/>
                      <a:gd name="T34" fmla="*/ 24 w 28"/>
                      <a:gd name="T35" fmla="*/ 4 h 4"/>
                      <a:gd name="T36" fmla="*/ 26 w 28"/>
                      <a:gd name="T37" fmla="*/ 4 h 4"/>
                      <a:gd name="T38" fmla="*/ 28 w 28"/>
                      <a:gd name="T39" fmla="*/ 2 h 4"/>
                      <a:gd name="T40" fmla="*/ 26 w 28"/>
                      <a:gd name="T41" fmla="*/ 4 h 4"/>
                      <a:gd name="T42" fmla="*/ 28 w 28"/>
                      <a:gd name="T43" fmla="*/ 4 h 4"/>
                      <a:gd name="T44" fmla="*/ 28 w 28"/>
                      <a:gd name="T45" fmla="*/ 4 h 4"/>
                      <a:gd name="T46" fmla="*/ 28 w 28"/>
                      <a:gd name="T47" fmla="*/ 4 h 4"/>
                      <a:gd name="T48" fmla="*/ 28 w 28"/>
                      <a:gd name="T49" fmla="*/ 2 h 4"/>
                      <a:gd name="T50" fmla="*/ 26 w 28"/>
                      <a:gd name="T51" fmla="*/ 4 h 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4"/>
                      <a:gd name="T80" fmla="*/ 28 w 28"/>
                      <a:gd name="T81" fmla="*/ 4 h 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4">
                        <a:moveTo>
                          <a:pt x="26" y="4"/>
                        </a:moveTo>
                        <a:lnTo>
                          <a:pt x="28" y="2"/>
                        </a:lnTo>
                        <a:lnTo>
                          <a:pt x="24" y="2"/>
                        </a:lnTo>
                        <a:lnTo>
                          <a:pt x="20" y="0"/>
                        </a:lnTo>
                        <a:lnTo>
                          <a:pt x="16" y="0"/>
                        </a:lnTo>
                        <a:lnTo>
                          <a:pt x="12" y="0"/>
                        </a:lnTo>
                        <a:lnTo>
                          <a:pt x="8" y="0"/>
                        </a:lnTo>
                        <a:lnTo>
                          <a:pt x="4" y="0"/>
                        </a:lnTo>
                        <a:lnTo>
                          <a:pt x="2" y="2"/>
                        </a:lnTo>
                        <a:lnTo>
                          <a:pt x="0" y="4"/>
                        </a:lnTo>
                        <a:lnTo>
                          <a:pt x="2" y="4"/>
                        </a:lnTo>
                        <a:lnTo>
                          <a:pt x="4" y="4"/>
                        </a:lnTo>
                        <a:lnTo>
                          <a:pt x="8" y="4"/>
                        </a:lnTo>
                        <a:lnTo>
                          <a:pt x="12" y="4"/>
                        </a:lnTo>
                        <a:lnTo>
                          <a:pt x="16" y="4"/>
                        </a:lnTo>
                        <a:lnTo>
                          <a:pt x="20" y="4"/>
                        </a:lnTo>
                        <a:lnTo>
                          <a:pt x="24" y="4"/>
                        </a:lnTo>
                        <a:lnTo>
                          <a:pt x="26" y="4"/>
                        </a:lnTo>
                        <a:lnTo>
                          <a:pt x="28" y="2"/>
                        </a:lnTo>
                        <a:lnTo>
                          <a:pt x="26" y="4"/>
                        </a:lnTo>
                        <a:lnTo>
                          <a:pt x="28" y="4"/>
                        </a:lnTo>
                        <a:lnTo>
                          <a:pt x="28" y="2"/>
                        </a:lnTo>
                        <a:lnTo>
                          <a:pt x="26" y="4"/>
                        </a:lnTo>
                        <a:close/>
                      </a:path>
                    </a:pathLst>
                  </a:custGeom>
                  <a:solidFill>
                    <a:srgbClr val="000000"/>
                  </a:solidFill>
                  <a:ln w="9525">
                    <a:noFill/>
                    <a:round/>
                    <a:headEnd/>
                    <a:tailEnd/>
                  </a:ln>
                </p:spPr>
                <p:txBody>
                  <a:bodyPr/>
                  <a:lstStyle/>
                  <a:p>
                    <a:endParaRPr lang="es-AR"/>
                  </a:p>
                </p:txBody>
              </p:sp>
              <p:sp>
                <p:nvSpPr>
                  <p:cNvPr id="74963" name="Freeform 448"/>
                  <p:cNvSpPr>
                    <a:spLocks/>
                  </p:cNvSpPr>
                  <p:nvPr/>
                </p:nvSpPr>
                <p:spPr bwMode="auto">
                  <a:xfrm>
                    <a:off x="4518" y="2218"/>
                    <a:ext cx="32" cy="42"/>
                  </a:xfrm>
                  <a:custGeom>
                    <a:avLst/>
                    <a:gdLst>
                      <a:gd name="T0" fmla="*/ 2 w 32"/>
                      <a:gd name="T1" fmla="*/ 2 h 42"/>
                      <a:gd name="T2" fmla="*/ 0 w 32"/>
                      <a:gd name="T3" fmla="*/ 2 h 42"/>
                      <a:gd name="T4" fmla="*/ 6 w 32"/>
                      <a:gd name="T5" fmla="*/ 4 h 42"/>
                      <a:gd name="T6" fmla="*/ 10 w 32"/>
                      <a:gd name="T7" fmla="*/ 10 h 42"/>
                      <a:gd name="T8" fmla="*/ 14 w 32"/>
                      <a:gd name="T9" fmla="*/ 14 h 42"/>
                      <a:gd name="T10" fmla="*/ 18 w 32"/>
                      <a:gd name="T11" fmla="*/ 20 h 42"/>
                      <a:gd name="T12" fmla="*/ 22 w 32"/>
                      <a:gd name="T13" fmla="*/ 28 h 42"/>
                      <a:gd name="T14" fmla="*/ 26 w 32"/>
                      <a:gd name="T15" fmla="*/ 34 h 42"/>
                      <a:gd name="T16" fmla="*/ 28 w 32"/>
                      <a:gd name="T17" fmla="*/ 38 h 42"/>
                      <a:gd name="T18" fmla="*/ 32 w 32"/>
                      <a:gd name="T19" fmla="*/ 42 h 42"/>
                      <a:gd name="T20" fmla="*/ 32 w 32"/>
                      <a:gd name="T21" fmla="*/ 42 h 42"/>
                      <a:gd name="T22" fmla="*/ 30 w 32"/>
                      <a:gd name="T23" fmla="*/ 38 h 42"/>
                      <a:gd name="T24" fmla="*/ 28 w 32"/>
                      <a:gd name="T25" fmla="*/ 32 h 42"/>
                      <a:gd name="T26" fmla="*/ 24 w 32"/>
                      <a:gd name="T27" fmla="*/ 26 h 42"/>
                      <a:gd name="T28" fmla="*/ 20 w 32"/>
                      <a:gd name="T29" fmla="*/ 20 h 42"/>
                      <a:gd name="T30" fmla="*/ 16 w 32"/>
                      <a:gd name="T31" fmla="*/ 14 h 42"/>
                      <a:gd name="T32" fmla="*/ 12 w 32"/>
                      <a:gd name="T33" fmla="*/ 8 h 42"/>
                      <a:gd name="T34" fmla="*/ 6 w 32"/>
                      <a:gd name="T35" fmla="*/ 2 h 42"/>
                      <a:gd name="T36" fmla="*/ 2 w 32"/>
                      <a:gd name="T37" fmla="*/ 0 h 42"/>
                      <a:gd name="T38" fmla="*/ 0 w 32"/>
                      <a:gd name="T39" fmla="*/ 0 h 42"/>
                      <a:gd name="T40" fmla="*/ 2 w 32"/>
                      <a:gd name="T41" fmla="*/ 0 h 42"/>
                      <a:gd name="T42" fmla="*/ 0 w 32"/>
                      <a:gd name="T43" fmla="*/ 0 h 42"/>
                      <a:gd name="T44" fmla="*/ 0 w 32"/>
                      <a:gd name="T45" fmla="*/ 0 h 42"/>
                      <a:gd name="T46" fmla="*/ 0 w 32"/>
                      <a:gd name="T47" fmla="*/ 2 h 42"/>
                      <a:gd name="T48" fmla="*/ 0 w 32"/>
                      <a:gd name="T49" fmla="*/ 2 h 42"/>
                      <a:gd name="T50" fmla="*/ 2 w 32"/>
                      <a:gd name="T51" fmla="*/ 2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42"/>
                      <a:gd name="T80" fmla="*/ 32 w 32"/>
                      <a:gd name="T81" fmla="*/ 42 h 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42">
                        <a:moveTo>
                          <a:pt x="2" y="2"/>
                        </a:moveTo>
                        <a:lnTo>
                          <a:pt x="0" y="2"/>
                        </a:lnTo>
                        <a:lnTo>
                          <a:pt x="6" y="4"/>
                        </a:lnTo>
                        <a:lnTo>
                          <a:pt x="10" y="10"/>
                        </a:lnTo>
                        <a:lnTo>
                          <a:pt x="14" y="14"/>
                        </a:lnTo>
                        <a:lnTo>
                          <a:pt x="18" y="20"/>
                        </a:lnTo>
                        <a:lnTo>
                          <a:pt x="22" y="28"/>
                        </a:lnTo>
                        <a:lnTo>
                          <a:pt x="26" y="34"/>
                        </a:lnTo>
                        <a:lnTo>
                          <a:pt x="28" y="38"/>
                        </a:lnTo>
                        <a:lnTo>
                          <a:pt x="32" y="42"/>
                        </a:lnTo>
                        <a:lnTo>
                          <a:pt x="30" y="38"/>
                        </a:lnTo>
                        <a:lnTo>
                          <a:pt x="28" y="32"/>
                        </a:lnTo>
                        <a:lnTo>
                          <a:pt x="24" y="26"/>
                        </a:lnTo>
                        <a:lnTo>
                          <a:pt x="20" y="20"/>
                        </a:lnTo>
                        <a:lnTo>
                          <a:pt x="16" y="14"/>
                        </a:lnTo>
                        <a:lnTo>
                          <a:pt x="12" y="8"/>
                        </a:lnTo>
                        <a:lnTo>
                          <a:pt x="6" y="2"/>
                        </a:lnTo>
                        <a:lnTo>
                          <a:pt x="2" y="0"/>
                        </a:lnTo>
                        <a:lnTo>
                          <a:pt x="0" y="0"/>
                        </a:ln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4964" name="Freeform 449"/>
                  <p:cNvSpPr>
                    <a:spLocks/>
                  </p:cNvSpPr>
                  <p:nvPr/>
                </p:nvSpPr>
                <p:spPr bwMode="auto">
                  <a:xfrm>
                    <a:off x="4516" y="2220"/>
                    <a:ext cx="8" cy="36"/>
                  </a:xfrm>
                  <a:custGeom>
                    <a:avLst/>
                    <a:gdLst>
                      <a:gd name="T0" fmla="*/ 6 w 8"/>
                      <a:gd name="T1" fmla="*/ 36 h 36"/>
                      <a:gd name="T2" fmla="*/ 8 w 8"/>
                      <a:gd name="T3" fmla="*/ 34 h 36"/>
                      <a:gd name="T4" fmla="*/ 4 w 8"/>
                      <a:gd name="T5" fmla="*/ 26 h 36"/>
                      <a:gd name="T6" fmla="*/ 2 w 8"/>
                      <a:gd name="T7" fmla="*/ 18 h 36"/>
                      <a:gd name="T8" fmla="*/ 2 w 8"/>
                      <a:gd name="T9" fmla="*/ 8 h 36"/>
                      <a:gd name="T10" fmla="*/ 4 w 8"/>
                      <a:gd name="T11" fmla="*/ 0 h 36"/>
                      <a:gd name="T12" fmla="*/ 2 w 8"/>
                      <a:gd name="T13" fmla="*/ 0 h 36"/>
                      <a:gd name="T14" fmla="*/ 0 w 8"/>
                      <a:gd name="T15" fmla="*/ 8 h 36"/>
                      <a:gd name="T16" fmla="*/ 0 w 8"/>
                      <a:gd name="T17" fmla="*/ 18 h 36"/>
                      <a:gd name="T18" fmla="*/ 2 w 8"/>
                      <a:gd name="T19" fmla="*/ 28 h 36"/>
                      <a:gd name="T20" fmla="*/ 6 w 8"/>
                      <a:gd name="T21" fmla="*/ 36 h 36"/>
                      <a:gd name="T22" fmla="*/ 8 w 8"/>
                      <a:gd name="T23" fmla="*/ 34 h 36"/>
                      <a:gd name="T24" fmla="*/ 6 w 8"/>
                      <a:gd name="T25" fmla="*/ 36 h 36"/>
                      <a:gd name="T26" fmla="*/ 6 w 8"/>
                      <a:gd name="T27" fmla="*/ 36 h 36"/>
                      <a:gd name="T28" fmla="*/ 8 w 8"/>
                      <a:gd name="T29" fmla="*/ 36 h 36"/>
                      <a:gd name="T30" fmla="*/ 8 w 8"/>
                      <a:gd name="T31" fmla="*/ 36 h 36"/>
                      <a:gd name="T32" fmla="*/ 8 w 8"/>
                      <a:gd name="T33" fmla="*/ 34 h 36"/>
                      <a:gd name="T34" fmla="*/ 6 w 8"/>
                      <a:gd name="T35" fmla="*/ 3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36"/>
                      <a:gd name="T56" fmla="*/ 8 w 8"/>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36">
                        <a:moveTo>
                          <a:pt x="6" y="36"/>
                        </a:moveTo>
                        <a:lnTo>
                          <a:pt x="8" y="34"/>
                        </a:lnTo>
                        <a:lnTo>
                          <a:pt x="4" y="26"/>
                        </a:lnTo>
                        <a:lnTo>
                          <a:pt x="2" y="18"/>
                        </a:lnTo>
                        <a:lnTo>
                          <a:pt x="2" y="8"/>
                        </a:lnTo>
                        <a:lnTo>
                          <a:pt x="4" y="0"/>
                        </a:lnTo>
                        <a:lnTo>
                          <a:pt x="2" y="0"/>
                        </a:lnTo>
                        <a:lnTo>
                          <a:pt x="0" y="8"/>
                        </a:lnTo>
                        <a:lnTo>
                          <a:pt x="0" y="18"/>
                        </a:lnTo>
                        <a:lnTo>
                          <a:pt x="2" y="28"/>
                        </a:lnTo>
                        <a:lnTo>
                          <a:pt x="6" y="36"/>
                        </a:lnTo>
                        <a:lnTo>
                          <a:pt x="8" y="34"/>
                        </a:lnTo>
                        <a:lnTo>
                          <a:pt x="6" y="36"/>
                        </a:lnTo>
                        <a:lnTo>
                          <a:pt x="8" y="36"/>
                        </a:lnTo>
                        <a:lnTo>
                          <a:pt x="8" y="34"/>
                        </a:lnTo>
                        <a:lnTo>
                          <a:pt x="6" y="36"/>
                        </a:lnTo>
                        <a:close/>
                      </a:path>
                    </a:pathLst>
                  </a:custGeom>
                  <a:solidFill>
                    <a:srgbClr val="000000"/>
                  </a:solidFill>
                  <a:ln w="9525">
                    <a:noFill/>
                    <a:round/>
                    <a:headEnd/>
                    <a:tailEnd/>
                  </a:ln>
                </p:spPr>
                <p:txBody>
                  <a:bodyPr/>
                  <a:lstStyle/>
                  <a:p>
                    <a:endParaRPr lang="es-AR"/>
                  </a:p>
                </p:txBody>
              </p:sp>
              <p:sp>
                <p:nvSpPr>
                  <p:cNvPr id="74965" name="Freeform 450"/>
                  <p:cNvSpPr>
                    <a:spLocks/>
                  </p:cNvSpPr>
                  <p:nvPr/>
                </p:nvSpPr>
                <p:spPr bwMode="auto">
                  <a:xfrm>
                    <a:off x="4498" y="2232"/>
                    <a:ext cx="26" cy="24"/>
                  </a:xfrm>
                  <a:custGeom>
                    <a:avLst/>
                    <a:gdLst>
                      <a:gd name="T0" fmla="*/ 0 w 26"/>
                      <a:gd name="T1" fmla="*/ 0 h 24"/>
                      <a:gd name="T2" fmla="*/ 0 w 26"/>
                      <a:gd name="T3" fmla="*/ 0 h 24"/>
                      <a:gd name="T4" fmla="*/ 0 w 26"/>
                      <a:gd name="T5" fmla="*/ 2 h 24"/>
                      <a:gd name="T6" fmla="*/ 2 w 26"/>
                      <a:gd name="T7" fmla="*/ 6 h 24"/>
                      <a:gd name="T8" fmla="*/ 4 w 26"/>
                      <a:gd name="T9" fmla="*/ 8 h 24"/>
                      <a:gd name="T10" fmla="*/ 8 w 26"/>
                      <a:gd name="T11" fmla="*/ 12 h 24"/>
                      <a:gd name="T12" fmla="*/ 12 w 26"/>
                      <a:gd name="T13" fmla="*/ 16 h 24"/>
                      <a:gd name="T14" fmla="*/ 16 w 26"/>
                      <a:gd name="T15" fmla="*/ 18 h 24"/>
                      <a:gd name="T16" fmla="*/ 20 w 26"/>
                      <a:gd name="T17" fmla="*/ 22 h 24"/>
                      <a:gd name="T18" fmla="*/ 24 w 26"/>
                      <a:gd name="T19" fmla="*/ 24 h 24"/>
                      <a:gd name="T20" fmla="*/ 26 w 26"/>
                      <a:gd name="T21" fmla="*/ 22 h 24"/>
                      <a:gd name="T22" fmla="*/ 22 w 26"/>
                      <a:gd name="T23" fmla="*/ 20 h 24"/>
                      <a:gd name="T24" fmla="*/ 18 w 26"/>
                      <a:gd name="T25" fmla="*/ 16 h 24"/>
                      <a:gd name="T26" fmla="*/ 14 w 26"/>
                      <a:gd name="T27" fmla="*/ 14 h 24"/>
                      <a:gd name="T28" fmla="*/ 10 w 26"/>
                      <a:gd name="T29" fmla="*/ 10 h 24"/>
                      <a:gd name="T30" fmla="*/ 6 w 26"/>
                      <a:gd name="T31" fmla="*/ 6 h 24"/>
                      <a:gd name="T32" fmla="*/ 4 w 26"/>
                      <a:gd name="T33" fmla="*/ 4 h 24"/>
                      <a:gd name="T34" fmla="*/ 2 w 26"/>
                      <a:gd name="T35" fmla="*/ 2 h 24"/>
                      <a:gd name="T36" fmla="*/ 2 w 26"/>
                      <a:gd name="T37" fmla="*/ 0 h 24"/>
                      <a:gd name="T38" fmla="*/ 2 w 26"/>
                      <a:gd name="T39" fmla="*/ 0 h 24"/>
                      <a:gd name="T40" fmla="*/ 0 w 26"/>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24"/>
                      <a:gd name="T65" fmla="*/ 26 w 26"/>
                      <a:gd name="T66" fmla="*/ 24 h 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24">
                        <a:moveTo>
                          <a:pt x="0" y="0"/>
                        </a:moveTo>
                        <a:lnTo>
                          <a:pt x="0" y="0"/>
                        </a:lnTo>
                        <a:lnTo>
                          <a:pt x="0" y="2"/>
                        </a:lnTo>
                        <a:lnTo>
                          <a:pt x="2" y="6"/>
                        </a:lnTo>
                        <a:lnTo>
                          <a:pt x="4" y="8"/>
                        </a:lnTo>
                        <a:lnTo>
                          <a:pt x="8" y="12"/>
                        </a:lnTo>
                        <a:lnTo>
                          <a:pt x="12" y="16"/>
                        </a:lnTo>
                        <a:lnTo>
                          <a:pt x="16" y="18"/>
                        </a:lnTo>
                        <a:lnTo>
                          <a:pt x="20" y="22"/>
                        </a:lnTo>
                        <a:lnTo>
                          <a:pt x="24" y="24"/>
                        </a:lnTo>
                        <a:lnTo>
                          <a:pt x="26" y="22"/>
                        </a:lnTo>
                        <a:lnTo>
                          <a:pt x="22" y="20"/>
                        </a:lnTo>
                        <a:lnTo>
                          <a:pt x="18" y="16"/>
                        </a:lnTo>
                        <a:lnTo>
                          <a:pt x="14" y="14"/>
                        </a:lnTo>
                        <a:lnTo>
                          <a:pt x="10" y="10"/>
                        </a:lnTo>
                        <a:lnTo>
                          <a:pt x="6" y="6"/>
                        </a:lnTo>
                        <a:lnTo>
                          <a:pt x="4" y="4"/>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4966" name="Freeform 451"/>
                  <p:cNvSpPr>
                    <a:spLocks/>
                  </p:cNvSpPr>
                  <p:nvPr/>
                </p:nvSpPr>
                <p:spPr bwMode="auto">
                  <a:xfrm>
                    <a:off x="4494" y="2210"/>
                    <a:ext cx="6" cy="20"/>
                  </a:xfrm>
                  <a:custGeom>
                    <a:avLst/>
                    <a:gdLst>
                      <a:gd name="T0" fmla="*/ 0 w 6"/>
                      <a:gd name="T1" fmla="*/ 0 h 20"/>
                      <a:gd name="T2" fmla="*/ 0 w 6"/>
                      <a:gd name="T3" fmla="*/ 0 h 20"/>
                      <a:gd name="T4" fmla="*/ 0 w 6"/>
                      <a:gd name="T5" fmla="*/ 4 h 20"/>
                      <a:gd name="T6" fmla="*/ 2 w 6"/>
                      <a:gd name="T7" fmla="*/ 10 h 20"/>
                      <a:gd name="T8" fmla="*/ 2 w 6"/>
                      <a:gd name="T9" fmla="*/ 16 h 20"/>
                      <a:gd name="T10" fmla="*/ 4 w 6"/>
                      <a:gd name="T11" fmla="*/ 20 h 20"/>
                      <a:gd name="T12" fmla="*/ 6 w 6"/>
                      <a:gd name="T13" fmla="*/ 20 h 20"/>
                      <a:gd name="T14" fmla="*/ 6 w 6"/>
                      <a:gd name="T15" fmla="*/ 16 h 20"/>
                      <a:gd name="T16" fmla="*/ 4 w 6"/>
                      <a:gd name="T17" fmla="*/ 10 h 20"/>
                      <a:gd name="T18" fmla="*/ 4 w 6"/>
                      <a:gd name="T19" fmla="*/ 4 h 20"/>
                      <a:gd name="T20" fmla="*/ 4 w 6"/>
                      <a:gd name="T21" fmla="*/ 0 h 20"/>
                      <a:gd name="T22" fmla="*/ 0 w 6"/>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20"/>
                      <a:gd name="T38" fmla="*/ 6 w 6"/>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20">
                        <a:moveTo>
                          <a:pt x="0" y="0"/>
                        </a:moveTo>
                        <a:lnTo>
                          <a:pt x="0" y="0"/>
                        </a:lnTo>
                        <a:lnTo>
                          <a:pt x="0" y="4"/>
                        </a:lnTo>
                        <a:lnTo>
                          <a:pt x="2" y="10"/>
                        </a:lnTo>
                        <a:lnTo>
                          <a:pt x="2" y="16"/>
                        </a:lnTo>
                        <a:lnTo>
                          <a:pt x="4" y="20"/>
                        </a:lnTo>
                        <a:lnTo>
                          <a:pt x="6" y="20"/>
                        </a:lnTo>
                        <a:lnTo>
                          <a:pt x="6" y="16"/>
                        </a:lnTo>
                        <a:lnTo>
                          <a:pt x="4" y="10"/>
                        </a:lnTo>
                        <a:lnTo>
                          <a:pt x="4" y="4"/>
                        </a:lnTo>
                        <a:lnTo>
                          <a:pt x="4" y="0"/>
                        </a:lnTo>
                        <a:lnTo>
                          <a:pt x="0" y="0"/>
                        </a:lnTo>
                        <a:close/>
                      </a:path>
                    </a:pathLst>
                  </a:custGeom>
                  <a:solidFill>
                    <a:srgbClr val="000000"/>
                  </a:solidFill>
                  <a:ln w="9525">
                    <a:noFill/>
                    <a:round/>
                    <a:headEnd/>
                    <a:tailEnd/>
                  </a:ln>
                </p:spPr>
                <p:txBody>
                  <a:bodyPr/>
                  <a:lstStyle/>
                  <a:p>
                    <a:endParaRPr lang="es-AR"/>
                  </a:p>
                </p:txBody>
              </p:sp>
              <p:sp>
                <p:nvSpPr>
                  <p:cNvPr id="74967" name="Freeform 452"/>
                  <p:cNvSpPr>
                    <a:spLocks/>
                  </p:cNvSpPr>
                  <p:nvPr/>
                </p:nvSpPr>
                <p:spPr bwMode="auto">
                  <a:xfrm>
                    <a:off x="4494" y="2186"/>
                    <a:ext cx="8" cy="24"/>
                  </a:xfrm>
                  <a:custGeom>
                    <a:avLst/>
                    <a:gdLst>
                      <a:gd name="T0" fmla="*/ 6 w 8"/>
                      <a:gd name="T1" fmla="*/ 0 h 24"/>
                      <a:gd name="T2" fmla="*/ 6 w 8"/>
                      <a:gd name="T3" fmla="*/ 0 h 24"/>
                      <a:gd name="T4" fmla="*/ 2 w 8"/>
                      <a:gd name="T5" fmla="*/ 4 h 24"/>
                      <a:gd name="T6" fmla="*/ 2 w 8"/>
                      <a:gd name="T7" fmla="*/ 12 h 24"/>
                      <a:gd name="T8" fmla="*/ 0 w 8"/>
                      <a:gd name="T9" fmla="*/ 18 h 24"/>
                      <a:gd name="T10" fmla="*/ 0 w 8"/>
                      <a:gd name="T11" fmla="*/ 24 h 24"/>
                      <a:gd name="T12" fmla="*/ 4 w 8"/>
                      <a:gd name="T13" fmla="*/ 24 h 24"/>
                      <a:gd name="T14" fmla="*/ 4 w 8"/>
                      <a:gd name="T15" fmla="*/ 18 h 24"/>
                      <a:gd name="T16" fmla="*/ 4 w 8"/>
                      <a:gd name="T17" fmla="*/ 12 h 24"/>
                      <a:gd name="T18" fmla="*/ 6 w 8"/>
                      <a:gd name="T19" fmla="*/ 6 h 24"/>
                      <a:gd name="T20" fmla="*/ 8 w 8"/>
                      <a:gd name="T21" fmla="*/ 0 h 24"/>
                      <a:gd name="T22" fmla="*/ 6 w 8"/>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24"/>
                      <a:gd name="T38" fmla="*/ 8 w 8"/>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24">
                        <a:moveTo>
                          <a:pt x="6" y="0"/>
                        </a:moveTo>
                        <a:lnTo>
                          <a:pt x="6" y="0"/>
                        </a:lnTo>
                        <a:lnTo>
                          <a:pt x="2" y="4"/>
                        </a:lnTo>
                        <a:lnTo>
                          <a:pt x="2" y="12"/>
                        </a:lnTo>
                        <a:lnTo>
                          <a:pt x="0" y="18"/>
                        </a:lnTo>
                        <a:lnTo>
                          <a:pt x="0" y="24"/>
                        </a:lnTo>
                        <a:lnTo>
                          <a:pt x="4" y="24"/>
                        </a:lnTo>
                        <a:lnTo>
                          <a:pt x="4" y="18"/>
                        </a:lnTo>
                        <a:lnTo>
                          <a:pt x="4" y="12"/>
                        </a:lnTo>
                        <a:lnTo>
                          <a:pt x="6" y="6"/>
                        </a:lnTo>
                        <a:lnTo>
                          <a:pt x="8" y="0"/>
                        </a:lnTo>
                        <a:lnTo>
                          <a:pt x="6" y="0"/>
                        </a:lnTo>
                        <a:close/>
                      </a:path>
                    </a:pathLst>
                  </a:custGeom>
                  <a:solidFill>
                    <a:srgbClr val="000000"/>
                  </a:solidFill>
                  <a:ln w="9525">
                    <a:noFill/>
                    <a:round/>
                    <a:headEnd/>
                    <a:tailEnd/>
                  </a:ln>
                </p:spPr>
                <p:txBody>
                  <a:bodyPr/>
                  <a:lstStyle/>
                  <a:p>
                    <a:endParaRPr lang="es-AR"/>
                  </a:p>
                </p:txBody>
              </p:sp>
              <p:sp>
                <p:nvSpPr>
                  <p:cNvPr id="74968" name="Freeform 453"/>
                  <p:cNvSpPr>
                    <a:spLocks/>
                  </p:cNvSpPr>
                  <p:nvPr/>
                </p:nvSpPr>
                <p:spPr bwMode="auto">
                  <a:xfrm>
                    <a:off x="4500" y="2174"/>
                    <a:ext cx="12" cy="12"/>
                  </a:xfrm>
                  <a:custGeom>
                    <a:avLst/>
                    <a:gdLst>
                      <a:gd name="T0" fmla="*/ 10 w 12"/>
                      <a:gd name="T1" fmla="*/ 0 h 12"/>
                      <a:gd name="T2" fmla="*/ 10 w 12"/>
                      <a:gd name="T3" fmla="*/ 0 h 12"/>
                      <a:gd name="T4" fmla="*/ 8 w 12"/>
                      <a:gd name="T5" fmla="*/ 0 h 12"/>
                      <a:gd name="T6" fmla="*/ 6 w 12"/>
                      <a:gd name="T7" fmla="*/ 2 h 12"/>
                      <a:gd name="T8" fmla="*/ 4 w 12"/>
                      <a:gd name="T9" fmla="*/ 2 h 12"/>
                      <a:gd name="T10" fmla="*/ 4 w 12"/>
                      <a:gd name="T11" fmla="*/ 4 h 12"/>
                      <a:gd name="T12" fmla="*/ 2 w 12"/>
                      <a:gd name="T13" fmla="*/ 6 h 12"/>
                      <a:gd name="T14" fmla="*/ 0 w 12"/>
                      <a:gd name="T15" fmla="*/ 8 h 12"/>
                      <a:gd name="T16" fmla="*/ 0 w 12"/>
                      <a:gd name="T17" fmla="*/ 10 h 12"/>
                      <a:gd name="T18" fmla="*/ 0 w 12"/>
                      <a:gd name="T19" fmla="*/ 12 h 12"/>
                      <a:gd name="T20" fmla="*/ 2 w 12"/>
                      <a:gd name="T21" fmla="*/ 12 h 12"/>
                      <a:gd name="T22" fmla="*/ 2 w 12"/>
                      <a:gd name="T23" fmla="*/ 12 h 12"/>
                      <a:gd name="T24" fmla="*/ 4 w 12"/>
                      <a:gd name="T25" fmla="*/ 10 h 12"/>
                      <a:gd name="T26" fmla="*/ 4 w 12"/>
                      <a:gd name="T27" fmla="*/ 8 h 12"/>
                      <a:gd name="T28" fmla="*/ 6 w 12"/>
                      <a:gd name="T29" fmla="*/ 6 h 12"/>
                      <a:gd name="T30" fmla="*/ 6 w 12"/>
                      <a:gd name="T31" fmla="*/ 4 h 12"/>
                      <a:gd name="T32" fmla="*/ 8 w 12"/>
                      <a:gd name="T33" fmla="*/ 4 h 12"/>
                      <a:gd name="T34" fmla="*/ 10 w 12"/>
                      <a:gd name="T35" fmla="*/ 2 h 12"/>
                      <a:gd name="T36" fmla="*/ 10 w 12"/>
                      <a:gd name="T37" fmla="*/ 2 h 12"/>
                      <a:gd name="T38" fmla="*/ 12 w 12"/>
                      <a:gd name="T39" fmla="*/ 2 h 12"/>
                      <a:gd name="T40" fmla="*/ 12 w 12"/>
                      <a:gd name="T41" fmla="*/ 2 h 12"/>
                      <a:gd name="T42" fmla="*/ 12 w 12"/>
                      <a:gd name="T43" fmla="*/ 0 h 12"/>
                      <a:gd name="T44" fmla="*/ 10 w 12"/>
                      <a:gd name="T45" fmla="*/ 0 h 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12"/>
                      <a:gd name="T71" fmla="*/ 12 w 12"/>
                      <a:gd name="T72" fmla="*/ 12 h 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12">
                        <a:moveTo>
                          <a:pt x="10" y="0"/>
                        </a:moveTo>
                        <a:lnTo>
                          <a:pt x="10" y="0"/>
                        </a:lnTo>
                        <a:lnTo>
                          <a:pt x="8" y="0"/>
                        </a:lnTo>
                        <a:lnTo>
                          <a:pt x="6" y="2"/>
                        </a:lnTo>
                        <a:lnTo>
                          <a:pt x="4" y="2"/>
                        </a:lnTo>
                        <a:lnTo>
                          <a:pt x="4" y="4"/>
                        </a:lnTo>
                        <a:lnTo>
                          <a:pt x="2" y="6"/>
                        </a:lnTo>
                        <a:lnTo>
                          <a:pt x="0" y="8"/>
                        </a:lnTo>
                        <a:lnTo>
                          <a:pt x="0" y="10"/>
                        </a:lnTo>
                        <a:lnTo>
                          <a:pt x="0" y="12"/>
                        </a:lnTo>
                        <a:lnTo>
                          <a:pt x="2" y="12"/>
                        </a:lnTo>
                        <a:lnTo>
                          <a:pt x="4" y="10"/>
                        </a:lnTo>
                        <a:lnTo>
                          <a:pt x="4" y="8"/>
                        </a:lnTo>
                        <a:lnTo>
                          <a:pt x="6" y="6"/>
                        </a:lnTo>
                        <a:lnTo>
                          <a:pt x="6" y="4"/>
                        </a:lnTo>
                        <a:lnTo>
                          <a:pt x="8" y="4"/>
                        </a:lnTo>
                        <a:lnTo>
                          <a:pt x="10" y="2"/>
                        </a:lnTo>
                        <a:lnTo>
                          <a:pt x="12" y="2"/>
                        </a:lnTo>
                        <a:lnTo>
                          <a:pt x="12" y="0"/>
                        </a:lnTo>
                        <a:lnTo>
                          <a:pt x="10" y="0"/>
                        </a:lnTo>
                        <a:close/>
                      </a:path>
                    </a:pathLst>
                  </a:custGeom>
                  <a:solidFill>
                    <a:srgbClr val="000000"/>
                  </a:solidFill>
                  <a:ln w="9525">
                    <a:noFill/>
                    <a:round/>
                    <a:headEnd/>
                    <a:tailEnd/>
                  </a:ln>
                </p:spPr>
                <p:txBody>
                  <a:bodyPr/>
                  <a:lstStyle/>
                  <a:p>
                    <a:endParaRPr lang="es-AR"/>
                  </a:p>
                </p:txBody>
              </p:sp>
              <p:sp>
                <p:nvSpPr>
                  <p:cNvPr id="74969" name="Freeform 454"/>
                  <p:cNvSpPr>
                    <a:spLocks/>
                  </p:cNvSpPr>
                  <p:nvPr/>
                </p:nvSpPr>
                <p:spPr bwMode="auto">
                  <a:xfrm>
                    <a:off x="4512" y="2174"/>
                    <a:ext cx="16" cy="10"/>
                  </a:xfrm>
                  <a:custGeom>
                    <a:avLst/>
                    <a:gdLst>
                      <a:gd name="T0" fmla="*/ 16 w 16"/>
                      <a:gd name="T1" fmla="*/ 8 h 10"/>
                      <a:gd name="T2" fmla="*/ 16 w 16"/>
                      <a:gd name="T3" fmla="*/ 8 h 10"/>
                      <a:gd name="T4" fmla="*/ 14 w 16"/>
                      <a:gd name="T5" fmla="*/ 6 h 10"/>
                      <a:gd name="T6" fmla="*/ 12 w 16"/>
                      <a:gd name="T7" fmla="*/ 6 h 10"/>
                      <a:gd name="T8" fmla="*/ 12 w 16"/>
                      <a:gd name="T9" fmla="*/ 4 h 10"/>
                      <a:gd name="T10" fmla="*/ 10 w 16"/>
                      <a:gd name="T11" fmla="*/ 4 h 10"/>
                      <a:gd name="T12" fmla="*/ 8 w 16"/>
                      <a:gd name="T13" fmla="*/ 2 h 10"/>
                      <a:gd name="T14" fmla="*/ 4 w 16"/>
                      <a:gd name="T15" fmla="*/ 2 h 10"/>
                      <a:gd name="T16" fmla="*/ 2 w 16"/>
                      <a:gd name="T17" fmla="*/ 0 h 10"/>
                      <a:gd name="T18" fmla="*/ 0 w 16"/>
                      <a:gd name="T19" fmla="*/ 0 h 10"/>
                      <a:gd name="T20" fmla="*/ 0 w 16"/>
                      <a:gd name="T21" fmla="*/ 2 h 10"/>
                      <a:gd name="T22" fmla="*/ 2 w 16"/>
                      <a:gd name="T23" fmla="*/ 2 h 10"/>
                      <a:gd name="T24" fmla="*/ 4 w 16"/>
                      <a:gd name="T25" fmla="*/ 4 h 10"/>
                      <a:gd name="T26" fmla="*/ 6 w 16"/>
                      <a:gd name="T27" fmla="*/ 4 h 10"/>
                      <a:gd name="T28" fmla="*/ 8 w 16"/>
                      <a:gd name="T29" fmla="*/ 6 h 10"/>
                      <a:gd name="T30" fmla="*/ 10 w 16"/>
                      <a:gd name="T31" fmla="*/ 8 h 10"/>
                      <a:gd name="T32" fmla="*/ 12 w 16"/>
                      <a:gd name="T33" fmla="*/ 8 h 10"/>
                      <a:gd name="T34" fmla="*/ 14 w 16"/>
                      <a:gd name="T35" fmla="*/ 10 h 10"/>
                      <a:gd name="T36" fmla="*/ 14 w 16"/>
                      <a:gd name="T37" fmla="*/ 10 h 10"/>
                      <a:gd name="T38" fmla="*/ 16 w 16"/>
                      <a:gd name="T39" fmla="*/ 8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0"/>
                      <a:gd name="T62" fmla="*/ 16 w 16"/>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0">
                        <a:moveTo>
                          <a:pt x="16" y="8"/>
                        </a:moveTo>
                        <a:lnTo>
                          <a:pt x="16" y="8"/>
                        </a:lnTo>
                        <a:lnTo>
                          <a:pt x="14" y="6"/>
                        </a:lnTo>
                        <a:lnTo>
                          <a:pt x="12" y="6"/>
                        </a:lnTo>
                        <a:lnTo>
                          <a:pt x="12" y="4"/>
                        </a:lnTo>
                        <a:lnTo>
                          <a:pt x="10" y="4"/>
                        </a:lnTo>
                        <a:lnTo>
                          <a:pt x="8" y="2"/>
                        </a:lnTo>
                        <a:lnTo>
                          <a:pt x="4" y="2"/>
                        </a:lnTo>
                        <a:lnTo>
                          <a:pt x="2" y="0"/>
                        </a:lnTo>
                        <a:lnTo>
                          <a:pt x="0" y="0"/>
                        </a:lnTo>
                        <a:lnTo>
                          <a:pt x="0" y="2"/>
                        </a:lnTo>
                        <a:lnTo>
                          <a:pt x="2" y="2"/>
                        </a:lnTo>
                        <a:lnTo>
                          <a:pt x="4" y="4"/>
                        </a:lnTo>
                        <a:lnTo>
                          <a:pt x="6" y="4"/>
                        </a:lnTo>
                        <a:lnTo>
                          <a:pt x="8" y="6"/>
                        </a:lnTo>
                        <a:lnTo>
                          <a:pt x="10" y="8"/>
                        </a:lnTo>
                        <a:lnTo>
                          <a:pt x="12" y="8"/>
                        </a:lnTo>
                        <a:lnTo>
                          <a:pt x="14" y="10"/>
                        </a:lnTo>
                        <a:lnTo>
                          <a:pt x="16" y="8"/>
                        </a:lnTo>
                        <a:close/>
                      </a:path>
                    </a:pathLst>
                  </a:custGeom>
                  <a:solidFill>
                    <a:srgbClr val="000000"/>
                  </a:solidFill>
                  <a:ln w="9525">
                    <a:noFill/>
                    <a:round/>
                    <a:headEnd/>
                    <a:tailEnd/>
                  </a:ln>
                </p:spPr>
                <p:txBody>
                  <a:bodyPr/>
                  <a:lstStyle/>
                  <a:p>
                    <a:endParaRPr lang="es-AR"/>
                  </a:p>
                </p:txBody>
              </p:sp>
              <p:sp>
                <p:nvSpPr>
                  <p:cNvPr id="74970" name="Freeform 455"/>
                  <p:cNvSpPr>
                    <a:spLocks/>
                  </p:cNvSpPr>
                  <p:nvPr/>
                </p:nvSpPr>
                <p:spPr bwMode="auto">
                  <a:xfrm>
                    <a:off x="4526" y="2182"/>
                    <a:ext cx="18" cy="18"/>
                  </a:xfrm>
                  <a:custGeom>
                    <a:avLst/>
                    <a:gdLst>
                      <a:gd name="T0" fmla="*/ 18 w 18"/>
                      <a:gd name="T1" fmla="*/ 16 h 18"/>
                      <a:gd name="T2" fmla="*/ 18 w 18"/>
                      <a:gd name="T3" fmla="*/ 16 h 18"/>
                      <a:gd name="T4" fmla="*/ 16 w 18"/>
                      <a:gd name="T5" fmla="*/ 14 h 18"/>
                      <a:gd name="T6" fmla="*/ 14 w 18"/>
                      <a:gd name="T7" fmla="*/ 12 h 18"/>
                      <a:gd name="T8" fmla="*/ 12 w 18"/>
                      <a:gd name="T9" fmla="*/ 10 h 18"/>
                      <a:gd name="T10" fmla="*/ 10 w 18"/>
                      <a:gd name="T11" fmla="*/ 8 h 18"/>
                      <a:gd name="T12" fmla="*/ 8 w 18"/>
                      <a:gd name="T13" fmla="*/ 6 h 18"/>
                      <a:gd name="T14" fmla="*/ 6 w 18"/>
                      <a:gd name="T15" fmla="*/ 4 h 18"/>
                      <a:gd name="T16" fmla="*/ 4 w 18"/>
                      <a:gd name="T17" fmla="*/ 2 h 18"/>
                      <a:gd name="T18" fmla="*/ 2 w 18"/>
                      <a:gd name="T19" fmla="*/ 0 h 18"/>
                      <a:gd name="T20" fmla="*/ 0 w 18"/>
                      <a:gd name="T21" fmla="*/ 2 h 18"/>
                      <a:gd name="T22" fmla="*/ 2 w 18"/>
                      <a:gd name="T23" fmla="*/ 4 h 18"/>
                      <a:gd name="T24" fmla="*/ 4 w 18"/>
                      <a:gd name="T25" fmla="*/ 4 h 18"/>
                      <a:gd name="T26" fmla="*/ 6 w 18"/>
                      <a:gd name="T27" fmla="*/ 6 h 18"/>
                      <a:gd name="T28" fmla="*/ 8 w 18"/>
                      <a:gd name="T29" fmla="*/ 10 h 18"/>
                      <a:gd name="T30" fmla="*/ 10 w 18"/>
                      <a:gd name="T31" fmla="*/ 12 h 18"/>
                      <a:gd name="T32" fmla="*/ 12 w 18"/>
                      <a:gd name="T33" fmla="*/ 14 h 18"/>
                      <a:gd name="T34" fmla="*/ 14 w 18"/>
                      <a:gd name="T35" fmla="*/ 16 h 18"/>
                      <a:gd name="T36" fmla="*/ 16 w 18"/>
                      <a:gd name="T37" fmla="*/ 18 h 18"/>
                      <a:gd name="T38" fmla="*/ 18 w 18"/>
                      <a:gd name="T39" fmla="*/ 16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8"/>
                      <a:gd name="T62" fmla="*/ 18 w 18"/>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8">
                        <a:moveTo>
                          <a:pt x="18" y="16"/>
                        </a:moveTo>
                        <a:lnTo>
                          <a:pt x="18" y="16"/>
                        </a:lnTo>
                        <a:lnTo>
                          <a:pt x="16" y="14"/>
                        </a:lnTo>
                        <a:lnTo>
                          <a:pt x="14" y="12"/>
                        </a:lnTo>
                        <a:lnTo>
                          <a:pt x="12" y="10"/>
                        </a:lnTo>
                        <a:lnTo>
                          <a:pt x="10" y="8"/>
                        </a:lnTo>
                        <a:lnTo>
                          <a:pt x="8" y="6"/>
                        </a:lnTo>
                        <a:lnTo>
                          <a:pt x="6" y="4"/>
                        </a:lnTo>
                        <a:lnTo>
                          <a:pt x="4" y="2"/>
                        </a:lnTo>
                        <a:lnTo>
                          <a:pt x="2" y="0"/>
                        </a:lnTo>
                        <a:lnTo>
                          <a:pt x="0" y="2"/>
                        </a:lnTo>
                        <a:lnTo>
                          <a:pt x="2" y="4"/>
                        </a:lnTo>
                        <a:lnTo>
                          <a:pt x="4" y="4"/>
                        </a:lnTo>
                        <a:lnTo>
                          <a:pt x="6" y="6"/>
                        </a:lnTo>
                        <a:lnTo>
                          <a:pt x="8" y="10"/>
                        </a:lnTo>
                        <a:lnTo>
                          <a:pt x="10" y="12"/>
                        </a:lnTo>
                        <a:lnTo>
                          <a:pt x="12" y="14"/>
                        </a:lnTo>
                        <a:lnTo>
                          <a:pt x="14" y="16"/>
                        </a:lnTo>
                        <a:lnTo>
                          <a:pt x="16" y="18"/>
                        </a:lnTo>
                        <a:lnTo>
                          <a:pt x="18" y="16"/>
                        </a:lnTo>
                        <a:close/>
                      </a:path>
                    </a:pathLst>
                  </a:custGeom>
                  <a:solidFill>
                    <a:srgbClr val="000000"/>
                  </a:solidFill>
                  <a:ln w="9525">
                    <a:noFill/>
                    <a:round/>
                    <a:headEnd/>
                    <a:tailEnd/>
                  </a:ln>
                </p:spPr>
                <p:txBody>
                  <a:bodyPr/>
                  <a:lstStyle/>
                  <a:p>
                    <a:endParaRPr lang="es-AR"/>
                  </a:p>
                </p:txBody>
              </p:sp>
              <p:sp>
                <p:nvSpPr>
                  <p:cNvPr id="74971" name="Freeform 456"/>
                  <p:cNvSpPr>
                    <a:spLocks/>
                  </p:cNvSpPr>
                  <p:nvPr/>
                </p:nvSpPr>
                <p:spPr bwMode="auto">
                  <a:xfrm>
                    <a:off x="4542" y="2198"/>
                    <a:ext cx="6" cy="10"/>
                  </a:xfrm>
                  <a:custGeom>
                    <a:avLst/>
                    <a:gdLst>
                      <a:gd name="T0" fmla="*/ 6 w 6"/>
                      <a:gd name="T1" fmla="*/ 10 h 10"/>
                      <a:gd name="T2" fmla="*/ 6 w 6"/>
                      <a:gd name="T3" fmla="*/ 10 h 10"/>
                      <a:gd name="T4" fmla="*/ 6 w 6"/>
                      <a:gd name="T5" fmla="*/ 8 h 10"/>
                      <a:gd name="T6" fmla="*/ 6 w 6"/>
                      <a:gd name="T7" fmla="*/ 6 h 10"/>
                      <a:gd name="T8" fmla="*/ 4 w 6"/>
                      <a:gd name="T9" fmla="*/ 2 h 10"/>
                      <a:gd name="T10" fmla="*/ 2 w 6"/>
                      <a:gd name="T11" fmla="*/ 0 h 10"/>
                      <a:gd name="T12" fmla="*/ 0 w 6"/>
                      <a:gd name="T13" fmla="*/ 2 h 10"/>
                      <a:gd name="T14" fmla="*/ 2 w 6"/>
                      <a:gd name="T15" fmla="*/ 4 h 10"/>
                      <a:gd name="T16" fmla="*/ 2 w 6"/>
                      <a:gd name="T17" fmla="*/ 6 h 10"/>
                      <a:gd name="T18" fmla="*/ 4 w 6"/>
                      <a:gd name="T19" fmla="*/ 8 h 10"/>
                      <a:gd name="T20" fmla="*/ 4 w 6"/>
                      <a:gd name="T21" fmla="*/ 10 h 10"/>
                      <a:gd name="T22" fmla="*/ 6 w 6"/>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0"/>
                      <a:gd name="T38" fmla="*/ 6 w 6"/>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0">
                        <a:moveTo>
                          <a:pt x="6" y="10"/>
                        </a:moveTo>
                        <a:lnTo>
                          <a:pt x="6" y="10"/>
                        </a:lnTo>
                        <a:lnTo>
                          <a:pt x="6" y="8"/>
                        </a:lnTo>
                        <a:lnTo>
                          <a:pt x="6" y="6"/>
                        </a:lnTo>
                        <a:lnTo>
                          <a:pt x="4" y="2"/>
                        </a:lnTo>
                        <a:lnTo>
                          <a:pt x="2" y="0"/>
                        </a:lnTo>
                        <a:lnTo>
                          <a:pt x="0" y="2"/>
                        </a:lnTo>
                        <a:lnTo>
                          <a:pt x="2" y="4"/>
                        </a:lnTo>
                        <a:lnTo>
                          <a:pt x="2" y="6"/>
                        </a:lnTo>
                        <a:lnTo>
                          <a:pt x="4" y="8"/>
                        </a:lnTo>
                        <a:lnTo>
                          <a:pt x="4" y="10"/>
                        </a:lnTo>
                        <a:lnTo>
                          <a:pt x="6" y="10"/>
                        </a:lnTo>
                        <a:close/>
                      </a:path>
                    </a:pathLst>
                  </a:custGeom>
                  <a:solidFill>
                    <a:srgbClr val="000000"/>
                  </a:solidFill>
                  <a:ln w="9525">
                    <a:noFill/>
                    <a:round/>
                    <a:headEnd/>
                    <a:tailEnd/>
                  </a:ln>
                </p:spPr>
                <p:txBody>
                  <a:bodyPr/>
                  <a:lstStyle/>
                  <a:p>
                    <a:endParaRPr lang="es-AR"/>
                  </a:p>
                </p:txBody>
              </p:sp>
              <p:sp>
                <p:nvSpPr>
                  <p:cNvPr id="74972" name="Freeform 457"/>
                  <p:cNvSpPr>
                    <a:spLocks/>
                  </p:cNvSpPr>
                  <p:nvPr/>
                </p:nvSpPr>
                <p:spPr bwMode="auto">
                  <a:xfrm>
                    <a:off x="4548" y="2208"/>
                    <a:ext cx="4" cy="18"/>
                  </a:xfrm>
                  <a:custGeom>
                    <a:avLst/>
                    <a:gdLst>
                      <a:gd name="T0" fmla="*/ 4 w 4"/>
                      <a:gd name="T1" fmla="*/ 16 h 18"/>
                      <a:gd name="T2" fmla="*/ 4 w 4"/>
                      <a:gd name="T3" fmla="*/ 16 h 18"/>
                      <a:gd name="T4" fmla="*/ 4 w 4"/>
                      <a:gd name="T5" fmla="*/ 12 h 18"/>
                      <a:gd name="T6" fmla="*/ 2 w 4"/>
                      <a:gd name="T7" fmla="*/ 8 h 18"/>
                      <a:gd name="T8" fmla="*/ 2 w 4"/>
                      <a:gd name="T9" fmla="*/ 4 h 18"/>
                      <a:gd name="T10" fmla="*/ 2 w 4"/>
                      <a:gd name="T11" fmla="*/ 0 h 18"/>
                      <a:gd name="T12" fmla="*/ 0 w 4"/>
                      <a:gd name="T13" fmla="*/ 0 h 18"/>
                      <a:gd name="T14" fmla="*/ 0 w 4"/>
                      <a:gd name="T15" fmla="*/ 4 h 18"/>
                      <a:gd name="T16" fmla="*/ 0 w 4"/>
                      <a:gd name="T17" fmla="*/ 8 h 18"/>
                      <a:gd name="T18" fmla="*/ 0 w 4"/>
                      <a:gd name="T19" fmla="*/ 14 h 18"/>
                      <a:gd name="T20" fmla="*/ 4 w 4"/>
                      <a:gd name="T21" fmla="*/ 18 h 18"/>
                      <a:gd name="T22" fmla="*/ 4 w 4"/>
                      <a:gd name="T23" fmla="*/ 16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8"/>
                      <a:gd name="T38" fmla="*/ 4 w 4"/>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8">
                        <a:moveTo>
                          <a:pt x="4" y="16"/>
                        </a:moveTo>
                        <a:lnTo>
                          <a:pt x="4" y="16"/>
                        </a:lnTo>
                        <a:lnTo>
                          <a:pt x="4" y="12"/>
                        </a:lnTo>
                        <a:lnTo>
                          <a:pt x="2" y="8"/>
                        </a:lnTo>
                        <a:lnTo>
                          <a:pt x="2" y="4"/>
                        </a:lnTo>
                        <a:lnTo>
                          <a:pt x="2" y="0"/>
                        </a:lnTo>
                        <a:lnTo>
                          <a:pt x="0" y="0"/>
                        </a:lnTo>
                        <a:lnTo>
                          <a:pt x="0" y="4"/>
                        </a:lnTo>
                        <a:lnTo>
                          <a:pt x="0" y="8"/>
                        </a:lnTo>
                        <a:lnTo>
                          <a:pt x="0" y="14"/>
                        </a:lnTo>
                        <a:lnTo>
                          <a:pt x="4" y="18"/>
                        </a:lnTo>
                        <a:lnTo>
                          <a:pt x="4" y="16"/>
                        </a:lnTo>
                        <a:close/>
                      </a:path>
                    </a:pathLst>
                  </a:custGeom>
                  <a:solidFill>
                    <a:srgbClr val="000000"/>
                  </a:solidFill>
                  <a:ln w="9525">
                    <a:noFill/>
                    <a:round/>
                    <a:headEnd/>
                    <a:tailEnd/>
                  </a:ln>
                </p:spPr>
                <p:txBody>
                  <a:bodyPr/>
                  <a:lstStyle/>
                  <a:p>
                    <a:endParaRPr lang="es-AR"/>
                  </a:p>
                </p:txBody>
              </p:sp>
              <p:sp>
                <p:nvSpPr>
                  <p:cNvPr id="74973" name="Freeform 458"/>
                  <p:cNvSpPr>
                    <a:spLocks/>
                  </p:cNvSpPr>
                  <p:nvPr/>
                </p:nvSpPr>
                <p:spPr bwMode="auto">
                  <a:xfrm>
                    <a:off x="4550" y="2224"/>
                    <a:ext cx="4" cy="10"/>
                  </a:xfrm>
                  <a:custGeom>
                    <a:avLst/>
                    <a:gdLst>
                      <a:gd name="T0" fmla="*/ 2 w 4"/>
                      <a:gd name="T1" fmla="*/ 10 h 10"/>
                      <a:gd name="T2" fmla="*/ 2 w 4"/>
                      <a:gd name="T3" fmla="*/ 10 h 10"/>
                      <a:gd name="T4" fmla="*/ 2 w 4"/>
                      <a:gd name="T5" fmla="*/ 8 h 10"/>
                      <a:gd name="T6" fmla="*/ 4 w 4"/>
                      <a:gd name="T7" fmla="*/ 6 h 10"/>
                      <a:gd name="T8" fmla="*/ 4 w 4"/>
                      <a:gd name="T9" fmla="*/ 4 h 10"/>
                      <a:gd name="T10" fmla="*/ 2 w 4"/>
                      <a:gd name="T11" fmla="*/ 0 h 10"/>
                      <a:gd name="T12" fmla="*/ 2 w 4"/>
                      <a:gd name="T13" fmla="*/ 2 h 10"/>
                      <a:gd name="T14" fmla="*/ 2 w 4"/>
                      <a:gd name="T15" fmla="*/ 4 h 10"/>
                      <a:gd name="T16" fmla="*/ 2 w 4"/>
                      <a:gd name="T17" fmla="*/ 6 h 10"/>
                      <a:gd name="T18" fmla="*/ 0 w 4"/>
                      <a:gd name="T19" fmla="*/ 8 h 10"/>
                      <a:gd name="T20" fmla="*/ 0 w 4"/>
                      <a:gd name="T21" fmla="*/ 10 h 10"/>
                      <a:gd name="T22" fmla="*/ 2 w 4"/>
                      <a:gd name="T23" fmla="*/ 1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10"/>
                      <a:gd name="T38" fmla="*/ 4 w 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10">
                        <a:moveTo>
                          <a:pt x="2" y="10"/>
                        </a:moveTo>
                        <a:lnTo>
                          <a:pt x="2" y="10"/>
                        </a:lnTo>
                        <a:lnTo>
                          <a:pt x="2" y="8"/>
                        </a:lnTo>
                        <a:lnTo>
                          <a:pt x="4" y="6"/>
                        </a:lnTo>
                        <a:lnTo>
                          <a:pt x="4" y="4"/>
                        </a:lnTo>
                        <a:lnTo>
                          <a:pt x="2" y="0"/>
                        </a:lnTo>
                        <a:lnTo>
                          <a:pt x="2" y="2"/>
                        </a:lnTo>
                        <a:lnTo>
                          <a:pt x="2" y="4"/>
                        </a:lnTo>
                        <a:lnTo>
                          <a:pt x="2" y="6"/>
                        </a:lnTo>
                        <a:lnTo>
                          <a:pt x="0" y="8"/>
                        </a:lnTo>
                        <a:lnTo>
                          <a:pt x="0" y="10"/>
                        </a:lnTo>
                        <a:lnTo>
                          <a:pt x="2" y="10"/>
                        </a:lnTo>
                        <a:close/>
                      </a:path>
                    </a:pathLst>
                  </a:custGeom>
                  <a:solidFill>
                    <a:srgbClr val="000000"/>
                  </a:solidFill>
                  <a:ln w="9525">
                    <a:noFill/>
                    <a:round/>
                    <a:headEnd/>
                    <a:tailEnd/>
                  </a:ln>
                </p:spPr>
                <p:txBody>
                  <a:bodyPr/>
                  <a:lstStyle/>
                  <a:p>
                    <a:endParaRPr lang="es-AR"/>
                  </a:p>
                </p:txBody>
              </p:sp>
              <p:sp>
                <p:nvSpPr>
                  <p:cNvPr id="74974" name="Freeform 459"/>
                  <p:cNvSpPr>
                    <a:spLocks/>
                  </p:cNvSpPr>
                  <p:nvPr/>
                </p:nvSpPr>
                <p:spPr bwMode="auto">
                  <a:xfrm>
                    <a:off x="4550" y="2234"/>
                    <a:ext cx="6" cy="16"/>
                  </a:xfrm>
                  <a:custGeom>
                    <a:avLst/>
                    <a:gdLst>
                      <a:gd name="T0" fmla="*/ 6 w 6"/>
                      <a:gd name="T1" fmla="*/ 16 h 16"/>
                      <a:gd name="T2" fmla="*/ 6 w 6"/>
                      <a:gd name="T3" fmla="*/ 16 h 16"/>
                      <a:gd name="T4" fmla="*/ 6 w 6"/>
                      <a:gd name="T5" fmla="*/ 12 h 16"/>
                      <a:gd name="T6" fmla="*/ 6 w 6"/>
                      <a:gd name="T7" fmla="*/ 6 h 16"/>
                      <a:gd name="T8" fmla="*/ 4 w 6"/>
                      <a:gd name="T9" fmla="*/ 2 h 16"/>
                      <a:gd name="T10" fmla="*/ 2 w 6"/>
                      <a:gd name="T11" fmla="*/ 0 h 16"/>
                      <a:gd name="T12" fmla="*/ 0 w 6"/>
                      <a:gd name="T13" fmla="*/ 0 h 16"/>
                      <a:gd name="T14" fmla="*/ 2 w 6"/>
                      <a:gd name="T15" fmla="*/ 4 h 16"/>
                      <a:gd name="T16" fmla="*/ 2 w 6"/>
                      <a:gd name="T17" fmla="*/ 6 h 16"/>
                      <a:gd name="T18" fmla="*/ 4 w 6"/>
                      <a:gd name="T19" fmla="*/ 12 h 16"/>
                      <a:gd name="T20" fmla="*/ 4 w 6"/>
                      <a:gd name="T21" fmla="*/ 16 h 16"/>
                      <a:gd name="T22" fmla="*/ 6 w 6"/>
                      <a:gd name="T23" fmla="*/ 16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6"/>
                      <a:gd name="T38" fmla="*/ 6 w 6"/>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6">
                        <a:moveTo>
                          <a:pt x="6" y="16"/>
                        </a:moveTo>
                        <a:lnTo>
                          <a:pt x="6" y="16"/>
                        </a:lnTo>
                        <a:lnTo>
                          <a:pt x="6" y="12"/>
                        </a:lnTo>
                        <a:lnTo>
                          <a:pt x="6" y="6"/>
                        </a:lnTo>
                        <a:lnTo>
                          <a:pt x="4" y="2"/>
                        </a:lnTo>
                        <a:lnTo>
                          <a:pt x="2" y="0"/>
                        </a:lnTo>
                        <a:lnTo>
                          <a:pt x="0" y="0"/>
                        </a:lnTo>
                        <a:lnTo>
                          <a:pt x="2" y="4"/>
                        </a:lnTo>
                        <a:lnTo>
                          <a:pt x="2" y="6"/>
                        </a:lnTo>
                        <a:lnTo>
                          <a:pt x="4" y="12"/>
                        </a:lnTo>
                        <a:lnTo>
                          <a:pt x="4" y="16"/>
                        </a:lnTo>
                        <a:lnTo>
                          <a:pt x="6" y="16"/>
                        </a:lnTo>
                        <a:close/>
                      </a:path>
                    </a:pathLst>
                  </a:custGeom>
                  <a:solidFill>
                    <a:srgbClr val="000000"/>
                  </a:solidFill>
                  <a:ln w="9525">
                    <a:noFill/>
                    <a:round/>
                    <a:headEnd/>
                    <a:tailEnd/>
                  </a:ln>
                </p:spPr>
                <p:txBody>
                  <a:bodyPr/>
                  <a:lstStyle/>
                  <a:p>
                    <a:endParaRPr lang="es-AR"/>
                  </a:p>
                </p:txBody>
              </p:sp>
              <p:sp>
                <p:nvSpPr>
                  <p:cNvPr id="74975" name="Freeform 460"/>
                  <p:cNvSpPr>
                    <a:spLocks/>
                  </p:cNvSpPr>
                  <p:nvPr/>
                </p:nvSpPr>
                <p:spPr bwMode="auto">
                  <a:xfrm>
                    <a:off x="4552" y="2250"/>
                    <a:ext cx="4" cy="6"/>
                  </a:xfrm>
                  <a:custGeom>
                    <a:avLst/>
                    <a:gdLst>
                      <a:gd name="T0" fmla="*/ 2 w 4"/>
                      <a:gd name="T1" fmla="*/ 4 h 6"/>
                      <a:gd name="T2" fmla="*/ 2 w 4"/>
                      <a:gd name="T3" fmla="*/ 6 h 6"/>
                      <a:gd name="T4" fmla="*/ 2 w 4"/>
                      <a:gd name="T5" fmla="*/ 6 h 6"/>
                      <a:gd name="T6" fmla="*/ 2 w 4"/>
                      <a:gd name="T7" fmla="*/ 6 h 6"/>
                      <a:gd name="T8" fmla="*/ 4 w 4"/>
                      <a:gd name="T9" fmla="*/ 4 h 6"/>
                      <a:gd name="T10" fmla="*/ 4 w 4"/>
                      <a:gd name="T11" fmla="*/ 0 h 6"/>
                      <a:gd name="T12" fmla="*/ 2 w 4"/>
                      <a:gd name="T13" fmla="*/ 0 h 6"/>
                      <a:gd name="T14" fmla="*/ 0 w 4"/>
                      <a:gd name="T15" fmla="*/ 2 h 6"/>
                      <a:gd name="T16" fmla="*/ 0 w 4"/>
                      <a:gd name="T17" fmla="*/ 4 h 6"/>
                      <a:gd name="T18" fmla="*/ 0 w 4"/>
                      <a:gd name="T19" fmla="*/ 6 h 6"/>
                      <a:gd name="T20" fmla="*/ 0 w 4"/>
                      <a:gd name="T21" fmla="*/ 6 h 6"/>
                      <a:gd name="T22" fmla="*/ 0 w 4"/>
                      <a:gd name="T23" fmla="*/ 6 h 6"/>
                      <a:gd name="T24" fmla="*/ 0 w 4"/>
                      <a:gd name="T25" fmla="*/ 6 h 6"/>
                      <a:gd name="T26" fmla="*/ 0 w 4"/>
                      <a:gd name="T27" fmla="*/ 6 h 6"/>
                      <a:gd name="T28" fmla="*/ 0 w 4"/>
                      <a:gd name="T29" fmla="*/ 6 h 6"/>
                      <a:gd name="T30" fmla="*/ 2 w 4"/>
                      <a:gd name="T31" fmla="*/ 6 h 6"/>
                      <a:gd name="T32" fmla="*/ 2 w 4"/>
                      <a:gd name="T33" fmla="*/ 6 h 6"/>
                      <a:gd name="T34" fmla="*/ 2 w 4"/>
                      <a:gd name="T35" fmla="*/ 4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
                      <a:gd name="T56" fmla="*/ 4 w 4"/>
                      <a:gd name="T57" fmla="*/ 6 h 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
                        <a:moveTo>
                          <a:pt x="2" y="4"/>
                        </a:moveTo>
                        <a:lnTo>
                          <a:pt x="2" y="6"/>
                        </a:lnTo>
                        <a:lnTo>
                          <a:pt x="4" y="4"/>
                        </a:lnTo>
                        <a:lnTo>
                          <a:pt x="4" y="0"/>
                        </a:lnTo>
                        <a:lnTo>
                          <a:pt x="2" y="0"/>
                        </a:lnTo>
                        <a:lnTo>
                          <a:pt x="0" y="2"/>
                        </a:lnTo>
                        <a:lnTo>
                          <a:pt x="0" y="4"/>
                        </a:lnTo>
                        <a:lnTo>
                          <a:pt x="0" y="6"/>
                        </a:lnTo>
                        <a:lnTo>
                          <a:pt x="2" y="6"/>
                        </a:lnTo>
                        <a:lnTo>
                          <a:pt x="2" y="4"/>
                        </a:lnTo>
                        <a:close/>
                      </a:path>
                    </a:pathLst>
                  </a:custGeom>
                  <a:solidFill>
                    <a:srgbClr val="000000"/>
                  </a:solidFill>
                  <a:ln w="9525">
                    <a:noFill/>
                    <a:round/>
                    <a:headEnd/>
                    <a:tailEnd/>
                  </a:ln>
                </p:spPr>
                <p:txBody>
                  <a:bodyPr/>
                  <a:lstStyle/>
                  <a:p>
                    <a:endParaRPr lang="es-AR"/>
                  </a:p>
                </p:txBody>
              </p:sp>
              <p:sp>
                <p:nvSpPr>
                  <p:cNvPr id="74976" name="Freeform 461"/>
                  <p:cNvSpPr>
                    <a:spLocks/>
                  </p:cNvSpPr>
                  <p:nvPr/>
                </p:nvSpPr>
                <p:spPr bwMode="auto">
                  <a:xfrm>
                    <a:off x="4552" y="2254"/>
                    <a:ext cx="66" cy="42"/>
                  </a:xfrm>
                  <a:custGeom>
                    <a:avLst/>
                    <a:gdLst>
                      <a:gd name="T0" fmla="*/ 64 w 66"/>
                      <a:gd name="T1" fmla="*/ 42 h 42"/>
                      <a:gd name="T2" fmla="*/ 66 w 66"/>
                      <a:gd name="T3" fmla="*/ 40 h 42"/>
                      <a:gd name="T4" fmla="*/ 60 w 66"/>
                      <a:gd name="T5" fmla="*/ 36 h 42"/>
                      <a:gd name="T6" fmla="*/ 56 w 66"/>
                      <a:gd name="T7" fmla="*/ 30 h 42"/>
                      <a:gd name="T8" fmla="*/ 52 w 66"/>
                      <a:gd name="T9" fmla="*/ 28 h 42"/>
                      <a:gd name="T10" fmla="*/ 46 w 66"/>
                      <a:gd name="T11" fmla="*/ 24 h 42"/>
                      <a:gd name="T12" fmla="*/ 42 w 66"/>
                      <a:gd name="T13" fmla="*/ 20 h 42"/>
                      <a:gd name="T14" fmla="*/ 38 w 66"/>
                      <a:gd name="T15" fmla="*/ 18 h 42"/>
                      <a:gd name="T16" fmla="*/ 34 w 66"/>
                      <a:gd name="T17" fmla="*/ 14 h 42"/>
                      <a:gd name="T18" fmla="*/ 30 w 66"/>
                      <a:gd name="T19" fmla="*/ 12 h 42"/>
                      <a:gd name="T20" fmla="*/ 26 w 66"/>
                      <a:gd name="T21" fmla="*/ 10 h 42"/>
                      <a:gd name="T22" fmla="*/ 22 w 66"/>
                      <a:gd name="T23" fmla="*/ 8 h 42"/>
                      <a:gd name="T24" fmla="*/ 18 w 66"/>
                      <a:gd name="T25" fmla="*/ 8 h 42"/>
                      <a:gd name="T26" fmla="*/ 14 w 66"/>
                      <a:gd name="T27" fmla="*/ 6 h 42"/>
                      <a:gd name="T28" fmla="*/ 10 w 66"/>
                      <a:gd name="T29" fmla="*/ 4 h 42"/>
                      <a:gd name="T30" fmla="*/ 8 w 66"/>
                      <a:gd name="T31" fmla="*/ 2 h 42"/>
                      <a:gd name="T32" fmla="*/ 4 w 66"/>
                      <a:gd name="T33" fmla="*/ 2 h 42"/>
                      <a:gd name="T34" fmla="*/ 2 w 66"/>
                      <a:gd name="T35" fmla="*/ 0 h 42"/>
                      <a:gd name="T36" fmla="*/ 0 w 66"/>
                      <a:gd name="T37" fmla="*/ 2 h 42"/>
                      <a:gd name="T38" fmla="*/ 4 w 66"/>
                      <a:gd name="T39" fmla="*/ 4 h 42"/>
                      <a:gd name="T40" fmla="*/ 6 w 66"/>
                      <a:gd name="T41" fmla="*/ 6 h 42"/>
                      <a:gd name="T42" fmla="*/ 10 w 66"/>
                      <a:gd name="T43" fmla="*/ 6 h 42"/>
                      <a:gd name="T44" fmla="*/ 14 w 66"/>
                      <a:gd name="T45" fmla="*/ 8 h 42"/>
                      <a:gd name="T46" fmla="*/ 16 w 66"/>
                      <a:gd name="T47" fmla="*/ 10 h 42"/>
                      <a:gd name="T48" fmla="*/ 20 w 66"/>
                      <a:gd name="T49" fmla="*/ 12 h 42"/>
                      <a:gd name="T50" fmla="*/ 24 w 66"/>
                      <a:gd name="T51" fmla="*/ 14 h 42"/>
                      <a:gd name="T52" fmla="*/ 28 w 66"/>
                      <a:gd name="T53" fmla="*/ 16 h 42"/>
                      <a:gd name="T54" fmla="*/ 32 w 66"/>
                      <a:gd name="T55" fmla="*/ 18 h 42"/>
                      <a:gd name="T56" fmla="*/ 36 w 66"/>
                      <a:gd name="T57" fmla="*/ 20 h 42"/>
                      <a:gd name="T58" fmla="*/ 42 w 66"/>
                      <a:gd name="T59" fmla="*/ 22 h 42"/>
                      <a:gd name="T60" fmla="*/ 46 w 66"/>
                      <a:gd name="T61" fmla="*/ 26 h 42"/>
                      <a:gd name="T62" fmla="*/ 50 w 66"/>
                      <a:gd name="T63" fmla="*/ 28 h 42"/>
                      <a:gd name="T64" fmla="*/ 54 w 66"/>
                      <a:gd name="T65" fmla="*/ 32 h 42"/>
                      <a:gd name="T66" fmla="*/ 60 w 66"/>
                      <a:gd name="T67" fmla="*/ 36 h 42"/>
                      <a:gd name="T68" fmla="*/ 64 w 66"/>
                      <a:gd name="T69" fmla="*/ 42 h 42"/>
                      <a:gd name="T70" fmla="*/ 66 w 66"/>
                      <a:gd name="T71" fmla="*/ 40 h 42"/>
                      <a:gd name="T72" fmla="*/ 64 w 66"/>
                      <a:gd name="T73" fmla="*/ 42 h 42"/>
                      <a:gd name="T74" fmla="*/ 64 w 66"/>
                      <a:gd name="T75" fmla="*/ 42 h 42"/>
                      <a:gd name="T76" fmla="*/ 66 w 66"/>
                      <a:gd name="T77" fmla="*/ 42 h 42"/>
                      <a:gd name="T78" fmla="*/ 66 w 66"/>
                      <a:gd name="T79" fmla="*/ 40 h 42"/>
                      <a:gd name="T80" fmla="*/ 66 w 66"/>
                      <a:gd name="T81" fmla="*/ 40 h 42"/>
                      <a:gd name="T82" fmla="*/ 64 w 66"/>
                      <a:gd name="T83" fmla="*/ 42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
                      <a:gd name="T127" fmla="*/ 0 h 42"/>
                      <a:gd name="T128" fmla="*/ 66 w 66"/>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 h="42">
                        <a:moveTo>
                          <a:pt x="64" y="42"/>
                        </a:moveTo>
                        <a:lnTo>
                          <a:pt x="66" y="40"/>
                        </a:lnTo>
                        <a:lnTo>
                          <a:pt x="60" y="36"/>
                        </a:lnTo>
                        <a:lnTo>
                          <a:pt x="56" y="30"/>
                        </a:lnTo>
                        <a:lnTo>
                          <a:pt x="52" y="28"/>
                        </a:lnTo>
                        <a:lnTo>
                          <a:pt x="46" y="24"/>
                        </a:lnTo>
                        <a:lnTo>
                          <a:pt x="42" y="20"/>
                        </a:lnTo>
                        <a:lnTo>
                          <a:pt x="38" y="18"/>
                        </a:lnTo>
                        <a:lnTo>
                          <a:pt x="34" y="14"/>
                        </a:lnTo>
                        <a:lnTo>
                          <a:pt x="30" y="12"/>
                        </a:lnTo>
                        <a:lnTo>
                          <a:pt x="26" y="10"/>
                        </a:lnTo>
                        <a:lnTo>
                          <a:pt x="22" y="8"/>
                        </a:lnTo>
                        <a:lnTo>
                          <a:pt x="18" y="8"/>
                        </a:lnTo>
                        <a:lnTo>
                          <a:pt x="14" y="6"/>
                        </a:lnTo>
                        <a:lnTo>
                          <a:pt x="10" y="4"/>
                        </a:lnTo>
                        <a:lnTo>
                          <a:pt x="8" y="2"/>
                        </a:lnTo>
                        <a:lnTo>
                          <a:pt x="4" y="2"/>
                        </a:lnTo>
                        <a:lnTo>
                          <a:pt x="2" y="0"/>
                        </a:lnTo>
                        <a:lnTo>
                          <a:pt x="0" y="2"/>
                        </a:lnTo>
                        <a:lnTo>
                          <a:pt x="4" y="4"/>
                        </a:lnTo>
                        <a:lnTo>
                          <a:pt x="6" y="6"/>
                        </a:lnTo>
                        <a:lnTo>
                          <a:pt x="10" y="6"/>
                        </a:lnTo>
                        <a:lnTo>
                          <a:pt x="14" y="8"/>
                        </a:lnTo>
                        <a:lnTo>
                          <a:pt x="16" y="10"/>
                        </a:lnTo>
                        <a:lnTo>
                          <a:pt x="20" y="12"/>
                        </a:lnTo>
                        <a:lnTo>
                          <a:pt x="24" y="14"/>
                        </a:lnTo>
                        <a:lnTo>
                          <a:pt x="28" y="16"/>
                        </a:lnTo>
                        <a:lnTo>
                          <a:pt x="32" y="18"/>
                        </a:lnTo>
                        <a:lnTo>
                          <a:pt x="36" y="20"/>
                        </a:lnTo>
                        <a:lnTo>
                          <a:pt x="42" y="22"/>
                        </a:lnTo>
                        <a:lnTo>
                          <a:pt x="46" y="26"/>
                        </a:lnTo>
                        <a:lnTo>
                          <a:pt x="50" y="28"/>
                        </a:lnTo>
                        <a:lnTo>
                          <a:pt x="54" y="32"/>
                        </a:lnTo>
                        <a:lnTo>
                          <a:pt x="60" y="36"/>
                        </a:lnTo>
                        <a:lnTo>
                          <a:pt x="64" y="42"/>
                        </a:lnTo>
                        <a:lnTo>
                          <a:pt x="66" y="40"/>
                        </a:lnTo>
                        <a:lnTo>
                          <a:pt x="64" y="42"/>
                        </a:lnTo>
                        <a:lnTo>
                          <a:pt x="66" y="42"/>
                        </a:lnTo>
                        <a:lnTo>
                          <a:pt x="66" y="40"/>
                        </a:lnTo>
                        <a:lnTo>
                          <a:pt x="64" y="42"/>
                        </a:lnTo>
                        <a:close/>
                      </a:path>
                    </a:pathLst>
                  </a:custGeom>
                  <a:solidFill>
                    <a:srgbClr val="000000"/>
                  </a:solidFill>
                  <a:ln w="9525">
                    <a:noFill/>
                    <a:round/>
                    <a:headEnd/>
                    <a:tailEnd/>
                  </a:ln>
                </p:spPr>
                <p:txBody>
                  <a:bodyPr/>
                  <a:lstStyle/>
                  <a:p>
                    <a:endParaRPr lang="es-AR"/>
                  </a:p>
                </p:txBody>
              </p:sp>
              <p:sp>
                <p:nvSpPr>
                  <p:cNvPr id="74977" name="Freeform 462"/>
                  <p:cNvSpPr>
                    <a:spLocks/>
                  </p:cNvSpPr>
                  <p:nvPr/>
                </p:nvSpPr>
                <p:spPr bwMode="auto">
                  <a:xfrm>
                    <a:off x="4612" y="2242"/>
                    <a:ext cx="6" cy="52"/>
                  </a:xfrm>
                  <a:custGeom>
                    <a:avLst/>
                    <a:gdLst>
                      <a:gd name="T0" fmla="*/ 2 w 6"/>
                      <a:gd name="T1" fmla="*/ 0 h 52"/>
                      <a:gd name="T2" fmla="*/ 2 w 6"/>
                      <a:gd name="T3" fmla="*/ 0 h 52"/>
                      <a:gd name="T4" fmla="*/ 2 w 6"/>
                      <a:gd name="T5" fmla="*/ 6 h 52"/>
                      <a:gd name="T6" fmla="*/ 0 w 6"/>
                      <a:gd name="T7" fmla="*/ 22 h 52"/>
                      <a:gd name="T8" fmla="*/ 0 w 6"/>
                      <a:gd name="T9" fmla="*/ 38 h 52"/>
                      <a:gd name="T10" fmla="*/ 4 w 6"/>
                      <a:gd name="T11" fmla="*/ 52 h 52"/>
                      <a:gd name="T12" fmla="*/ 6 w 6"/>
                      <a:gd name="T13" fmla="*/ 52 h 52"/>
                      <a:gd name="T14" fmla="*/ 2 w 6"/>
                      <a:gd name="T15" fmla="*/ 38 h 52"/>
                      <a:gd name="T16" fmla="*/ 2 w 6"/>
                      <a:gd name="T17" fmla="*/ 22 h 52"/>
                      <a:gd name="T18" fmla="*/ 4 w 6"/>
                      <a:gd name="T19" fmla="*/ 6 h 52"/>
                      <a:gd name="T20" fmla="*/ 4 w 6"/>
                      <a:gd name="T21" fmla="*/ 0 h 52"/>
                      <a:gd name="T22" fmla="*/ 2 w 6"/>
                      <a:gd name="T23" fmla="*/ 0 h 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2"/>
                      <a:gd name="T38" fmla="*/ 6 w 6"/>
                      <a:gd name="T39" fmla="*/ 52 h 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2">
                        <a:moveTo>
                          <a:pt x="2" y="0"/>
                        </a:moveTo>
                        <a:lnTo>
                          <a:pt x="2" y="0"/>
                        </a:lnTo>
                        <a:lnTo>
                          <a:pt x="2" y="6"/>
                        </a:lnTo>
                        <a:lnTo>
                          <a:pt x="0" y="22"/>
                        </a:lnTo>
                        <a:lnTo>
                          <a:pt x="0" y="38"/>
                        </a:lnTo>
                        <a:lnTo>
                          <a:pt x="4" y="52"/>
                        </a:lnTo>
                        <a:lnTo>
                          <a:pt x="6" y="52"/>
                        </a:lnTo>
                        <a:lnTo>
                          <a:pt x="2" y="38"/>
                        </a:lnTo>
                        <a:lnTo>
                          <a:pt x="2" y="22"/>
                        </a:lnTo>
                        <a:lnTo>
                          <a:pt x="4" y="6"/>
                        </a:lnTo>
                        <a:lnTo>
                          <a:pt x="4" y="0"/>
                        </a:lnTo>
                        <a:lnTo>
                          <a:pt x="2" y="0"/>
                        </a:lnTo>
                        <a:close/>
                      </a:path>
                    </a:pathLst>
                  </a:custGeom>
                  <a:solidFill>
                    <a:srgbClr val="000000"/>
                  </a:solidFill>
                  <a:ln w="9525">
                    <a:noFill/>
                    <a:round/>
                    <a:headEnd/>
                    <a:tailEnd/>
                  </a:ln>
                </p:spPr>
                <p:txBody>
                  <a:bodyPr/>
                  <a:lstStyle/>
                  <a:p>
                    <a:endParaRPr lang="es-AR"/>
                  </a:p>
                </p:txBody>
              </p:sp>
              <p:sp>
                <p:nvSpPr>
                  <p:cNvPr id="74978" name="Freeform 463"/>
                  <p:cNvSpPr>
                    <a:spLocks/>
                  </p:cNvSpPr>
                  <p:nvPr/>
                </p:nvSpPr>
                <p:spPr bwMode="auto">
                  <a:xfrm>
                    <a:off x="4604" y="2226"/>
                    <a:ext cx="12" cy="14"/>
                  </a:xfrm>
                  <a:custGeom>
                    <a:avLst/>
                    <a:gdLst>
                      <a:gd name="T0" fmla="*/ 0 w 12"/>
                      <a:gd name="T1" fmla="*/ 0 h 14"/>
                      <a:gd name="T2" fmla="*/ 0 w 12"/>
                      <a:gd name="T3" fmla="*/ 0 h 14"/>
                      <a:gd name="T4" fmla="*/ 2 w 12"/>
                      <a:gd name="T5" fmla="*/ 2 h 14"/>
                      <a:gd name="T6" fmla="*/ 2 w 12"/>
                      <a:gd name="T7" fmla="*/ 4 h 14"/>
                      <a:gd name="T8" fmla="*/ 4 w 12"/>
                      <a:gd name="T9" fmla="*/ 6 h 14"/>
                      <a:gd name="T10" fmla="*/ 6 w 12"/>
                      <a:gd name="T11" fmla="*/ 8 h 14"/>
                      <a:gd name="T12" fmla="*/ 8 w 12"/>
                      <a:gd name="T13" fmla="*/ 10 h 14"/>
                      <a:gd name="T14" fmla="*/ 8 w 12"/>
                      <a:gd name="T15" fmla="*/ 12 h 14"/>
                      <a:gd name="T16" fmla="*/ 10 w 12"/>
                      <a:gd name="T17" fmla="*/ 14 h 14"/>
                      <a:gd name="T18" fmla="*/ 10 w 12"/>
                      <a:gd name="T19" fmla="*/ 14 h 14"/>
                      <a:gd name="T20" fmla="*/ 12 w 12"/>
                      <a:gd name="T21" fmla="*/ 14 h 14"/>
                      <a:gd name="T22" fmla="*/ 12 w 12"/>
                      <a:gd name="T23" fmla="*/ 12 h 14"/>
                      <a:gd name="T24" fmla="*/ 10 w 12"/>
                      <a:gd name="T25" fmla="*/ 10 h 14"/>
                      <a:gd name="T26" fmla="*/ 10 w 12"/>
                      <a:gd name="T27" fmla="*/ 8 h 14"/>
                      <a:gd name="T28" fmla="*/ 8 w 12"/>
                      <a:gd name="T29" fmla="*/ 6 h 14"/>
                      <a:gd name="T30" fmla="*/ 6 w 12"/>
                      <a:gd name="T31" fmla="*/ 4 h 14"/>
                      <a:gd name="T32" fmla="*/ 4 w 12"/>
                      <a:gd name="T33" fmla="*/ 2 h 14"/>
                      <a:gd name="T34" fmla="*/ 4 w 12"/>
                      <a:gd name="T35" fmla="*/ 0 h 14"/>
                      <a:gd name="T36" fmla="*/ 2 w 12"/>
                      <a:gd name="T37" fmla="*/ 0 h 14"/>
                      <a:gd name="T38" fmla="*/ 2 w 12"/>
                      <a:gd name="T39" fmla="*/ 0 h 14"/>
                      <a:gd name="T40" fmla="*/ 0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0" y="0"/>
                        </a:moveTo>
                        <a:lnTo>
                          <a:pt x="0" y="0"/>
                        </a:lnTo>
                        <a:lnTo>
                          <a:pt x="2" y="2"/>
                        </a:lnTo>
                        <a:lnTo>
                          <a:pt x="2" y="4"/>
                        </a:lnTo>
                        <a:lnTo>
                          <a:pt x="4" y="6"/>
                        </a:lnTo>
                        <a:lnTo>
                          <a:pt x="6" y="8"/>
                        </a:lnTo>
                        <a:lnTo>
                          <a:pt x="8" y="10"/>
                        </a:lnTo>
                        <a:lnTo>
                          <a:pt x="8" y="12"/>
                        </a:lnTo>
                        <a:lnTo>
                          <a:pt x="10" y="14"/>
                        </a:lnTo>
                        <a:lnTo>
                          <a:pt x="12" y="14"/>
                        </a:lnTo>
                        <a:lnTo>
                          <a:pt x="12" y="12"/>
                        </a:lnTo>
                        <a:lnTo>
                          <a:pt x="10" y="10"/>
                        </a:lnTo>
                        <a:lnTo>
                          <a:pt x="10" y="8"/>
                        </a:lnTo>
                        <a:lnTo>
                          <a:pt x="8" y="6"/>
                        </a:lnTo>
                        <a:lnTo>
                          <a:pt x="6" y="4"/>
                        </a:lnTo>
                        <a:lnTo>
                          <a:pt x="4" y="2"/>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4979" name="Freeform 464"/>
                  <p:cNvSpPr>
                    <a:spLocks/>
                  </p:cNvSpPr>
                  <p:nvPr/>
                </p:nvSpPr>
                <p:spPr bwMode="auto">
                  <a:xfrm>
                    <a:off x="4594" y="2196"/>
                    <a:ext cx="12" cy="30"/>
                  </a:xfrm>
                  <a:custGeom>
                    <a:avLst/>
                    <a:gdLst>
                      <a:gd name="T0" fmla="*/ 0 w 12"/>
                      <a:gd name="T1" fmla="*/ 0 h 30"/>
                      <a:gd name="T2" fmla="*/ 0 w 12"/>
                      <a:gd name="T3" fmla="*/ 2 h 30"/>
                      <a:gd name="T4" fmla="*/ 10 w 12"/>
                      <a:gd name="T5" fmla="*/ 30 h 30"/>
                      <a:gd name="T6" fmla="*/ 12 w 12"/>
                      <a:gd name="T7" fmla="*/ 30 h 30"/>
                      <a:gd name="T8" fmla="*/ 2 w 12"/>
                      <a:gd name="T9" fmla="*/ 0 h 30"/>
                      <a:gd name="T10" fmla="*/ 2 w 12"/>
                      <a:gd name="T11" fmla="*/ 2 h 30"/>
                      <a:gd name="T12" fmla="*/ 2 w 12"/>
                      <a:gd name="T13" fmla="*/ 0 h 30"/>
                      <a:gd name="T14" fmla="*/ 0 w 12"/>
                      <a:gd name="T15" fmla="*/ 0 h 30"/>
                      <a:gd name="T16" fmla="*/ 0 w 12"/>
                      <a:gd name="T17" fmla="*/ 0 h 30"/>
                      <a:gd name="T18" fmla="*/ 0 w 12"/>
                      <a:gd name="T19" fmla="*/ 0 h 30"/>
                      <a:gd name="T20" fmla="*/ 0 w 12"/>
                      <a:gd name="T21" fmla="*/ 2 h 30"/>
                      <a:gd name="T22" fmla="*/ 0 w 12"/>
                      <a:gd name="T23" fmla="*/ 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30"/>
                      <a:gd name="T38" fmla="*/ 12 w 12"/>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30">
                        <a:moveTo>
                          <a:pt x="0" y="0"/>
                        </a:moveTo>
                        <a:lnTo>
                          <a:pt x="0" y="2"/>
                        </a:lnTo>
                        <a:lnTo>
                          <a:pt x="10" y="30"/>
                        </a:lnTo>
                        <a:lnTo>
                          <a:pt x="12" y="3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4980" name="Freeform 465"/>
                  <p:cNvSpPr>
                    <a:spLocks/>
                  </p:cNvSpPr>
                  <p:nvPr/>
                </p:nvSpPr>
                <p:spPr bwMode="auto">
                  <a:xfrm>
                    <a:off x="4542" y="2156"/>
                    <a:ext cx="74" cy="140"/>
                  </a:xfrm>
                  <a:custGeom>
                    <a:avLst/>
                    <a:gdLst>
                      <a:gd name="T0" fmla="*/ 18 w 74"/>
                      <a:gd name="T1" fmla="*/ 108 h 140"/>
                      <a:gd name="T2" fmla="*/ 24 w 74"/>
                      <a:gd name="T3" fmla="*/ 110 h 140"/>
                      <a:gd name="T4" fmla="*/ 30 w 74"/>
                      <a:gd name="T5" fmla="*/ 114 h 140"/>
                      <a:gd name="T6" fmla="*/ 38 w 74"/>
                      <a:gd name="T7" fmla="*/ 116 h 140"/>
                      <a:gd name="T8" fmla="*/ 44 w 74"/>
                      <a:gd name="T9" fmla="*/ 120 h 140"/>
                      <a:gd name="T10" fmla="*/ 52 w 74"/>
                      <a:gd name="T11" fmla="*/ 124 h 140"/>
                      <a:gd name="T12" fmla="*/ 60 w 74"/>
                      <a:gd name="T13" fmla="*/ 130 h 140"/>
                      <a:gd name="T14" fmla="*/ 70 w 74"/>
                      <a:gd name="T15" fmla="*/ 136 h 140"/>
                      <a:gd name="T16" fmla="*/ 74 w 74"/>
                      <a:gd name="T17" fmla="*/ 124 h 140"/>
                      <a:gd name="T18" fmla="*/ 72 w 74"/>
                      <a:gd name="T19" fmla="*/ 92 h 140"/>
                      <a:gd name="T20" fmla="*/ 74 w 74"/>
                      <a:gd name="T21" fmla="*/ 80 h 140"/>
                      <a:gd name="T22" fmla="*/ 70 w 74"/>
                      <a:gd name="T23" fmla="*/ 76 h 140"/>
                      <a:gd name="T24" fmla="*/ 68 w 74"/>
                      <a:gd name="T25" fmla="*/ 72 h 140"/>
                      <a:gd name="T26" fmla="*/ 64 w 74"/>
                      <a:gd name="T27" fmla="*/ 70 h 140"/>
                      <a:gd name="T28" fmla="*/ 64 w 74"/>
                      <a:gd name="T29" fmla="*/ 66 h 140"/>
                      <a:gd name="T30" fmla="*/ 64 w 74"/>
                      <a:gd name="T31" fmla="*/ 60 h 140"/>
                      <a:gd name="T32" fmla="*/ 60 w 74"/>
                      <a:gd name="T33" fmla="*/ 54 h 140"/>
                      <a:gd name="T34" fmla="*/ 56 w 74"/>
                      <a:gd name="T35" fmla="*/ 50 h 140"/>
                      <a:gd name="T36" fmla="*/ 56 w 74"/>
                      <a:gd name="T37" fmla="*/ 46 h 140"/>
                      <a:gd name="T38" fmla="*/ 54 w 74"/>
                      <a:gd name="T39" fmla="*/ 42 h 140"/>
                      <a:gd name="T40" fmla="*/ 52 w 74"/>
                      <a:gd name="T41" fmla="*/ 38 h 140"/>
                      <a:gd name="T42" fmla="*/ 46 w 74"/>
                      <a:gd name="T43" fmla="*/ 36 h 140"/>
                      <a:gd name="T44" fmla="*/ 46 w 74"/>
                      <a:gd name="T45" fmla="*/ 34 h 140"/>
                      <a:gd name="T46" fmla="*/ 46 w 74"/>
                      <a:gd name="T47" fmla="*/ 30 h 140"/>
                      <a:gd name="T48" fmla="*/ 44 w 74"/>
                      <a:gd name="T49" fmla="*/ 26 h 140"/>
                      <a:gd name="T50" fmla="*/ 40 w 74"/>
                      <a:gd name="T51" fmla="*/ 22 h 140"/>
                      <a:gd name="T52" fmla="*/ 38 w 74"/>
                      <a:gd name="T53" fmla="*/ 20 h 140"/>
                      <a:gd name="T54" fmla="*/ 36 w 74"/>
                      <a:gd name="T55" fmla="*/ 14 h 140"/>
                      <a:gd name="T56" fmla="*/ 32 w 74"/>
                      <a:gd name="T57" fmla="*/ 10 h 140"/>
                      <a:gd name="T58" fmla="*/ 26 w 74"/>
                      <a:gd name="T59" fmla="*/ 8 h 140"/>
                      <a:gd name="T60" fmla="*/ 24 w 74"/>
                      <a:gd name="T61" fmla="*/ 6 h 140"/>
                      <a:gd name="T62" fmla="*/ 20 w 74"/>
                      <a:gd name="T63" fmla="*/ 2 h 140"/>
                      <a:gd name="T64" fmla="*/ 16 w 74"/>
                      <a:gd name="T65" fmla="*/ 0 h 140"/>
                      <a:gd name="T66" fmla="*/ 10 w 74"/>
                      <a:gd name="T67" fmla="*/ 0 h 140"/>
                      <a:gd name="T68" fmla="*/ 6 w 74"/>
                      <a:gd name="T69" fmla="*/ 2 h 140"/>
                      <a:gd name="T70" fmla="*/ 2 w 74"/>
                      <a:gd name="T71" fmla="*/ 6 h 140"/>
                      <a:gd name="T72" fmla="*/ 0 w 74"/>
                      <a:gd name="T73" fmla="*/ 10 h 140"/>
                      <a:gd name="T74" fmla="*/ 0 w 74"/>
                      <a:gd name="T75" fmla="*/ 14 h 140"/>
                      <a:gd name="T76" fmla="*/ 0 w 74"/>
                      <a:gd name="T77" fmla="*/ 20 h 140"/>
                      <a:gd name="T78" fmla="*/ 0 w 74"/>
                      <a:gd name="T79" fmla="*/ 28 h 140"/>
                      <a:gd name="T80" fmla="*/ 0 w 74"/>
                      <a:gd name="T81" fmla="*/ 36 h 140"/>
                      <a:gd name="T82" fmla="*/ 0 w 74"/>
                      <a:gd name="T83" fmla="*/ 48 h 140"/>
                      <a:gd name="T84" fmla="*/ 2 w 74"/>
                      <a:gd name="T85" fmla="*/ 54 h 140"/>
                      <a:gd name="T86" fmla="*/ 2 w 74"/>
                      <a:gd name="T87" fmla="*/ 60 h 140"/>
                      <a:gd name="T88" fmla="*/ 4 w 74"/>
                      <a:gd name="T89" fmla="*/ 64 h 140"/>
                      <a:gd name="T90" fmla="*/ 6 w 74"/>
                      <a:gd name="T91" fmla="*/ 68 h 140"/>
                      <a:gd name="T92" fmla="*/ 6 w 74"/>
                      <a:gd name="T93" fmla="*/ 76 h 140"/>
                      <a:gd name="T94" fmla="*/ 8 w 74"/>
                      <a:gd name="T95" fmla="*/ 86 h 140"/>
                      <a:gd name="T96" fmla="*/ 10 w 74"/>
                      <a:gd name="T97" fmla="*/ 94 h 140"/>
                      <a:gd name="T98" fmla="*/ 12 w 74"/>
                      <a:gd name="T99" fmla="*/ 104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4"/>
                      <a:gd name="T151" fmla="*/ 0 h 140"/>
                      <a:gd name="T152" fmla="*/ 74 w 7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4" h="140">
                        <a:moveTo>
                          <a:pt x="14" y="106"/>
                        </a:moveTo>
                        <a:lnTo>
                          <a:pt x="18" y="108"/>
                        </a:lnTo>
                        <a:lnTo>
                          <a:pt x="20" y="110"/>
                        </a:lnTo>
                        <a:lnTo>
                          <a:pt x="24" y="110"/>
                        </a:lnTo>
                        <a:lnTo>
                          <a:pt x="26" y="112"/>
                        </a:lnTo>
                        <a:lnTo>
                          <a:pt x="30" y="114"/>
                        </a:lnTo>
                        <a:lnTo>
                          <a:pt x="34" y="114"/>
                        </a:lnTo>
                        <a:lnTo>
                          <a:pt x="38" y="116"/>
                        </a:lnTo>
                        <a:lnTo>
                          <a:pt x="40" y="118"/>
                        </a:lnTo>
                        <a:lnTo>
                          <a:pt x="44" y="120"/>
                        </a:lnTo>
                        <a:lnTo>
                          <a:pt x="48" y="122"/>
                        </a:lnTo>
                        <a:lnTo>
                          <a:pt x="52" y="124"/>
                        </a:lnTo>
                        <a:lnTo>
                          <a:pt x="56" y="126"/>
                        </a:lnTo>
                        <a:lnTo>
                          <a:pt x="60" y="130"/>
                        </a:lnTo>
                        <a:lnTo>
                          <a:pt x="64" y="132"/>
                        </a:lnTo>
                        <a:lnTo>
                          <a:pt x="70" y="136"/>
                        </a:lnTo>
                        <a:lnTo>
                          <a:pt x="74" y="140"/>
                        </a:lnTo>
                        <a:lnTo>
                          <a:pt x="74" y="124"/>
                        </a:lnTo>
                        <a:lnTo>
                          <a:pt x="72" y="108"/>
                        </a:lnTo>
                        <a:lnTo>
                          <a:pt x="72" y="92"/>
                        </a:lnTo>
                        <a:lnTo>
                          <a:pt x="74" y="82"/>
                        </a:lnTo>
                        <a:lnTo>
                          <a:pt x="74" y="80"/>
                        </a:lnTo>
                        <a:lnTo>
                          <a:pt x="72" y="78"/>
                        </a:lnTo>
                        <a:lnTo>
                          <a:pt x="70" y="76"/>
                        </a:lnTo>
                        <a:lnTo>
                          <a:pt x="70" y="74"/>
                        </a:lnTo>
                        <a:lnTo>
                          <a:pt x="68" y="72"/>
                        </a:lnTo>
                        <a:lnTo>
                          <a:pt x="66" y="70"/>
                        </a:lnTo>
                        <a:lnTo>
                          <a:pt x="64" y="70"/>
                        </a:lnTo>
                        <a:lnTo>
                          <a:pt x="64" y="66"/>
                        </a:lnTo>
                        <a:lnTo>
                          <a:pt x="64" y="64"/>
                        </a:lnTo>
                        <a:lnTo>
                          <a:pt x="64" y="60"/>
                        </a:lnTo>
                        <a:lnTo>
                          <a:pt x="62" y="56"/>
                        </a:lnTo>
                        <a:lnTo>
                          <a:pt x="60" y="54"/>
                        </a:lnTo>
                        <a:lnTo>
                          <a:pt x="58" y="52"/>
                        </a:lnTo>
                        <a:lnTo>
                          <a:pt x="56" y="50"/>
                        </a:lnTo>
                        <a:lnTo>
                          <a:pt x="54" y="50"/>
                        </a:lnTo>
                        <a:lnTo>
                          <a:pt x="56" y="46"/>
                        </a:lnTo>
                        <a:lnTo>
                          <a:pt x="56" y="44"/>
                        </a:lnTo>
                        <a:lnTo>
                          <a:pt x="54" y="42"/>
                        </a:lnTo>
                        <a:lnTo>
                          <a:pt x="54" y="40"/>
                        </a:lnTo>
                        <a:lnTo>
                          <a:pt x="52" y="38"/>
                        </a:lnTo>
                        <a:lnTo>
                          <a:pt x="50" y="38"/>
                        </a:lnTo>
                        <a:lnTo>
                          <a:pt x="46" y="36"/>
                        </a:lnTo>
                        <a:lnTo>
                          <a:pt x="46" y="34"/>
                        </a:lnTo>
                        <a:lnTo>
                          <a:pt x="46" y="32"/>
                        </a:lnTo>
                        <a:lnTo>
                          <a:pt x="46" y="30"/>
                        </a:lnTo>
                        <a:lnTo>
                          <a:pt x="46" y="28"/>
                        </a:lnTo>
                        <a:lnTo>
                          <a:pt x="44" y="26"/>
                        </a:lnTo>
                        <a:lnTo>
                          <a:pt x="42" y="24"/>
                        </a:lnTo>
                        <a:lnTo>
                          <a:pt x="40" y="22"/>
                        </a:lnTo>
                        <a:lnTo>
                          <a:pt x="38" y="22"/>
                        </a:lnTo>
                        <a:lnTo>
                          <a:pt x="38" y="20"/>
                        </a:lnTo>
                        <a:lnTo>
                          <a:pt x="38" y="18"/>
                        </a:lnTo>
                        <a:lnTo>
                          <a:pt x="36" y="14"/>
                        </a:lnTo>
                        <a:lnTo>
                          <a:pt x="34" y="12"/>
                        </a:lnTo>
                        <a:lnTo>
                          <a:pt x="32" y="10"/>
                        </a:lnTo>
                        <a:lnTo>
                          <a:pt x="30" y="8"/>
                        </a:lnTo>
                        <a:lnTo>
                          <a:pt x="26" y="8"/>
                        </a:lnTo>
                        <a:lnTo>
                          <a:pt x="24" y="8"/>
                        </a:lnTo>
                        <a:lnTo>
                          <a:pt x="24" y="6"/>
                        </a:lnTo>
                        <a:lnTo>
                          <a:pt x="22" y="4"/>
                        </a:lnTo>
                        <a:lnTo>
                          <a:pt x="20" y="2"/>
                        </a:lnTo>
                        <a:lnTo>
                          <a:pt x="18" y="2"/>
                        </a:lnTo>
                        <a:lnTo>
                          <a:pt x="16" y="0"/>
                        </a:lnTo>
                        <a:lnTo>
                          <a:pt x="12" y="0"/>
                        </a:lnTo>
                        <a:lnTo>
                          <a:pt x="10" y="0"/>
                        </a:lnTo>
                        <a:lnTo>
                          <a:pt x="8" y="2"/>
                        </a:lnTo>
                        <a:lnTo>
                          <a:pt x="6" y="2"/>
                        </a:lnTo>
                        <a:lnTo>
                          <a:pt x="4" y="4"/>
                        </a:lnTo>
                        <a:lnTo>
                          <a:pt x="2" y="6"/>
                        </a:lnTo>
                        <a:lnTo>
                          <a:pt x="0" y="8"/>
                        </a:lnTo>
                        <a:lnTo>
                          <a:pt x="0" y="10"/>
                        </a:lnTo>
                        <a:lnTo>
                          <a:pt x="0" y="14"/>
                        </a:lnTo>
                        <a:lnTo>
                          <a:pt x="2" y="16"/>
                        </a:lnTo>
                        <a:lnTo>
                          <a:pt x="0" y="20"/>
                        </a:lnTo>
                        <a:lnTo>
                          <a:pt x="0" y="24"/>
                        </a:lnTo>
                        <a:lnTo>
                          <a:pt x="0" y="28"/>
                        </a:lnTo>
                        <a:lnTo>
                          <a:pt x="4" y="30"/>
                        </a:lnTo>
                        <a:lnTo>
                          <a:pt x="0" y="36"/>
                        </a:lnTo>
                        <a:lnTo>
                          <a:pt x="0" y="42"/>
                        </a:lnTo>
                        <a:lnTo>
                          <a:pt x="0" y="48"/>
                        </a:lnTo>
                        <a:lnTo>
                          <a:pt x="4" y="52"/>
                        </a:lnTo>
                        <a:lnTo>
                          <a:pt x="2" y="54"/>
                        </a:lnTo>
                        <a:lnTo>
                          <a:pt x="2" y="56"/>
                        </a:lnTo>
                        <a:lnTo>
                          <a:pt x="2" y="60"/>
                        </a:lnTo>
                        <a:lnTo>
                          <a:pt x="2" y="62"/>
                        </a:lnTo>
                        <a:lnTo>
                          <a:pt x="4" y="64"/>
                        </a:lnTo>
                        <a:lnTo>
                          <a:pt x="4" y="68"/>
                        </a:lnTo>
                        <a:lnTo>
                          <a:pt x="6" y="68"/>
                        </a:lnTo>
                        <a:lnTo>
                          <a:pt x="8" y="70"/>
                        </a:lnTo>
                        <a:lnTo>
                          <a:pt x="6" y="76"/>
                        </a:lnTo>
                        <a:lnTo>
                          <a:pt x="6" y="82"/>
                        </a:lnTo>
                        <a:lnTo>
                          <a:pt x="8" y="86"/>
                        </a:lnTo>
                        <a:lnTo>
                          <a:pt x="12" y="88"/>
                        </a:lnTo>
                        <a:lnTo>
                          <a:pt x="10" y="94"/>
                        </a:lnTo>
                        <a:lnTo>
                          <a:pt x="10" y="100"/>
                        </a:lnTo>
                        <a:lnTo>
                          <a:pt x="12" y="104"/>
                        </a:lnTo>
                        <a:lnTo>
                          <a:pt x="14" y="106"/>
                        </a:lnTo>
                        <a:close/>
                      </a:path>
                    </a:pathLst>
                  </a:custGeom>
                  <a:solidFill>
                    <a:srgbClr val="CC8C00"/>
                  </a:solidFill>
                  <a:ln w="9525">
                    <a:noFill/>
                    <a:round/>
                    <a:headEnd/>
                    <a:tailEnd/>
                  </a:ln>
                </p:spPr>
                <p:txBody>
                  <a:bodyPr/>
                  <a:lstStyle/>
                  <a:p>
                    <a:endParaRPr lang="es-AR"/>
                  </a:p>
                </p:txBody>
              </p:sp>
              <p:sp>
                <p:nvSpPr>
                  <p:cNvPr id="74981" name="Freeform 466"/>
                  <p:cNvSpPr>
                    <a:spLocks/>
                  </p:cNvSpPr>
                  <p:nvPr/>
                </p:nvSpPr>
                <p:spPr bwMode="auto">
                  <a:xfrm>
                    <a:off x="4556" y="2262"/>
                    <a:ext cx="62" cy="36"/>
                  </a:xfrm>
                  <a:custGeom>
                    <a:avLst/>
                    <a:gdLst>
                      <a:gd name="T0" fmla="*/ 60 w 62"/>
                      <a:gd name="T1" fmla="*/ 34 h 36"/>
                      <a:gd name="T2" fmla="*/ 62 w 62"/>
                      <a:gd name="T3" fmla="*/ 34 h 36"/>
                      <a:gd name="T4" fmla="*/ 56 w 62"/>
                      <a:gd name="T5" fmla="*/ 30 h 36"/>
                      <a:gd name="T6" fmla="*/ 52 w 62"/>
                      <a:gd name="T7" fmla="*/ 26 h 36"/>
                      <a:gd name="T8" fmla="*/ 48 w 62"/>
                      <a:gd name="T9" fmla="*/ 22 h 36"/>
                      <a:gd name="T10" fmla="*/ 44 w 62"/>
                      <a:gd name="T11" fmla="*/ 18 h 36"/>
                      <a:gd name="T12" fmla="*/ 40 w 62"/>
                      <a:gd name="T13" fmla="*/ 16 h 36"/>
                      <a:gd name="T14" fmla="*/ 36 w 62"/>
                      <a:gd name="T15" fmla="*/ 14 h 36"/>
                      <a:gd name="T16" fmla="*/ 32 w 62"/>
                      <a:gd name="T17" fmla="*/ 12 h 36"/>
                      <a:gd name="T18" fmla="*/ 28 w 62"/>
                      <a:gd name="T19" fmla="*/ 10 h 36"/>
                      <a:gd name="T20" fmla="*/ 24 w 62"/>
                      <a:gd name="T21" fmla="*/ 8 h 36"/>
                      <a:gd name="T22" fmla="*/ 20 w 62"/>
                      <a:gd name="T23" fmla="*/ 6 h 36"/>
                      <a:gd name="T24" fmla="*/ 18 w 62"/>
                      <a:gd name="T25" fmla="*/ 6 h 36"/>
                      <a:gd name="T26" fmla="*/ 14 w 62"/>
                      <a:gd name="T27" fmla="*/ 4 h 36"/>
                      <a:gd name="T28" fmla="*/ 10 w 62"/>
                      <a:gd name="T29" fmla="*/ 4 h 36"/>
                      <a:gd name="T30" fmla="*/ 8 w 62"/>
                      <a:gd name="T31" fmla="*/ 2 h 36"/>
                      <a:gd name="T32" fmla="*/ 4 w 62"/>
                      <a:gd name="T33" fmla="*/ 0 h 36"/>
                      <a:gd name="T34" fmla="*/ 2 w 62"/>
                      <a:gd name="T35" fmla="*/ 0 h 36"/>
                      <a:gd name="T36" fmla="*/ 0 w 62"/>
                      <a:gd name="T37" fmla="*/ 2 h 36"/>
                      <a:gd name="T38" fmla="*/ 4 w 62"/>
                      <a:gd name="T39" fmla="*/ 4 h 36"/>
                      <a:gd name="T40" fmla="*/ 6 w 62"/>
                      <a:gd name="T41" fmla="*/ 4 h 36"/>
                      <a:gd name="T42" fmla="*/ 10 w 62"/>
                      <a:gd name="T43" fmla="*/ 6 h 36"/>
                      <a:gd name="T44" fmla="*/ 14 w 62"/>
                      <a:gd name="T45" fmla="*/ 6 h 36"/>
                      <a:gd name="T46" fmla="*/ 16 w 62"/>
                      <a:gd name="T47" fmla="*/ 8 h 36"/>
                      <a:gd name="T48" fmla="*/ 20 w 62"/>
                      <a:gd name="T49" fmla="*/ 10 h 36"/>
                      <a:gd name="T50" fmla="*/ 24 w 62"/>
                      <a:gd name="T51" fmla="*/ 10 h 36"/>
                      <a:gd name="T52" fmla="*/ 28 w 62"/>
                      <a:gd name="T53" fmla="*/ 12 h 36"/>
                      <a:gd name="T54" fmla="*/ 30 w 62"/>
                      <a:gd name="T55" fmla="*/ 14 h 36"/>
                      <a:gd name="T56" fmla="*/ 34 w 62"/>
                      <a:gd name="T57" fmla="*/ 16 h 36"/>
                      <a:gd name="T58" fmla="*/ 38 w 62"/>
                      <a:gd name="T59" fmla="*/ 18 h 36"/>
                      <a:gd name="T60" fmla="*/ 42 w 62"/>
                      <a:gd name="T61" fmla="*/ 22 h 36"/>
                      <a:gd name="T62" fmla="*/ 46 w 62"/>
                      <a:gd name="T63" fmla="*/ 24 h 36"/>
                      <a:gd name="T64" fmla="*/ 50 w 62"/>
                      <a:gd name="T65" fmla="*/ 28 h 36"/>
                      <a:gd name="T66" fmla="*/ 54 w 62"/>
                      <a:gd name="T67" fmla="*/ 32 h 36"/>
                      <a:gd name="T68" fmla="*/ 60 w 62"/>
                      <a:gd name="T69" fmla="*/ 36 h 36"/>
                      <a:gd name="T70" fmla="*/ 62 w 62"/>
                      <a:gd name="T71" fmla="*/ 34 h 36"/>
                      <a:gd name="T72" fmla="*/ 60 w 62"/>
                      <a:gd name="T73" fmla="*/ 36 h 36"/>
                      <a:gd name="T74" fmla="*/ 60 w 62"/>
                      <a:gd name="T75" fmla="*/ 36 h 36"/>
                      <a:gd name="T76" fmla="*/ 62 w 62"/>
                      <a:gd name="T77" fmla="*/ 36 h 36"/>
                      <a:gd name="T78" fmla="*/ 62 w 62"/>
                      <a:gd name="T79" fmla="*/ 34 h 36"/>
                      <a:gd name="T80" fmla="*/ 62 w 62"/>
                      <a:gd name="T81" fmla="*/ 34 h 36"/>
                      <a:gd name="T82" fmla="*/ 60 w 62"/>
                      <a:gd name="T83" fmla="*/ 34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2"/>
                      <a:gd name="T127" fmla="*/ 0 h 36"/>
                      <a:gd name="T128" fmla="*/ 62 w 62"/>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2" h="36">
                        <a:moveTo>
                          <a:pt x="60" y="34"/>
                        </a:moveTo>
                        <a:lnTo>
                          <a:pt x="62" y="34"/>
                        </a:lnTo>
                        <a:lnTo>
                          <a:pt x="56" y="30"/>
                        </a:lnTo>
                        <a:lnTo>
                          <a:pt x="52" y="26"/>
                        </a:lnTo>
                        <a:lnTo>
                          <a:pt x="48" y="22"/>
                        </a:lnTo>
                        <a:lnTo>
                          <a:pt x="44" y="18"/>
                        </a:lnTo>
                        <a:lnTo>
                          <a:pt x="40" y="16"/>
                        </a:lnTo>
                        <a:lnTo>
                          <a:pt x="36" y="14"/>
                        </a:lnTo>
                        <a:lnTo>
                          <a:pt x="32" y="12"/>
                        </a:lnTo>
                        <a:lnTo>
                          <a:pt x="28" y="10"/>
                        </a:lnTo>
                        <a:lnTo>
                          <a:pt x="24" y="8"/>
                        </a:lnTo>
                        <a:lnTo>
                          <a:pt x="20" y="6"/>
                        </a:lnTo>
                        <a:lnTo>
                          <a:pt x="18" y="6"/>
                        </a:lnTo>
                        <a:lnTo>
                          <a:pt x="14" y="4"/>
                        </a:lnTo>
                        <a:lnTo>
                          <a:pt x="10" y="4"/>
                        </a:lnTo>
                        <a:lnTo>
                          <a:pt x="8" y="2"/>
                        </a:lnTo>
                        <a:lnTo>
                          <a:pt x="4" y="0"/>
                        </a:lnTo>
                        <a:lnTo>
                          <a:pt x="2" y="0"/>
                        </a:lnTo>
                        <a:lnTo>
                          <a:pt x="0" y="2"/>
                        </a:lnTo>
                        <a:lnTo>
                          <a:pt x="4" y="4"/>
                        </a:lnTo>
                        <a:lnTo>
                          <a:pt x="6" y="4"/>
                        </a:lnTo>
                        <a:lnTo>
                          <a:pt x="10" y="6"/>
                        </a:lnTo>
                        <a:lnTo>
                          <a:pt x="14" y="6"/>
                        </a:lnTo>
                        <a:lnTo>
                          <a:pt x="16" y="8"/>
                        </a:lnTo>
                        <a:lnTo>
                          <a:pt x="20" y="10"/>
                        </a:lnTo>
                        <a:lnTo>
                          <a:pt x="24" y="10"/>
                        </a:lnTo>
                        <a:lnTo>
                          <a:pt x="28" y="12"/>
                        </a:lnTo>
                        <a:lnTo>
                          <a:pt x="30" y="14"/>
                        </a:lnTo>
                        <a:lnTo>
                          <a:pt x="34" y="16"/>
                        </a:lnTo>
                        <a:lnTo>
                          <a:pt x="38" y="18"/>
                        </a:lnTo>
                        <a:lnTo>
                          <a:pt x="42" y="22"/>
                        </a:lnTo>
                        <a:lnTo>
                          <a:pt x="46" y="24"/>
                        </a:lnTo>
                        <a:lnTo>
                          <a:pt x="50" y="28"/>
                        </a:lnTo>
                        <a:lnTo>
                          <a:pt x="54" y="32"/>
                        </a:lnTo>
                        <a:lnTo>
                          <a:pt x="60" y="36"/>
                        </a:lnTo>
                        <a:lnTo>
                          <a:pt x="62" y="34"/>
                        </a:lnTo>
                        <a:lnTo>
                          <a:pt x="60" y="36"/>
                        </a:lnTo>
                        <a:lnTo>
                          <a:pt x="62" y="36"/>
                        </a:lnTo>
                        <a:lnTo>
                          <a:pt x="62" y="34"/>
                        </a:lnTo>
                        <a:lnTo>
                          <a:pt x="60" y="34"/>
                        </a:lnTo>
                        <a:close/>
                      </a:path>
                    </a:pathLst>
                  </a:custGeom>
                  <a:solidFill>
                    <a:srgbClr val="000000"/>
                  </a:solidFill>
                  <a:ln w="9525">
                    <a:noFill/>
                    <a:round/>
                    <a:headEnd/>
                    <a:tailEnd/>
                  </a:ln>
                </p:spPr>
                <p:txBody>
                  <a:bodyPr/>
                  <a:lstStyle/>
                  <a:p>
                    <a:endParaRPr lang="es-AR"/>
                  </a:p>
                </p:txBody>
              </p:sp>
              <p:sp>
                <p:nvSpPr>
                  <p:cNvPr id="74982" name="Freeform 467"/>
                  <p:cNvSpPr>
                    <a:spLocks/>
                  </p:cNvSpPr>
                  <p:nvPr/>
                </p:nvSpPr>
                <p:spPr bwMode="auto">
                  <a:xfrm>
                    <a:off x="4614" y="2236"/>
                    <a:ext cx="4" cy="60"/>
                  </a:xfrm>
                  <a:custGeom>
                    <a:avLst/>
                    <a:gdLst>
                      <a:gd name="T0" fmla="*/ 2 w 4"/>
                      <a:gd name="T1" fmla="*/ 2 h 60"/>
                      <a:gd name="T2" fmla="*/ 2 w 4"/>
                      <a:gd name="T3" fmla="*/ 2 h 60"/>
                      <a:gd name="T4" fmla="*/ 0 w 4"/>
                      <a:gd name="T5" fmla="*/ 12 h 60"/>
                      <a:gd name="T6" fmla="*/ 0 w 4"/>
                      <a:gd name="T7" fmla="*/ 26 h 60"/>
                      <a:gd name="T8" fmla="*/ 0 w 4"/>
                      <a:gd name="T9" fmla="*/ 44 h 60"/>
                      <a:gd name="T10" fmla="*/ 0 w 4"/>
                      <a:gd name="T11" fmla="*/ 60 h 60"/>
                      <a:gd name="T12" fmla="*/ 4 w 4"/>
                      <a:gd name="T13" fmla="*/ 60 h 60"/>
                      <a:gd name="T14" fmla="*/ 4 w 4"/>
                      <a:gd name="T15" fmla="*/ 44 h 60"/>
                      <a:gd name="T16" fmla="*/ 2 w 4"/>
                      <a:gd name="T17" fmla="*/ 26 h 60"/>
                      <a:gd name="T18" fmla="*/ 2 w 4"/>
                      <a:gd name="T19" fmla="*/ 12 h 60"/>
                      <a:gd name="T20" fmla="*/ 4 w 4"/>
                      <a:gd name="T21" fmla="*/ 2 h 60"/>
                      <a:gd name="T22" fmla="*/ 4 w 4"/>
                      <a:gd name="T23" fmla="*/ 2 h 60"/>
                      <a:gd name="T24" fmla="*/ 4 w 4"/>
                      <a:gd name="T25" fmla="*/ 2 h 60"/>
                      <a:gd name="T26" fmla="*/ 4 w 4"/>
                      <a:gd name="T27" fmla="*/ 0 h 60"/>
                      <a:gd name="T28" fmla="*/ 2 w 4"/>
                      <a:gd name="T29" fmla="*/ 0 h 60"/>
                      <a:gd name="T30" fmla="*/ 2 w 4"/>
                      <a:gd name="T31" fmla="*/ 0 h 60"/>
                      <a:gd name="T32" fmla="*/ 2 w 4"/>
                      <a:gd name="T33" fmla="*/ 2 h 60"/>
                      <a:gd name="T34" fmla="*/ 2 w 4"/>
                      <a:gd name="T35" fmla="*/ 2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
                      <a:gd name="T55" fmla="*/ 0 h 60"/>
                      <a:gd name="T56" fmla="*/ 4 w 4"/>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 h="60">
                        <a:moveTo>
                          <a:pt x="2" y="2"/>
                        </a:moveTo>
                        <a:lnTo>
                          <a:pt x="2" y="2"/>
                        </a:lnTo>
                        <a:lnTo>
                          <a:pt x="0" y="12"/>
                        </a:lnTo>
                        <a:lnTo>
                          <a:pt x="0" y="26"/>
                        </a:lnTo>
                        <a:lnTo>
                          <a:pt x="0" y="44"/>
                        </a:lnTo>
                        <a:lnTo>
                          <a:pt x="0" y="60"/>
                        </a:lnTo>
                        <a:lnTo>
                          <a:pt x="4" y="60"/>
                        </a:lnTo>
                        <a:lnTo>
                          <a:pt x="4" y="44"/>
                        </a:lnTo>
                        <a:lnTo>
                          <a:pt x="2" y="26"/>
                        </a:lnTo>
                        <a:lnTo>
                          <a:pt x="2" y="12"/>
                        </a:lnTo>
                        <a:lnTo>
                          <a:pt x="4" y="2"/>
                        </a:lnTo>
                        <a:lnTo>
                          <a:pt x="4" y="0"/>
                        </a:lnTo>
                        <a:lnTo>
                          <a:pt x="2" y="0"/>
                        </a:lnTo>
                        <a:lnTo>
                          <a:pt x="2" y="2"/>
                        </a:lnTo>
                        <a:close/>
                      </a:path>
                    </a:pathLst>
                  </a:custGeom>
                  <a:solidFill>
                    <a:srgbClr val="000000"/>
                  </a:solidFill>
                  <a:ln w="9525">
                    <a:noFill/>
                    <a:round/>
                    <a:headEnd/>
                    <a:tailEnd/>
                  </a:ln>
                </p:spPr>
                <p:txBody>
                  <a:bodyPr/>
                  <a:lstStyle/>
                  <a:p>
                    <a:endParaRPr lang="es-AR"/>
                  </a:p>
                </p:txBody>
              </p:sp>
              <p:sp>
                <p:nvSpPr>
                  <p:cNvPr id="74983" name="Freeform 468"/>
                  <p:cNvSpPr>
                    <a:spLocks/>
                  </p:cNvSpPr>
                  <p:nvPr/>
                </p:nvSpPr>
                <p:spPr bwMode="auto">
                  <a:xfrm>
                    <a:off x="4606" y="2224"/>
                    <a:ext cx="12" cy="14"/>
                  </a:xfrm>
                  <a:custGeom>
                    <a:avLst/>
                    <a:gdLst>
                      <a:gd name="T0" fmla="*/ 0 w 12"/>
                      <a:gd name="T1" fmla="*/ 0 h 14"/>
                      <a:gd name="T2" fmla="*/ 0 w 12"/>
                      <a:gd name="T3" fmla="*/ 2 h 14"/>
                      <a:gd name="T4" fmla="*/ 0 w 12"/>
                      <a:gd name="T5" fmla="*/ 2 h 14"/>
                      <a:gd name="T6" fmla="*/ 2 w 12"/>
                      <a:gd name="T7" fmla="*/ 4 h 14"/>
                      <a:gd name="T8" fmla="*/ 4 w 12"/>
                      <a:gd name="T9" fmla="*/ 4 h 14"/>
                      <a:gd name="T10" fmla="*/ 6 w 12"/>
                      <a:gd name="T11" fmla="*/ 6 h 14"/>
                      <a:gd name="T12" fmla="*/ 6 w 12"/>
                      <a:gd name="T13" fmla="*/ 8 h 14"/>
                      <a:gd name="T14" fmla="*/ 8 w 12"/>
                      <a:gd name="T15" fmla="*/ 10 h 14"/>
                      <a:gd name="T16" fmla="*/ 8 w 12"/>
                      <a:gd name="T17" fmla="*/ 12 h 14"/>
                      <a:gd name="T18" fmla="*/ 10 w 12"/>
                      <a:gd name="T19" fmla="*/ 14 h 14"/>
                      <a:gd name="T20" fmla="*/ 12 w 12"/>
                      <a:gd name="T21" fmla="*/ 14 h 14"/>
                      <a:gd name="T22" fmla="*/ 10 w 12"/>
                      <a:gd name="T23" fmla="*/ 10 h 14"/>
                      <a:gd name="T24" fmla="*/ 10 w 12"/>
                      <a:gd name="T25" fmla="*/ 8 h 14"/>
                      <a:gd name="T26" fmla="*/ 8 w 12"/>
                      <a:gd name="T27" fmla="*/ 6 h 14"/>
                      <a:gd name="T28" fmla="*/ 6 w 12"/>
                      <a:gd name="T29" fmla="*/ 4 h 14"/>
                      <a:gd name="T30" fmla="*/ 6 w 12"/>
                      <a:gd name="T31" fmla="*/ 2 h 14"/>
                      <a:gd name="T32" fmla="*/ 4 w 12"/>
                      <a:gd name="T33" fmla="*/ 2 h 14"/>
                      <a:gd name="T34" fmla="*/ 2 w 12"/>
                      <a:gd name="T35" fmla="*/ 0 h 14"/>
                      <a:gd name="T36" fmla="*/ 0 w 12"/>
                      <a:gd name="T37" fmla="*/ 0 h 14"/>
                      <a:gd name="T38" fmla="*/ 2 w 12"/>
                      <a:gd name="T39" fmla="*/ 2 h 14"/>
                      <a:gd name="T40" fmla="*/ 0 w 12"/>
                      <a:gd name="T41" fmla="*/ 0 h 14"/>
                      <a:gd name="T42" fmla="*/ 0 w 12"/>
                      <a:gd name="T43" fmla="*/ 0 h 14"/>
                      <a:gd name="T44" fmla="*/ 0 w 12"/>
                      <a:gd name="T45" fmla="*/ 0 h 14"/>
                      <a:gd name="T46" fmla="*/ 0 w 12"/>
                      <a:gd name="T47" fmla="*/ 2 h 14"/>
                      <a:gd name="T48" fmla="*/ 0 w 12"/>
                      <a:gd name="T49" fmla="*/ 2 h 14"/>
                      <a:gd name="T50" fmla="*/ 0 w 12"/>
                      <a:gd name="T51" fmla="*/ 0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4"/>
                      <a:gd name="T80" fmla="*/ 12 w 12"/>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4">
                        <a:moveTo>
                          <a:pt x="0" y="0"/>
                        </a:moveTo>
                        <a:lnTo>
                          <a:pt x="0" y="2"/>
                        </a:lnTo>
                        <a:lnTo>
                          <a:pt x="2" y="4"/>
                        </a:lnTo>
                        <a:lnTo>
                          <a:pt x="4" y="4"/>
                        </a:lnTo>
                        <a:lnTo>
                          <a:pt x="6" y="6"/>
                        </a:lnTo>
                        <a:lnTo>
                          <a:pt x="6" y="8"/>
                        </a:lnTo>
                        <a:lnTo>
                          <a:pt x="8" y="10"/>
                        </a:lnTo>
                        <a:lnTo>
                          <a:pt x="8" y="12"/>
                        </a:lnTo>
                        <a:lnTo>
                          <a:pt x="10" y="14"/>
                        </a:lnTo>
                        <a:lnTo>
                          <a:pt x="12" y="14"/>
                        </a:lnTo>
                        <a:lnTo>
                          <a:pt x="10" y="10"/>
                        </a:lnTo>
                        <a:lnTo>
                          <a:pt x="10" y="8"/>
                        </a:lnTo>
                        <a:lnTo>
                          <a:pt x="8" y="6"/>
                        </a:lnTo>
                        <a:lnTo>
                          <a:pt x="6" y="4"/>
                        </a:lnTo>
                        <a:lnTo>
                          <a:pt x="6" y="2"/>
                        </a:lnTo>
                        <a:lnTo>
                          <a:pt x="4" y="2"/>
                        </a:lnTo>
                        <a:lnTo>
                          <a:pt x="2"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4984" name="Freeform 469"/>
                  <p:cNvSpPr>
                    <a:spLocks/>
                  </p:cNvSpPr>
                  <p:nvPr/>
                </p:nvSpPr>
                <p:spPr bwMode="auto">
                  <a:xfrm>
                    <a:off x="4596" y="2204"/>
                    <a:ext cx="12" cy="20"/>
                  </a:xfrm>
                  <a:custGeom>
                    <a:avLst/>
                    <a:gdLst>
                      <a:gd name="T0" fmla="*/ 0 w 12"/>
                      <a:gd name="T1" fmla="*/ 0 h 20"/>
                      <a:gd name="T2" fmla="*/ 0 w 12"/>
                      <a:gd name="T3" fmla="*/ 2 h 20"/>
                      <a:gd name="T4" fmla="*/ 2 w 12"/>
                      <a:gd name="T5" fmla="*/ 4 h 20"/>
                      <a:gd name="T6" fmla="*/ 4 w 12"/>
                      <a:gd name="T7" fmla="*/ 4 h 20"/>
                      <a:gd name="T8" fmla="*/ 6 w 12"/>
                      <a:gd name="T9" fmla="*/ 6 h 20"/>
                      <a:gd name="T10" fmla="*/ 8 w 12"/>
                      <a:gd name="T11" fmla="*/ 10 h 20"/>
                      <a:gd name="T12" fmla="*/ 8 w 12"/>
                      <a:gd name="T13" fmla="*/ 12 h 20"/>
                      <a:gd name="T14" fmla="*/ 10 w 12"/>
                      <a:gd name="T15" fmla="*/ 16 h 20"/>
                      <a:gd name="T16" fmla="*/ 8 w 12"/>
                      <a:gd name="T17" fmla="*/ 18 h 20"/>
                      <a:gd name="T18" fmla="*/ 8 w 12"/>
                      <a:gd name="T19" fmla="*/ 20 h 20"/>
                      <a:gd name="T20" fmla="*/ 12 w 12"/>
                      <a:gd name="T21" fmla="*/ 20 h 20"/>
                      <a:gd name="T22" fmla="*/ 12 w 12"/>
                      <a:gd name="T23" fmla="*/ 18 h 20"/>
                      <a:gd name="T24" fmla="*/ 12 w 12"/>
                      <a:gd name="T25" fmla="*/ 16 h 20"/>
                      <a:gd name="T26" fmla="*/ 10 w 12"/>
                      <a:gd name="T27" fmla="*/ 12 h 20"/>
                      <a:gd name="T28" fmla="*/ 10 w 12"/>
                      <a:gd name="T29" fmla="*/ 8 h 20"/>
                      <a:gd name="T30" fmla="*/ 8 w 12"/>
                      <a:gd name="T31" fmla="*/ 6 h 20"/>
                      <a:gd name="T32" fmla="*/ 6 w 12"/>
                      <a:gd name="T33" fmla="*/ 2 h 20"/>
                      <a:gd name="T34" fmla="*/ 4 w 12"/>
                      <a:gd name="T35" fmla="*/ 0 h 20"/>
                      <a:gd name="T36" fmla="*/ 0 w 12"/>
                      <a:gd name="T37" fmla="*/ 0 h 20"/>
                      <a:gd name="T38" fmla="*/ 2 w 12"/>
                      <a:gd name="T39" fmla="*/ 2 h 20"/>
                      <a:gd name="T40" fmla="*/ 0 w 12"/>
                      <a:gd name="T41" fmla="*/ 0 h 20"/>
                      <a:gd name="T42" fmla="*/ 0 w 12"/>
                      <a:gd name="T43" fmla="*/ 0 h 20"/>
                      <a:gd name="T44" fmla="*/ 0 w 12"/>
                      <a:gd name="T45" fmla="*/ 2 h 20"/>
                      <a:gd name="T46" fmla="*/ 0 w 12"/>
                      <a:gd name="T47" fmla="*/ 2 h 20"/>
                      <a:gd name="T48" fmla="*/ 0 w 12"/>
                      <a:gd name="T49" fmla="*/ 2 h 20"/>
                      <a:gd name="T50" fmla="*/ 0 w 12"/>
                      <a:gd name="T51" fmla="*/ 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20"/>
                      <a:gd name="T80" fmla="*/ 12 w 12"/>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20">
                        <a:moveTo>
                          <a:pt x="0" y="0"/>
                        </a:moveTo>
                        <a:lnTo>
                          <a:pt x="0" y="2"/>
                        </a:lnTo>
                        <a:lnTo>
                          <a:pt x="2" y="4"/>
                        </a:lnTo>
                        <a:lnTo>
                          <a:pt x="4" y="4"/>
                        </a:lnTo>
                        <a:lnTo>
                          <a:pt x="6" y="6"/>
                        </a:lnTo>
                        <a:lnTo>
                          <a:pt x="8" y="10"/>
                        </a:lnTo>
                        <a:lnTo>
                          <a:pt x="8" y="12"/>
                        </a:lnTo>
                        <a:lnTo>
                          <a:pt x="10" y="16"/>
                        </a:lnTo>
                        <a:lnTo>
                          <a:pt x="8" y="18"/>
                        </a:lnTo>
                        <a:lnTo>
                          <a:pt x="8" y="20"/>
                        </a:lnTo>
                        <a:lnTo>
                          <a:pt x="12" y="20"/>
                        </a:lnTo>
                        <a:lnTo>
                          <a:pt x="12" y="18"/>
                        </a:lnTo>
                        <a:lnTo>
                          <a:pt x="12" y="16"/>
                        </a:lnTo>
                        <a:lnTo>
                          <a:pt x="10" y="12"/>
                        </a:lnTo>
                        <a:lnTo>
                          <a:pt x="10" y="8"/>
                        </a:lnTo>
                        <a:lnTo>
                          <a:pt x="8" y="6"/>
                        </a:lnTo>
                        <a:lnTo>
                          <a:pt x="6" y="2"/>
                        </a:lnTo>
                        <a:lnTo>
                          <a:pt x="4" y="0"/>
                        </a:lnTo>
                        <a:lnTo>
                          <a:pt x="0" y="0"/>
                        </a:lnTo>
                        <a:lnTo>
                          <a:pt x="2" y="2"/>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4985" name="Freeform 470"/>
                  <p:cNvSpPr>
                    <a:spLocks/>
                  </p:cNvSpPr>
                  <p:nvPr/>
                </p:nvSpPr>
                <p:spPr bwMode="auto">
                  <a:xfrm>
                    <a:off x="4586" y="2192"/>
                    <a:ext cx="12" cy="12"/>
                  </a:xfrm>
                  <a:custGeom>
                    <a:avLst/>
                    <a:gdLst>
                      <a:gd name="T0" fmla="*/ 0 w 12"/>
                      <a:gd name="T1" fmla="*/ 0 h 12"/>
                      <a:gd name="T2" fmla="*/ 2 w 12"/>
                      <a:gd name="T3" fmla="*/ 2 h 12"/>
                      <a:gd name="T4" fmla="*/ 2 w 12"/>
                      <a:gd name="T5" fmla="*/ 2 h 12"/>
                      <a:gd name="T6" fmla="*/ 6 w 12"/>
                      <a:gd name="T7" fmla="*/ 2 h 12"/>
                      <a:gd name="T8" fmla="*/ 8 w 12"/>
                      <a:gd name="T9" fmla="*/ 4 h 12"/>
                      <a:gd name="T10" fmla="*/ 8 w 12"/>
                      <a:gd name="T11" fmla="*/ 4 h 12"/>
                      <a:gd name="T12" fmla="*/ 10 w 12"/>
                      <a:gd name="T13" fmla="*/ 6 h 12"/>
                      <a:gd name="T14" fmla="*/ 10 w 12"/>
                      <a:gd name="T15" fmla="*/ 8 h 12"/>
                      <a:gd name="T16" fmla="*/ 10 w 12"/>
                      <a:gd name="T17" fmla="*/ 10 h 12"/>
                      <a:gd name="T18" fmla="*/ 10 w 12"/>
                      <a:gd name="T19" fmla="*/ 12 h 12"/>
                      <a:gd name="T20" fmla="*/ 12 w 12"/>
                      <a:gd name="T21" fmla="*/ 12 h 12"/>
                      <a:gd name="T22" fmla="*/ 12 w 12"/>
                      <a:gd name="T23" fmla="*/ 10 h 12"/>
                      <a:gd name="T24" fmla="*/ 12 w 12"/>
                      <a:gd name="T25" fmla="*/ 8 h 12"/>
                      <a:gd name="T26" fmla="*/ 12 w 12"/>
                      <a:gd name="T27" fmla="*/ 4 h 12"/>
                      <a:gd name="T28" fmla="*/ 10 w 12"/>
                      <a:gd name="T29" fmla="*/ 2 h 12"/>
                      <a:gd name="T30" fmla="*/ 8 w 12"/>
                      <a:gd name="T31" fmla="*/ 2 h 12"/>
                      <a:gd name="T32" fmla="*/ 6 w 12"/>
                      <a:gd name="T33" fmla="*/ 0 h 12"/>
                      <a:gd name="T34" fmla="*/ 4 w 12"/>
                      <a:gd name="T35" fmla="*/ 0 h 12"/>
                      <a:gd name="T36" fmla="*/ 2 w 12"/>
                      <a:gd name="T37" fmla="*/ 0 h 12"/>
                      <a:gd name="T38" fmla="*/ 2 w 12"/>
                      <a:gd name="T39" fmla="*/ 2 h 12"/>
                      <a:gd name="T40" fmla="*/ 2 w 12"/>
                      <a:gd name="T41" fmla="*/ 0 h 12"/>
                      <a:gd name="T42" fmla="*/ 0 w 12"/>
                      <a:gd name="T43" fmla="*/ 0 h 12"/>
                      <a:gd name="T44" fmla="*/ 0 w 12"/>
                      <a:gd name="T45" fmla="*/ 0 h 12"/>
                      <a:gd name="T46" fmla="*/ 0 w 12"/>
                      <a:gd name="T47" fmla="*/ 2 h 12"/>
                      <a:gd name="T48" fmla="*/ 2 w 12"/>
                      <a:gd name="T49" fmla="*/ 2 h 12"/>
                      <a:gd name="T50" fmla="*/ 0 w 12"/>
                      <a:gd name="T51" fmla="*/ 0 h 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2"/>
                      <a:gd name="T80" fmla="*/ 12 w 12"/>
                      <a:gd name="T81" fmla="*/ 12 h 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2">
                        <a:moveTo>
                          <a:pt x="0" y="0"/>
                        </a:moveTo>
                        <a:lnTo>
                          <a:pt x="2" y="2"/>
                        </a:lnTo>
                        <a:lnTo>
                          <a:pt x="6" y="2"/>
                        </a:lnTo>
                        <a:lnTo>
                          <a:pt x="8" y="4"/>
                        </a:lnTo>
                        <a:lnTo>
                          <a:pt x="10" y="6"/>
                        </a:lnTo>
                        <a:lnTo>
                          <a:pt x="10" y="8"/>
                        </a:lnTo>
                        <a:lnTo>
                          <a:pt x="10" y="10"/>
                        </a:lnTo>
                        <a:lnTo>
                          <a:pt x="10" y="12"/>
                        </a:lnTo>
                        <a:lnTo>
                          <a:pt x="12" y="12"/>
                        </a:lnTo>
                        <a:lnTo>
                          <a:pt x="12" y="10"/>
                        </a:lnTo>
                        <a:lnTo>
                          <a:pt x="12" y="8"/>
                        </a:lnTo>
                        <a:lnTo>
                          <a:pt x="12" y="4"/>
                        </a:lnTo>
                        <a:lnTo>
                          <a:pt x="10" y="2"/>
                        </a:lnTo>
                        <a:lnTo>
                          <a:pt x="8" y="2"/>
                        </a:lnTo>
                        <a:lnTo>
                          <a:pt x="6" y="0"/>
                        </a:lnTo>
                        <a:lnTo>
                          <a:pt x="4" y="0"/>
                        </a:lnTo>
                        <a:lnTo>
                          <a:pt x="2" y="0"/>
                        </a:lnTo>
                        <a:lnTo>
                          <a:pt x="2" y="2"/>
                        </a:lnTo>
                        <a:lnTo>
                          <a:pt x="2" y="0"/>
                        </a:lnTo>
                        <a:lnTo>
                          <a:pt x="0" y="0"/>
                        </a:ln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4986" name="Freeform 471"/>
                  <p:cNvSpPr>
                    <a:spLocks/>
                  </p:cNvSpPr>
                  <p:nvPr/>
                </p:nvSpPr>
                <p:spPr bwMode="auto">
                  <a:xfrm>
                    <a:off x="4578" y="2176"/>
                    <a:ext cx="12" cy="16"/>
                  </a:xfrm>
                  <a:custGeom>
                    <a:avLst/>
                    <a:gdLst>
                      <a:gd name="T0" fmla="*/ 0 w 12"/>
                      <a:gd name="T1" fmla="*/ 0 h 16"/>
                      <a:gd name="T2" fmla="*/ 0 w 12"/>
                      <a:gd name="T3" fmla="*/ 2 h 16"/>
                      <a:gd name="T4" fmla="*/ 2 w 12"/>
                      <a:gd name="T5" fmla="*/ 4 h 16"/>
                      <a:gd name="T6" fmla="*/ 4 w 12"/>
                      <a:gd name="T7" fmla="*/ 4 h 16"/>
                      <a:gd name="T8" fmla="*/ 6 w 12"/>
                      <a:gd name="T9" fmla="*/ 6 h 16"/>
                      <a:gd name="T10" fmla="*/ 8 w 12"/>
                      <a:gd name="T11" fmla="*/ 8 h 16"/>
                      <a:gd name="T12" fmla="*/ 10 w 12"/>
                      <a:gd name="T13" fmla="*/ 10 h 16"/>
                      <a:gd name="T14" fmla="*/ 10 w 12"/>
                      <a:gd name="T15" fmla="*/ 12 h 16"/>
                      <a:gd name="T16" fmla="*/ 10 w 12"/>
                      <a:gd name="T17" fmla="*/ 14 h 16"/>
                      <a:gd name="T18" fmla="*/ 8 w 12"/>
                      <a:gd name="T19" fmla="*/ 16 h 16"/>
                      <a:gd name="T20" fmla="*/ 10 w 12"/>
                      <a:gd name="T21" fmla="*/ 16 h 16"/>
                      <a:gd name="T22" fmla="*/ 12 w 12"/>
                      <a:gd name="T23" fmla="*/ 14 h 16"/>
                      <a:gd name="T24" fmla="*/ 12 w 12"/>
                      <a:gd name="T25" fmla="*/ 12 h 16"/>
                      <a:gd name="T26" fmla="*/ 12 w 12"/>
                      <a:gd name="T27" fmla="*/ 10 h 16"/>
                      <a:gd name="T28" fmla="*/ 12 w 12"/>
                      <a:gd name="T29" fmla="*/ 6 h 16"/>
                      <a:gd name="T30" fmla="*/ 8 w 12"/>
                      <a:gd name="T31" fmla="*/ 4 h 16"/>
                      <a:gd name="T32" fmla="*/ 6 w 12"/>
                      <a:gd name="T33" fmla="*/ 2 h 16"/>
                      <a:gd name="T34" fmla="*/ 4 w 12"/>
                      <a:gd name="T35" fmla="*/ 0 h 16"/>
                      <a:gd name="T36" fmla="*/ 2 w 12"/>
                      <a:gd name="T37" fmla="*/ 0 h 16"/>
                      <a:gd name="T38" fmla="*/ 2 w 12"/>
                      <a:gd name="T39" fmla="*/ 2 h 16"/>
                      <a:gd name="T40" fmla="*/ 2 w 12"/>
                      <a:gd name="T41" fmla="*/ 0 h 16"/>
                      <a:gd name="T42" fmla="*/ 0 w 12"/>
                      <a:gd name="T43" fmla="*/ 0 h 16"/>
                      <a:gd name="T44" fmla="*/ 0 w 12"/>
                      <a:gd name="T45" fmla="*/ 0 h 16"/>
                      <a:gd name="T46" fmla="*/ 0 w 12"/>
                      <a:gd name="T47" fmla="*/ 2 h 16"/>
                      <a:gd name="T48" fmla="*/ 0 w 12"/>
                      <a:gd name="T49" fmla="*/ 2 h 16"/>
                      <a:gd name="T50" fmla="*/ 0 w 12"/>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
                      <a:gd name="T79" fmla="*/ 0 h 16"/>
                      <a:gd name="T80" fmla="*/ 12 w 12"/>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 h="16">
                        <a:moveTo>
                          <a:pt x="0" y="0"/>
                        </a:moveTo>
                        <a:lnTo>
                          <a:pt x="0" y="2"/>
                        </a:lnTo>
                        <a:lnTo>
                          <a:pt x="2" y="4"/>
                        </a:lnTo>
                        <a:lnTo>
                          <a:pt x="4" y="4"/>
                        </a:lnTo>
                        <a:lnTo>
                          <a:pt x="6" y="6"/>
                        </a:lnTo>
                        <a:lnTo>
                          <a:pt x="8" y="8"/>
                        </a:lnTo>
                        <a:lnTo>
                          <a:pt x="10" y="10"/>
                        </a:lnTo>
                        <a:lnTo>
                          <a:pt x="10" y="12"/>
                        </a:lnTo>
                        <a:lnTo>
                          <a:pt x="10" y="14"/>
                        </a:lnTo>
                        <a:lnTo>
                          <a:pt x="8" y="16"/>
                        </a:lnTo>
                        <a:lnTo>
                          <a:pt x="10" y="16"/>
                        </a:lnTo>
                        <a:lnTo>
                          <a:pt x="12" y="14"/>
                        </a:lnTo>
                        <a:lnTo>
                          <a:pt x="12" y="12"/>
                        </a:lnTo>
                        <a:lnTo>
                          <a:pt x="12" y="10"/>
                        </a:lnTo>
                        <a:lnTo>
                          <a:pt x="12" y="6"/>
                        </a:lnTo>
                        <a:lnTo>
                          <a:pt x="8" y="4"/>
                        </a:lnTo>
                        <a:lnTo>
                          <a:pt x="6" y="2"/>
                        </a:lnTo>
                        <a:lnTo>
                          <a:pt x="4" y="0"/>
                        </a:lnTo>
                        <a:lnTo>
                          <a:pt x="2" y="0"/>
                        </a:lnTo>
                        <a:lnTo>
                          <a:pt x="2" y="2"/>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4987" name="Freeform 472"/>
                  <p:cNvSpPr>
                    <a:spLocks/>
                  </p:cNvSpPr>
                  <p:nvPr/>
                </p:nvSpPr>
                <p:spPr bwMode="auto">
                  <a:xfrm>
                    <a:off x="4566" y="2162"/>
                    <a:ext cx="16" cy="16"/>
                  </a:xfrm>
                  <a:custGeom>
                    <a:avLst/>
                    <a:gdLst>
                      <a:gd name="T0" fmla="*/ 0 w 16"/>
                      <a:gd name="T1" fmla="*/ 2 h 16"/>
                      <a:gd name="T2" fmla="*/ 2 w 16"/>
                      <a:gd name="T3" fmla="*/ 4 h 16"/>
                      <a:gd name="T4" fmla="*/ 4 w 16"/>
                      <a:gd name="T5" fmla="*/ 4 h 16"/>
                      <a:gd name="T6" fmla="*/ 6 w 16"/>
                      <a:gd name="T7" fmla="*/ 4 h 16"/>
                      <a:gd name="T8" fmla="*/ 8 w 16"/>
                      <a:gd name="T9" fmla="*/ 6 h 16"/>
                      <a:gd name="T10" fmla="*/ 10 w 16"/>
                      <a:gd name="T11" fmla="*/ 8 h 16"/>
                      <a:gd name="T12" fmla="*/ 12 w 16"/>
                      <a:gd name="T13" fmla="*/ 10 h 16"/>
                      <a:gd name="T14" fmla="*/ 14 w 16"/>
                      <a:gd name="T15" fmla="*/ 12 h 16"/>
                      <a:gd name="T16" fmla="*/ 14 w 16"/>
                      <a:gd name="T17" fmla="*/ 14 h 16"/>
                      <a:gd name="T18" fmla="*/ 12 w 16"/>
                      <a:gd name="T19" fmla="*/ 16 h 16"/>
                      <a:gd name="T20" fmla="*/ 14 w 16"/>
                      <a:gd name="T21" fmla="*/ 16 h 16"/>
                      <a:gd name="T22" fmla="*/ 16 w 16"/>
                      <a:gd name="T23" fmla="*/ 14 h 16"/>
                      <a:gd name="T24" fmla="*/ 16 w 16"/>
                      <a:gd name="T25" fmla="*/ 10 h 16"/>
                      <a:gd name="T26" fmla="*/ 14 w 16"/>
                      <a:gd name="T27" fmla="*/ 8 h 16"/>
                      <a:gd name="T28" fmla="*/ 12 w 16"/>
                      <a:gd name="T29" fmla="*/ 6 h 16"/>
                      <a:gd name="T30" fmla="*/ 10 w 16"/>
                      <a:gd name="T31" fmla="*/ 2 h 16"/>
                      <a:gd name="T32" fmla="*/ 6 w 16"/>
                      <a:gd name="T33" fmla="*/ 2 h 16"/>
                      <a:gd name="T34" fmla="*/ 4 w 16"/>
                      <a:gd name="T35" fmla="*/ 0 h 16"/>
                      <a:gd name="T36" fmla="*/ 0 w 16"/>
                      <a:gd name="T37" fmla="*/ 2 h 16"/>
                      <a:gd name="T38" fmla="*/ 2 w 16"/>
                      <a:gd name="T39" fmla="*/ 2 h 16"/>
                      <a:gd name="T40" fmla="*/ 0 w 16"/>
                      <a:gd name="T41" fmla="*/ 2 h 16"/>
                      <a:gd name="T42" fmla="*/ 0 w 16"/>
                      <a:gd name="T43" fmla="*/ 2 h 16"/>
                      <a:gd name="T44" fmla="*/ 0 w 16"/>
                      <a:gd name="T45" fmla="*/ 2 h 16"/>
                      <a:gd name="T46" fmla="*/ 0 w 16"/>
                      <a:gd name="T47" fmla="*/ 4 h 16"/>
                      <a:gd name="T48" fmla="*/ 2 w 16"/>
                      <a:gd name="T49" fmla="*/ 4 h 16"/>
                      <a:gd name="T50" fmla="*/ 0 w 16"/>
                      <a:gd name="T51" fmla="*/ 2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
                      <a:gd name="T79" fmla="*/ 0 h 16"/>
                      <a:gd name="T80" fmla="*/ 16 w 16"/>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 h="16">
                        <a:moveTo>
                          <a:pt x="0" y="2"/>
                        </a:moveTo>
                        <a:lnTo>
                          <a:pt x="2" y="4"/>
                        </a:lnTo>
                        <a:lnTo>
                          <a:pt x="4" y="4"/>
                        </a:lnTo>
                        <a:lnTo>
                          <a:pt x="6" y="4"/>
                        </a:lnTo>
                        <a:lnTo>
                          <a:pt x="8" y="6"/>
                        </a:lnTo>
                        <a:lnTo>
                          <a:pt x="10" y="8"/>
                        </a:lnTo>
                        <a:lnTo>
                          <a:pt x="12" y="10"/>
                        </a:lnTo>
                        <a:lnTo>
                          <a:pt x="14" y="12"/>
                        </a:lnTo>
                        <a:lnTo>
                          <a:pt x="14" y="14"/>
                        </a:lnTo>
                        <a:lnTo>
                          <a:pt x="12" y="16"/>
                        </a:lnTo>
                        <a:lnTo>
                          <a:pt x="14" y="16"/>
                        </a:lnTo>
                        <a:lnTo>
                          <a:pt x="16" y="14"/>
                        </a:lnTo>
                        <a:lnTo>
                          <a:pt x="16" y="10"/>
                        </a:lnTo>
                        <a:lnTo>
                          <a:pt x="14" y="8"/>
                        </a:lnTo>
                        <a:lnTo>
                          <a:pt x="12" y="6"/>
                        </a:lnTo>
                        <a:lnTo>
                          <a:pt x="10" y="2"/>
                        </a:lnTo>
                        <a:lnTo>
                          <a:pt x="6" y="2"/>
                        </a:lnTo>
                        <a:lnTo>
                          <a:pt x="4" y="0"/>
                        </a:lnTo>
                        <a:lnTo>
                          <a:pt x="0" y="2"/>
                        </a:lnTo>
                        <a:lnTo>
                          <a:pt x="2" y="2"/>
                        </a:lnTo>
                        <a:lnTo>
                          <a:pt x="0" y="2"/>
                        </a:lnTo>
                        <a:lnTo>
                          <a:pt x="0" y="4"/>
                        </a:lnTo>
                        <a:lnTo>
                          <a:pt x="2" y="4"/>
                        </a:lnTo>
                        <a:lnTo>
                          <a:pt x="0" y="2"/>
                        </a:lnTo>
                        <a:close/>
                      </a:path>
                    </a:pathLst>
                  </a:custGeom>
                  <a:solidFill>
                    <a:srgbClr val="000000"/>
                  </a:solidFill>
                  <a:ln w="9525">
                    <a:noFill/>
                    <a:round/>
                    <a:headEnd/>
                    <a:tailEnd/>
                  </a:ln>
                </p:spPr>
                <p:txBody>
                  <a:bodyPr/>
                  <a:lstStyle/>
                  <a:p>
                    <a:endParaRPr lang="es-AR"/>
                  </a:p>
                </p:txBody>
              </p:sp>
              <p:sp>
                <p:nvSpPr>
                  <p:cNvPr id="74988" name="Freeform 473"/>
                  <p:cNvSpPr>
                    <a:spLocks/>
                  </p:cNvSpPr>
                  <p:nvPr/>
                </p:nvSpPr>
                <p:spPr bwMode="auto">
                  <a:xfrm>
                    <a:off x="4550" y="2154"/>
                    <a:ext cx="18" cy="10"/>
                  </a:xfrm>
                  <a:custGeom>
                    <a:avLst/>
                    <a:gdLst>
                      <a:gd name="T0" fmla="*/ 2 w 18"/>
                      <a:gd name="T1" fmla="*/ 4 h 10"/>
                      <a:gd name="T2" fmla="*/ 2 w 18"/>
                      <a:gd name="T3" fmla="*/ 4 h 10"/>
                      <a:gd name="T4" fmla="*/ 4 w 18"/>
                      <a:gd name="T5" fmla="*/ 4 h 10"/>
                      <a:gd name="T6" fmla="*/ 6 w 18"/>
                      <a:gd name="T7" fmla="*/ 2 h 10"/>
                      <a:gd name="T8" fmla="*/ 8 w 18"/>
                      <a:gd name="T9" fmla="*/ 2 h 10"/>
                      <a:gd name="T10" fmla="*/ 10 w 18"/>
                      <a:gd name="T11" fmla="*/ 4 h 10"/>
                      <a:gd name="T12" fmla="*/ 10 w 18"/>
                      <a:gd name="T13" fmla="*/ 4 h 10"/>
                      <a:gd name="T14" fmla="*/ 12 w 18"/>
                      <a:gd name="T15" fmla="*/ 6 h 10"/>
                      <a:gd name="T16" fmla="*/ 14 w 18"/>
                      <a:gd name="T17" fmla="*/ 8 h 10"/>
                      <a:gd name="T18" fmla="*/ 16 w 18"/>
                      <a:gd name="T19" fmla="*/ 10 h 10"/>
                      <a:gd name="T20" fmla="*/ 18 w 18"/>
                      <a:gd name="T21" fmla="*/ 10 h 10"/>
                      <a:gd name="T22" fmla="*/ 16 w 18"/>
                      <a:gd name="T23" fmla="*/ 8 h 10"/>
                      <a:gd name="T24" fmla="*/ 14 w 18"/>
                      <a:gd name="T25" fmla="*/ 4 h 10"/>
                      <a:gd name="T26" fmla="*/ 12 w 18"/>
                      <a:gd name="T27" fmla="*/ 4 h 10"/>
                      <a:gd name="T28" fmla="*/ 10 w 18"/>
                      <a:gd name="T29" fmla="*/ 2 h 10"/>
                      <a:gd name="T30" fmla="*/ 8 w 18"/>
                      <a:gd name="T31" fmla="*/ 0 h 10"/>
                      <a:gd name="T32" fmla="*/ 6 w 18"/>
                      <a:gd name="T33" fmla="*/ 0 h 10"/>
                      <a:gd name="T34" fmla="*/ 2 w 18"/>
                      <a:gd name="T35" fmla="*/ 0 h 10"/>
                      <a:gd name="T36" fmla="*/ 0 w 18"/>
                      <a:gd name="T37" fmla="*/ 2 h 10"/>
                      <a:gd name="T38" fmla="*/ 2 w 18"/>
                      <a:gd name="T39" fmla="*/ 2 h 10"/>
                      <a:gd name="T40" fmla="*/ 0 w 18"/>
                      <a:gd name="T41" fmla="*/ 2 h 10"/>
                      <a:gd name="T42" fmla="*/ 0 w 18"/>
                      <a:gd name="T43" fmla="*/ 4 h 10"/>
                      <a:gd name="T44" fmla="*/ 0 w 18"/>
                      <a:gd name="T45" fmla="*/ 4 h 10"/>
                      <a:gd name="T46" fmla="*/ 2 w 18"/>
                      <a:gd name="T47" fmla="*/ 4 h 10"/>
                      <a:gd name="T48" fmla="*/ 2 w 18"/>
                      <a:gd name="T49" fmla="*/ 4 h 10"/>
                      <a:gd name="T50" fmla="*/ 2 w 18"/>
                      <a:gd name="T51" fmla="*/ 4 h 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
                      <a:gd name="T79" fmla="*/ 0 h 10"/>
                      <a:gd name="T80" fmla="*/ 18 w 18"/>
                      <a:gd name="T81" fmla="*/ 10 h 1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 h="10">
                        <a:moveTo>
                          <a:pt x="2" y="4"/>
                        </a:moveTo>
                        <a:lnTo>
                          <a:pt x="2" y="4"/>
                        </a:lnTo>
                        <a:lnTo>
                          <a:pt x="4" y="4"/>
                        </a:lnTo>
                        <a:lnTo>
                          <a:pt x="6" y="2"/>
                        </a:lnTo>
                        <a:lnTo>
                          <a:pt x="8" y="2"/>
                        </a:lnTo>
                        <a:lnTo>
                          <a:pt x="10" y="4"/>
                        </a:lnTo>
                        <a:lnTo>
                          <a:pt x="12" y="6"/>
                        </a:lnTo>
                        <a:lnTo>
                          <a:pt x="14" y="8"/>
                        </a:lnTo>
                        <a:lnTo>
                          <a:pt x="16" y="10"/>
                        </a:lnTo>
                        <a:lnTo>
                          <a:pt x="18" y="10"/>
                        </a:lnTo>
                        <a:lnTo>
                          <a:pt x="16" y="8"/>
                        </a:lnTo>
                        <a:lnTo>
                          <a:pt x="14" y="4"/>
                        </a:lnTo>
                        <a:lnTo>
                          <a:pt x="12" y="4"/>
                        </a:lnTo>
                        <a:lnTo>
                          <a:pt x="10" y="2"/>
                        </a:lnTo>
                        <a:lnTo>
                          <a:pt x="8" y="0"/>
                        </a:lnTo>
                        <a:lnTo>
                          <a:pt x="6" y="0"/>
                        </a:lnTo>
                        <a:lnTo>
                          <a:pt x="2" y="0"/>
                        </a:lnTo>
                        <a:lnTo>
                          <a:pt x="0" y="2"/>
                        </a:lnTo>
                        <a:lnTo>
                          <a:pt x="2" y="2"/>
                        </a:lnTo>
                        <a:lnTo>
                          <a:pt x="0" y="2"/>
                        </a:lnTo>
                        <a:lnTo>
                          <a:pt x="0" y="4"/>
                        </a:lnTo>
                        <a:lnTo>
                          <a:pt x="2" y="4"/>
                        </a:lnTo>
                        <a:close/>
                      </a:path>
                    </a:pathLst>
                  </a:custGeom>
                  <a:solidFill>
                    <a:srgbClr val="000000"/>
                  </a:solidFill>
                  <a:ln w="9525">
                    <a:noFill/>
                    <a:round/>
                    <a:headEnd/>
                    <a:tailEnd/>
                  </a:ln>
                </p:spPr>
                <p:txBody>
                  <a:bodyPr/>
                  <a:lstStyle/>
                  <a:p>
                    <a:endParaRPr lang="es-AR"/>
                  </a:p>
                </p:txBody>
              </p:sp>
              <p:sp>
                <p:nvSpPr>
                  <p:cNvPr id="74989" name="Freeform 474"/>
                  <p:cNvSpPr>
                    <a:spLocks/>
                  </p:cNvSpPr>
                  <p:nvPr/>
                </p:nvSpPr>
                <p:spPr bwMode="auto">
                  <a:xfrm>
                    <a:off x="4540" y="2156"/>
                    <a:ext cx="10" cy="16"/>
                  </a:xfrm>
                  <a:custGeom>
                    <a:avLst/>
                    <a:gdLst>
                      <a:gd name="T0" fmla="*/ 4 w 10"/>
                      <a:gd name="T1" fmla="*/ 16 h 16"/>
                      <a:gd name="T2" fmla="*/ 4 w 10"/>
                      <a:gd name="T3" fmla="*/ 14 h 16"/>
                      <a:gd name="T4" fmla="*/ 4 w 10"/>
                      <a:gd name="T5" fmla="*/ 14 h 16"/>
                      <a:gd name="T6" fmla="*/ 2 w 10"/>
                      <a:gd name="T7" fmla="*/ 12 h 16"/>
                      <a:gd name="T8" fmla="*/ 2 w 10"/>
                      <a:gd name="T9" fmla="*/ 10 h 16"/>
                      <a:gd name="T10" fmla="*/ 4 w 10"/>
                      <a:gd name="T11" fmla="*/ 8 h 16"/>
                      <a:gd name="T12" fmla="*/ 6 w 10"/>
                      <a:gd name="T13" fmla="*/ 6 h 16"/>
                      <a:gd name="T14" fmla="*/ 6 w 10"/>
                      <a:gd name="T15" fmla="*/ 4 h 16"/>
                      <a:gd name="T16" fmla="*/ 10 w 10"/>
                      <a:gd name="T17" fmla="*/ 4 h 16"/>
                      <a:gd name="T18" fmla="*/ 10 w 10"/>
                      <a:gd name="T19" fmla="*/ 2 h 16"/>
                      <a:gd name="T20" fmla="*/ 10 w 10"/>
                      <a:gd name="T21" fmla="*/ 0 h 16"/>
                      <a:gd name="T22" fmla="*/ 8 w 10"/>
                      <a:gd name="T23" fmla="*/ 0 h 16"/>
                      <a:gd name="T24" fmla="*/ 6 w 10"/>
                      <a:gd name="T25" fmla="*/ 2 h 16"/>
                      <a:gd name="T26" fmla="*/ 4 w 10"/>
                      <a:gd name="T27" fmla="*/ 4 h 16"/>
                      <a:gd name="T28" fmla="*/ 2 w 10"/>
                      <a:gd name="T29" fmla="*/ 8 h 16"/>
                      <a:gd name="T30" fmla="*/ 0 w 10"/>
                      <a:gd name="T31" fmla="*/ 10 h 16"/>
                      <a:gd name="T32" fmla="*/ 0 w 10"/>
                      <a:gd name="T33" fmla="*/ 12 h 16"/>
                      <a:gd name="T34" fmla="*/ 0 w 10"/>
                      <a:gd name="T35" fmla="*/ 14 h 16"/>
                      <a:gd name="T36" fmla="*/ 2 w 10"/>
                      <a:gd name="T37" fmla="*/ 16 h 16"/>
                      <a:gd name="T38" fmla="*/ 2 w 10"/>
                      <a:gd name="T39" fmla="*/ 14 h 16"/>
                      <a:gd name="T40" fmla="*/ 2 w 10"/>
                      <a:gd name="T41" fmla="*/ 16 h 16"/>
                      <a:gd name="T42" fmla="*/ 4 w 10"/>
                      <a:gd name="T43" fmla="*/ 16 h 16"/>
                      <a:gd name="T44" fmla="*/ 4 w 10"/>
                      <a:gd name="T45" fmla="*/ 16 h 16"/>
                      <a:gd name="T46" fmla="*/ 4 w 10"/>
                      <a:gd name="T47" fmla="*/ 16 h 16"/>
                      <a:gd name="T48" fmla="*/ 4 w 10"/>
                      <a:gd name="T49" fmla="*/ 14 h 16"/>
                      <a:gd name="T50" fmla="*/ 4 w 10"/>
                      <a:gd name="T51" fmla="*/ 16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
                      <a:gd name="T79" fmla="*/ 0 h 16"/>
                      <a:gd name="T80" fmla="*/ 10 w 10"/>
                      <a:gd name="T81" fmla="*/ 16 h 1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 h="16">
                        <a:moveTo>
                          <a:pt x="4" y="16"/>
                        </a:moveTo>
                        <a:lnTo>
                          <a:pt x="4" y="14"/>
                        </a:lnTo>
                        <a:lnTo>
                          <a:pt x="2" y="12"/>
                        </a:lnTo>
                        <a:lnTo>
                          <a:pt x="2" y="10"/>
                        </a:lnTo>
                        <a:lnTo>
                          <a:pt x="4" y="8"/>
                        </a:lnTo>
                        <a:lnTo>
                          <a:pt x="6" y="6"/>
                        </a:lnTo>
                        <a:lnTo>
                          <a:pt x="6" y="4"/>
                        </a:lnTo>
                        <a:lnTo>
                          <a:pt x="10" y="4"/>
                        </a:lnTo>
                        <a:lnTo>
                          <a:pt x="10" y="2"/>
                        </a:lnTo>
                        <a:lnTo>
                          <a:pt x="10" y="0"/>
                        </a:lnTo>
                        <a:lnTo>
                          <a:pt x="8" y="0"/>
                        </a:lnTo>
                        <a:lnTo>
                          <a:pt x="6" y="2"/>
                        </a:lnTo>
                        <a:lnTo>
                          <a:pt x="4" y="4"/>
                        </a:lnTo>
                        <a:lnTo>
                          <a:pt x="2" y="8"/>
                        </a:lnTo>
                        <a:lnTo>
                          <a:pt x="0" y="10"/>
                        </a:lnTo>
                        <a:lnTo>
                          <a:pt x="0" y="12"/>
                        </a:lnTo>
                        <a:lnTo>
                          <a:pt x="0" y="14"/>
                        </a:lnTo>
                        <a:lnTo>
                          <a:pt x="2" y="16"/>
                        </a:lnTo>
                        <a:lnTo>
                          <a:pt x="2" y="14"/>
                        </a:lnTo>
                        <a:lnTo>
                          <a:pt x="2" y="16"/>
                        </a:lnTo>
                        <a:lnTo>
                          <a:pt x="4" y="16"/>
                        </a:lnTo>
                        <a:lnTo>
                          <a:pt x="4" y="14"/>
                        </a:lnTo>
                        <a:lnTo>
                          <a:pt x="4" y="16"/>
                        </a:lnTo>
                        <a:close/>
                      </a:path>
                    </a:pathLst>
                  </a:custGeom>
                  <a:solidFill>
                    <a:srgbClr val="000000"/>
                  </a:solidFill>
                  <a:ln w="9525">
                    <a:noFill/>
                    <a:round/>
                    <a:headEnd/>
                    <a:tailEnd/>
                  </a:ln>
                </p:spPr>
                <p:txBody>
                  <a:bodyPr/>
                  <a:lstStyle/>
                  <a:p>
                    <a:endParaRPr lang="es-AR"/>
                  </a:p>
                </p:txBody>
              </p:sp>
              <p:sp>
                <p:nvSpPr>
                  <p:cNvPr id="74990" name="Freeform 475"/>
                  <p:cNvSpPr>
                    <a:spLocks/>
                  </p:cNvSpPr>
                  <p:nvPr/>
                </p:nvSpPr>
                <p:spPr bwMode="auto">
                  <a:xfrm>
                    <a:off x="4540" y="2172"/>
                    <a:ext cx="6" cy="14"/>
                  </a:xfrm>
                  <a:custGeom>
                    <a:avLst/>
                    <a:gdLst>
                      <a:gd name="T0" fmla="*/ 6 w 6"/>
                      <a:gd name="T1" fmla="*/ 14 h 14"/>
                      <a:gd name="T2" fmla="*/ 6 w 6"/>
                      <a:gd name="T3" fmla="*/ 12 h 14"/>
                      <a:gd name="T4" fmla="*/ 4 w 6"/>
                      <a:gd name="T5" fmla="*/ 12 h 14"/>
                      <a:gd name="T6" fmla="*/ 2 w 6"/>
                      <a:gd name="T7" fmla="*/ 8 h 14"/>
                      <a:gd name="T8" fmla="*/ 2 w 6"/>
                      <a:gd name="T9" fmla="*/ 4 h 14"/>
                      <a:gd name="T10" fmla="*/ 4 w 6"/>
                      <a:gd name="T11" fmla="*/ 0 h 14"/>
                      <a:gd name="T12" fmla="*/ 2 w 6"/>
                      <a:gd name="T13" fmla="*/ 0 h 14"/>
                      <a:gd name="T14" fmla="*/ 0 w 6"/>
                      <a:gd name="T15" fmla="*/ 4 h 14"/>
                      <a:gd name="T16" fmla="*/ 0 w 6"/>
                      <a:gd name="T17" fmla="*/ 8 h 14"/>
                      <a:gd name="T18" fmla="*/ 2 w 6"/>
                      <a:gd name="T19" fmla="*/ 12 h 14"/>
                      <a:gd name="T20" fmla="*/ 6 w 6"/>
                      <a:gd name="T21" fmla="*/ 14 h 14"/>
                      <a:gd name="T22" fmla="*/ 4 w 6"/>
                      <a:gd name="T23" fmla="*/ 12 h 14"/>
                      <a:gd name="T24" fmla="*/ 6 w 6"/>
                      <a:gd name="T25" fmla="*/ 14 h 14"/>
                      <a:gd name="T26" fmla="*/ 6 w 6"/>
                      <a:gd name="T27" fmla="*/ 14 h 14"/>
                      <a:gd name="T28" fmla="*/ 6 w 6"/>
                      <a:gd name="T29" fmla="*/ 14 h 14"/>
                      <a:gd name="T30" fmla="*/ 6 w 6"/>
                      <a:gd name="T31" fmla="*/ 12 h 14"/>
                      <a:gd name="T32" fmla="*/ 6 w 6"/>
                      <a:gd name="T33" fmla="*/ 12 h 14"/>
                      <a:gd name="T34" fmla="*/ 6 w 6"/>
                      <a:gd name="T35" fmla="*/ 14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14"/>
                      <a:gd name="T56" fmla="*/ 6 w 6"/>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14">
                        <a:moveTo>
                          <a:pt x="6" y="14"/>
                        </a:moveTo>
                        <a:lnTo>
                          <a:pt x="6" y="12"/>
                        </a:lnTo>
                        <a:lnTo>
                          <a:pt x="4" y="12"/>
                        </a:lnTo>
                        <a:lnTo>
                          <a:pt x="2" y="8"/>
                        </a:lnTo>
                        <a:lnTo>
                          <a:pt x="2" y="4"/>
                        </a:lnTo>
                        <a:lnTo>
                          <a:pt x="4" y="0"/>
                        </a:lnTo>
                        <a:lnTo>
                          <a:pt x="2" y="0"/>
                        </a:lnTo>
                        <a:lnTo>
                          <a:pt x="0" y="4"/>
                        </a:lnTo>
                        <a:lnTo>
                          <a:pt x="0" y="8"/>
                        </a:lnTo>
                        <a:lnTo>
                          <a:pt x="2" y="12"/>
                        </a:lnTo>
                        <a:lnTo>
                          <a:pt x="6" y="14"/>
                        </a:lnTo>
                        <a:lnTo>
                          <a:pt x="4" y="12"/>
                        </a:lnTo>
                        <a:lnTo>
                          <a:pt x="6" y="14"/>
                        </a:lnTo>
                        <a:lnTo>
                          <a:pt x="6" y="12"/>
                        </a:lnTo>
                        <a:lnTo>
                          <a:pt x="6" y="14"/>
                        </a:lnTo>
                        <a:close/>
                      </a:path>
                    </a:pathLst>
                  </a:custGeom>
                  <a:solidFill>
                    <a:srgbClr val="000000"/>
                  </a:solidFill>
                  <a:ln w="9525">
                    <a:noFill/>
                    <a:round/>
                    <a:headEnd/>
                    <a:tailEnd/>
                  </a:ln>
                </p:spPr>
                <p:txBody>
                  <a:bodyPr/>
                  <a:lstStyle/>
                  <a:p>
                    <a:endParaRPr lang="es-AR"/>
                  </a:p>
                </p:txBody>
              </p:sp>
              <p:sp>
                <p:nvSpPr>
                  <p:cNvPr id="74991" name="Freeform 476"/>
                  <p:cNvSpPr>
                    <a:spLocks/>
                  </p:cNvSpPr>
                  <p:nvPr/>
                </p:nvSpPr>
                <p:spPr bwMode="auto">
                  <a:xfrm>
                    <a:off x="4540" y="2186"/>
                    <a:ext cx="8" cy="22"/>
                  </a:xfrm>
                  <a:custGeom>
                    <a:avLst/>
                    <a:gdLst>
                      <a:gd name="T0" fmla="*/ 8 w 8"/>
                      <a:gd name="T1" fmla="*/ 22 h 22"/>
                      <a:gd name="T2" fmla="*/ 6 w 8"/>
                      <a:gd name="T3" fmla="*/ 20 h 22"/>
                      <a:gd name="T4" fmla="*/ 4 w 8"/>
                      <a:gd name="T5" fmla="*/ 18 h 22"/>
                      <a:gd name="T6" fmla="*/ 2 w 8"/>
                      <a:gd name="T7" fmla="*/ 12 h 22"/>
                      <a:gd name="T8" fmla="*/ 4 w 8"/>
                      <a:gd name="T9" fmla="*/ 6 h 22"/>
                      <a:gd name="T10" fmla="*/ 6 w 8"/>
                      <a:gd name="T11" fmla="*/ 0 h 22"/>
                      <a:gd name="T12" fmla="*/ 4 w 8"/>
                      <a:gd name="T13" fmla="*/ 0 h 22"/>
                      <a:gd name="T14" fmla="*/ 2 w 8"/>
                      <a:gd name="T15" fmla="*/ 4 h 22"/>
                      <a:gd name="T16" fmla="*/ 0 w 8"/>
                      <a:gd name="T17" fmla="*/ 12 h 22"/>
                      <a:gd name="T18" fmla="*/ 2 w 8"/>
                      <a:gd name="T19" fmla="*/ 18 h 22"/>
                      <a:gd name="T20" fmla="*/ 6 w 8"/>
                      <a:gd name="T21" fmla="*/ 22 h 22"/>
                      <a:gd name="T22" fmla="*/ 6 w 8"/>
                      <a:gd name="T23" fmla="*/ 20 h 22"/>
                      <a:gd name="T24" fmla="*/ 6 w 8"/>
                      <a:gd name="T25" fmla="*/ 22 h 22"/>
                      <a:gd name="T26" fmla="*/ 8 w 8"/>
                      <a:gd name="T27" fmla="*/ 22 h 22"/>
                      <a:gd name="T28" fmla="*/ 8 w 8"/>
                      <a:gd name="T29" fmla="*/ 22 h 22"/>
                      <a:gd name="T30" fmla="*/ 8 w 8"/>
                      <a:gd name="T31" fmla="*/ 20 h 22"/>
                      <a:gd name="T32" fmla="*/ 6 w 8"/>
                      <a:gd name="T33" fmla="*/ 20 h 22"/>
                      <a:gd name="T34" fmla="*/ 8 w 8"/>
                      <a:gd name="T35" fmla="*/ 22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22"/>
                      <a:gd name="T56" fmla="*/ 8 w 8"/>
                      <a:gd name="T57" fmla="*/ 22 h 2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22">
                        <a:moveTo>
                          <a:pt x="8" y="22"/>
                        </a:moveTo>
                        <a:lnTo>
                          <a:pt x="6" y="20"/>
                        </a:lnTo>
                        <a:lnTo>
                          <a:pt x="4" y="18"/>
                        </a:lnTo>
                        <a:lnTo>
                          <a:pt x="2" y="12"/>
                        </a:lnTo>
                        <a:lnTo>
                          <a:pt x="4" y="6"/>
                        </a:lnTo>
                        <a:lnTo>
                          <a:pt x="6" y="0"/>
                        </a:lnTo>
                        <a:lnTo>
                          <a:pt x="4" y="0"/>
                        </a:lnTo>
                        <a:lnTo>
                          <a:pt x="2" y="4"/>
                        </a:lnTo>
                        <a:lnTo>
                          <a:pt x="0" y="12"/>
                        </a:lnTo>
                        <a:lnTo>
                          <a:pt x="2" y="18"/>
                        </a:lnTo>
                        <a:lnTo>
                          <a:pt x="6" y="22"/>
                        </a:lnTo>
                        <a:lnTo>
                          <a:pt x="6" y="20"/>
                        </a:lnTo>
                        <a:lnTo>
                          <a:pt x="6" y="22"/>
                        </a:lnTo>
                        <a:lnTo>
                          <a:pt x="8" y="22"/>
                        </a:lnTo>
                        <a:lnTo>
                          <a:pt x="8" y="20"/>
                        </a:lnTo>
                        <a:lnTo>
                          <a:pt x="6" y="20"/>
                        </a:lnTo>
                        <a:lnTo>
                          <a:pt x="8" y="22"/>
                        </a:lnTo>
                        <a:close/>
                      </a:path>
                    </a:pathLst>
                  </a:custGeom>
                  <a:solidFill>
                    <a:srgbClr val="000000"/>
                  </a:solidFill>
                  <a:ln w="9525">
                    <a:noFill/>
                    <a:round/>
                    <a:headEnd/>
                    <a:tailEnd/>
                  </a:ln>
                </p:spPr>
                <p:txBody>
                  <a:bodyPr/>
                  <a:lstStyle/>
                  <a:p>
                    <a:endParaRPr lang="es-AR"/>
                  </a:p>
                </p:txBody>
              </p:sp>
              <p:sp>
                <p:nvSpPr>
                  <p:cNvPr id="74992" name="Freeform 477"/>
                  <p:cNvSpPr>
                    <a:spLocks/>
                  </p:cNvSpPr>
                  <p:nvPr/>
                </p:nvSpPr>
                <p:spPr bwMode="auto">
                  <a:xfrm>
                    <a:off x="4544" y="2206"/>
                    <a:ext cx="8" cy="20"/>
                  </a:xfrm>
                  <a:custGeom>
                    <a:avLst/>
                    <a:gdLst>
                      <a:gd name="T0" fmla="*/ 8 w 8"/>
                      <a:gd name="T1" fmla="*/ 20 h 20"/>
                      <a:gd name="T2" fmla="*/ 6 w 8"/>
                      <a:gd name="T3" fmla="*/ 18 h 20"/>
                      <a:gd name="T4" fmla="*/ 6 w 8"/>
                      <a:gd name="T5" fmla="*/ 18 h 20"/>
                      <a:gd name="T6" fmla="*/ 4 w 8"/>
                      <a:gd name="T7" fmla="*/ 16 h 20"/>
                      <a:gd name="T8" fmla="*/ 2 w 8"/>
                      <a:gd name="T9" fmla="*/ 14 h 20"/>
                      <a:gd name="T10" fmla="*/ 2 w 8"/>
                      <a:gd name="T11" fmla="*/ 12 h 20"/>
                      <a:gd name="T12" fmla="*/ 2 w 8"/>
                      <a:gd name="T13" fmla="*/ 8 h 20"/>
                      <a:gd name="T14" fmla="*/ 2 w 8"/>
                      <a:gd name="T15" fmla="*/ 6 h 20"/>
                      <a:gd name="T16" fmla="*/ 2 w 8"/>
                      <a:gd name="T17" fmla="*/ 4 h 20"/>
                      <a:gd name="T18" fmla="*/ 4 w 8"/>
                      <a:gd name="T19" fmla="*/ 2 h 20"/>
                      <a:gd name="T20" fmla="*/ 2 w 8"/>
                      <a:gd name="T21" fmla="*/ 0 h 20"/>
                      <a:gd name="T22" fmla="*/ 0 w 8"/>
                      <a:gd name="T23" fmla="*/ 2 h 20"/>
                      <a:gd name="T24" fmla="*/ 0 w 8"/>
                      <a:gd name="T25" fmla="*/ 6 h 20"/>
                      <a:gd name="T26" fmla="*/ 0 w 8"/>
                      <a:gd name="T27" fmla="*/ 8 h 20"/>
                      <a:gd name="T28" fmla="*/ 0 w 8"/>
                      <a:gd name="T29" fmla="*/ 12 h 20"/>
                      <a:gd name="T30" fmla="*/ 0 w 8"/>
                      <a:gd name="T31" fmla="*/ 16 h 20"/>
                      <a:gd name="T32" fmla="*/ 2 w 8"/>
                      <a:gd name="T33" fmla="*/ 18 h 20"/>
                      <a:gd name="T34" fmla="*/ 4 w 8"/>
                      <a:gd name="T35" fmla="*/ 20 h 20"/>
                      <a:gd name="T36" fmla="*/ 6 w 8"/>
                      <a:gd name="T37" fmla="*/ 20 h 20"/>
                      <a:gd name="T38" fmla="*/ 6 w 8"/>
                      <a:gd name="T39" fmla="*/ 18 h 20"/>
                      <a:gd name="T40" fmla="*/ 6 w 8"/>
                      <a:gd name="T41" fmla="*/ 20 h 20"/>
                      <a:gd name="T42" fmla="*/ 8 w 8"/>
                      <a:gd name="T43" fmla="*/ 20 h 20"/>
                      <a:gd name="T44" fmla="*/ 8 w 8"/>
                      <a:gd name="T45" fmla="*/ 20 h 20"/>
                      <a:gd name="T46" fmla="*/ 8 w 8"/>
                      <a:gd name="T47" fmla="*/ 18 h 20"/>
                      <a:gd name="T48" fmla="*/ 6 w 8"/>
                      <a:gd name="T49" fmla="*/ 18 h 20"/>
                      <a:gd name="T50" fmla="*/ 8 w 8"/>
                      <a:gd name="T51" fmla="*/ 20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20"/>
                      <a:gd name="T80" fmla="*/ 8 w 8"/>
                      <a:gd name="T81" fmla="*/ 20 h 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20">
                        <a:moveTo>
                          <a:pt x="8" y="20"/>
                        </a:moveTo>
                        <a:lnTo>
                          <a:pt x="6" y="18"/>
                        </a:lnTo>
                        <a:lnTo>
                          <a:pt x="4" y="16"/>
                        </a:lnTo>
                        <a:lnTo>
                          <a:pt x="2" y="14"/>
                        </a:lnTo>
                        <a:lnTo>
                          <a:pt x="2" y="12"/>
                        </a:lnTo>
                        <a:lnTo>
                          <a:pt x="2" y="8"/>
                        </a:lnTo>
                        <a:lnTo>
                          <a:pt x="2" y="6"/>
                        </a:lnTo>
                        <a:lnTo>
                          <a:pt x="2" y="4"/>
                        </a:lnTo>
                        <a:lnTo>
                          <a:pt x="4" y="2"/>
                        </a:lnTo>
                        <a:lnTo>
                          <a:pt x="2" y="0"/>
                        </a:lnTo>
                        <a:lnTo>
                          <a:pt x="0" y="2"/>
                        </a:lnTo>
                        <a:lnTo>
                          <a:pt x="0" y="6"/>
                        </a:lnTo>
                        <a:lnTo>
                          <a:pt x="0" y="8"/>
                        </a:lnTo>
                        <a:lnTo>
                          <a:pt x="0" y="12"/>
                        </a:lnTo>
                        <a:lnTo>
                          <a:pt x="0" y="16"/>
                        </a:lnTo>
                        <a:lnTo>
                          <a:pt x="2" y="18"/>
                        </a:lnTo>
                        <a:lnTo>
                          <a:pt x="4" y="20"/>
                        </a:lnTo>
                        <a:lnTo>
                          <a:pt x="6" y="20"/>
                        </a:lnTo>
                        <a:lnTo>
                          <a:pt x="6" y="18"/>
                        </a:lnTo>
                        <a:lnTo>
                          <a:pt x="6" y="20"/>
                        </a:lnTo>
                        <a:lnTo>
                          <a:pt x="8" y="20"/>
                        </a:lnTo>
                        <a:lnTo>
                          <a:pt x="8" y="18"/>
                        </a:lnTo>
                        <a:lnTo>
                          <a:pt x="6" y="18"/>
                        </a:lnTo>
                        <a:lnTo>
                          <a:pt x="8" y="20"/>
                        </a:lnTo>
                        <a:close/>
                      </a:path>
                    </a:pathLst>
                  </a:custGeom>
                  <a:solidFill>
                    <a:srgbClr val="000000"/>
                  </a:solidFill>
                  <a:ln w="9525">
                    <a:noFill/>
                    <a:round/>
                    <a:headEnd/>
                    <a:tailEnd/>
                  </a:ln>
                </p:spPr>
                <p:txBody>
                  <a:bodyPr/>
                  <a:lstStyle/>
                  <a:p>
                    <a:endParaRPr lang="es-AR"/>
                  </a:p>
                </p:txBody>
              </p:sp>
              <p:sp>
                <p:nvSpPr>
                  <p:cNvPr id="74993" name="Freeform 478"/>
                  <p:cNvSpPr>
                    <a:spLocks/>
                  </p:cNvSpPr>
                  <p:nvPr/>
                </p:nvSpPr>
                <p:spPr bwMode="auto">
                  <a:xfrm>
                    <a:off x="4546" y="2226"/>
                    <a:ext cx="8" cy="18"/>
                  </a:xfrm>
                  <a:custGeom>
                    <a:avLst/>
                    <a:gdLst>
                      <a:gd name="T0" fmla="*/ 8 w 8"/>
                      <a:gd name="T1" fmla="*/ 18 h 18"/>
                      <a:gd name="T2" fmla="*/ 8 w 8"/>
                      <a:gd name="T3" fmla="*/ 16 h 18"/>
                      <a:gd name="T4" fmla="*/ 4 w 8"/>
                      <a:gd name="T5" fmla="*/ 14 h 18"/>
                      <a:gd name="T6" fmla="*/ 2 w 8"/>
                      <a:gd name="T7" fmla="*/ 10 h 18"/>
                      <a:gd name="T8" fmla="*/ 2 w 8"/>
                      <a:gd name="T9" fmla="*/ 6 h 18"/>
                      <a:gd name="T10" fmla="*/ 6 w 8"/>
                      <a:gd name="T11" fmla="*/ 0 h 18"/>
                      <a:gd name="T12" fmla="*/ 4 w 8"/>
                      <a:gd name="T13" fmla="*/ 0 h 18"/>
                      <a:gd name="T14" fmla="*/ 0 w 8"/>
                      <a:gd name="T15" fmla="*/ 6 h 18"/>
                      <a:gd name="T16" fmla="*/ 0 w 8"/>
                      <a:gd name="T17" fmla="*/ 10 h 18"/>
                      <a:gd name="T18" fmla="*/ 2 w 8"/>
                      <a:gd name="T19" fmla="*/ 16 h 18"/>
                      <a:gd name="T20" fmla="*/ 8 w 8"/>
                      <a:gd name="T21" fmla="*/ 18 h 18"/>
                      <a:gd name="T22" fmla="*/ 6 w 8"/>
                      <a:gd name="T23" fmla="*/ 18 h 18"/>
                      <a:gd name="T24" fmla="*/ 8 w 8"/>
                      <a:gd name="T25" fmla="*/ 18 h 18"/>
                      <a:gd name="T26" fmla="*/ 8 w 8"/>
                      <a:gd name="T27" fmla="*/ 18 h 18"/>
                      <a:gd name="T28" fmla="*/ 8 w 8"/>
                      <a:gd name="T29" fmla="*/ 18 h 18"/>
                      <a:gd name="T30" fmla="*/ 8 w 8"/>
                      <a:gd name="T31" fmla="*/ 16 h 18"/>
                      <a:gd name="T32" fmla="*/ 8 w 8"/>
                      <a:gd name="T33" fmla="*/ 16 h 18"/>
                      <a:gd name="T34" fmla="*/ 8 w 8"/>
                      <a:gd name="T35" fmla="*/ 18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18"/>
                      <a:gd name="T56" fmla="*/ 8 w 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18">
                        <a:moveTo>
                          <a:pt x="8" y="18"/>
                        </a:moveTo>
                        <a:lnTo>
                          <a:pt x="8" y="16"/>
                        </a:lnTo>
                        <a:lnTo>
                          <a:pt x="4" y="14"/>
                        </a:lnTo>
                        <a:lnTo>
                          <a:pt x="2" y="10"/>
                        </a:lnTo>
                        <a:lnTo>
                          <a:pt x="2" y="6"/>
                        </a:lnTo>
                        <a:lnTo>
                          <a:pt x="6" y="0"/>
                        </a:lnTo>
                        <a:lnTo>
                          <a:pt x="4" y="0"/>
                        </a:lnTo>
                        <a:lnTo>
                          <a:pt x="0" y="6"/>
                        </a:lnTo>
                        <a:lnTo>
                          <a:pt x="0" y="10"/>
                        </a:lnTo>
                        <a:lnTo>
                          <a:pt x="2" y="16"/>
                        </a:lnTo>
                        <a:lnTo>
                          <a:pt x="8" y="18"/>
                        </a:lnTo>
                        <a:lnTo>
                          <a:pt x="6" y="18"/>
                        </a:lnTo>
                        <a:lnTo>
                          <a:pt x="8" y="18"/>
                        </a:lnTo>
                        <a:lnTo>
                          <a:pt x="8" y="16"/>
                        </a:lnTo>
                        <a:lnTo>
                          <a:pt x="8" y="18"/>
                        </a:lnTo>
                        <a:close/>
                      </a:path>
                    </a:pathLst>
                  </a:custGeom>
                  <a:solidFill>
                    <a:srgbClr val="000000"/>
                  </a:solidFill>
                  <a:ln w="9525">
                    <a:noFill/>
                    <a:round/>
                    <a:headEnd/>
                    <a:tailEnd/>
                  </a:ln>
                </p:spPr>
                <p:txBody>
                  <a:bodyPr/>
                  <a:lstStyle/>
                  <a:p>
                    <a:endParaRPr lang="es-AR"/>
                  </a:p>
                </p:txBody>
              </p:sp>
              <p:sp>
                <p:nvSpPr>
                  <p:cNvPr id="74994" name="Freeform 479"/>
                  <p:cNvSpPr>
                    <a:spLocks/>
                  </p:cNvSpPr>
                  <p:nvPr/>
                </p:nvSpPr>
                <p:spPr bwMode="auto">
                  <a:xfrm>
                    <a:off x="4550" y="2244"/>
                    <a:ext cx="6" cy="20"/>
                  </a:xfrm>
                  <a:custGeom>
                    <a:avLst/>
                    <a:gdLst>
                      <a:gd name="T0" fmla="*/ 6 w 6"/>
                      <a:gd name="T1" fmla="*/ 18 h 20"/>
                      <a:gd name="T2" fmla="*/ 6 w 6"/>
                      <a:gd name="T3" fmla="*/ 18 h 20"/>
                      <a:gd name="T4" fmla="*/ 4 w 6"/>
                      <a:gd name="T5" fmla="*/ 16 h 20"/>
                      <a:gd name="T6" fmla="*/ 2 w 6"/>
                      <a:gd name="T7" fmla="*/ 12 h 20"/>
                      <a:gd name="T8" fmla="*/ 2 w 6"/>
                      <a:gd name="T9" fmla="*/ 6 h 20"/>
                      <a:gd name="T10" fmla="*/ 4 w 6"/>
                      <a:gd name="T11" fmla="*/ 2 h 20"/>
                      <a:gd name="T12" fmla="*/ 2 w 6"/>
                      <a:gd name="T13" fmla="*/ 0 h 20"/>
                      <a:gd name="T14" fmla="*/ 0 w 6"/>
                      <a:gd name="T15" fmla="*/ 6 h 20"/>
                      <a:gd name="T16" fmla="*/ 0 w 6"/>
                      <a:gd name="T17" fmla="*/ 12 h 20"/>
                      <a:gd name="T18" fmla="*/ 2 w 6"/>
                      <a:gd name="T19" fmla="*/ 18 h 20"/>
                      <a:gd name="T20" fmla="*/ 4 w 6"/>
                      <a:gd name="T21" fmla="*/ 20 h 20"/>
                      <a:gd name="T22" fmla="*/ 6 w 6"/>
                      <a:gd name="T23" fmla="*/ 20 h 20"/>
                      <a:gd name="T24" fmla="*/ 6 w 6"/>
                      <a:gd name="T25" fmla="*/ 20 h 20"/>
                      <a:gd name="T26" fmla="*/ 6 w 6"/>
                      <a:gd name="T27" fmla="*/ 18 h 20"/>
                      <a:gd name="T28" fmla="*/ 6 w 6"/>
                      <a:gd name="T29" fmla="*/ 18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20"/>
                      <a:gd name="T47" fmla="*/ 6 w 6"/>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20">
                        <a:moveTo>
                          <a:pt x="6" y="18"/>
                        </a:moveTo>
                        <a:lnTo>
                          <a:pt x="6" y="18"/>
                        </a:lnTo>
                        <a:lnTo>
                          <a:pt x="4" y="16"/>
                        </a:lnTo>
                        <a:lnTo>
                          <a:pt x="2" y="12"/>
                        </a:lnTo>
                        <a:lnTo>
                          <a:pt x="2" y="6"/>
                        </a:lnTo>
                        <a:lnTo>
                          <a:pt x="4" y="2"/>
                        </a:lnTo>
                        <a:lnTo>
                          <a:pt x="2" y="0"/>
                        </a:lnTo>
                        <a:lnTo>
                          <a:pt x="0" y="6"/>
                        </a:lnTo>
                        <a:lnTo>
                          <a:pt x="0" y="12"/>
                        </a:lnTo>
                        <a:lnTo>
                          <a:pt x="2" y="18"/>
                        </a:lnTo>
                        <a:lnTo>
                          <a:pt x="4" y="20"/>
                        </a:lnTo>
                        <a:lnTo>
                          <a:pt x="6" y="20"/>
                        </a:lnTo>
                        <a:lnTo>
                          <a:pt x="6" y="18"/>
                        </a:lnTo>
                        <a:close/>
                      </a:path>
                    </a:pathLst>
                  </a:custGeom>
                  <a:solidFill>
                    <a:srgbClr val="000000"/>
                  </a:solidFill>
                  <a:ln w="9525">
                    <a:noFill/>
                    <a:round/>
                    <a:headEnd/>
                    <a:tailEnd/>
                  </a:ln>
                </p:spPr>
                <p:txBody>
                  <a:bodyPr/>
                  <a:lstStyle/>
                  <a:p>
                    <a:endParaRPr lang="es-AR"/>
                  </a:p>
                </p:txBody>
              </p:sp>
              <p:sp>
                <p:nvSpPr>
                  <p:cNvPr id="74995" name="Freeform 480"/>
                  <p:cNvSpPr>
                    <a:spLocks/>
                  </p:cNvSpPr>
                  <p:nvPr/>
                </p:nvSpPr>
                <p:spPr bwMode="auto">
                  <a:xfrm>
                    <a:off x="4552" y="2230"/>
                    <a:ext cx="8" cy="10"/>
                  </a:xfrm>
                  <a:custGeom>
                    <a:avLst/>
                    <a:gdLst>
                      <a:gd name="T0" fmla="*/ 2 w 8"/>
                      <a:gd name="T1" fmla="*/ 0 h 10"/>
                      <a:gd name="T2" fmla="*/ 0 w 8"/>
                      <a:gd name="T3" fmla="*/ 2 h 10"/>
                      <a:gd name="T4" fmla="*/ 0 w 8"/>
                      <a:gd name="T5" fmla="*/ 4 h 10"/>
                      <a:gd name="T6" fmla="*/ 0 w 8"/>
                      <a:gd name="T7" fmla="*/ 8 h 10"/>
                      <a:gd name="T8" fmla="*/ 2 w 8"/>
                      <a:gd name="T9" fmla="*/ 10 h 10"/>
                      <a:gd name="T10" fmla="*/ 4 w 8"/>
                      <a:gd name="T11" fmla="*/ 10 h 10"/>
                      <a:gd name="T12" fmla="*/ 6 w 8"/>
                      <a:gd name="T13" fmla="*/ 10 h 10"/>
                      <a:gd name="T14" fmla="*/ 8 w 8"/>
                      <a:gd name="T15" fmla="*/ 8 h 10"/>
                      <a:gd name="T16" fmla="*/ 8 w 8"/>
                      <a:gd name="T17" fmla="*/ 6 h 10"/>
                      <a:gd name="T18" fmla="*/ 8 w 8"/>
                      <a:gd name="T19" fmla="*/ 2 h 10"/>
                      <a:gd name="T20" fmla="*/ 6 w 8"/>
                      <a:gd name="T21" fmla="*/ 0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8"/>
                        </a:lnTo>
                        <a:lnTo>
                          <a:pt x="2" y="10"/>
                        </a:lnTo>
                        <a:lnTo>
                          <a:pt x="4" y="10"/>
                        </a:lnTo>
                        <a:lnTo>
                          <a:pt x="6" y="10"/>
                        </a:lnTo>
                        <a:lnTo>
                          <a:pt x="8" y="8"/>
                        </a:lnTo>
                        <a:lnTo>
                          <a:pt x="8" y="6"/>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4996" name="Freeform 481"/>
                  <p:cNvSpPr>
                    <a:spLocks/>
                  </p:cNvSpPr>
                  <p:nvPr/>
                </p:nvSpPr>
                <p:spPr bwMode="auto">
                  <a:xfrm>
                    <a:off x="4568" y="2168"/>
                    <a:ext cx="10" cy="10"/>
                  </a:xfrm>
                  <a:custGeom>
                    <a:avLst/>
                    <a:gdLst>
                      <a:gd name="T0" fmla="*/ 0 w 10"/>
                      <a:gd name="T1" fmla="*/ 2 h 10"/>
                      <a:gd name="T2" fmla="*/ 0 w 10"/>
                      <a:gd name="T3" fmla="*/ 0 h 10"/>
                      <a:gd name="T4" fmla="*/ 2 w 10"/>
                      <a:gd name="T5" fmla="*/ 0 h 10"/>
                      <a:gd name="T6" fmla="*/ 4 w 10"/>
                      <a:gd name="T7" fmla="*/ 0 h 10"/>
                      <a:gd name="T8" fmla="*/ 6 w 10"/>
                      <a:gd name="T9" fmla="*/ 0 h 10"/>
                      <a:gd name="T10" fmla="*/ 6 w 10"/>
                      <a:gd name="T11" fmla="*/ 2 h 10"/>
                      <a:gd name="T12" fmla="*/ 8 w 10"/>
                      <a:gd name="T13" fmla="*/ 2 h 10"/>
                      <a:gd name="T14" fmla="*/ 10 w 10"/>
                      <a:gd name="T15" fmla="*/ 4 h 10"/>
                      <a:gd name="T16" fmla="*/ 10 w 10"/>
                      <a:gd name="T17" fmla="*/ 6 h 10"/>
                      <a:gd name="T18" fmla="*/ 8 w 10"/>
                      <a:gd name="T19" fmla="*/ 8 h 10"/>
                      <a:gd name="T20" fmla="*/ 8 w 10"/>
                      <a:gd name="T21" fmla="*/ 10 h 10"/>
                      <a:gd name="T22" fmla="*/ 6 w 10"/>
                      <a:gd name="T23" fmla="*/ 10 h 10"/>
                      <a:gd name="T24" fmla="*/ 4 w 10"/>
                      <a:gd name="T25" fmla="*/ 8 h 10"/>
                      <a:gd name="T26" fmla="*/ 4 w 10"/>
                      <a:gd name="T27" fmla="*/ 6 h 10"/>
                      <a:gd name="T28" fmla="*/ 2 w 10"/>
                      <a:gd name="T29" fmla="*/ 4 h 10"/>
                      <a:gd name="T30" fmla="*/ 0 w 10"/>
                      <a:gd name="T31" fmla="*/ 4 h 10"/>
                      <a:gd name="T32" fmla="*/ 0 w 10"/>
                      <a:gd name="T33" fmla="*/ 2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2"/>
                        </a:moveTo>
                        <a:lnTo>
                          <a:pt x="0" y="0"/>
                        </a:lnTo>
                        <a:lnTo>
                          <a:pt x="2" y="0"/>
                        </a:lnTo>
                        <a:lnTo>
                          <a:pt x="4" y="0"/>
                        </a:lnTo>
                        <a:lnTo>
                          <a:pt x="6" y="0"/>
                        </a:lnTo>
                        <a:lnTo>
                          <a:pt x="6" y="2"/>
                        </a:lnTo>
                        <a:lnTo>
                          <a:pt x="8" y="2"/>
                        </a:lnTo>
                        <a:lnTo>
                          <a:pt x="10" y="4"/>
                        </a:lnTo>
                        <a:lnTo>
                          <a:pt x="10" y="6"/>
                        </a:lnTo>
                        <a:lnTo>
                          <a:pt x="8" y="8"/>
                        </a:lnTo>
                        <a:lnTo>
                          <a:pt x="8" y="10"/>
                        </a:lnTo>
                        <a:lnTo>
                          <a:pt x="6" y="10"/>
                        </a:lnTo>
                        <a:lnTo>
                          <a:pt x="4" y="8"/>
                        </a:lnTo>
                        <a:lnTo>
                          <a:pt x="4" y="6"/>
                        </a:lnTo>
                        <a:lnTo>
                          <a:pt x="2" y="4"/>
                        </a:lnTo>
                        <a:lnTo>
                          <a:pt x="0" y="4"/>
                        </a:lnTo>
                        <a:lnTo>
                          <a:pt x="0" y="2"/>
                        </a:lnTo>
                        <a:close/>
                      </a:path>
                    </a:pathLst>
                  </a:custGeom>
                  <a:solidFill>
                    <a:srgbClr val="FFEA33"/>
                  </a:solidFill>
                  <a:ln w="9525">
                    <a:noFill/>
                    <a:round/>
                    <a:headEnd/>
                    <a:tailEnd/>
                  </a:ln>
                </p:spPr>
                <p:txBody>
                  <a:bodyPr/>
                  <a:lstStyle/>
                  <a:p>
                    <a:endParaRPr lang="es-AR"/>
                  </a:p>
                </p:txBody>
              </p:sp>
              <p:sp>
                <p:nvSpPr>
                  <p:cNvPr id="74997" name="Freeform 482"/>
                  <p:cNvSpPr>
                    <a:spLocks/>
                  </p:cNvSpPr>
                  <p:nvPr/>
                </p:nvSpPr>
                <p:spPr bwMode="auto">
                  <a:xfrm>
                    <a:off x="4574" y="2180"/>
                    <a:ext cx="12" cy="12"/>
                  </a:xfrm>
                  <a:custGeom>
                    <a:avLst/>
                    <a:gdLst>
                      <a:gd name="T0" fmla="*/ 0 w 12"/>
                      <a:gd name="T1" fmla="*/ 2 h 12"/>
                      <a:gd name="T2" fmla="*/ 2 w 12"/>
                      <a:gd name="T3" fmla="*/ 0 h 12"/>
                      <a:gd name="T4" fmla="*/ 6 w 12"/>
                      <a:gd name="T5" fmla="*/ 0 h 12"/>
                      <a:gd name="T6" fmla="*/ 8 w 12"/>
                      <a:gd name="T7" fmla="*/ 2 h 12"/>
                      <a:gd name="T8" fmla="*/ 10 w 12"/>
                      <a:gd name="T9" fmla="*/ 2 h 12"/>
                      <a:gd name="T10" fmla="*/ 12 w 12"/>
                      <a:gd name="T11" fmla="*/ 4 h 12"/>
                      <a:gd name="T12" fmla="*/ 12 w 12"/>
                      <a:gd name="T13" fmla="*/ 8 h 12"/>
                      <a:gd name="T14" fmla="*/ 12 w 12"/>
                      <a:gd name="T15" fmla="*/ 10 h 12"/>
                      <a:gd name="T16" fmla="*/ 12 w 12"/>
                      <a:gd name="T17" fmla="*/ 12 h 12"/>
                      <a:gd name="T18" fmla="*/ 10 w 12"/>
                      <a:gd name="T19" fmla="*/ 12 h 12"/>
                      <a:gd name="T20" fmla="*/ 8 w 12"/>
                      <a:gd name="T21" fmla="*/ 12 h 12"/>
                      <a:gd name="T22" fmla="*/ 6 w 12"/>
                      <a:gd name="T23" fmla="*/ 10 h 12"/>
                      <a:gd name="T24" fmla="*/ 6 w 12"/>
                      <a:gd name="T25" fmla="*/ 8 h 12"/>
                      <a:gd name="T26" fmla="*/ 4 w 12"/>
                      <a:gd name="T27" fmla="*/ 6 h 12"/>
                      <a:gd name="T28" fmla="*/ 4 w 12"/>
                      <a:gd name="T29" fmla="*/ 4 h 12"/>
                      <a:gd name="T30" fmla="*/ 2 w 12"/>
                      <a:gd name="T31" fmla="*/ 4 h 12"/>
                      <a:gd name="T32" fmla="*/ 0 w 12"/>
                      <a:gd name="T33" fmla="*/ 2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2"/>
                      <a:gd name="T53" fmla="*/ 12 w 12"/>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2">
                        <a:moveTo>
                          <a:pt x="0" y="2"/>
                        </a:moveTo>
                        <a:lnTo>
                          <a:pt x="2" y="0"/>
                        </a:lnTo>
                        <a:lnTo>
                          <a:pt x="6" y="0"/>
                        </a:lnTo>
                        <a:lnTo>
                          <a:pt x="8" y="2"/>
                        </a:lnTo>
                        <a:lnTo>
                          <a:pt x="10" y="2"/>
                        </a:lnTo>
                        <a:lnTo>
                          <a:pt x="12" y="4"/>
                        </a:lnTo>
                        <a:lnTo>
                          <a:pt x="12" y="8"/>
                        </a:lnTo>
                        <a:lnTo>
                          <a:pt x="12" y="10"/>
                        </a:lnTo>
                        <a:lnTo>
                          <a:pt x="12" y="12"/>
                        </a:lnTo>
                        <a:lnTo>
                          <a:pt x="10" y="12"/>
                        </a:lnTo>
                        <a:lnTo>
                          <a:pt x="8" y="12"/>
                        </a:lnTo>
                        <a:lnTo>
                          <a:pt x="6" y="10"/>
                        </a:lnTo>
                        <a:lnTo>
                          <a:pt x="6" y="8"/>
                        </a:lnTo>
                        <a:lnTo>
                          <a:pt x="4" y="6"/>
                        </a:lnTo>
                        <a:lnTo>
                          <a:pt x="4" y="4"/>
                        </a:lnTo>
                        <a:lnTo>
                          <a:pt x="2" y="4"/>
                        </a:lnTo>
                        <a:lnTo>
                          <a:pt x="0" y="2"/>
                        </a:lnTo>
                        <a:close/>
                      </a:path>
                    </a:pathLst>
                  </a:custGeom>
                  <a:solidFill>
                    <a:srgbClr val="FFEA33"/>
                  </a:solidFill>
                  <a:ln w="9525">
                    <a:noFill/>
                    <a:round/>
                    <a:headEnd/>
                    <a:tailEnd/>
                  </a:ln>
                </p:spPr>
                <p:txBody>
                  <a:bodyPr/>
                  <a:lstStyle/>
                  <a:p>
                    <a:endParaRPr lang="es-AR"/>
                  </a:p>
                </p:txBody>
              </p:sp>
              <p:sp>
                <p:nvSpPr>
                  <p:cNvPr id="74998" name="Freeform 483"/>
                  <p:cNvSpPr>
                    <a:spLocks/>
                  </p:cNvSpPr>
                  <p:nvPr/>
                </p:nvSpPr>
                <p:spPr bwMode="auto">
                  <a:xfrm>
                    <a:off x="4582" y="2194"/>
                    <a:ext cx="12" cy="14"/>
                  </a:xfrm>
                  <a:custGeom>
                    <a:avLst/>
                    <a:gdLst>
                      <a:gd name="T0" fmla="*/ 2 w 12"/>
                      <a:gd name="T1" fmla="*/ 0 h 14"/>
                      <a:gd name="T2" fmla="*/ 4 w 12"/>
                      <a:gd name="T3" fmla="*/ 0 h 14"/>
                      <a:gd name="T4" fmla="*/ 6 w 12"/>
                      <a:gd name="T5" fmla="*/ 2 h 14"/>
                      <a:gd name="T6" fmla="*/ 8 w 12"/>
                      <a:gd name="T7" fmla="*/ 2 h 14"/>
                      <a:gd name="T8" fmla="*/ 10 w 12"/>
                      <a:gd name="T9" fmla="*/ 4 h 14"/>
                      <a:gd name="T10" fmla="*/ 12 w 12"/>
                      <a:gd name="T11" fmla="*/ 6 h 14"/>
                      <a:gd name="T12" fmla="*/ 12 w 12"/>
                      <a:gd name="T13" fmla="*/ 8 h 14"/>
                      <a:gd name="T14" fmla="*/ 12 w 12"/>
                      <a:gd name="T15" fmla="*/ 10 h 14"/>
                      <a:gd name="T16" fmla="*/ 10 w 12"/>
                      <a:gd name="T17" fmla="*/ 12 h 14"/>
                      <a:gd name="T18" fmla="*/ 8 w 12"/>
                      <a:gd name="T19" fmla="*/ 14 h 14"/>
                      <a:gd name="T20" fmla="*/ 6 w 12"/>
                      <a:gd name="T21" fmla="*/ 14 h 14"/>
                      <a:gd name="T22" fmla="*/ 4 w 12"/>
                      <a:gd name="T23" fmla="*/ 14 h 14"/>
                      <a:gd name="T24" fmla="*/ 4 w 12"/>
                      <a:gd name="T25" fmla="*/ 12 h 14"/>
                      <a:gd name="T26" fmla="*/ 4 w 12"/>
                      <a:gd name="T27" fmla="*/ 10 h 14"/>
                      <a:gd name="T28" fmla="*/ 2 w 12"/>
                      <a:gd name="T29" fmla="*/ 8 h 14"/>
                      <a:gd name="T30" fmla="*/ 0 w 12"/>
                      <a:gd name="T31" fmla="*/ 6 h 14"/>
                      <a:gd name="T32" fmla="*/ 0 w 12"/>
                      <a:gd name="T33" fmla="*/ 6 h 14"/>
                      <a:gd name="T34" fmla="*/ 0 w 12"/>
                      <a:gd name="T35" fmla="*/ 4 h 14"/>
                      <a:gd name="T36" fmla="*/ 0 w 12"/>
                      <a:gd name="T37" fmla="*/ 2 h 14"/>
                      <a:gd name="T38" fmla="*/ 0 w 12"/>
                      <a:gd name="T39" fmla="*/ 0 h 14"/>
                      <a:gd name="T40" fmla="*/ 2 w 12"/>
                      <a:gd name="T41" fmla="*/ 0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4"/>
                      <a:gd name="T65" fmla="*/ 12 w 12"/>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4">
                        <a:moveTo>
                          <a:pt x="2" y="0"/>
                        </a:moveTo>
                        <a:lnTo>
                          <a:pt x="4" y="0"/>
                        </a:lnTo>
                        <a:lnTo>
                          <a:pt x="6" y="2"/>
                        </a:lnTo>
                        <a:lnTo>
                          <a:pt x="8" y="2"/>
                        </a:lnTo>
                        <a:lnTo>
                          <a:pt x="10" y="4"/>
                        </a:lnTo>
                        <a:lnTo>
                          <a:pt x="12" y="6"/>
                        </a:lnTo>
                        <a:lnTo>
                          <a:pt x="12" y="8"/>
                        </a:lnTo>
                        <a:lnTo>
                          <a:pt x="12" y="10"/>
                        </a:lnTo>
                        <a:lnTo>
                          <a:pt x="10" y="12"/>
                        </a:lnTo>
                        <a:lnTo>
                          <a:pt x="8" y="14"/>
                        </a:lnTo>
                        <a:lnTo>
                          <a:pt x="6" y="14"/>
                        </a:lnTo>
                        <a:lnTo>
                          <a:pt x="4" y="14"/>
                        </a:lnTo>
                        <a:lnTo>
                          <a:pt x="4" y="12"/>
                        </a:lnTo>
                        <a:lnTo>
                          <a:pt x="4" y="10"/>
                        </a:lnTo>
                        <a:lnTo>
                          <a:pt x="2" y="8"/>
                        </a:lnTo>
                        <a:lnTo>
                          <a:pt x="0" y="6"/>
                        </a:lnTo>
                        <a:lnTo>
                          <a:pt x="0" y="4"/>
                        </a:lnTo>
                        <a:lnTo>
                          <a:pt x="0" y="2"/>
                        </a:lnTo>
                        <a:lnTo>
                          <a:pt x="0" y="0"/>
                        </a:lnTo>
                        <a:lnTo>
                          <a:pt x="2" y="0"/>
                        </a:lnTo>
                        <a:close/>
                      </a:path>
                    </a:pathLst>
                  </a:custGeom>
                  <a:solidFill>
                    <a:srgbClr val="FFEA33"/>
                  </a:solidFill>
                  <a:ln w="9525">
                    <a:noFill/>
                    <a:round/>
                    <a:headEnd/>
                    <a:tailEnd/>
                  </a:ln>
                </p:spPr>
                <p:txBody>
                  <a:bodyPr/>
                  <a:lstStyle/>
                  <a:p>
                    <a:endParaRPr lang="es-AR"/>
                  </a:p>
                </p:txBody>
              </p:sp>
              <p:sp>
                <p:nvSpPr>
                  <p:cNvPr id="74999" name="Freeform 484"/>
                  <p:cNvSpPr>
                    <a:spLocks/>
                  </p:cNvSpPr>
                  <p:nvPr/>
                </p:nvSpPr>
                <p:spPr bwMode="auto">
                  <a:xfrm>
                    <a:off x="4588" y="2210"/>
                    <a:ext cx="16" cy="16"/>
                  </a:xfrm>
                  <a:custGeom>
                    <a:avLst/>
                    <a:gdLst>
                      <a:gd name="T0" fmla="*/ 0 w 16"/>
                      <a:gd name="T1" fmla="*/ 2 h 16"/>
                      <a:gd name="T2" fmla="*/ 2 w 16"/>
                      <a:gd name="T3" fmla="*/ 2 h 16"/>
                      <a:gd name="T4" fmla="*/ 4 w 16"/>
                      <a:gd name="T5" fmla="*/ 0 h 16"/>
                      <a:gd name="T6" fmla="*/ 4 w 16"/>
                      <a:gd name="T7" fmla="*/ 0 h 16"/>
                      <a:gd name="T8" fmla="*/ 8 w 16"/>
                      <a:gd name="T9" fmla="*/ 0 h 16"/>
                      <a:gd name="T10" fmla="*/ 10 w 16"/>
                      <a:gd name="T11" fmla="*/ 0 h 16"/>
                      <a:gd name="T12" fmla="*/ 12 w 16"/>
                      <a:gd name="T13" fmla="*/ 0 h 16"/>
                      <a:gd name="T14" fmla="*/ 12 w 16"/>
                      <a:gd name="T15" fmla="*/ 2 h 16"/>
                      <a:gd name="T16" fmla="*/ 14 w 16"/>
                      <a:gd name="T17" fmla="*/ 4 h 16"/>
                      <a:gd name="T18" fmla="*/ 16 w 16"/>
                      <a:gd name="T19" fmla="*/ 8 h 16"/>
                      <a:gd name="T20" fmla="*/ 16 w 16"/>
                      <a:gd name="T21" fmla="*/ 12 h 16"/>
                      <a:gd name="T22" fmla="*/ 14 w 16"/>
                      <a:gd name="T23" fmla="*/ 14 h 16"/>
                      <a:gd name="T24" fmla="*/ 10 w 16"/>
                      <a:gd name="T25" fmla="*/ 16 h 16"/>
                      <a:gd name="T26" fmla="*/ 8 w 16"/>
                      <a:gd name="T27" fmla="*/ 16 h 16"/>
                      <a:gd name="T28" fmla="*/ 6 w 16"/>
                      <a:gd name="T29" fmla="*/ 14 h 16"/>
                      <a:gd name="T30" fmla="*/ 4 w 16"/>
                      <a:gd name="T31" fmla="*/ 12 h 16"/>
                      <a:gd name="T32" fmla="*/ 4 w 16"/>
                      <a:gd name="T33" fmla="*/ 12 h 16"/>
                      <a:gd name="T34" fmla="*/ 4 w 16"/>
                      <a:gd name="T35" fmla="*/ 10 h 16"/>
                      <a:gd name="T36" fmla="*/ 4 w 16"/>
                      <a:gd name="T37" fmla="*/ 6 h 16"/>
                      <a:gd name="T38" fmla="*/ 2 w 16"/>
                      <a:gd name="T39" fmla="*/ 4 h 16"/>
                      <a:gd name="T40" fmla="*/ 0 w 16"/>
                      <a:gd name="T41" fmla="*/ 2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6"/>
                      <a:gd name="T65" fmla="*/ 16 w 16"/>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6">
                        <a:moveTo>
                          <a:pt x="0" y="2"/>
                        </a:moveTo>
                        <a:lnTo>
                          <a:pt x="2" y="2"/>
                        </a:lnTo>
                        <a:lnTo>
                          <a:pt x="4" y="0"/>
                        </a:lnTo>
                        <a:lnTo>
                          <a:pt x="8" y="0"/>
                        </a:lnTo>
                        <a:lnTo>
                          <a:pt x="10" y="0"/>
                        </a:lnTo>
                        <a:lnTo>
                          <a:pt x="12" y="0"/>
                        </a:lnTo>
                        <a:lnTo>
                          <a:pt x="12" y="2"/>
                        </a:lnTo>
                        <a:lnTo>
                          <a:pt x="14" y="4"/>
                        </a:lnTo>
                        <a:lnTo>
                          <a:pt x="16" y="8"/>
                        </a:lnTo>
                        <a:lnTo>
                          <a:pt x="16" y="12"/>
                        </a:lnTo>
                        <a:lnTo>
                          <a:pt x="14" y="14"/>
                        </a:lnTo>
                        <a:lnTo>
                          <a:pt x="10" y="16"/>
                        </a:lnTo>
                        <a:lnTo>
                          <a:pt x="8" y="16"/>
                        </a:lnTo>
                        <a:lnTo>
                          <a:pt x="6" y="14"/>
                        </a:lnTo>
                        <a:lnTo>
                          <a:pt x="4" y="12"/>
                        </a:lnTo>
                        <a:lnTo>
                          <a:pt x="4" y="10"/>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5000" name="Freeform 485"/>
                  <p:cNvSpPr>
                    <a:spLocks/>
                  </p:cNvSpPr>
                  <p:nvPr/>
                </p:nvSpPr>
                <p:spPr bwMode="auto">
                  <a:xfrm>
                    <a:off x="4598" y="2230"/>
                    <a:ext cx="14" cy="16"/>
                  </a:xfrm>
                  <a:custGeom>
                    <a:avLst/>
                    <a:gdLst>
                      <a:gd name="T0" fmla="*/ 6 w 14"/>
                      <a:gd name="T1" fmla="*/ 0 h 16"/>
                      <a:gd name="T2" fmla="*/ 8 w 14"/>
                      <a:gd name="T3" fmla="*/ 0 h 16"/>
                      <a:gd name="T4" fmla="*/ 10 w 14"/>
                      <a:gd name="T5" fmla="*/ 0 h 16"/>
                      <a:gd name="T6" fmla="*/ 12 w 14"/>
                      <a:gd name="T7" fmla="*/ 2 h 16"/>
                      <a:gd name="T8" fmla="*/ 14 w 14"/>
                      <a:gd name="T9" fmla="*/ 4 h 16"/>
                      <a:gd name="T10" fmla="*/ 14 w 14"/>
                      <a:gd name="T11" fmla="*/ 6 h 16"/>
                      <a:gd name="T12" fmla="*/ 14 w 14"/>
                      <a:gd name="T13" fmla="*/ 8 h 16"/>
                      <a:gd name="T14" fmla="*/ 14 w 14"/>
                      <a:gd name="T15" fmla="*/ 10 h 16"/>
                      <a:gd name="T16" fmla="*/ 14 w 14"/>
                      <a:gd name="T17" fmla="*/ 14 h 16"/>
                      <a:gd name="T18" fmla="*/ 12 w 14"/>
                      <a:gd name="T19" fmla="*/ 16 h 16"/>
                      <a:gd name="T20" fmla="*/ 10 w 14"/>
                      <a:gd name="T21" fmla="*/ 16 h 16"/>
                      <a:gd name="T22" fmla="*/ 8 w 14"/>
                      <a:gd name="T23" fmla="*/ 16 h 16"/>
                      <a:gd name="T24" fmla="*/ 6 w 14"/>
                      <a:gd name="T25" fmla="*/ 16 h 16"/>
                      <a:gd name="T26" fmla="*/ 6 w 14"/>
                      <a:gd name="T27" fmla="*/ 14 h 16"/>
                      <a:gd name="T28" fmla="*/ 4 w 14"/>
                      <a:gd name="T29" fmla="*/ 10 h 16"/>
                      <a:gd name="T30" fmla="*/ 2 w 14"/>
                      <a:gd name="T31" fmla="*/ 8 h 16"/>
                      <a:gd name="T32" fmla="*/ 0 w 14"/>
                      <a:gd name="T33" fmla="*/ 4 h 16"/>
                      <a:gd name="T34" fmla="*/ 0 w 14"/>
                      <a:gd name="T35" fmla="*/ 2 h 16"/>
                      <a:gd name="T36" fmla="*/ 0 w 14"/>
                      <a:gd name="T37" fmla="*/ 2 h 16"/>
                      <a:gd name="T38" fmla="*/ 2 w 14"/>
                      <a:gd name="T39" fmla="*/ 0 h 16"/>
                      <a:gd name="T40" fmla="*/ 6 w 14"/>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6"/>
                      <a:gd name="T65" fmla="*/ 14 w 14"/>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6">
                        <a:moveTo>
                          <a:pt x="6" y="0"/>
                        </a:moveTo>
                        <a:lnTo>
                          <a:pt x="8" y="0"/>
                        </a:lnTo>
                        <a:lnTo>
                          <a:pt x="10" y="0"/>
                        </a:lnTo>
                        <a:lnTo>
                          <a:pt x="12" y="2"/>
                        </a:lnTo>
                        <a:lnTo>
                          <a:pt x="14" y="4"/>
                        </a:lnTo>
                        <a:lnTo>
                          <a:pt x="14" y="6"/>
                        </a:lnTo>
                        <a:lnTo>
                          <a:pt x="14" y="8"/>
                        </a:lnTo>
                        <a:lnTo>
                          <a:pt x="14" y="10"/>
                        </a:lnTo>
                        <a:lnTo>
                          <a:pt x="14" y="14"/>
                        </a:lnTo>
                        <a:lnTo>
                          <a:pt x="12" y="16"/>
                        </a:lnTo>
                        <a:lnTo>
                          <a:pt x="10" y="16"/>
                        </a:lnTo>
                        <a:lnTo>
                          <a:pt x="8" y="16"/>
                        </a:lnTo>
                        <a:lnTo>
                          <a:pt x="6" y="16"/>
                        </a:lnTo>
                        <a:lnTo>
                          <a:pt x="6" y="14"/>
                        </a:lnTo>
                        <a:lnTo>
                          <a:pt x="4" y="10"/>
                        </a:lnTo>
                        <a:lnTo>
                          <a:pt x="2" y="8"/>
                        </a:lnTo>
                        <a:lnTo>
                          <a:pt x="0" y="4"/>
                        </a:lnTo>
                        <a:lnTo>
                          <a:pt x="0" y="2"/>
                        </a:lnTo>
                        <a:lnTo>
                          <a:pt x="2" y="0"/>
                        </a:lnTo>
                        <a:lnTo>
                          <a:pt x="6" y="0"/>
                        </a:lnTo>
                        <a:close/>
                      </a:path>
                    </a:pathLst>
                  </a:custGeom>
                  <a:solidFill>
                    <a:srgbClr val="FFEA33"/>
                  </a:solidFill>
                  <a:ln w="9525">
                    <a:noFill/>
                    <a:round/>
                    <a:headEnd/>
                    <a:tailEnd/>
                  </a:ln>
                </p:spPr>
                <p:txBody>
                  <a:bodyPr/>
                  <a:lstStyle/>
                  <a:p>
                    <a:endParaRPr lang="es-AR"/>
                  </a:p>
                </p:txBody>
              </p:sp>
              <p:sp>
                <p:nvSpPr>
                  <p:cNvPr id="75001" name="Freeform 486"/>
                  <p:cNvSpPr>
                    <a:spLocks/>
                  </p:cNvSpPr>
                  <p:nvPr/>
                </p:nvSpPr>
                <p:spPr bwMode="auto">
                  <a:xfrm>
                    <a:off x="4610" y="2248"/>
                    <a:ext cx="4" cy="16"/>
                  </a:xfrm>
                  <a:custGeom>
                    <a:avLst/>
                    <a:gdLst>
                      <a:gd name="T0" fmla="*/ 0 w 4"/>
                      <a:gd name="T1" fmla="*/ 4 h 16"/>
                      <a:gd name="T2" fmla="*/ 2 w 4"/>
                      <a:gd name="T3" fmla="*/ 8 h 16"/>
                      <a:gd name="T4" fmla="*/ 2 w 4"/>
                      <a:gd name="T5" fmla="*/ 10 h 16"/>
                      <a:gd name="T6" fmla="*/ 4 w 4"/>
                      <a:gd name="T7" fmla="*/ 14 h 16"/>
                      <a:gd name="T8" fmla="*/ 4 w 4"/>
                      <a:gd name="T9" fmla="*/ 16 h 16"/>
                      <a:gd name="T10" fmla="*/ 4 w 4"/>
                      <a:gd name="T11" fmla="*/ 16 h 16"/>
                      <a:gd name="T12" fmla="*/ 4 w 4"/>
                      <a:gd name="T13" fmla="*/ 16 h 16"/>
                      <a:gd name="T14" fmla="*/ 4 w 4"/>
                      <a:gd name="T15" fmla="*/ 14 h 16"/>
                      <a:gd name="T16" fmla="*/ 4 w 4"/>
                      <a:gd name="T17" fmla="*/ 12 h 16"/>
                      <a:gd name="T18" fmla="*/ 4 w 4"/>
                      <a:gd name="T19" fmla="*/ 8 h 16"/>
                      <a:gd name="T20" fmla="*/ 4 w 4"/>
                      <a:gd name="T21" fmla="*/ 6 h 16"/>
                      <a:gd name="T22" fmla="*/ 4 w 4"/>
                      <a:gd name="T23" fmla="*/ 2 h 16"/>
                      <a:gd name="T24" fmla="*/ 4 w 4"/>
                      <a:gd name="T25" fmla="*/ 0 h 16"/>
                      <a:gd name="T26" fmla="*/ 4 w 4"/>
                      <a:gd name="T27" fmla="*/ 0 h 16"/>
                      <a:gd name="T28" fmla="*/ 2 w 4"/>
                      <a:gd name="T29" fmla="*/ 0 h 16"/>
                      <a:gd name="T30" fmla="*/ 0 w 4"/>
                      <a:gd name="T31" fmla="*/ 2 h 16"/>
                      <a:gd name="T32" fmla="*/ 0 w 4"/>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16"/>
                      <a:gd name="T53" fmla="*/ 4 w 4"/>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16">
                        <a:moveTo>
                          <a:pt x="0" y="4"/>
                        </a:moveTo>
                        <a:lnTo>
                          <a:pt x="2" y="8"/>
                        </a:lnTo>
                        <a:lnTo>
                          <a:pt x="2" y="10"/>
                        </a:lnTo>
                        <a:lnTo>
                          <a:pt x="4" y="14"/>
                        </a:lnTo>
                        <a:lnTo>
                          <a:pt x="4" y="16"/>
                        </a:lnTo>
                        <a:lnTo>
                          <a:pt x="4" y="14"/>
                        </a:lnTo>
                        <a:lnTo>
                          <a:pt x="4" y="12"/>
                        </a:lnTo>
                        <a:lnTo>
                          <a:pt x="4" y="8"/>
                        </a:lnTo>
                        <a:lnTo>
                          <a:pt x="4" y="6"/>
                        </a:lnTo>
                        <a:lnTo>
                          <a:pt x="4" y="2"/>
                        </a:lnTo>
                        <a:lnTo>
                          <a:pt x="4" y="0"/>
                        </a:lnTo>
                        <a:lnTo>
                          <a:pt x="2" y="0"/>
                        </a:lnTo>
                        <a:lnTo>
                          <a:pt x="0" y="2"/>
                        </a:lnTo>
                        <a:lnTo>
                          <a:pt x="0" y="4"/>
                        </a:lnTo>
                        <a:close/>
                      </a:path>
                    </a:pathLst>
                  </a:custGeom>
                  <a:solidFill>
                    <a:srgbClr val="FFEA33"/>
                  </a:solidFill>
                  <a:ln w="9525">
                    <a:noFill/>
                    <a:round/>
                    <a:headEnd/>
                    <a:tailEnd/>
                  </a:ln>
                </p:spPr>
                <p:txBody>
                  <a:bodyPr/>
                  <a:lstStyle/>
                  <a:p>
                    <a:endParaRPr lang="es-AR"/>
                  </a:p>
                </p:txBody>
              </p:sp>
              <p:sp>
                <p:nvSpPr>
                  <p:cNvPr id="75002" name="Freeform 487"/>
                  <p:cNvSpPr>
                    <a:spLocks/>
                  </p:cNvSpPr>
                  <p:nvPr/>
                </p:nvSpPr>
                <p:spPr bwMode="auto">
                  <a:xfrm>
                    <a:off x="4594" y="2254"/>
                    <a:ext cx="16" cy="20"/>
                  </a:xfrm>
                  <a:custGeom>
                    <a:avLst/>
                    <a:gdLst>
                      <a:gd name="T0" fmla="*/ 0 w 16"/>
                      <a:gd name="T1" fmla="*/ 6 h 20"/>
                      <a:gd name="T2" fmla="*/ 0 w 16"/>
                      <a:gd name="T3" fmla="*/ 4 h 20"/>
                      <a:gd name="T4" fmla="*/ 0 w 16"/>
                      <a:gd name="T5" fmla="*/ 2 h 20"/>
                      <a:gd name="T6" fmla="*/ 2 w 16"/>
                      <a:gd name="T7" fmla="*/ 2 h 20"/>
                      <a:gd name="T8" fmla="*/ 4 w 16"/>
                      <a:gd name="T9" fmla="*/ 0 h 20"/>
                      <a:gd name="T10" fmla="*/ 6 w 16"/>
                      <a:gd name="T11" fmla="*/ 0 h 20"/>
                      <a:gd name="T12" fmla="*/ 6 w 16"/>
                      <a:gd name="T13" fmla="*/ 0 h 20"/>
                      <a:gd name="T14" fmla="*/ 8 w 16"/>
                      <a:gd name="T15" fmla="*/ 0 h 20"/>
                      <a:gd name="T16" fmla="*/ 10 w 16"/>
                      <a:gd name="T17" fmla="*/ 0 h 20"/>
                      <a:gd name="T18" fmla="*/ 12 w 16"/>
                      <a:gd name="T19" fmla="*/ 4 h 20"/>
                      <a:gd name="T20" fmla="*/ 14 w 16"/>
                      <a:gd name="T21" fmla="*/ 6 h 20"/>
                      <a:gd name="T22" fmla="*/ 16 w 16"/>
                      <a:gd name="T23" fmla="*/ 10 h 20"/>
                      <a:gd name="T24" fmla="*/ 16 w 16"/>
                      <a:gd name="T25" fmla="*/ 14 h 20"/>
                      <a:gd name="T26" fmla="*/ 16 w 16"/>
                      <a:gd name="T27" fmla="*/ 14 h 20"/>
                      <a:gd name="T28" fmla="*/ 16 w 16"/>
                      <a:gd name="T29" fmla="*/ 16 h 20"/>
                      <a:gd name="T30" fmla="*/ 14 w 16"/>
                      <a:gd name="T31" fmla="*/ 18 h 20"/>
                      <a:gd name="T32" fmla="*/ 12 w 16"/>
                      <a:gd name="T33" fmla="*/ 18 h 20"/>
                      <a:gd name="T34" fmla="*/ 10 w 16"/>
                      <a:gd name="T35" fmla="*/ 20 h 20"/>
                      <a:gd name="T36" fmla="*/ 8 w 16"/>
                      <a:gd name="T37" fmla="*/ 20 h 20"/>
                      <a:gd name="T38" fmla="*/ 6 w 16"/>
                      <a:gd name="T39" fmla="*/ 20 h 20"/>
                      <a:gd name="T40" fmla="*/ 4 w 16"/>
                      <a:gd name="T41" fmla="*/ 20 h 20"/>
                      <a:gd name="T42" fmla="*/ 2 w 16"/>
                      <a:gd name="T43" fmla="*/ 16 h 20"/>
                      <a:gd name="T44" fmla="*/ 0 w 16"/>
                      <a:gd name="T45" fmla="*/ 12 h 20"/>
                      <a:gd name="T46" fmla="*/ 0 w 16"/>
                      <a:gd name="T47" fmla="*/ 10 h 20"/>
                      <a:gd name="T48" fmla="*/ 0 w 16"/>
                      <a:gd name="T49" fmla="*/ 6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20"/>
                      <a:gd name="T77" fmla="*/ 16 w 16"/>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20">
                        <a:moveTo>
                          <a:pt x="0" y="6"/>
                        </a:moveTo>
                        <a:lnTo>
                          <a:pt x="0" y="4"/>
                        </a:lnTo>
                        <a:lnTo>
                          <a:pt x="0" y="2"/>
                        </a:lnTo>
                        <a:lnTo>
                          <a:pt x="2" y="2"/>
                        </a:lnTo>
                        <a:lnTo>
                          <a:pt x="4" y="0"/>
                        </a:lnTo>
                        <a:lnTo>
                          <a:pt x="6" y="0"/>
                        </a:lnTo>
                        <a:lnTo>
                          <a:pt x="8" y="0"/>
                        </a:lnTo>
                        <a:lnTo>
                          <a:pt x="10" y="0"/>
                        </a:lnTo>
                        <a:lnTo>
                          <a:pt x="12" y="4"/>
                        </a:lnTo>
                        <a:lnTo>
                          <a:pt x="14" y="6"/>
                        </a:lnTo>
                        <a:lnTo>
                          <a:pt x="16" y="10"/>
                        </a:lnTo>
                        <a:lnTo>
                          <a:pt x="16" y="14"/>
                        </a:lnTo>
                        <a:lnTo>
                          <a:pt x="16" y="16"/>
                        </a:lnTo>
                        <a:lnTo>
                          <a:pt x="14" y="18"/>
                        </a:lnTo>
                        <a:lnTo>
                          <a:pt x="12" y="18"/>
                        </a:lnTo>
                        <a:lnTo>
                          <a:pt x="10" y="20"/>
                        </a:lnTo>
                        <a:lnTo>
                          <a:pt x="8" y="20"/>
                        </a:lnTo>
                        <a:lnTo>
                          <a:pt x="6" y="20"/>
                        </a:lnTo>
                        <a:lnTo>
                          <a:pt x="4" y="20"/>
                        </a:lnTo>
                        <a:lnTo>
                          <a:pt x="2" y="16"/>
                        </a:lnTo>
                        <a:lnTo>
                          <a:pt x="0" y="12"/>
                        </a:lnTo>
                        <a:lnTo>
                          <a:pt x="0" y="10"/>
                        </a:lnTo>
                        <a:lnTo>
                          <a:pt x="0" y="6"/>
                        </a:lnTo>
                        <a:close/>
                      </a:path>
                    </a:pathLst>
                  </a:custGeom>
                  <a:solidFill>
                    <a:srgbClr val="FFEA33"/>
                  </a:solidFill>
                  <a:ln w="9525">
                    <a:noFill/>
                    <a:round/>
                    <a:headEnd/>
                    <a:tailEnd/>
                  </a:ln>
                </p:spPr>
                <p:txBody>
                  <a:bodyPr/>
                  <a:lstStyle/>
                  <a:p>
                    <a:endParaRPr lang="es-AR"/>
                  </a:p>
                </p:txBody>
              </p:sp>
              <p:sp>
                <p:nvSpPr>
                  <p:cNvPr id="75003" name="Freeform 488"/>
                  <p:cNvSpPr>
                    <a:spLocks/>
                  </p:cNvSpPr>
                  <p:nvPr/>
                </p:nvSpPr>
                <p:spPr bwMode="auto">
                  <a:xfrm>
                    <a:off x="4600" y="2276"/>
                    <a:ext cx="16" cy="12"/>
                  </a:xfrm>
                  <a:custGeom>
                    <a:avLst/>
                    <a:gdLst>
                      <a:gd name="T0" fmla="*/ 0 w 16"/>
                      <a:gd name="T1" fmla="*/ 2 h 12"/>
                      <a:gd name="T2" fmla="*/ 4 w 16"/>
                      <a:gd name="T3" fmla="*/ 2 h 12"/>
                      <a:gd name="T4" fmla="*/ 6 w 16"/>
                      <a:gd name="T5" fmla="*/ 0 h 12"/>
                      <a:gd name="T6" fmla="*/ 8 w 16"/>
                      <a:gd name="T7" fmla="*/ 0 h 12"/>
                      <a:gd name="T8" fmla="*/ 8 w 16"/>
                      <a:gd name="T9" fmla="*/ 0 h 12"/>
                      <a:gd name="T10" fmla="*/ 14 w 16"/>
                      <a:gd name="T11" fmla="*/ 2 h 12"/>
                      <a:gd name="T12" fmla="*/ 16 w 16"/>
                      <a:gd name="T13" fmla="*/ 4 h 12"/>
                      <a:gd name="T14" fmla="*/ 16 w 16"/>
                      <a:gd name="T15" fmla="*/ 8 h 12"/>
                      <a:gd name="T16" fmla="*/ 14 w 16"/>
                      <a:gd name="T17" fmla="*/ 10 h 12"/>
                      <a:gd name="T18" fmla="*/ 14 w 16"/>
                      <a:gd name="T19" fmla="*/ 12 h 12"/>
                      <a:gd name="T20" fmla="*/ 12 w 16"/>
                      <a:gd name="T21" fmla="*/ 12 h 12"/>
                      <a:gd name="T22" fmla="*/ 10 w 16"/>
                      <a:gd name="T23" fmla="*/ 12 h 12"/>
                      <a:gd name="T24" fmla="*/ 8 w 16"/>
                      <a:gd name="T25" fmla="*/ 12 h 12"/>
                      <a:gd name="T26" fmla="*/ 8 w 16"/>
                      <a:gd name="T27" fmla="*/ 12 h 12"/>
                      <a:gd name="T28" fmla="*/ 6 w 16"/>
                      <a:gd name="T29" fmla="*/ 10 h 12"/>
                      <a:gd name="T30" fmla="*/ 4 w 16"/>
                      <a:gd name="T31" fmla="*/ 10 h 12"/>
                      <a:gd name="T32" fmla="*/ 2 w 16"/>
                      <a:gd name="T33" fmla="*/ 8 h 12"/>
                      <a:gd name="T34" fmla="*/ 2 w 16"/>
                      <a:gd name="T35" fmla="*/ 8 h 12"/>
                      <a:gd name="T36" fmla="*/ 0 w 16"/>
                      <a:gd name="T37" fmla="*/ 6 h 12"/>
                      <a:gd name="T38" fmla="*/ 0 w 16"/>
                      <a:gd name="T39" fmla="*/ 4 h 12"/>
                      <a:gd name="T40" fmla="*/ 0 w 16"/>
                      <a:gd name="T41" fmla="*/ 2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2"/>
                      <a:gd name="T65" fmla="*/ 16 w 1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2">
                        <a:moveTo>
                          <a:pt x="0" y="2"/>
                        </a:moveTo>
                        <a:lnTo>
                          <a:pt x="4" y="2"/>
                        </a:lnTo>
                        <a:lnTo>
                          <a:pt x="6" y="0"/>
                        </a:lnTo>
                        <a:lnTo>
                          <a:pt x="8" y="0"/>
                        </a:lnTo>
                        <a:lnTo>
                          <a:pt x="14" y="2"/>
                        </a:lnTo>
                        <a:lnTo>
                          <a:pt x="16" y="4"/>
                        </a:lnTo>
                        <a:lnTo>
                          <a:pt x="16" y="8"/>
                        </a:lnTo>
                        <a:lnTo>
                          <a:pt x="14" y="10"/>
                        </a:lnTo>
                        <a:lnTo>
                          <a:pt x="14" y="12"/>
                        </a:lnTo>
                        <a:lnTo>
                          <a:pt x="12" y="12"/>
                        </a:lnTo>
                        <a:lnTo>
                          <a:pt x="10" y="12"/>
                        </a:lnTo>
                        <a:lnTo>
                          <a:pt x="8" y="12"/>
                        </a:lnTo>
                        <a:lnTo>
                          <a:pt x="6" y="10"/>
                        </a:lnTo>
                        <a:lnTo>
                          <a:pt x="4" y="10"/>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5004" name="Freeform 489"/>
                  <p:cNvSpPr>
                    <a:spLocks/>
                  </p:cNvSpPr>
                  <p:nvPr/>
                </p:nvSpPr>
                <p:spPr bwMode="auto">
                  <a:xfrm>
                    <a:off x="4576" y="2260"/>
                    <a:ext cx="16" cy="16"/>
                  </a:xfrm>
                  <a:custGeom>
                    <a:avLst/>
                    <a:gdLst>
                      <a:gd name="T0" fmla="*/ 10 w 16"/>
                      <a:gd name="T1" fmla="*/ 0 h 16"/>
                      <a:gd name="T2" fmla="*/ 8 w 16"/>
                      <a:gd name="T3" fmla="*/ 0 h 16"/>
                      <a:gd name="T4" fmla="*/ 8 w 16"/>
                      <a:gd name="T5" fmla="*/ 0 h 16"/>
                      <a:gd name="T6" fmla="*/ 6 w 16"/>
                      <a:gd name="T7" fmla="*/ 0 h 16"/>
                      <a:gd name="T8" fmla="*/ 4 w 16"/>
                      <a:gd name="T9" fmla="*/ 0 h 16"/>
                      <a:gd name="T10" fmla="*/ 4 w 16"/>
                      <a:gd name="T11" fmla="*/ 2 h 16"/>
                      <a:gd name="T12" fmla="*/ 2 w 16"/>
                      <a:gd name="T13" fmla="*/ 2 h 16"/>
                      <a:gd name="T14" fmla="*/ 0 w 16"/>
                      <a:gd name="T15" fmla="*/ 2 h 16"/>
                      <a:gd name="T16" fmla="*/ 0 w 16"/>
                      <a:gd name="T17" fmla="*/ 4 h 16"/>
                      <a:gd name="T18" fmla="*/ 0 w 16"/>
                      <a:gd name="T19" fmla="*/ 6 h 16"/>
                      <a:gd name="T20" fmla="*/ 0 w 16"/>
                      <a:gd name="T21" fmla="*/ 8 h 16"/>
                      <a:gd name="T22" fmla="*/ 2 w 16"/>
                      <a:gd name="T23" fmla="*/ 10 h 16"/>
                      <a:gd name="T24" fmla="*/ 2 w 16"/>
                      <a:gd name="T25" fmla="*/ 10 h 16"/>
                      <a:gd name="T26" fmla="*/ 2 w 16"/>
                      <a:gd name="T27" fmla="*/ 10 h 16"/>
                      <a:gd name="T28" fmla="*/ 4 w 16"/>
                      <a:gd name="T29" fmla="*/ 12 h 16"/>
                      <a:gd name="T30" fmla="*/ 6 w 16"/>
                      <a:gd name="T31" fmla="*/ 12 h 16"/>
                      <a:gd name="T32" fmla="*/ 8 w 16"/>
                      <a:gd name="T33" fmla="*/ 14 h 16"/>
                      <a:gd name="T34" fmla="*/ 10 w 16"/>
                      <a:gd name="T35" fmla="*/ 14 h 16"/>
                      <a:gd name="T36" fmla="*/ 12 w 16"/>
                      <a:gd name="T37" fmla="*/ 16 h 16"/>
                      <a:gd name="T38" fmla="*/ 14 w 16"/>
                      <a:gd name="T39" fmla="*/ 16 h 16"/>
                      <a:gd name="T40" fmla="*/ 14 w 16"/>
                      <a:gd name="T41" fmla="*/ 16 h 16"/>
                      <a:gd name="T42" fmla="*/ 16 w 16"/>
                      <a:gd name="T43" fmla="*/ 16 h 16"/>
                      <a:gd name="T44" fmla="*/ 16 w 16"/>
                      <a:gd name="T45" fmla="*/ 16 h 16"/>
                      <a:gd name="T46" fmla="*/ 16 w 16"/>
                      <a:gd name="T47" fmla="*/ 14 h 16"/>
                      <a:gd name="T48" fmla="*/ 16 w 16"/>
                      <a:gd name="T49" fmla="*/ 12 h 16"/>
                      <a:gd name="T50" fmla="*/ 16 w 16"/>
                      <a:gd name="T51" fmla="*/ 10 h 16"/>
                      <a:gd name="T52" fmla="*/ 16 w 16"/>
                      <a:gd name="T53" fmla="*/ 6 h 16"/>
                      <a:gd name="T54" fmla="*/ 12 w 16"/>
                      <a:gd name="T55" fmla="*/ 2 h 16"/>
                      <a:gd name="T56" fmla="*/ 10 w 16"/>
                      <a:gd name="T57" fmla="*/ 0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
                      <a:gd name="T88" fmla="*/ 0 h 16"/>
                      <a:gd name="T89" fmla="*/ 16 w 16"/>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 h="16">
                        <a:moveTo>
                          <a:pt x="10" y="0"/>
                        </a:moveTo>
                        <a:lnTo>
                          <a:pt x="8" y="0"/>
                        </a:lnTo>
                        <a:lnTo>
                          <a:pt x="6" y="0"/>
                        </a:lnTo>
                        <a:lnTo>
                          <a:pt x="4" y="0"/>
                        </a:lnTo>
                        <a:lnTo>
                          <a:pt x="4" y="2"/>
                        </a:lnTo>
                        <a:lnTo>
                          <a:pt x="2" y="2"/>
                        </a:lnTo>
                        <a:lnTo>
                          <a:pt x="0" y="2"/>
                        </a:lnTo>
                        <a:lnTo>
                          <a:pt x="0" y="4"/>
                        </a:lnTo>
                        <a:lnTo>
                          <a:pt x="0" y="6"/>
                        </a:lnTo>
                        <a:lnTo>
                          <a:pt x="0" y="8"/>
                        </a:lnTo>
                        <a:lnTo>
                          <a:pt x="2" y="10"/>
                        </a:lnTo>
                        <a:lnTo>
                          <a:pt x="4" y="12"/>
                        </a:lnTo>
                        <a:lnTo>
                          <a:pt x="6" y="12"/>
                        </a:lnTo>
                        <a:lnTo>
                          <a:pt x="8" y="14"/>
                        </a:lnTo>
                        <a:lnTo>
                          <a:pt x="10" y="14"/>
                        </a:lnTo>
                        <a:lnTo>
                          <a:pt x="12" y="16"/>
                        </a:lnTo>
                        <a:lnTo>
                          <a:pt x="14" y="16"/>
                        </a:lnTo>
                        <a:lnTo>
                          <a:pt x="16" y="16"/>
                        </a:lnTo>
                        <a:lnTo>
                          <a:pt x="16" y="14"/>
                        </a:lnTo>
                        <a:lnTo>
                          <a:pt x="16" y="12"/>
                        </a:lnTo>
                        <a:lnTo>
                          <a:pt x="16" y="10"/>
                        </a:lnTo>
                        <a:lnTo>
                          <a:pt x="16" y="6"/>
                        </a:lnTo>
                        <a:lnTo>
                          <a:pt x="12" y="2"/>
                        </a:lnTo>
                        <a:lnTo>
                          <a:pt x="10" y="0"/>
                        </a:lnTo>
                        <a:close/>
                      </a:path>
                    </a:pathLst>
                  </a:custGeom>
                  <a:solidFill>
                    <a:srgbClr val="FFEA33"/>
                  </a:solidFill>
                  <a:ln w="9525">
                    <a:noFill/>
                    <a:round/>
                    <a:headEnd/>
                    <a:tailEnd/>
                  </a:ln>
                </p:spPr>
                <p:txBody>
                  <a:bodyPr/>
                  <a:lstStyle/>
                  <a:p>
                    <a:endParaRPr lang="es-AR"/>
                  </a:p>
                </p:txBody>
              </p:sp>
              <p:sp>
                <p:nvSpPr>
                  <p:cNvPr id="75005" name="Freeform 490"/>
                  <p:cNvSpPr>
                    <a:spLocks/>
                  </p:cNvSpPr>
                  <p:nvPr/>
                </p:nvSpPr>
                <p:spPr bwMode="auto">
                  <a:xfrm>
                    <a:off x="4554" y="2158"/>
                    <a:ext cx="8" cy="12"/>
                  </a:xfrm>
                  <a:custGeom>
                    <a:avLst/>
                    <a:gdLst>
                      <a:gd name="T0" fmla="*/ 0 w 8"/>
                      <a:gd name="T1" fmla="*/ 6 h 12"/>
                      <a:gd name="T2" fmla="*/ 0 w 8"/>
                      <a:gd name="T3" fmla="*/ 2 h 12"/>
                      <a:gd name="T4" fmla="*/ 0 w 8"/>
                      <a:gd name="T5" fmla="*/ 0 h 12"/>
                      <a:gd name="T6" fmla="*/ 2 w 8"/>
                      <a:gd name="T7" fmla="*/ 0 h 12"/>
                      <a:gd name="T8" fmla="*/ 4 w 8"/>
                      <a:gd name="T9" fmla="*/ 0 h 12"/>
                      <a:gd name="T10" fmla="*/ 6 w 8"/>
                      <a:gd name="T11" fmla="*/ 2 h 12"/>
                      <a:gd name="T12" fmla="*/ 8 w 8"/>
                      <a:gd name="T13" fmla="*/ 6 h 12"/>
                      <a:gd name="T14" fmla="*/ 8 w 8"/>
                      <a:gd name="T15" fmla="*/ 8 h 12"/>
                      <a:gd name="T16" fmla="*/ 8 w 8"/>
                      <a:gd name="T17" fmla="*/ 10 h 12"/>
                      <a:gd name="T18" fmla="*/ 6 w 8"/>
                      <a:gd name="T19" fmla="*/ 12 h 12"/>
                      <a:gd name="T20" fmla="*/ 4 w 8"/>
                      <a:gd name="T21" fmla="*/ 12 h 12"/>
                      <a:gd name="T22" fmla="*/ 2 w 8"/>
                      <a:gd name="T23" fmla="*/ 12 h 12"/>
                      <a:gd name="T24" fmla="*/ 2 w 8"/>
                      <a:gd name="T25" fmla="*/ 10 h 12"/>
                      <a:gd name="T26" fmla="*/ 0 w 8"/>
                      <a:gd name="T27" fmla="*/ 10 h 12"/>
                      <a:gd name="T28" fmla="*/ 0 w 8"/>
                      <a:gd name="T29" fmla="*/ 8 h 12"/>
                      <a:gd name="T30" fmla="*/ 0 w 8"/>
                      <a:gd name="T31" fmla="*/ 6 h 12"/>
                      <a:gd name="T32" fmla="*/ 0 w 8"/>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2"/>
                      <a:gd name="T53" fmla="*/ 8 w 8"/>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2">
                        <a:moveTo>
                          <a:pt x="0" y="6"/>
                        </a:moveTo>
                        <a:lnTo>
                          <a:pt x="0" y="2"/>
                        </a:lnTo>
                        <a:lnTo>
                          <a:pt x="0" y="0"/>
                        </a:lnTo>
                        <a:lnTo>
                          <a:pt x="2" y="0"/>
                        </a:lnTo>
                        <a:lnTo>
                          <a:pt x="4" y="0"/>
                        </a:lnTo>
                        <a:lnTo>
                          <a:pt x="6" y="2"/>
                        </a:lnTo>
                        <a:lnTo>
                          <a:pt x="8" y="6"/>
                        </a:lnTo>
                        <a:lnTo>
                          <a:pt x="8" y="8"/>
                        </a:lnTo>
                        <a:lnTo>
                          <a:pt x="8" y="10"/>
                        </a:lnTo>
                        <a:lnTo>
                          <a:pt x="6" y="12"/>
                        </a:lnTo>
                        <a:lnTo>
                          <a:pt x="4" y="12"/>
                        </a:lnTo>
                        <a:lnTo>
                          <a:pt x="2" y="12"/>
                        </a:lnTo>
                        <a:lnTo>
                          <a:pt x="2" y="10"/>
                        </a:lnTo>
                        <a:lnTo>
                          <a:pt x="0" y="10"/>
                        </a:lnTo>
                        <a:lnTo>
                          <a:pt x="0" y="8"/>
                        </a:lnTo>
                        <a:lnTo>
                          <a:pt x="0" y="6"/>
                        </a:lnTo>
                        <a:close/>
                      </a:path>
                    </a:pathLst>
                  </a:custGeom>
                  <a:solidFill>
                    <a:srgbClr val="FFEA33"/>
                  </a:solidFill>
                  <a:ln w="9525">
                    <a:noFill/>
                    <a:round/>
                    <a:headEnd/>
                    <a:tailEnd/>
                  </a:ln>
                </p:spPr>
                <p:txBody>
                  <a:bodyPr/>
                  <a:lstStyle/>
                  <a:p>
                    <a:endParaRPr lang="es-AR"/>
                  </a:p>
                </p:txBody>
              </p:sp>
              <p:sp>
                <p:nvSpPr>
                  <p:cNvPr id="75006" name="Freeform 491"/>
                  <p:cNvSpPr>
                    <a:spLocks/>
                  </p:cNvSpPr>
                  <p:nvPr/>
                </p:nvSpPr>
                <p:spPr bwMode="auto">
                  <a:xfrm>
                    <a:off x="4544" y="2162"/>
                    <a:ext cx="8" cy="10"/>
                  </a:xfrm>
                  <a:custGeom>
                    <a:avLst/>
                    <a:gdLst>
                      <a:gd name="T0" fmla="*/ 2 w 8"/>
                      <a:gd name="T1" fmla="*/ 0 h 10"/>
                      <a:gd name="T2" fmla="*/ 0 w 8"/>
                      <a:gd name="T3" fmla="*/ 2 h 10"/>
                      <a:gd name="T4" fmla="*/ 0 w 8"/>
                      <a:gd name="T5" fmla="*/ 4 h 10"/>
                      <a:gd name="T6" fmla="*/ 0 w 8"/>
                      <a:gd name="T7" fmla="*/ 6 h 10"/>
                      <a:gd name="T8" fmla="*/ 0 w 8"/>
                      <a:gd name="T9" fmla="*/ 8 h 10"/>
                      <a:gd name="T10" fmla="*/ 2 w 8"/>
                      <a:gd name="T11" fmla="*/ 8 h 10"/>
                      <a:gd name="T12" fmla="*/ 4 w 8"/>
                      <a:gd name="T13" fmla="*/ 10 h 10"/>
                      <a:gd name="T14" fmla="*/ 6 w 8"/>
                      <a:gd name="T15" fmla="*/ 10 h 10"/>
                      <a:gd name="T16" fmla="*/ 8 w 8"/>
                      <a:gd name="T17" fmla="*/ 8 h 10"/>
                      <a:gd name="T18" fmla="*/ 8 w 8"/>
                      <a:gd name="T19" fmla="*/ 6 h 10"/>
                      <a:gd name="T20" fmla="*/ 6 w 8"/>
                      <a:gd name="T21" fmla="*/ 2 h 10"/>
                      <a:gd name="T22" fmla="*/ 4 w 8"/>
                      <a:gd name="T23" fmla="*/ 0 h 10"/>
                      <a:gd name="T24" fmla="*/ 2 w 8"/>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2" y="0"/>
                        </a:moveTo>
                        <a:lnTo>
                          <a:pt x="0" y="2"/>
                        </a:lnTo>
                        <a:lnTo>
                          <a:pt x="0" y="4"/>
                        </a:lnTo>
                        <a:lnTo>
                          <a:pt x="0" y="6"/>
                        </a:lnTo>
                        <a:lnTo>
                          <a:pt x="0" y="8"/>
                        </a:lnTo>
                        <a:lnTo>
                          <a:pt x="2" y="8"/>
                        </a:lnTo>
                        <a:lnTo>
                          <a:pt x="4" y="10"/>
                        </a:lnTo>
                        <a:lnTo>
                          <a:pt x="6" y="10"/>
                        </a:lnTo>
                        <a:lnTo>
                          <a:pt x="8" y="8"/>
                        </a:lnTo>
                        <a:lnTo>
                          <a:pt x="8" y="6"/>
                        </a:lnTo>
                        <a:lnTo>
                          <a:pt x="6" y="2"/>
                        </a:lnTo>
                        <a:lnTo>
                          <a:pt x="4" y="0"/>
                        </a:lnTo>
                        <a:lnTo>
                          <a:pt x="2" y="0"/>
                        </a:lnTo>
                        <a:close/>
                      </a:path>
                    </a:pathLst>
                  </a:custGeom>
                  <a:solidFill>
                    <a:srgbClr val="FFEA33"/>
                  </a:solidFill>
                  <a:ln w="9525">
                    <a:noFill/>
                    <a:round/>
                    <a:headEnd/>
                    <a:tailEnd/>
                  </a:ln>
                </p:spPr>
                <p:txBody>
                  <a:bodyPr/>
                  <a:lstStyle/>
                  <a:p>
                    <a:endParaRPr lang="es-AR"/>
                  </a:p>
                </p:txBody>
              </p:sp>
              <p:sp>
                <p:nvSpPr>
                  <p:cNvPr id="75007" name="Freeform 492"/>
                  <p:cNvSpPr>
                    <a:spLocks/>
                  </p:cNvSpPr>
                  <p:nvPr/>
                </p:nvSpPr>
                <p:spPr bwMode="auto">
                  <a:xfrm>
                    <a:off x="4544" y="2174"/>
                    <a:ext cx="12" cy="12"/>
                  </a:xfrm>
                  <a:custGeom>
                    <a:avLst/>
                    <a:gdLst>
                      <a:gd name="T0" fmla="*/ 6 w 12"/>
                      <a:gd name="T1" fmla="*/ 0 h 12"/>
                      <a:gd name="T2" fmla="*/ 4 w 12"/>
                      <a:gd name="T3" fmla="*/ 0 h 12"/>
                      <a:gd name="T4" fmla="*/ 2 w 12"/>
                      <a:gd name="T5" fmla="*/ 0 h 12"/>
                      <a:gd name="T6" fmla="*/ 2 w 12"/>
                      <a:gd name="T7" fmla="*/ 0 h 12"/>
                      <a:gd name="T8" fmla="*/ 0 w 12"/>
                      <a:gd name="T9" fmla="*/ 2 h 12"/>
                      <a:gd name="T10" fmla="*/ 0 w 12"/>
                      <a:gd name="T11" fmla="*/ 4 h 12"/>
                      <a:gd name="T12" fmla="*/ 0 w 12"/>
                      <a:gd name="T13" fmla="*/ 6 h 12"/>
                      <a:gd name="T14" fmla="*/ 0 w 12"/>
                      <a:gd name="T15" fmla="*/ 8 h 12"/>
                      <a:gd name="T16" fmla="*/ 4 w 12"/>
                      <a:gd name="T17" fmla="*/ 10 h 12"/>
                      <a:gd name="T18" fmla="*/ 6 w 12"/>
                      <a:gd name="T19" fmla="*/ 12 h 12"/>
                      <a:gd name="T20" fmla="*/ 8 w 12"/>
                      <a:gd name="T21" fmla="*/ 12 h 12"/>
                      <a:gd name="T22" fmla="*/ 10 w 12"/>
                      <a:gd name="T23" fmla="*/ 12 h 12"/>
                      <a:gd name="T24" fmla="*/ 10 w 12"/>
                      <a:gd name="T25" fmla="*/ 12 h 12"/>
                      <a:gd name="T26" fmla="*/ 12 w 12"/>
                      <a:gd name="T27" fmla="*/ 10 h 12"/>
                      <a:gd name="T28" fmla="*/ 12 w 12"/>
                      <a:gd name="T29" fmla="*/ 10 h 12"/>
                      <a:gd name="T30" fmla="*/ 12 w 12"/>
                      <a:gd name="T31" fmla="*/ 8 h 12"/>
                      <a:gd name="T32" fmla="*/ 10 w 12"/>
                      <a:gd name="T33" fmla="*/ 6 h 12"/>
                      <a:gd name="T34" fmla="*/ 10 w 12"/>
                      <a:gd name="T35" fmla="*/ 4 h 12"/>
                      <a:gd name="T36" fmla="*/ 10 w 12"/>
                      <a:gd name="T37" fmla="*/ 2 h 12"/>
                      <a:gd name="T38" fmla="*/ 8 w 12"/>
                      <a:gd name="T39" fmla="*/ 0 h 12"/>
                      <a:gd name="T40" fmla="*/ 6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6" y="0"/>
                        </a:moveTo>
                        <a:lnTo>
                          <a:pt x="4" y="0"/>
                        </a:lnTo>
                        <a:lnTo>
                          <a:pt x="2" y="0"/>
                        </a:lnTo>
                        <a:lnTo>
                          <a:pt x="0" y="2"/>
                        </a:lnTo>
                        <a:lnTo>
                          <a:pt x="0" y="4"/>
                        </a:lnTo>
                        <a:lnTo>
                          <a:pt x="0" y="6"/>
                        </a:lnTo>
                        <a:lnTo>
                          <a:pt x="0" y="8"/>
                        </a:lnTo>
                        <a:lnTo>
                          <a:pt x="4" y="10"/>
                        </a:lnTo>
                        <a:lnTo>
                          <a:pt x="6" y="12"/>
                        </a:lnTo>
                        <a:lnTo>
                          <a:pt x="8" y="12"/>
                        </a:lnTo>
                        <a:lnTo>
                          <a:pt x="10" y="12"/>
                        </a:lnTo>
                        <a:lnTo>
                          <a:pt x="12" y="10"/>
                        </a:lnTo>
                        <a:lnTo>
                          <a:pt x="12" y="8"/>
                        </a:lnTo>
                        <a:lnTo>
                          <a:pt x="10" y="6"/>
                        </a:lnTo>
                        <a:lnTo>
                          <a:pt x="10" y="4"/>
                        </a:lnTo>
                        <a:lnTo>
                          <a:pt x="10" y="2"/>
                        </a:lnTo>
                        <a:lnTo>
                          <a:pt x="8" y="0"/>
                        </a:lnTo>
                        <a:lnTo>
                          <a:pt x="6" y="0"/>
                        </a:lnTo>
                        <a:close/>
                      </a:path>
                    </a:pathLst>
                  </a:custGeom>
                  <a:solidFill>
                    <a:srgbClr val="FFEA33"/>
                  </a:solidFill>
                  <a:ln w="9525">
                    <a:noFill/>
                    <a:round/>
                    <a:headEnd/>
                    <a:tailEnd/>
                  </a:ln>
                </p:spPr>
                <p:txBody>
                  <a:bodyPr/>
                  <a:lstStyle/>
                  <a:p>
                    <a:endParaRPr lang="es-AR"/>
                  </a:p>
                </p:txBody>
              </p:sp>
              <p:sp>
                <p:nvSpPr>
                  <p:cNvPr id="75008" name="Freeform 493"/>
                  <p:cNvSpPr>
                    <a:spLocks/>
                  </p:cNvSpPr>
                  <p:nvPr/>
                </p:nvSpPr>
                <p:spPr bwMode="auto">
                  <a:xfrm>
                    <a:off x="4558" y="2170"/>
                    <a:ext cx="10" cy="10"/>
                  </a:xfrm>
                  <a:custGeom>
                    <a:avLst/>
                    <a:gdLst>
                      <a:gd name="T0" fmla="*/ 0 w 10"/>
                      <a:gd name="T1" fmla="*/ 4 h 10"/>
                      <a:gd name="T2" fmla="*/ 2 w 10"/>
                      <a:gd name="T3" fmla="*/ 2 h 10"/>
                      <a:gd name="T4" fmla="*/ 4 w 10"/>
                      <a:gd name="T5" fmla="*/ 2 h 10"/>
                      <a:gd name="T6" fmla="*/ 6 w 10"/>
                      <a:gd name="T7" fmla="*/ 0 h 10"/>
                      <a:gd name="T8" fmla="*/ 6 w 10"/>
                      <a:gd name="T9" fmla="*/ 0 h 10"/>
                      <a:gd name="T10" fmla="*/ 8 w 10"/>
                      <a:gd name="T11" fmla="*/ 2 h 10"/>
                      <a:gd name="T12" fmla="*/ 10 w 10"/>
                      <a:gd name="T13" fmla="*/ 6 h 10"/>
                      <a:gd name="T14" fmla="*/ 10 w 10"/>
                      <a:gd name="T15" fmla="*/ 8 h 10"/>
                      <a:gd name="T16" fmla="*/ 10 w 10"/>
                      <a:gd name="T17" fmla="*/ 10 h 10"/>
                      <a:gd name="T18" fmla="*/ 8 w 10"/>
                      <a:gd name="T19" fmla="*/ 10 h 10"/>
                      <a:gd name="T20" fmla="*/ 6 w 10"/>
                      <a:gd name="T21" fmla="*/ 10 h 10"/>
                      <a:gd name="T22" fmla="*/ 4 w 10"/>
                      <a:gd name="T23" fmla="*/ 10 h 10"/>
                      <a:gd name="T24" fmla="*/ 2 w 10"/>
                      <a:gd name="T25" fmla="*/ 10 h 10"/>
                      <a:gd name="T26" fmla="*/ 0 w 10"/>
                      <a:gd name="T27" fmla="*/ 8 h 10"/>
                      <a:gd name="T28" fmla="*/ 0 w 10"/>
                      <a:gd name="T29" fmla="*/ 8 h 10"/>
                      <a:gd name="T30" fmla="*/ 0 w 10"/>
                      <a:gd name="T31" fmla="*/ 6 h 10"/>
                      <a:gd name="T32" fmla="*/ 0 w 10"/>
                      <a:gd name="T33" fmla="*/ 4 h 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0"/>
                      <a:gd name="T53" fmla="*/ 10 w 10"/>
                      <a:gd name="T54" fmla="*/ 10 h 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0">
                        <a:moveTo>
                          <a:pt x="0" y="4"/>
                        </a:moveTo>
                        <a:lnTo>
                          <a:pt x="2" y="2"/>
                        </a:lnTo>
                        <a:lnTo>
                          <a:pt x="4" y="2"/>
                        </a:lnTo>
                        <a:lnTo>
                          <a:pt x="6" y="0"/>
                        </a:lnTo>
                        <a:lnTo>
                          <a:pt x="8" y="2"/>
                        </a:lnTo>
                        <a:lnTo>
                          <a:pt x="10" y="6"/>
                        </a:lnTo>
                        <a:lnTo>
                          <a:pt x="10" y="8"/>
                        </a:lnTo>
                        <a:lnTo>
                          <a:pt x="10" y="10"/>
                        </a:lnTo>
                        <a:lnTo>
                          <a:pt x="8" y="10"/>
                        </a:lnTo>
                        <a:lnTo>
                          <a:pt x="6" y="10"/>
                        </a:lnTo>
                        <a:lnTo>
                          <a:pt x="4" y="10"/>
                        </a:lnTo>
                        <a:lnTo>
                          <a:pt x="2" y="10"/>
                        </a:lnTo>
                        <a:lnTo>
                          <a:pt x="0" y="8"/>
                        </a:lnTo>
                        <a:lnTo>
                          <a:pt x="0" y="6"/>
                        </a:lnTo>
                        <a:lnTo>
                          <a:pt x="0" y="4"/>
                        </a:lnTo>
                        <a:close/>
                      </a:path>
                    </a:pathLst>
                  </a:custGeom>
                  <a:solidFill>
                    <a:srgbClr val="FFEA33"/>
                  </a:solidFill>
                  <a:ln w="9525">
                    <a:noFill/>
                    <a:round/>
                    <a:headEnd/>
                    <a:tailEnd/>
                  </a:ln>
                </p:spPr>
                <p:txBody>
                  <a:bodyPr/>
                  <a:lstStyle/>
                  <a:p>
                    <a:endParaRPr lang="es-AR"/>
                  </a:p>
                </p:txBody>
              </p:sp>
              <p:sp>
                <p:nvSpPr>
                  <p:cNvPr id="75009" name="Freeform 494"/>
                  <p:cNvSpPr>
                    <a:spLocks/>
                  </p:cNvSpPr>
                  <p:nvPr/>
                </p:nvSpPr>
                <p:spPr bwMode="auto">
                  <a:xfrm>
                    <a:off x="4544" y="2192"/>
                    <a:ext cx="4" cy="12"/>
                  </a:xfrm>
                  <a:custGeom>
                    <a:avLst/>
                    <a:gdLst>
                      <a:gd name="T0" fmla="*/ 4 w 4"/>
                      <a:gd name="T1" fmla="*/ 0 h 12"/>
                      <a:gd name="T2" fmla="*/ 2 w 4"/>
                      <a:gd name="T3" fmla="*/ 0 h 12"/>
                      <a:gd name="T4" fmla="*/ 0 w 4"/>
                      <a:gd name="T5" fmla="*/ 2 h 12"/>
                      <a:gd name="T6" fmla="*/ 0 w 4"/>
                      <a:gd name="T7" fmla="*/ 6 h 12"/>
                      <a:gd name="T8" fmla="*/ 0 w 4"/>
                      <a:gd name="T9" fmla="*/ 8 h 12"/>
                      <a:gd name="T10" fmla="*/ 0 w 4"/>
                      <a:gd name="T11" fmla="*/ 10 h 12"/>
                      <a:gd name="T12" fmla="*/ 2 w 4"/>
                      <a:gd name="T13" fmla="*/ 12 h 12"/>
                      <a:gd name="T14" fmla="*/ 4 w 4"/>
                      <a:gd name="T15" fmla="*/ 12 h 12"/>
                      <a:gd name="T16" fmla="*/ 4 w 4"/>
                      <a:gd name="T17" fmla="*/ 12 h 12"/>
                      <a:gd name="T18" fmla="*/ 4 w 4"/>
                      <a:gd name="T19" fmla="*/ 10 h 12"/>
                      <a:gd name="T20" fmla="*/ 4 w 4"/>
                      <a:gd name="T21" fmla="*/ 4 h 12"/>
                      <a:gd name="T22" fmla="*/ 2 w 4"/>
                      <a:gd name="T23" fmla="*/ 0 h 12"/>
                      <a:gd name="T24" fmla="*/ 4 w 4"/>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2"/>
                      <a:gd name="T41" fmla="*/ 4 w 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2">
                        <a:moveTo>
                          <a:pt x="4" y="0"/>
                        </a:moveTo>
                        <a:lnTo>
                          <a:pt x="2" y="0"/>
                        </a:lnTo>
                        <a:lnTo>
                          <a:pt x="0" y="2"/>
                        </a:lnTo>
                        <a:lnTo>
                          <a:pt x="0" y="6"/>
                        </a:lnTo>
                        <a:lnTo>
                          <a:pt x="0" y="8"/>
                        </a:lnTo>
                        <a:lnTo>
                          <a:pt x="0" y="10"/>
                        </a:lnTo>
                        <a:lnTo>
                          <a:pt x="2" y="12"/>
                        </a:lnTo>
                        <a:lnTo>
                          <a:pt x="4" y="12"/>
                        </a:lnTo>
                        <a:lnTo>
                          <a:pt x="4" y="10"/>
                        </a:lnTo>
                        <a:lnTo>
                          <a:pt x="4" y="4"/>
                        </a:lnTo>
                        <a:lnTo>
                          <a:pt x="2" y="0"/>
                        </a:lnTo>
                        <a:lnTo>
                          <a:pt x="4" y="0"/>
                        </a:lnTo>
                        <a:close/>
                      </a:path>
                    </a:pathLst>
                  </a:custGeom>
                  <a:solidFill>
                    <a:srgbClr val="FFEA33"/>
                  </a:solidFill>
                  <a:ln w="9525">
                    <a:noFill/>
                    <a:round/>
                    <a:headEnd/>
                    <a:tailEnd/>
                  </a:ln>
                </p:spPr>
                <p:txBody>
                  <a:bodyPr/>
                  <a:lstStyle/>
                  <a:p>
                    <a:endParaRPr lang="es-AR"/>
                  </a:p>
                </p:txBody>
              </p:sp>
              <p:sp>
                <p:nvSpPr>
                  <p:cNvPr id="75010" name="Freeform 495"/>
                  <p:cNvSpPr>
                    <a:spLocks/>
                  </p:cNvSpPr>
                  <p:nvPr/>
                </p:nvSpPr>
                <p:spPr bwMode="auto">
                  <a:xfrm>
                    <a:off x="4548" y="2210"/>
                    <a:ext cx="8" cy="12"/>
                  </a:xfrm>
                  <a:custGeom>
                    <a:avLst/>
                    <a:gdLst>
                      <a:gd name="T0" fmla="*/ 0 w 8"/>
                      <a:gd name="T1" fmla="*/ 0 h 12"/>
                      <a:gd name="T2" fmla="*/ 0 w 8"/>
                      <a:gd name="T3" fmla="*/ 2 h 12"/>
                      <a:gd name="T4" fmla="*/ 0 w 8"/>
                      <a:gd name="T5" fmla="*/ 6 h 12"/>
                      <a:gd name="T6" fmla="*/ 0 w 8"/>
                      <a:gd name="T7" fmla="*/ 10 h 12"/>
                      <a:gd name="T8" fmla="*/ 4 w 8"/>
                      <a:gd name="T9" fmla="*/ 12 h 12"/>
                      <a:gd name="T10" fmla="*/ 6 w 8"/>
                      <a:gd name="T11" fmla="*/ 12 h 12"/>
                      <a:gd name="T12" fmla="*/ 8 w 8"/>
                      <a:gd name="T13" fmla="*/ 12 h 12"/>
                      <a:gd name="T14" fmla="*/ 8 w 8"/>
                      <a:gd name="T15" fmla="*/ 12 h 12"/>
                      <a:gd name="T16" fmla="*/ 8 w 8"/>
                      <a:gd name="T17" fmla="*/ 10 h 12"/>
                      <a:gd name="T18" fmla="*/ 6 w 8"/>
                      <a:gd name="T19" fmla="*/ 6 h 12"/>
                      <a:gd name="T20" fmla="*/ 4 w 8"/>
                      <a:gd name="T21" fmla="*/ 4 h 12"/>
                      <a:gd name="T22" fmla="*/ 4 w 8"/>
                      <a:gd name="T23" fmla="*/ 2 h 12"/>
                      <a:gd name="T24" fmla="*/ 0 w 8"/>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0" y="0"/>
                        </a:moveTo>
                        <a:lnTo>
                          <a:pt x="0" y="2"/>
                        </a:lnTo>
                        <a:lnTo>
                          <a:pt x="0" y="6"/>
                        </a:lnTo>
                        <a:lnTo>
                          <a:pt x="0" y="10"/>
                        </a:lnTo>
                        <a:lnTo>
                          <a:pt x="4" y="12"/>
                        </a:lnTo>
                        <a:lnTo>
                          <a:pt x="6" y="12"/>
                        </a:lnTo>
                        <a:lnTo>
                          <a:pt x="8" y="12"/>
                        </a:lnTo>
                        <a:lnTo>
                          <a:pt x="8" y="10"/>
                        </a:lnTo>
                        <a:lnTo>
                          <a:pt x="6" y="6"/>
                        </a:lnTo>
                        <a:lnTo>
                          <a:pt x="4" y="4"/>
                        </a:lnTo>
                        <a:lnTo>
                          <a:pt x="4" y="2"/>
                        </a:lnTo>
                        <a:lnTo>
                          <a:pt x="0" y="0"/>
                        </a:lnTo>
                        <a:close/>
                      </a:path>
                    </a:pathLst>
                  </a:custGeom>
                  <a:solidFill>
                    <a:srgbClr val="FFEA33"/>
                  </a:solidFill>
                  <a:ln w="9525">
                    <a:noFill/>
                    <a:round/>
                    <a:headEnd/>
                    <a:tailEnd/>
                  </a:ln>
                </p:spPr>
                <p:txBody>
                  <a:bodyPr/>
                  <a:lstStyle/>
                  <a:p>
                    <a:endParaRPr lang="es-AR"/>
                  </a:p>
                </p:txBody>
              </p:sp>
              <p:sp>
                <p:nvSpPr>
                  <p:cNvPr id="75011" name="Freeform 496"/>
                  <p:cNvSpPr>
                    <a:spLocks/>
                  </p:cNvSpPr>
                  <p:nvPr/>
                </p:nvSpPr>
                <p:spPr bwMode="auto">
                  <a:xfrm>
                    <a:off x="4556" y="2246"/>
                    <a:ext cx="10" cy="16"/>
                  </a:xfrm>
                  <a:custGeom>
                    <a:avLst/>
                    <a:gdLst>
                      <a:gd name="T0" fmla="*/ 2 w 10"/>
                      <a:gd name="T1" fmla="*/ 0 h 16"/>
                      <a:gd name="T2" fmla="*/ 0 w 10"/>
                      <a:gd name="T3" fmla="*/ 4 h 16"/>
                      <a:gd name="T4" fmla="*/ 0 w 10"/>
                      <a:gd name="T5" fmla="*/ 10 h 16"/>
                      <a:gd name="T6" fmla="*/ 2 w 10"/>
                      <a:gd name="T7" fmla="*/ 14 h 16"/>
                      <a:gd name="T8" fmla="*/ 6 w 10"/>
                      <a:gd name="T9" fmla="*/ 16 h 16"/>
                      <a:gd name="T10" fmla="*/ 8 w 10"/>
                      <a:gd name="T11" fmla="*/ 16 h 16"/>
                      <a:gd name="T12" fmla="*/ 10 w 10"/>
                      <a:gd name="T13" fmla="*/ 14 h 16"/>
                      <a:gd name="T14" fmla="*/ 10 w 10"/>
                      <a:gd name="T15" fmla="*/ 12 h 16"/>
                      <a:gd name="T16" fmla="*/ 10 w 10"/>
                      <a:gd name="T17" fmla="*/ 10 h 16"/>
                      <a:gd name="T18" fmla="*/ 10 w 10"/>
                      <a:gd name="T19" fmla="*/ 8 h 16"/>
                      <a:gd name="T20" fmla="*/ 10 w 10"/>
                      <a:gd name="T21" fmla="*/ 6 h 16"/>
                      <a:gd name="T22" fmla="*/ 10 w 10"/>
                      <a:gd name="T23" fmla="*/ 4 h 16"/>
                      <a:gd name="T24" fmla="*/ 8 w 10"/>
                      <a:gd name="T25" fmla="*/ 2 h 16"/>
                      <a:gd name="T26" fmla="*/ 6 w 10"/>
                      <a:gd name="T27" fmla="*/ 0 h 16"/>
                      <a:gd name="T28" fmla="*/ 6 w 10"/>
                      <a:gd name="T29" fmla="*/ 0 h 16"/>
                      <a:gd name="T30" fmla="*/ 4 w 10"/>
                      <a:gd name="T31" fmla="*/ 0 h 16"/>
                      <a:gd name="T32" fmla="*/ 2 w 10"/>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6"/>
                      <a:gd name="T53" fmla="*/ 10 w 10"/>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6">
                        <a:moveTo>
                          <a:pt x="2" y="0"/>
                        </a:moveTo>
                        <a:lnTo>
                          <a:pt x="0" y="4"/>
                        </a:lnTo>
                        <a:lnTo>
                          <a:pt x="0" y="10"/>
                        </a:lnTo>
                        <a:lnTo>
                          <a:pt x="2" y="14"/>
                        </a:lnTo>
                        <a:lnTo>
                          <a:pt x="6" y="16"/>
                        </a:lnTo>
                        <a:lnTo>
                          <a:pt x="8" y="16"/>
                        </a:lnTo>
                        <a:lnTo>
                          <a:pt x="10" y="14"/>
                        </a:lnTo>
                        <a:lnTo>
                          <a:pt x="10" y="12"/>
                        </a:lnTo>
                        <a:lnTo>
                          <a:pt x="10" y="10"/>
                        </a:lnTo>
                        <a:lnTo>
                          <a:pt x="10" y="8"/>
                        </a:lnTo>
                        <a:lnTo>
                          <a:pt x="10" y="6"/>
                        </a:lnTo>
                        <a:lnTo>
                          <a:pt x="10" y="4"/>
                        </a:lnTo>
                        <a:lnTo>
                          <a:pt x="8" y="2"/>
                        </a:lnTo>
                        <a:lnTo>
                          <a:pt x="6" y="0"/>
                        </a:lnTo>
                        <a:lnTo>
                          <a:pt x="4" y="0"/>
                        </a:lnTo>
                        <a:lnTo>
                          <a:pt x="2" y="0"/>
                        </a:lnTo>
                        <a:close/>
                      </a:path>
                    </a:pathLst>
                  </a:custGeom>
                  <a:solidFill>
                    <a:srgbClr val="FFEA33"/>
                  </a:solidFill>
                  <a:ln w="9525">
                    <a:noFill/>
                    <a:round/>
                    <a:headEnd/>
                    <a:tailEnd/>
                  </a:ln>
                </p:spPr>
                <p:txBody>
                  <a:bodyPr/>
                  <a:lstStyle/>
                  <a:p>
                    <a:endParaRPr lang="es-AR"/>
                  </a:p>
                </p:txBody>
              </p:sp>
              <p:sp>
                <p:nvSpPr>
                  <p:cNvPr id="75012" name="Freeform 497"/>
                  <p:cNvSpPr>
                    <a:spLocks/>
                  </p:cNvSpPr>
                  <p:nvPr/>
                </p:nvSpPr>
                <p:spPr bwMode="auto">
                  <a:xfrm>
                    <a:off x="4550" y="2190"/>
                    <a:ext cx="12" cy="12"/>
                  </a:xfrm>
                  <a:custGeom>
                    <a:avLst/>
                    <a:gdLst>
                      <a:gd name="T0" fmla="*/ 8 w 12"/>
                      <a:gd name="T1" fmla="*/ 0 h 12"/>
                      <a:gd name="T2" fmla="*/ 6 w 12"/>
                      <a:gd name="T3" fmla="*/ 0 h 12"/>
                      <a:gd name="T4" fmla="*/ 4 w 12"/>
                      <a:gd name="T5" fmla="*/ 0 h 12"/>
                      <a:gd name="T6" fmla="*/ 2 w 12"/>
                      <a:gd name="T7" fmla="*/ 0 h 12"/>
                      <a:gd name="T8" fmla="*/ 0 w 12"/>
                      <a:gd name="T9" fmla="*/ 2 h 12"/>
                      <a:gd name="T10" fmla="*/ 0 w 12"/>
                      <a:gd name="T11" fmla="*/ 4 h 12"/>
                      <a:gd name="T12" fmla="*/ 0 w 12"/>
                      <a:gd name="T13" fmla="*/ 8 h 12"/>
                      <a:gd name="T14" fmla="*/ 0 w 12"/>
                      <a:gd name="T15" fmla="*/ 12 h 12"/>
                      <a:gd name="T16" fmla="*/ 4 w 12"/>
                      <a:gd name="T17" fmla="*/ 12 h 12"/>
                      <a:gd name="T18" fmla="*/ 4 w 12"/>
                      <a:gd name="T19" fmla="*/ 12 h 12"/>
                      <a:gd name="T20" fmla="*/ 6 w 12"/>
                      <a:gd name="T21" fmla="*/ 12 h 12"/>
                      <a:gd name="T22" fmla="*/ 8 w 12"/>
                      <a:gd name="T23" fmla="*/ 12 h 12"/>
                      <a:gd name="T24" fmla="*/ 8 w 12"/>
                      <a:gd name="T25" fmla="*/ 12 h 12"/>
                      <a:gd name="T26" fmla="*/ 10 w 12"/>
                      <a:gd name="T27" fmla="*/ 10 h 12"/>
                      <a:gd name="T28" fmla="*/ 12 w 12"/>
                      <a:gd name="T29" fmla="*/ 10 h 12"/>
                      <a:gd name="T30" fmla="*/ 12 w 12"/>
                      <a:gd name="T31" fmla="*/ 8 h 12"/>
                      <a:gd name="T32" fmla="*/ 12 w 12"/>
                      <a:gd name="T33" fmla="*/ 8 h 12"/>
                      <a:gd name="T34" fmla="*/ 12 w 12"/>
                      <a:gd name="T35" fmla="*/ 6 h 12"/>
                      <a:gd name="T36" fmla="*/ 10 w 12"/>
                      <a:gd name="T37" fmla="*/ 2 h 12"/>
                      <a:gd name="T38" fmla="*/ 10 w 12"/>
                      <a:gd name="T39" fmla="*/ 0 h 12"/>
                      <a:gd name="T40" fmla="*/ 8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8" y="0"/>
                        </a:moveTo>
                        <a:lnTo>
                          <a:pt x="6" y="0"/>
                        </a:lnTo>
                        <a:lnTo>
                          <a:pt x="4" y="0"/>
                        </a:lnTo>
                        <a:lnTo>
                          <a:pt x="2" y="0"/>
                        </a:lnTo>
                        <a:lnTo>
                          <a:pt x="0" y="2"/>
                        </a:lnTo>
                        <a:lnTo>
                          <a:pt x="0" y="4"/>
                        </a:lnTo>
                        <a:lnTo>
                          <a:pt x="0" y="8"/>
                        </a:lnTo>
                        <a:lnTo>
                          <a:pt x="0" y="12"/>
                        </a:lnTo>
                        <a:lnTo>
                          <a:pt x="4" y="12"/>
                        </a:lnTo>
                        <a:lnTo>
                          <a:pt x="6" y="12"/>
                        </a:lnTo>
                        <a:lnTo>
                          <a:pt x="8" y="12"/>
                        </a:lnTo>
                        <a:lnTo>
                          <a:pt x="10" y="10"/>
                        </a:lnTo>
                        <a:lnTo>
                          <a:pt x="12" y="10"/>
                        </a:lnTo>
                        <a:lnTo>
                          <a:pt x="12" y="8"/>
                        </a:lnTo>
                        <a:lnTo>
                          <a:pt x="12" y="6"/>
                        </a:lnTo>
                        <a:lnTo>
                          <a:pt x="10" y="2"/>
                        </a:lnTo>
                        <a:lnTo>
                          <a:pt x="10" y="0"/>
                        </a:lnTo>
                        <a:lnTo>
                          <a:pt x="8" y="0"/>
                        </a:lnTo>
                        <a:close/>
                      </a:path>
                    </a:pathLst>
                  </a:custGeom>
                  <a:solidFill>
                    <a:srgbClr val="FFEA33"/>
                  </a:solidFill>
                  <a:ln w="9525">
                    <a:noFill/>
                    <a:round/>
                    <a:headEnd/>
                    <a:tailEnd/>
                  </a:ln>
                </p:spPr>
                <p:txBody>
                  <a:bodyPr/>
                  <a:lstStyle/>
                  <a:p>
                    <a:endParaRPr lang="es-AR"/>
                  </a:p>
                </p:txBody>
              </p:sp>
              <p:sp>
                <p:nvSpPr>
                  <p:cNvPr id="75013" name="Freeform 498"/>
                  <p:cNvSpPr>
                    <a:spLocks/>
                  </p:cNvSpPr>
                  <p:nvPr/>
                </p:nvSpPr>
                <p:spPr bwMode="auto">
                  <a:xfrm>
                    <a:off x="4556" y="2204"/>
                    <a:ext cx="12" cy="14"/>
                  </a:xfrm>
                  <a:custGeom>
                    <a:avLst/>
                    <a:gdLst>
                      <a:gd name="T0" fmla="*/ 0 w 12"/>
                      <a:gd name="T1" fmla="*/ 4 h 14"/>
                      <a:gd name="T2" fmla="*/ 0 w 12"/>
                      <a:gd name="T3" fmla="*/ 6 h 14"/>
                      <a:gd name="T4" fmla="*/ 0 w 12"/>
                      <a:gd name="T5" fmla="*/ 12 h 14"/>
                      <a:gd name="T6" fmla="*/ 2 w 12"/>
                      <a:gd name="T7" fmla="*/ 14 h 14"/>
                      <a:gd name="T8" fmla="*/ 6 w 12"/>
                      <a:gd name="T9" fmla="*/ 14 h 14"/>
                      <a:gd name="T10" fmla="*/ 8 w 12"/>
                      <a:gd name="T11" fmla="*/ 14 h 14"/>
                      <a:gd name="T12" fmla="*/ 10 w 12"/>
                      <a:gd name="T13" fmla="*/ 12 h 14"/>
                      <a:gd name="T14" fmla="*/ 12 w 12"/>
                      <a:gd name="T15" fmla="*/ 10 h 14"/>
                      <a:gd name="T16" fmla="*/ 12 w 12"/>
                      <a:gd name="T17" fmla="*/ 8 h 14"/>
                      <a:gd name="T18" fmla="*/ 12 w 12"/>
                      <a:gd name="T19" fmla="*/ 6 h 14"/>
                      <a:gd name="T20" fmla="*/ 12 w 12"/>
                      <a:gd name="T21" fmla="*/ 4 h 14"/>
                      <a:gd name="T22" fmla="*/ 10 w 12"/>
                      <a:gd name="T23" fmla="*/ 2 h 14"/>
                      <a:gd name="T24" fmla="*/ 10 w 12"/>
                      <a:gd name="T25" fmla="*/ 2 h 14"/>
                      <a:gd name="T26" fmla="*/ 8 w 12"/>
                      <a:gd name="T27" fmla="*/ 0 h 14"/>
                      <a:gd name="T28" fmla="*/ 6 w 12"/>
                      <a:gd name="T29" fmla="*/ 0 h 14"/>
                      <a:gd name="T30" fmla="*/ 4 w 12"/>
                      <a:gd name="T31" fmla="*/ 0 h 14"/>
                      <a:gd name="T32" fmla="*/ 0 w 12"/>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4"/>
                      <a:gd name="T53" fmla="*/ 12 w 12"/>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4">
                        <a:moveTo>
                          <a:pt x="0" y="4"/>
                        </a:moveTo>
                        <a:lnTo>
                          <a:pt x="0" y="6"/>
                        </a:lnTo>
                        <a:lnTo>
                          <a:pt x="0" y="12"/>
                        </a:lnTo>
                        <a:lnTo>
                          <a:pt x="2" y="14"/>
                        </a:lnTo>
                        <a:lnTo>
                          <a:pt x="6" y="14"/>
                        </a:lnTo>
                        <a:lnTo>
                          <a:pt x="8" y="14"/>
                        </a:lnTo>
                        <a:lnTo>
                          <a:pt x="10" y="12"/>
                        </a:lnTo>
                        <a:lnTo>
                          <a:pt x="12" y="10"/>
                        </a:lnTo>
                        <a:lnTo>
                          <a:pt x="12" y="8"/>
                        </a:lnTo>
                        <a:lnTo>
                          <a:pt x="12" y="6"/>
                        </a:lnTo>
                        <a:lnTo>
                          <a:pt x="12" y="4"/>
                        </a:lnTo>
                        <a:lnTo>
                          <a:pt x="10" y="2"/>
                        </a:lnTo>
                        <a:lnTo>
                          <a:pt x="8" y="0"/>
                        </a:lnTo>
                        <a:lnTo>
                          <a:pt x="6" y="0"/>
                        </a:lnTo>
                        <a:lnTo>
                          <a:pt x="4" y="0"/>
                        </a:lnTo>
                        <a:lnTo>
                          <a:pt x="0" y="4"/>
                        </a:lnTo>
                        <a:close/>
                      </a:path>
                    </a:pathLst>
                  </a:custGeom>
                  <a:solidFill>
                    <a:srgbClr val="FFEA33"/>
                  </a:solidFill>
                  <a:ln w="9525">
                    <a:noFill/>
                    <a:round/>
                    <a:headEnd/>
                    <a:tailEnd/>
                  </a:ln>
                </p:spPr>
                <p:txBody>
                  <a:bodyPr/>
                  <a:lstStyle/>
                  <a:p>
                    <a:endParaRPr lang="es-AR"/>
                  </a:p>
                </p:txBody>
              </p:sp>
              <p:sp>
                <p:nvSpPr>
                  <p:cNvPr id="75014" name="Freeform 499"/>
                  <p:cNvSpPr>
                    <a:spLocks/>
                  </p:cNvSpPr>
                  <p:nvPr/>
                </p:nvSpPr>
                <p:spPr bwMode="auto">
                  <a:xfrm>
                    <a:off x="4562" y="2222"/>
                    <a:ext cx="12" cy="16"/>
                  </a:xfrm>
                  <a:custGeom>
                    <a:avLst/>
                    <a:gdLst>
                      <a:gd name="T0" fmla="*/ 0 w 12"/>
                      <a:gd name="T1" fmla="*/ 4 h 16"/>
                      <a:gd name="T2" fmla="*/ 2 w 12"/>
                      <a:gd name="T3" fmla="*/ 2 h 16"/>
                      <a:gd name="T4" fmla="*/ 2 w 12"/>
                      <a:gd name="T5" fmla="*/ 0 h 16"/>
                      <a:gd name="T6" fmla="*/ 4 w 12"/>
                      <a:gd name="T7" fmla="*/ 0 h 16"/>
                      <a:gd name="T8" fmla="*/ 6 w 12"/>
                      <a:gd name="T9" fmla="*/ 0 h 16"/>
                      <a:gd name="T10" fmla="*/ 8 w 12"/>
                      <a:gd name="T11" fmla="*/ 0 h 16"/>
                      <a:gd name="T12" fmla="*/ 8 w 12"/>
                      <a:gd name="T13" fmla="*/ 2 h 16"/>
                      <a:gd name="T14" fmla="*/ 10 w 12"/>
                      <a:gd name="T15" fmla="*/ 4 h 16"/>
                      <a:gd name="T16" fmla="*/ 12 w 12"/>
                      <a:gd name="T17" fmla="*/ 6 h 16"/>
                      <a:gd name="T18" fmla="*/ 12 w 12"/>
                      <a:gd name="T19" fmla="*/ 10 h 16"/>
                      <a:gd name="T20" fmla="*/ 12 w 12"/>
                      <a:gd name="T21" fmla="*/ 12 h 16"/>
                      <a:gd name="T22" fmla="*/ 10 w 12"/>
                      <a:gd name="T23" fmla="*/ 14 h 16"/>
                      <a:gd name="T24" fmla="*/ 6 w 12"/>
                      <a:gd name="T25" fmla="*/ 16 h 16"/>
                      <a:gd name="T26" fmla="*/ 4 w 12"/>
                      <a:gd name="T27" fmla="*/ 14 h 16"/>
                      <a:gd name="T28" fmla="*/ 0 w 12"/>
                      <a:gd name="T29" fmla="*/ 12 h 16"/>
                      <a:gd name="T30" fmla="*/ 0 w 12"/>
                      <a:gd name="T31" fmla="*/ 8 h 16"/>
                      <a:gd name="T32" fmla="*/ 0 w 12"/>
                      <a:gd name="T33" fmla="*/ 4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6"/>
                      <a:gd name="T53" fmla="*/ 12 w 1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6">
                        <a:moveTo>
                          <a:pt x="0" y="4"/>
                        </a:moveTo>
                        <a:lnTo>
                          <a:pt x="2" y="2"/>
                        </a:lnTo>
                        <a:lnTo>
                          <a:pt x="2" y="0"/>
                        </a:lnTo>
                        <a:lnTo>
                          <a:pt x="4" y="0"/>
                        </a:lnTo>
                        <a:lnTo>
                          <a:pt x="6" y="0"/>
                        </a:lnTo>
                        <a:lnTo>
                          <a:pt x="8" y="0"/>
                        </a:lnTo>
                        <a:lnTo>
                          <a:pt x="8" y="2"/>
                        </a:lnTo>
                        <a:lnTo>
                          <a:pt x="10" y="4"/>
                        </a:lnTo>
                        <a:lnTo>
                          <a:pt x="12" y="6"/>
                        </a:lnTo>
                        <a:lnTo>
                          <a:pt x="12" y="10"/>
                        </a:lnTo>
                        <a:lnTo>
                          <a:pt x="12" y="12"/>
                        </a:lnTo>
                        <a:lnTo>
                          <a:pt x="10" y="14"/>
                        </a:lnTo>
                        <a:lnTo>
                          <a:pt x="6" y="16"/>
                        </a:lnTo>
                        <a:lnTo>
                          <a:pt x="4" y="14"/>
                        </a:lnTo>
                        <a:lnTo>
                          <a:pt x="0" y="12"/>
                        </a:lnTo>
                        <a:lnTo>
                          <a:pt x="0" y="8"/>
                        </a:lnTo>
                        <a:lnTo>
                          <a:pt x="0" y="4"/>
                        </a:lnTo>
                        <a:close/>
                      </a:path>
                    </a:pathLst>
                  </a:custGeom>
                  <a:solidFill>
                    <a:srgbClr val="FFEA33"/>
                  </a:solidFill>
                  <a:ln w="9525">
                    <a:noFill/>
                    <a:round/>
                    <a:headEnd/>
                    <a:tailEnd/>
                  </a:ln>
                </p:spPr>
                <p:txBody>
                  <a:bodyPr/>
                  <a:lstStyle/>
                  <a:p>
                    <a:endParaRPr lang="es-AR"/>
                  </a:p>
                </p:txBody>
              </p:sp>
              <p:sp>
                <p:nvSpPr>
                  <p:cNvPr id="75015" name="Freeform 500"/>
                  <p:cNvSpPr>
                    <a:spLocks/>
                  </p:cNvSpPr>
                  <p:nvPr/>
                </p:nvSpPr>
                <p:spPr bwMode="auto">
                  <a:xfrm>
                    <a:off x="4568" y="2240"/>
                    <a:ext cx="16" cy="18"/>
                  </a:xfrm>
                  <a:custGeom>
                    <a:avLst/>
                    <a:gdLst>
                      <a:gd name="T0" fmla="*/ 0 w 16"/>
                      <a:gd name="T1" fmla="*/ 8 h 18"/>
                      <a:gd name="T2" fmla="*/ 0 w 16"/>
                      <a:gd name="T3" fmla="*/ 6 h 18"/>
                      <a:gd name="T4" fmla="*/ 2 w 16"/>
                      <a:gd name="T5" fmla="*/ 4 h 18"/>
                      <a:gd name="T6" fmla="*/ 2 w 16"/>
                      <a:gd name="T7" fmla="*/ 2 h 18"/>
                      <a:gd name="T8" fmla="*/ 4 w 16"/>
                      <a:gd name="T9" fmla="*/ 2 h 18"/>
                      <a:gd name="T10" fmla="*/ 6 w 16"/>
                      <a:gd name="T11" fmla="*/ 0 h 18"/>
                      <a:gd name="T12" fmla="*/ 8 w 16"/>
                      <a:gd name="T13" fmla="*/ 0 h 18"/>
                      <a:gd name="T14" fmla="*/ 10 w 16"/>
                      <a:gd name="T15" fmla="*/ 0 h 18"/>
                      <a:gd name="T16" fmla="*/ 12 w 16"/>
                      <a:gd name="T17" fmla="*/ 2 h 18"/>
                      <a:gd name="T18" fmla="*/ 12 w 16"/>
                      <a:gd name="T19" fmla="*/ 4 h 18"/>
                      <a:gd name="T20" fmla="*/ 14 w 16"/>
                      <a:gd name="T21" fmla="*/ 6 h 18"/>
                      <a:gd name="T22" fmla="*/ 14 w 16"/>
                      <a:gd name="T23" fmla="*/ 8 h 18"/>
                      <a:gd name="T24" fmla="*/ 16 w 16"/>
                      <a:gd name="T25" fmla="*/ 10 h 18"/>
                      <a:gd name="T26" fmla="*/ 16 w 16"/>
                      <a:gd name="T27" fmla="*/ 12 h 18"/>
                      <a:gd name="T28" fmla="*/ 16 w 16"/>
                      <a:gd name="T29" fmla="*/ 14 h 18"/>
                      <a:gd name="T30" fmla="*/ 14 w 16"/>
                      <a:gd name="T31" fmla="*/ 14 h 18"/>
                      <a:gd name="T32" fmla="*/ 14 w 16"/>
                      <a:gd name="T33" fmla="*/ 16 h 18"/>
                      <a:gd name="T34" fmla="*/ 12 w 16"/>
                      <a:gd name="T35" fmla="*/ 18 h 18"/>
                      <a:gd name="T36" fmla="*/ 10 w 16"/>
                      <a:gd name="T37" fmla="*/ 18 h 18"/>
                      <a:gd name="T38" fmla="*/ 8 w 16"/>
                      <a:gd name="T39" fmla="*/ 18 h 18"/>
                      <a:gd name="T40" fmla="*/ 8 w 16"/>
                      <a:gd name="T41" fmla="*/ 18 h 18"/>
                      <a:gd name="T42" fmla="*/ 4 w 16"/>
                      <a:gd name="T43" fmla="*/ 16 h 18"/>
                      <a:gd name="T44" fmla="*/ 2 w 16"/>
                      <a:gd name="T45" fmla="*/ 14 h 18"/>
                      <a:gd name="T46" fmla="*/ 2 w 16"/>
                      <a:gd name="T47" fmla="*/ 10 h 18"/>
                      <a:gd name="T48" fmla="*/ 0 w 16"/>
                      <a:gd name="T49" fmla="*/ 8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8"/>
                      <a:gd name="T77" fmla="*/ 16 w 16"/>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8">
                        <a:moveTo>
                          <a:pt x="0" y="8"/>
                        </a:moveTo>
                        <a:lnTo>
                          <a:pt x="0" y="6"/>
                        </a:lnTo>
                        <a:lnTo>
                          <a:pt x="2" y="4"/>
                        </a:lnTo>
                        <a:lnTo>
                          <a:pt x="2" y="2"/>
                        </a:lnTo>
                        <a:lnTo>
                          <a:pt x="4" y="2"/>
                        </a:lnTo>
                        <a:lnTo>
                          <a:pt x="6" y="0"/>
                        </a:lnTo>
                        <a:lnTo>
                          <a:pt x="8" y="0"/>
                        </a:lnTo>
                        <a:lnTo>
                          <a:pt x="10" y="0"/>
                        </a:lnTo>
                        <a:lnTo>
                          <a:pt x="12" y="2"/>
                        </a:lnTo>
                        <a:lnTo>
                          <a:pt x="12" y="4"/>
                        </a:lnTo>
                        <a:lnTo>
                          <a:pt x="14" y="6"/>
                        </a:lnTo>
                        <a:lnTo>
                          <a:pt x="14" y="8"/>
                        </a:lnTo>
                        <a:lnTo>
                          <a:pt x="16" y="10"/>
                        </a:lnTo>
                        <a:lnTo>
                          <a:pt x="16" y="12"/>
                        </a:lnTo>
                        <a:lnTo>
                          <a:pt x="16" y="14"/>
                        </a:lnTo>
                        <a:lnTo>
                          <a:pt x="14" y="14"/>
                        </a:lnTo>
                        <a:lnTo>
                          <a:pt x="14" y="16"/>
                        </a:lnTo>
                        <a:lnTo>
                          <a:pt x="12" y="18"/>
                        </a:lnTo>
                        <a:lnTo>
                          <a:pt x="10" y="18"/>
                        </a:lnTo>
                        <a:lnTo>
                          <a:pt x="8" y="18"/>
                        </a:lnTo>
                        <a:lnTo>
                          <a:pt x="4" y="16"/>
                        </a:lnTo>
                        <a:lnTo>
                          <a:pt x="2" y="14"/>
                        </a:lnTo>
                        <a:lnTo>
                          <a:pt x="2" y="10"/>
                        </a:lnTo>
                        <a:lnTo>
                          <a:pt x="0" y="8"/>
                        </a:lnTo>
                        <a:close/>
                      </a:path>
                    </a:pathLst>
                  </a:custGeom>
                  <a:solidFill>
                    <a:srgbClr val="FFEA33"/>
                  </a:solidFill>
                  <a:ln w="9525">
                    <a:noFill/>
                    <a:round/>
                    <a:headEnd/>
                    <a:tailEnd/>
                  </a:ln>
                </p:spPr>
                <p:txBody>
                  <a:bodyPr/>
                  <a:lstStyle/>
                  <a:p>
                    <a:endParaRPr lang="es-AR"/>
                  </a:p>
                </p:txBody>
              </p:sp>
              <p:sp>
                <p:nvSpPr>
                  <p:cNvPr id="75016" name="Freeform 501"/>
                  <p:cNvSpPr>
                    <a:spLocks/>
                  </p:cNvSpPr>
                  <p:nvPr/>
                </p:nvSpPr>
                <p:spPr bwMode="auto">
                  <a:xfrm>
                    <a:off x="4584" y="2236"/>
                    <a:ext cx="16" cy="16"/>
                  </a:xfrm>
                  <a:custGeom>
                    <a:avLst/>
                    <a:gdLst>
                      <a:gd name="T0" fmla="*/ 0 w 16"/>
                      <a:gd name="T1" fmla="*/ 2 h 16"/>
                      <a:gd name="T2" fmla="*/ 2 w 16"/>
                      <a:gd name="T3" fmla="*/ 2 h 16"/>
                      <a:gd name="T4" fmla="*/ 4 w 16"/>
                      <a:gd name="T5" fmla="*/ 0 h 16"/>
                      <a:gd name="T6" fmla="*/ 6 w 16"/>
                      <a:gd name="T7" fmla="*/ 0 h 16"/>
                      <a:gd name="T8" fmla="*/ 8 w 16"/>
                      <a:gd name="T9" fmla="*/ 0 h 16"/>
                      <a:gd name="T10" fmla="*/ 10 w 16"/>
                      <a:gd name="T11" fmla="*/ 0 h 16"/>
                      <a:gd name="T12" fmla="*/ 14 w 16"/>
                      <a:gd name="T13" fmla="*/ 4 h 16"/>
                      <a:gd name="T14" fmla="*/ 16 w 16"/>
                      <a:gd name="T15" fmla="*/ 8 h 16"/>
                      <a:gd name="T16" fmla="*/ 16 w 16"/>
                      <a:gd name="T17" fmla="*/ 12 h 16"/>
                      <a:gd name="T18" fmla="*/ 16 w 16"/>
                      <a:gd name="T19" fmla="*/ 14 h 16"/>
                      <a:gd name="T20" fmla="*/ 14 w 16"/>
                      <a:gd name="T21" fmla="*/ 14 h 16"/>
                      <a:gd name="T22" fmla="*/ 12 w 16"/>
                      <a:gd name="T23" fmla="*/ 16 h 16"/>
                      <a:gd name="T24" fmla="*/ 10 w 16"/>
                      <a:gd name="T25" fmla="*/ 16 h 16"/>
                      <a:gd name="T26" fmla="*/ 10 w 16"/>
                      <a:gd name="T27" fmla="*/ 16 h 16"/>
                      <a:gd name="T28" fmla="*/ 8 w 16"/>
                      <a:gd name="T29" fmla="*/ 16 h 16"/>
                      <a:gd name="T30" fmla="*/ 6 w 16"/>
                      <a:gd name="T31" fmla="*/ 16 h 16"/>
                      <a:gd name="T32" fmla="*/ 4 w 16"/>
                      <a:gd name="T33" fmla="*/ 16 h 16"/>
                      <a:gd name="T34" fmla="*/ 4 w 16"/>
                      <a:gd name="T35" fmla="*/ 14 h 16"/>
                      <a:gd name="T36" fmla="*/ 2 w 16"/>
                      <a:gd name="T37" fmla="*/ 12 h 16"/>
                      <a:gd name="T38" fmla="*/ 2 w 16"/>
                      <a:gd name="T39" fmla="*/ 8 h 16"/>
                      <a:gd name="T40" fmla="*/ 0 w 16"/>
                      <a:gd name="T41" fmla="*/ 6 h 16"/>
                      <a:gd name="T42" fmla="*/ 0 w 16"/>
                      <a:gd name="T43" fmla="*/ 6 h 16"/>
                      <a:gd name="T44" fmla="*/ 0 w 16"/>
                      <a:gd name="T45" fmla="*/ 4 h 16"/>
                      <a:gd name="T46" fmla="*/ 0 w 16"/>
                      <a:gd name="T47" fmla="*/ 4 h 16"/>
                      <a:gd name="T48" fmla="*/ 0 w 16"/>
                      <a:gd name="T49" fmla="*/ 2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2"/>
                        </a:moveTo>
                        <a:lnTo>
                          <a:pt x="2" y="2"/>
                        </a:lnTo>
                        <a:lnTo>
                          <a:pt x="4" y="0"/>
                        </a:lnTo>
                        <a:lnTo>
                          <a:pt x="6" y="0"/>
                        </a:lnTo>
                        <a:lnTo>
                          <a:pt x="8" y="0"/>
                        </a:lnTo>
                        <a:lnTo>
                          <a:pt x="10" y="0"/>
                        </a:lnTo>
                        <a:lnTo>
                          <a:pt x="14" y="4"/>
                        </a:lnTo>
                        <a:lnTo>
                          <a:pt x="16" y="8"/>
                        </a:lnTo>
                        <a:lnTo>
                          <a:pt x="16" y="12"/>
                        </a:lnTo>
                        <a:lnTo>
                          <a:pt x="16" y="14"/>
                        </a:lnTo>
                        <a:lnTo>
                          <a:pt x="14" y="14"/>
                        </a:lnTo>
                        <a:lnTo>
                          <a:pt x="12" y="16"/>
                        </a:lnTo>
                        <a:lnTo>
                          <a:pt x="10" y="16"/>
                        </a:lnTo>
                        <a:lnTo>
                          <a:pt x="8" y="16"/>
                        </a:lnTo>
                        <a:lnTo>
                          <a:pt x="6" y="16"/>
                        </a:lnTo>
                        <a:lnTo>
                          <a:pt x="4" y="16"/>
                        </a:lnTo>
                        <a:lnTo>
                          <a:pt x="4" y="14"/>
                        </a:lnTo>
                        <a:lnTo>
                          <a:pt x="2" y="12"/>
                        </a:lnTo>
                        <a:lnTo>
                          <a:pt x="2" y="8"/>
                        </a:lnTo>
                        <a:lnTo>
                          <a:pt x="0" y="6"/>
                        </a:lnTo>
                        <a:lnTo>
                          <a:pt x="0" y="4"/>
                        </a:lnTo>
                        <a:lnTo>
                          <a:pt x="0" y="2"/>
                        </a:lnTo>
                        <a:close/>
                      </a:path>
                    </a:pathLst>
                  </a:custGeom>
                  <a:solidFill>
                    <a:srgbClr val="FFEA33"/>
                  </a:solidFill>
                  <a:ln w="9525">
                    <a:noFill/>
                    <a:round/>
                    <a:headEnd/>
                    <a:tailEnd/>
                  </a:ln>
                </p:spPr>
                <p:txBody>
                  <a:bodyPr/>
                  <a:lstStyle/>
                  <a:p>
                    <a:endParaRPr lang="es-AR"/>
                  </a:p>
                </p:txBody>
              </p:sp>
              <p:sp>
                <p:nvSpPr>
                  <p:cNvPr id="75017" name="Freeform 502"/>
                  <p:cNvSpPr>
                    <a:spLocks/>
                  </p:cNvSpPr>
                  <p:nvPr/>
                </p:nvSpPr>
                <p:spPr bwMode="auto">
                  <a:xfrm>
                    <a:off x="4574" y="2216"/>
                    <a:ext cx="16" cy="16"/>
                  </a:xfrm>
                  <a:custGeom>
                    <a:avLst/>
                    <a:gdLst>
                      <a:gd name="T0" fmla="*/ 0 w 16"/>
                      <a:gd name="T1" fmla="*/ 4 h 16"/>
                      <a:gd name="T2" fmla="*/ 0 w 16"/>
                      <a:gd name="T3" fmla="*/ 4 h 16"/>
                      <a:gd name="T4" fmla="*/ 2 w 16"/>
                      <a:gd name="T5" fmla="*/ 2 h 16"/>
                      <a:gd name="T6" fmla="*/ 4 w 16"/>
                      <a:gd name="T7" fmla="*/ 2 h 16"/>
                      <a:gd name="T8" fmla="*/ 4 w 16"/>
                      <a:gd name="T9" fmla="*/ 0 h 16"/>
                      <a:gd name="T10" fmla="*/ 6 w 16"/>
                      <a:gd name="T11" fmla="*/ 0 h 16"/>
                      <a:gd name="T12" fmla="*/ 8 w 16"/>
                      <a:gd name="T13" fmla="*/ 0 h 16"/>
                      <a:gd name="T14" fmla="*/ 10 w 16"/>
                      <a:gd name="T15" fmla="*/ 0 h 16"/>
                      <a:gd name="T16" fmla="*/ 12 w 16"/>
                      <a:gd name="T17" fmla="*/ 0 h 16"/>
                      <a:gd name="T18" fmla="*/ 14 w 16"/>
                      <a:gd name="T19" fmla="*/ 2 h 16"/>
                      <a:gd name="T20" fmla="*/ 16 w 16"/>
                      <a:gd name="T21" fmla="*/ 6 h 16"/>
                      <a:gd name="T22" fmla="*/ 16 w 16"/>
                      <a:gd name="T23" fmla="*/ 8 h 16"/>
                      <a:gd name="T24" fmla="*/ 16 w 16"/>
                      <a:gd name="T25" fmla="*/ 12 h 16"/>
                      <a:gd name="T26" fmla="*/ 16 w 16"/>
                      <a:gd name="T27" fmla="*/ 12 h 16"/>
                      <a:gd name="T28" fmla="*/ 14 w 16"/>
                      <a:gd name="T29" fmla="*/ 14 h 16"/>
                      <a:gd name="T30" fmla="*/ 14 w 16"/>
                      <a:gd name="T31" fmla="*/ 14 h 16"/>
                      <a:gd name="T32" fmla="*/ 12 w 16"/>
                      <a:gd name="T33" fmla="*/ 16 h 16"/>
                      <a:gd name="T34" fmla="*/ 10 w 16"/>
                      <a:gd name="T35" fmla="*/ 16 h 16"/>
                      <a:gd name="T36" fmla="*/ 8 w 16"/>
                      <a:gd name="T37" fmla="*/ 16 h 16"/>
                      <a:gd name="T38" fmla="*/ 8 w 16"/>
                      <a:gd name="T39" fmla="*/ 16 h 16"/>
                      <a:gd name="T40" fmla="*/ 6 w 16"/>
                      <a:gd name="T41" fmla="*/ 16 h 16"/>
                      <a:gd name="T42" fmla="*/ 4 w 16"/>
                      <a:gd name="T43" fmla="*/ 14 h 16"/>
                      <a:gd name="T44" fmla="*/ 4 w 16"/>
                      <a:gd name="T45" fmla="*/ 10 h 16"/>
                      <a:gd name="T46" fmla="*/ 2 w 16"/>
                      <a:gd name="T47" fmla="*/ 6 h 16"/>
                      <a:gd name="T48" fmla="*/ 0 w 16"/>
                      <a:gd name="T49" fmla="*/ 4 h 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16"/>
                      <a:gd name="T77" fmla="*/ 16 w 16"/>
                      <a:gd name="T78" fmla="*/ 16 h 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16">
                        <a:moveTo>
                          <a:pt x="0" y="4"/>
                        </a:moveTo>
                        <a:lnTo>
                          <a:pt x="0" y="4"/>
                        </a:lnTo>
                        <a:lnTo>
                          <a:pt x="2" y="2"/>
                        </a:lnTo>
                        <a:lnTo>
                          <a:pt x="4" y="2"/>
                        </a:lnTo>
                        <a:lnTo>
                          <a:pt x="4" y="0"/>
                        </a:lnTo>
                        <a:lnTo>
                          <a:pt x="6" y="0"/>
                        </a:lnTo>
                        <a:lnTo>
                          <a:pt x="8" y="0"/>
                        </a:lnTo>
                        <a:lnTo>
                          <a:pt x="10" y="0"/>
                        </a:lnTo>
                        <a:lnTo>
                          <a:pt x="12" y="0"/>
                        </a:lnTo>
                        <a:lnTo>
                          <a:pt x="14" y="2"/>
                        </a:lnTo>
                        <a:lnTo>
                          <a:pt x="16" y="6"/>
                        </a:lnTo>
                        <a:lnTo>
                          <a:pt x="16" y="8"/>
                        </a:lnTo>
                        <a:lnTo>
                          <a:pt x="16" y="12"/>
                        </a:lnTo>
                        <a:lnTo>
                          <a:pt x="14" y="14"/>
                        </a:lnTo>
                        <a:lnTo>
                          <a:pt x="12" y="16"/>
                        </a:lnTo>
                        <a:lnTo>
                          <a:pt x="10" y="16"/>
                        </a:lnTo>
                        <a:lnTo>
                          <a:pt x="8" y="16"/>
                        </a:lnTo>
                        <a:lnTo>
                          <a:pt x="6" y="16"/>
                        </a:lnTo>
                        <a:lnTo>
                          <a:pt x="4" y="14"/>
                        </a:lnTo>
                        <a:lnTo>
                          <a:pt x="4" y="10"/>
                        </a:lnTo>
                        <a:lnTo>
                          <a:pt x="2" y="6"/>
                        </a:lnTo>
                        <a:lnTo>
                          <a:pt x="0" y="4"/>
                        </a:lnTo>
                        <a:close/>
                      </a:path>
                    </a:pathLst>
                  </a:custGeom>
                  <a:solidFill>
                    <a:srgbClr val="FFEA33"/>
                  </a:solidFill>
                  <a:ln w="9525">
                    <a:noFill/>
                    <a:round/>
                    <a:headEnd/>
                    <a:tailEnd/>
                  </a:ln>
                </p:spPr>
                <p:txBody>
                  <a:bodyPr/>
                  <a:lstStyle/>
                  <a:p>
                    <a:endParaRPr lang="es-AR"/>
                  </a:p>
                </p:txBody>
              </p:sp>
              <p:sp>
                <p:nvSpPr>
                  <p:cNvPr id="75018" name="Freeform 503"/>
                  <p:cNvSpPr>
                    <a:spLocks/>
                  </p:cNvSpPr>
                  <p:nvPr/>
                </p:nvSpPr>
                <p:spPr bwMode="auto">
                  <a:xfrm>
                    <a:off x="4568" y="2200"/>
                    <a:ext cx="14" cy="14"/>
                  </a:xfrm>
                  <a:custGeom>
                    <a:avLst/>
                    <a:gdLst>
                      <a:gd name="T0" fmla="*/ 0 w 14"/>
                      <a:gd name="T1" fmla="*/ 2 h 14"/>
                      <a:gd name="T2" fmla="*/ 2 w 14"/>
                      <a:gd name="T3" fmla="*/ 0 h 14"/>
                      <a:gd name="T4" fmla="*/ 4 w 14"/>
                      <a:gd name="T5" fmla="*/ 0 h 14"/>
                      <a:gd name="T6" fmla="*/ 6 w 14"/>
                      <a:gd name="T7" fmla="*/ 0 h 14"/>
                      <a:gd name="T8" fmla="*/ 8 w 14"/>
                      <a:gd name="T9" fmla="*/ 0 h 14"/>
                      <a:gd name="T10" fmla="*/ 10 w 14"/>
                      <a:gd name="T11" fmla="*/ 2 h 14"/>
                      <a:gd name="T12" fmla="*/ 12 w 14"/>
                      <a:gd name="T13" fmla="*/ 4 h 14"/>
                      <a:gd name="T14" fmla="*/ 14 w 14"/>
                      <a:gd name="T15" fmla="*/ 6 h 14"/>
                      <a:gd name="T16" fmla="*/ 14 w 14"/>
                      <a:gd name="T17" fmla="*/ 10 h 14"/>
                      <a:gd name="T18" fmla="*/ 14 w 14"/>
                      <a:gd name="T19" fmla="*/ 10 h 14"/>
                      <a:gd name="T20" fmla="*/ 14 w 14"/>
                      <a:gd name="T21" fmla="*/ 12 h 14"/>
                      <a:gd name="T22" fmla="*/ 12 w 14"/>
                      <a:gd name="T23" fmla="*/ 12 h 14"/>
                      <a:gd name="T24" fmla="*/ 10 w 14"/>
                      <a:gd name="T25" fmla="*/ 12 h 14"/>
                      <a:gd name="T26" fmla="*/ 10 w 14"/>
                      <a:gd name="T27" fmla="*/ 14 h 14"/>
                      <a:gd name="T28" fmla="*/ 8 w 14"/>
                      <a:gd name="T29" fmla="*/ 14 h 14"/>
                      <a:gd name="T30" fmla="*/ 6 w 14"/>
                      <a:gd name="T31" fmla="*/ 14 h 14"/>
                      <a:gd name="T32" fmla="*/ 4 w 14"/>
                      <a:gd name="T33" fmla="*/ 14 h 14"/>
                      <a:gd name="T34" fmla="*/ 4 w 14"/>
                      <a:gd name="T35" fmla="*/ 12 h 14"/>
                      <a:gd name="T36" fmla="*/ 4 w 14"/>
                      <a:gd name="T37" fmla="*/ 6 h 14"/>
                      <a:gd name="T38" fmla="*/ 2 w 14"/>
                      <a:gd name="T39" fmla="*/ 4 h 14"/>
                      <a:gd name="T40" fmla="*/ 0 w 14"/>
                      <a:gd name="T41" fmla="*/ 2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0" y="2"/>
                        </a:moveTo>
                        <a:lnTo>
                          <a:pt x="2" y="0"/>
                        </a:lnTo>
                        <a:lnTo>
                          <a:pt x="4" y="0"/>
                        </a:lnTo>
                        <a:lnTo>
                          <a:pt x="6" y="0"/>
                        </a:lnTo>
                        <a:lnTo>
                          <a:pt x="8" y="0"/>
                        </a:lnTo>
                        <a:lnTo>
                          <a:pt x="10" y="2"/>
                        </a:lnTo>
                        <a:lnTo>
                          <a:pt x="12" y="4"/>
                        </a:lnTo>
                        <a:lnTo>
                          <a:pt x="14" y="6"/>
                        </a:lnTo>
                        <a:lnTo>
                          <a:pt x="14" y="10"/>
                        </a:lnTo>
                        <a:lnTo>
                          <a:pt x="14" y="12"/>
                        </a:lnTo>
                        <a:lnTo>
                          <a:pt x="12" y="12"/>
                        </a:lnTo>
                        <a:lnTo>
                          <a:pt x="10" y="12"/>
                        </a:lnTo>
                        <a:lnTo>
                          <a:pt x="10" y="14"/>
                        </a:lnTo>
                        <a:lnTo>
                          <a:pt x="8" y="14"/>
                        </a:lnTo>
                        <a:lnTo>
                          <a:pt x="6" y="14"/>
                        </a:lnTo>
                        <a:lnTo>
                          <a:pt x="4" y="14"/>
                        </a:lnTo>
                        <a:lnTo>
                          <a:pt x="4" y="12"/>
                        </a:lnTo>
                        <a:lnTo>
                          <a:pt x="4" y="6"/>
                        </a:lnTo>
                        <a:lnTo>
                          <a:pt x="2" y="4"/>
                        </a:lnTo>
                        <a:lnTo>
                          <a:pt x="0" y="2"/>
                        </a:lnTo>
                        <a:close/>
                      </a:path>
                    </a:pathLst>
                  </a:custGeom>
                  <a:solidFill>
                    <a:srgbClr val="FFEA33"/>
                  </a:solidFill>
                  <a:ln w="9525">
                    <a:noFill/>
                    <a:round/>
                    <a:headEnd/>
                    <a:tailEnd/>
                  </a:ln>
                </p:spPr>
                <p:txBody>
                  <a:bodyPr/>
                  <a:lstStyle/>
                  <a:p>
                    <a:endParaRPr lang="es-AR"/>
                  </a:p>
                </p:txBody>
              </p:sp>
              <p:sp>
                <p:nvSpPr>
                  <p:cNvPr id="75019" name="Freeform 504"/>
                  <p:cNvSpPr>
                    <a:spLocks/>
                  </p:cNvSpPr>
                  <p:nvPr/>
                </p:nvSpPr>
                <p:spPr bwMode="auto">
                  <a:xfrm>
                    <a:off x="4562" y="2184"/>
                    <a:ext cx="14" cy="14"/>
                  </a:xfrm>
                  <a:custGeom>
                    <a:avLst/>
                    <a:gdLst>
                      <a:gd name="T0" fmla="*/ 4 w 14"/>
                      <a:gd name="T1" fmla="*/ 14 h 14"/>
                      <a:gd name="T2" fmla="*/ 4 w 14"/>
                      <a:gd name="T3" fmla="*/ 12 h 14"/>
                      <a:gd name="T4" fmla="*/ 4 w 14"/>
                      <a:gd name="T5" fmla="*/ 8 h 14"/>
                      <a:gd name="T6" fmla="*/ 2 w 14"/>
                      <a:gd name="T7" fmla="*/ 4 h 14"/>
                      <a:gd name="T8" fmla="*/ 0 w 14"/>
                      <a:gd name="T9" fmla="*/ 2 h 14"/>
                      <a:gd name="T10" fmla="*/ 2 w 14"/>
                      <a:gd name="T11" fmla="*/ 2 h 14"/>
                      <a:gd name="T12" fmla="*/ 4 w 14"/>
                      <a:gd name="T13" fmla="*/ 0 h 14"/>
                      <a:gd name="T14" fmla="*/ 6 w 14"/>
                      <a:gd name="T15" fmla="*/ 0 h 14"/>
                      <a:gd name="T16" fmla="*/ 8 w 14"/>
                      <a:gd name="T17" fmla="*/ 0 h 14"/>
                      <a:gd name="T18" fmla="*/ 10 w 14"/>
                      <a:gd name="T19" fmla="*/ 0 h 14"/>
                      <a:gd name="T20" fmla="*/ 14 w 14"/>
                      <a:gd name="T21" fmla="*/ 4 h 14"/>
                      <a:gd name="T22" fmla="*/ 14 w 14"/>
                      <a:gd name="T23" fmla="*/ 8 h 14"/>
                      <a:gd name="T24" fmla="*/ 14 w 14"/>
                      <a:gd name="T25" fmla="*/ 10 h 14"/>
                      <a:gd name="T26" fmla="*/ 14 w 14"/>
                      <a:gd name="T27" fmla="*/ 12 h 14"/>
                      <a:gd name="T28" fmla="*/ 14 w 14"/>
                      <a:gd name="T29" fmla="*/ 12 h 14"/>
                      <a:gd name="T30" fmla="*/ 12 w 14"/>
                      <a:gd name="T31" fmla="*/ 12 h 14"/>
                      <a:gd name="T32" fmla="*/ 10 w 14"/>
                      <a:gd name="T33" fmla="*/ 12 h 14"/>
                      <a:gd name="T34" fmla="*/ 8 w 14"/>
                      <a:gd name="T35" fmla="*/ 12 h 14"/>
                      <a:gd name="T36" fmla="*/ 8 w 14"/>
                      <a:gd name="T37" fmla="*/ 14 h 14"/>
                      <a:gd name="T38" fmla="*/ 6 w 14"/>
                      <a:gd name="T39" fmla="*/ 14 h 14"/>
                      <a:gd name="T40" fmla="*/ 4 w 14"/>
                      <a:gd name="T41" fmla="*/ 14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4"/>
                      <a:gd name="T65" fmla="*/ 14 w 14"/>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4">
                        <a:moveTo>
                          <a:pt x="4" y="14"/>
                        </a:moveTo>
                        <a:lnTo>
                          <a:pt x="4" y="12"/>
                        </a:lnTo>
                        <a:lnTo>
                          <a:pt x="4" y="8"/>
                        </a:lnTo>
                        <a:lnTo>
                          <a:pt x="2" y="4"/>
                        </a:lnTo>
                        <a:lnTo>
                          <a:pt x="0" y="2"/>
                        </a:lnTo>
                        <a:lnTo>
                          <a:pt x="2" y="2"/>
                        </a:lnTo>
                        <a:lnTo>
                          <a:pt x="4" y="0"/>
                        </a:lnTo>
                        <a:lnTo>
                          <a:pt x="6" y="0"/>
                        </a:lnTo>
                        <a:lnTo>
                          <a:pt x="8" y="0"/>
                        </a:lnTo>
                        <a:lnTo>
                          <a:pt x="10" y="0"/>
                        </a:lnTo>
                        <a:lnTo>
                          <a:pt x="14" y="4"/>
                        </a:lnTo>
                        <a:lnTo>
                          <a:pt x="14" y="8"/>
                        </a:lnTo>
                        <a:lnTo>
                          <a:pt x="14" y="10"/>
                        </a:lnTo>
                        <a:lnTo>
                          <a:pt x="14" y="12"/>
                        </a:lnTo>
                        <a:lnTo>
                          <a:pt x="12" y="12"/>
                        </a:lnTo>
                        <a:lnTo>
                          <a:pt x="10" y="12"/>
                        </a:lnTo>
                        <a:lnTo>
                          <a:pt x="8" y="12"/>
                        </a:lnTo>
                        <a:lnTo>
                          <a:pt x="8" y="14"/>
                        </a:lnTo>
                        <a:lnTo>
                          <a:pt x="6" y="14"/>
                        </a:lnTo>
                        <a:lnTo>
                          <a:pt x="4" y="14"/>
                        </a:lnTo>
                        <a:close/>
                      </a:path>
                    </a:pathLst>
                  </a:custGeom>
                  <a:solidFill>
                    <a:srgbClr val="FFEA33"/>
                  </a:solidFill>
                  <a:ln w="9525">
                    <a:noFill/>
                    <a:round/>
                    <a:headEnd/>
                    <a:tailEnd/>
                  </a:ln>
                </p:spPr>
                <p:txBody>
                  <a:bodyPr/>
                  <a:lstStyle/>
                  <a:p>
                    <a:endParaRPr lang="es-AR"/>
                  </a:p>
                </p:txBody>
              </p:sp>
              <p:sp>
                <p:nvSpPr>
                  <p:cNvPr id="75020" name="Freeform 505"/>
                  <p:cNvSpPr>
                    <a:spLocks/>
                  </p:cNvSpPr>
                  <p:nvPr/>
                </p:nvSpPr>
                <p:spPr bwMode="auto">
                  <a:xfrm>
                    <a:off x="4548" y="2230"/>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5021" name="Freeform 506"/>
                  <p:cNvSpPr>
                    <a:spLocks/>
                  </p:cNvSpPr>
                  <p:nvPr/>
                </p:nvSpPr>
                <p:spPr bwMode="auto">
                  <a:xfrm>
                    <a:off x="4508" y="2190"/>
                    <a:ext cx="42" cy="40"/>
                  </a:xfrm>
                  <a:custGeom>
                    <a:avLst/>
                    <a:gdLst>
                      <a:gd name="T0" fmla="*/ 0 w 42"/>
                      <a:gd name="T1" fmla="*/ 2 h 40"/>
                      <a:gd name="T2" fmla="*/ 2 w 42"/>
                      <a:gd name="T3" fmla="*/ 4 h 40"/>
                      <a:gd name="T4" fmla="*/ 8 w 42"/>
                      <a:gd name="T5" fmla="*/ 8 h 40"/>
                      <a:gd name="T6" fmla="*/ 16 w 42"/>
                      <a:gd name="T7" fmla="*/ 12 h 40"/>
                      <a:gd name="T8" fmla="*/ 22 w 42"/>
                      <a:gd name="T9" fmla="*/ 18 h 40"/>
                      <a:gd name="T10" fmla="*/ 28 w 42"/>
                      <a:gd name="T11" fmla="*/ 26 h 40"/>
                      <a:gd name="T12" fmla="*/ 34 w 42"/>
                      <a:gd name="T13" fmla="*/ 32 h 40"/>
                      <a:gd name="T14" fmla="*/ 38 w 42"/>
                      <a:gd name="T15" fmla="*/ 36 h 40"/>
                      <a:gd name="T16" fmla="*/ 40 w 42"/>
                      <a:gd name="T17" fmla="*/ 40 h 40"/>
                      <a:gd name="T18" fmla="*/ 42 w 42"/>
                      <a:gd name="T19" fmla="*/ 38 h 40"/>
                      <a:gd name="T20" fmla="*/ 40 w 42"/>
                      <a:gd name="T21" fmla="*/ 36 h 40"/>
                      <a:gd name="T22" fmla="*/ 36 w 42"/>
                      <a:gd name="T23" fmla="*/ 30 h 40"/>
                      <a:gd name="T24" fmla="*/ 30 w 42"/>
                      <a:gd name="T25" fmla="*/ 24 h 40"/>
                      <a:gd name="T26" fmla="*/ 24 w 42"/>
                      <a:gd name="T27" fmla="*/ 16 h 40"/>
                      <a:gd name="T28" fmla="*/ 16 w 42"/>
                      <a:gd name="T29" fmla="*/ 10 h 40"/>
                      <a:gd name="T30" fmla="*/ 10 w 42"/>
                      <a:gd name="T31" fmla="*/ 4 h 40"/>
                      <a:gd name="T32" fmla="*/ 4 w 42"/>
                      <a:gd name="T33" fmla="*/ 2 h 40"/>
                      <a:gd name="T34" fmla="*/ 0 w 42"/>
                      <a:gd name="T35" fmla="*/ 0 h 40"/>
                      <a:gd name="T36" fmla="*/ 0 w 42"/>
                      <a:gd name="T37" fmla="*/ 2 h 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40"/>
                      <a:gd name="T59" fmla="*/ 42 w 42"/>
                      <a:gd name="T60" fmla="*/ 40 h 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40">
                        <a:moveTo>
                          <a:pt x="0" y="2"/>
                        </a:moveTo>
                        <a:lnTo>
                          <a:pt x="2" y="4"/>
                        </a:lnTo>
                        <a:lnTo>
                          <a:pt x="8" y="8"/>
                        </a:lnTo>
                        <a:lnTo>
                          <a:pt x="16" y="12"/>
                        </a:lnTo>
                        <a:lnTo>
                          <a:pt x="22" y="18"/>
                        </a:lnTo>
                        <a:lnTo>
                          <a:pt x="28" y="26"/>
                        </a:lnTo>
                        <a:lnTo>
                          <a:pt x="34" y="32"/>
                        </a:lnTo>
                        <a:lnTo>
                          <a:pt x="38" y="36"/>
                        </a:lnTo>
                        <a:lnTo>
                          <a:pt x="40" y="40"/>
                        </a:lnTo>
                        <a:lnTo>
                          <a:pt x="42" y="38"/>
                        </a:lnTo>
                        <a:lnTo>
                          <a:pt x="40" y="36"/>
                        </a:lnTo>
                        <a:lnTo>
                          <a:pt x="36" y="30"/>
                        </a:lnTo>
                        <a:lnTo>
                          <a:pt x="30" y="24"/>
                        </a:lnTo>
                        <a:lnTo>
                          <a:pt x="24" y="16"/>
                        </a:lnTo>
                        <a:lnTo>
                          <a:pt x="16" y="10"/>
                        </a:lnTo>
                        <a:lnTo>
                          <a:pt x="10" y="4"/>
                        </a:lnTo>
                        <a:lnTo>
                          <a:pt x="4" y="2"/>
                        </a:lnTo>
                        <a:lnTo>
                          <a:pt x="0" y="0"/>
                        </a:lnTo>
                        <a:lnTo>
                          <a:pt x="0" y="2"/>
                        </a:lnTo>
                        <a:close/>
                      </a:path>
                    </a:pathLst>
                  </a:custGeom>
                  <a:solidFill>
                    <a:srgbClr val="000000"/>
                  </a:solidFill>
                  <a:ln w="9525">
                    <a:noFill/>
                    <a:round/>
                    <a:headEnd/>
                    <a:tailEnd/>
                  </a:ln>
                </p:spPr>
                <p:txBody>
                  <a:bodyPr/>
                  <a:lstStyle/>
                  <a:p>
                    <a:endParaRPr lang="es-AR"/>
                  </a:p>
                </p:txBody>
              </p:sp>
              <p:sp>
                <p:nvSpPr>
                  <p:cNvPr id="75022" name="Freeform 507"/>
                  <p:cNvSpPr>
                    <a:spLocks/>
                  </p:cNvSpPr>
                  <p:nvPr/>
                </p:nvSpPr>
                <p:spPr bwMode="auto">
                  <a:xfrm>
                    <a:off x="4506" y="2190"/>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5023" name="Freeform 508"/>
                  <p:cNvSpPr>
                    <a:spLocks/>
                  </p:cNvSpPr>
                  <p:nvPr/>
                </p:nvSpPr>
                <p:spPr bwMode="auto">
                  <a:xfrm>
                    <a:off x="4496" y="221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024" name="Freeform 509"/>
                  <p:cNvSpPr>
                    <a:spLocks/>
                  </p:cNvSpPr>
                  <p:nvPr/>
                </p:nvSpPr>
                <p:spPr bwMode="auto">
                  <a:xfrm>
                    <a:off x="4496" y="2210"/>
                    <a:ext cx="24" cy="10"/>
                  </a:xfrm>
                  <a:custGeom>
                    <a:avLst/>
                    <a:gdLst>
                      <a:gd name="T0" fmla="*/ 24 w 24"/>
                      <a:gd name="T1" fmla="*/ 8 h 10"/>
                      <a:gd name="T2" fmla="*/ 20 w 24"/>
                      <a:gd name="T3" fmla="*/ 6 h 10"/>
                      <a:gd name="T4" fmla="*/ 18 w 24"/>
                      <a:gd name="T5" fmla="*/ 4 h 10"/>
                      <a:gd name="T6" fmla="*/ 14 w 24"/>
                      <a:gd name="T7" fmla="*/ 2 h 10"/>
                      <a:gd name="T8" fmla="*/ 10 w 24"/>
                      <a:gd name="T9" fmla="*/ 0 h 10"/>
                      <a:gd name="T10" fmla="*/ 6 w 24"/>
                      <a:gd name="T11" fmla="*/ 0 h 10"/>
                      <a:gd name="T12" fmla="*/ 4 w 24"/>
                      <a:gd name="T13" fmla="*/ 0 h 10"/>
                      <a:gd name="T14" fmla="*/ 2 w 24"/>
                      <a:gd name="T15" fmla="*/ 2 h 10"/>
                      <a:gd name="T16" fmla="*/ 0 w 24"/>
                      <a:gd name="T17" fmla="*/ 4 h 10"/>
                      <a:gd name="T18" fmla="*/ 2 w 24"/>
                      <a:gd name="T19" fmla="*/ 4 h 10"/>
                      <a:gd name="T20" fmla="*/ 2 w 24"/>
                      <a:gd name="T21" fmla="*/ 4 h 10"/>
                      <a:gd name="T22" fmla="*/ 4 w 24"/>
                      <a:gd name="T23" fmla="*/ 2 h 10"/>
                      <a:gd name="T24" fmla="*/ 6 w 24"/>
                      <a:gd name="T25" fmla="*/ 4 h 10"/>
                      <a:gd name="T26" fmla="*/ 10 w 24"/>
                      <a:gd name="T27" fmla="*/ 4 h 10"/>
                      <a:gd name="T28" fmla="*/ 12 w 24"/>
                      <a:gd name="T29" fmla="*/ 4 h 10"/>
                      <a:gd name="T30" fmla="*/ 16 w 24"/>
                      <a:gd name="T31" fmla="*/ 6 h 10"/>
                      <a:gd name="T32" fmla="*/ 20 w 24"/>
                      <a:gd name="T33" fmla="*/ 8 h 10"/>
                      <a:gd name="T34" fmla="*/ 22 w 24"/>
                      <a:gd name="T35" fmla="*/ 10 h 10"/>
                      <a:gd name="T36" fmla="*/ 24 w 24"/>
                      <a:gd name="T37" fmla="*/ 8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
                      <a:gd name="T58" fmla="*/ 0 h 10"/>
                      <a:gd name="T59" fmla="*/ 24 w 2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 h="10">
                        <a:moveTo>
                          <a:pt x="24" y="8"/>
                        </a:moveTo>
                        <a:lnTo>
                          <a:pt x="20" y="6"/>
                        </a:lnTo>
                        <a:lnTo>
                          <a:pt x="18" y="4"/>
                        </a:lnTo>
                        <a:lnTo>
                          <a:pt x="14" y="2"/>
                        </a:lnTo>
                        <a:lnTo>
                          <a:pt x="10" y="0"/>
                        </a:lnTo>
                        <a:lnTo>
                          <a:pt x="6" y="0"/>
                        </a:lnTo>
                        <a:lnTo>
                          <a:pt x="4" y="0"/>
                        </a:lnTo>
                        <a:lnTo>
                          <a:pt x="2" y="2"/>
                        </a:lnTo>
                        <a:lnTo>
                          <a:pt x="0" y="4"/>
                        </a:lnTo>
                        <a:lnTo>
                          <a:pt x="2" y="4"/>
                        </a:lnTo>
                        <a:lnTo>
                          <a:pt x="4" y="2"/>
                        </a:lnTo>
                        <a:lnTo>
                          <a:pt x="6" y="4"/>
                        </a:lnTo>
                        <a:lnTo>
                          <a:pt x="10" y="4"/>
                        </a:lnTo>
                        <a:lnTo>
                          <a:pt x="12" y="4"/>
                        </a:lnTo>
                        <a:lnTo>
                          <a:pt x="16" y="6"/>
                        </a:lnTo>
                        <a:lnTo>
                          <a:pt x="20" y="8"/>
                        </a:lnTo>
                        <a:lnTo>
                          <a:pt x="22" y="10"/>
                        </a:lnTo>
                        <a:lnTo>
                          <a:pt x="24" y="8"/>
                        </a:lnTo>
                        <a:close/>
                      </a:path>
                    </a:pathLst>
                  </a:custGeom>
                  <a:solidFill>
                    <a:srgbClr val="000000"/>
                  </a:solidFill>
                  <a:ln w="9525">
                    <a:noFill/>
                    <a:round/>
                    <a:headEnd/>
                    <a:tailEnd/>
                  </a:ln>
                </p:spPr>
                <p:txBody>
                  <a:bodyPr/>
                  <a:lstStyle/>
                  <a:p>
                    <a:endParaRPr lang="es-AR"/>
                  </a:p>
                </p:txBody>
              </p:sp>
              <p:sp>
                <p:nvSpPr>
                  <p:cNvPr id="75025" name="Freeform 510"/>
                  <p:cNvSpPr>
                    <a:spLocks/>
                  </p:cNvSpPr>
                  <p:nvPr/>
                </p:nvSpPr>
                <p:spPr bwMode="auto">
                  <a:xfrm>
                    <a:off x="4518" y="2218"/>
                    <a:ext cx="2" cy="2"/>
                  </a:xfrm>
                  <a:custGeom>
                    <a:avLst/>
                    <a:gdLst>
                      <a:gd name="T0" fmla="*/ 0 w 2"/>
                      <a:gd name="T1" fmla="*/ 2 h 2"/>
                      <a:gd name="T2" fmla="*/ 0 w 2"/>
                      <a:gd name="T3" fmla="*/ 2 h 2"/>
                      <a:gd name="T4" fmla="*/ 2 w 2"/>
                      <a:gd name="T5" fmla="*/ 2 h 2"/>
                      <a:gd name="T6" fmla="*/ 2 w 2"/>
                      <a:gd name="T7" fmla="*/ 0 h 2"/>
                      <a:gd name="T8" fmla="*/ 2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0" y="2"/>
                        </a:lnTo>
                        <a:lnTo>
                          <a:pt x="2" y="2"/>
                        </a:lnTo>
                        <a:lnTo>
                          <a:pt x="2" y="0"/>
                        </a:lnTo>
                        <a:lnTo>
                          <a:pt x="0" y="2"/>
                        </a:lnTo>
                        <a:close/>
                      </a:path>
                    </a:pathLst>
                  </a:custGeom>
                  <a:solidFill>
                    <a:srgbClr val="000000"/>
                  </a:solidFill>
                  <a:ln w="9525">
                    <a:noFill/>
                    <a:round/>
                    <a:headEnd/>
                    <a:tailEnd/>
                  </a:ln>
                </p:spPr>
                <p:txBody>
                  <a:bodyPr/>
                  <a:lstStyle/>
                  <a:p>
                    <a:endParaRPr lang="es-AR"/>
                  </a:p>
                </p:txBody>
              </p:sp>
              <p:sp>
                <p:nvSpPr>
                  <p:cNvPr id="75026" name="Freeform 511"/>
                  <p:cNvSpPr>
                    <a:spLocks/>
                  </p:cNvSpPr>
                  <p:nvPr/>
                </p:nvSpPr>
                <p:spPr bwMode="auto">
                  <a:xfrm>
                    <a:off x="4692" y="2400"/>
                    <a:ext cx="2" cy="2"/>
                  </a:xfrm>
                  <a:custGeom>
                    <a:avLst/>
                    <a:gdLst>
                      <a:gd name="T0" fmla="*/ 0 w 2"/>
                      <a:gd name="T1" fmla="*/ 0 h 2"/>
                      <a:gd name="T2" fmla="*/ 0 w 2"/>
                      <a:gd name="T3" fmla="*/ 2 h 2"/>
                      <a:gd name="T4" fmla="*/ 2 w 2"/>
                      <a:gd name="T5" fmla="*/ 2 h 2"/>
                      <a:gd name="T6" fmla="*/ 2 w 2"/>
                      <a:gd name="T7" fmla="*/ 0 h 2"/>
                      <a:gd name="T8" fmla="*/ 2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2" y="0"/>
                        </a:lnTo>
                        <a:lnTo>
                          <a:pt x="0" y="0"/>
                        </a:lnTo>
                        <a:close/>
                      </a:path>
                    </a:pathLst>
                  </a:custGeom>
                  <a:solidFill>
                    <a:srgbClr val="000000"/>
                  </a:solidFill>
                  <a:ln w="9525">
                    <a:noFill/>
                    <a:round/>
                    <a:headEnd/>
                    <a:tailEnd/>
                  </a:ln>
                </p:spPr>
                <p:txBody>
                  <a:bodyPr/>
                  <a:lstStyle/>
                  <a:p>
                    <a:endParaRPr lang="es-AR"/>
                  </a:p>
                </p:txBody>
              </p:sp>
              <p:sp>
                <p:nvSpPr>
                  <p:cNvPr id="75027" name="Freeform 512"/>
                  <p:cNvSpPr>
                    <a:spLocks/>
                  </p:cNvSpPr>
                  <p:nvPr/>
                </p:nvSpPr>
                <p:spPr bwMode="auto">
                  <a:xfrm>
                    <a:off x="4616" y="2296"/>
                    <a:ext cx="78" cy="104"/>
                  </a:xfrm>
                  <a:custGeom>
                    <a:avLst/>
                    <a:gdLst>
                      <a:gd name="T0" fmla="*/ 0 w 78"/>
                      <a:gd name="T1" fmla="*/ 2 h 104"/>
                      <a:gd name="T2" fmla="*/ 0 w 78"/>
                      <a:gd name="T3" fmla="*/ 2 h 104"/>
                      <a:gd name="T4" fmla="*/ 4 w 78"/>
                      <a:gd name="T5" fmla="*/ 6 h 104"/>
                      <a:gd name="T6" fmla="*/ 10 w 78"/>
                      <a:gd name="T7" fmla="*/ 12 h 104"/>
                      <a:gd name="T8" fmla="*/ 16 w 78"/>
                      <a:gd name="T9" fmla="*/ 18 h 104"/>
                      <a:gd name="T10" fmla="*/ 20 w 78"/>
                      <a:gd name="T11" fmla="*/ 24 h 104"/>
                      <a:gd name="T12" fmla="*/ 26 w 78"/>
                      <a:gd name="T13" fmla="*/ 32 h 104"/>
                      <a:gd name="T14" fmla="*/ 32 w 78"/>
                      <a:gd name="T15" fmla="*/ 38 h 104"/>
                      <a:gd name="T16" fmla="*/ 38 w 78"/>
                      <a:gd name="T17" fmla="*/ 46 h 104"/>
                      <a:gd name="T18" fmla="*/ 44 w 78"/>
                      <a:gd name="T19" fmla="*/ 54 h 104"/>
                      <a:gd name="T20" fmla="*/ 50 w 78"/>
                      <a:gd name="T21" fmla="*/ 60 h 104"/>
                      <a:gd name="T22" fmla="*/ 54 w 78"/>
                      <a:gd name="T23" fmla="*/ 68 h 104"/>
                      <a:gd name="T24" fmla="*/ 60 w 78"/>
                      <a:gd name="T25" fmla="*/ 76 h 104"/>
                      <a:gd name="T26" fmla="*/ 64 w 78"/>
                      <a:gd name="T27" fmla="*/ 82 h 104"/>
                      <a:gd name="T28" fmla="*/ 68 w 78"/>
                      <a:gd name="T29" fmla="*/ 88 h 104"/>
                      <a:gd name="T30" fmla="*/ 72 w 78"/>
                      <a:gd name="T31" fmla="*/ 94 h 104"/>
                      <a:gd name="T32" fmla="*/ 74 w 78"/>
                      <a:gd name="T33" fmla="*/ 100 h 104"/>
                      <a:gd name="T34" fmla="*/ 76 w 78"/>
                      <a:gd name="T35" fmla="*/ 104 h 104"/>
                      <a:gd name="T36" fmla="*/ 78 w 78"/>
                      <a:gd name="T37" fmla="*/ 104 h 104"/>
                      <a:gd name="T38" fmla="*/ 76 w 78"/>
                      <a:gd name="T39" fmla="*/ 100 h 104"/>
                      <a:gd name="T40" fmla="*/ 74 w 78"/>
                      <a:gd name="T41" fmla="*/ 94 h 104"/>
                      <a:gd name="T42" fmla="*/ 70 w 78"/>
                      <a:gd name="T43" fmla="*/ 88 h 104"/>
                      <a:gd name="T44" fmla="*/ 66 w 78"/>
                      <a:gd name="T45" fmla="*/ 82 h 104"/>
                      <a:gd name="T46" fmla="*/ 62 w 78"/>
                      <a:gd name="T47" fmla="*/ 74 h 104"/>
                      <a:gd name="T48" fmla="*/ 58 w 78"/>
                      <a:gd name="T49" fmla="*/ 66 h 104"/>
                      <a:gd name="T50" fmla="*/ 52 w 78"/>
                      <a:gd name="T51" fmla="*/ 60 h 104"/>
                      <a:gd name="T52" fmla="*/ 46 w 78"/>
                      <a:gd name="T53" fmla="*/ 52 h 104"/>
                      <a:gd name="T54" fmla="*/ 40 w 78"/>
                      <a:gd name="T55" fmla="*/ 44 h 104"/>
                      <a:gd name="T56" fmla="*/ 34 w 78"/>
                      <a:gd name="T57" fmla="*/ 36 h 104"/>
                      <a:gd name="T58" fmla="*/ 28 w 78"/>
                      <a:gd name="T59" fmla="*/ 30 h 104"/>
                      <a:gd name="T60" fmla="*/ 22 w 78"/>
                      <a:gd name="T61" fmla="*/ 22 h 104"/>
                      <a:gd name="T62" fmla="*/ 18 w 78"/>
                      <a:gd name="T63" fmla="*/ 16 h 104"/>
                      <a:gd name="T64" fmla="*/ 12 w 78"/>
                      <a:gd name="T65" fmla="*/ 10 h 104"/>
                      <a:gd name="T66" fmla="*/ 6 w 78"/>
                      <a:gd name="T67" fmla="*/ 4 h 104"/>
                      <a:gd name="T68" fmla="*/ 2 w 78"/>
                      <a:gd name="T69" fmla="*/ 0 h 104"/>
                      <a:gd name="T70" fmla="*/ 0 w 78"/>
                      <a:gd name="T71" fmla="*/ 2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8"/>
                      <a:gd name="T109" fmla="*/ 0 h 104"/>
                      <a:gd name="T110" fmla="*/ 78 w 78"/>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8" h="104">
                        <a:moveTo>
                          <a:pt x="0" y="2"/>
                        </a:moveTo>
                        <a:lnTo>
                          <a:pt x="0" y="2"/>
                        </a:lnTo>
                        <a:lnTo>
                          <a:pt x="4" y="6"/>
                        </a:lnTo>
                        <a:lnTo>
                          <a:pt x="10" y="12"/>
                        </a:lnTo>
                        <a:lnTo>
                          <a:pt x="16" y="18"/>
                        </a:lnTo>
                        <a:lnTo>
                          <a:pt x="20" y="24"/>
                        </a:lnTo>
                        <a:lnTo>
                          <a:pt x="26" y="32"/>
                        </a:lnTo>
                        <a:lnTo>
                          <a:pt x="32" y="38"/>
                        </a:lnTo>
                        <a:lnTo>
                          <a:pt x="38" y="46"/>
                        </a:lnTo>
                        <a:lnTo>
                          <a:pt x="44" y="54"/>
                        </a:lnTo>
                        <a:lnTo>
                          <a:pt x="50" y="60"/>
                        </a:lnTo>
                        <a:lnTo>
                          <a:pt x="54" y="68"/>
                        </a:lnTo>
                        <a:lnTo>
                          <a:pt x="60" y="76"/>
                        </a:lnTo>
                        <a:lnTo>
                          <a:pt x="64" y="82"/>
                        </a:lnTo>
                        <a:lnTo>
                          <a:pt x="68" y="88"/>
                        </a:lnTo>
                        <a:lnTo>
                          <a:pt x="72" y="94"/>
                        </a:lnTo>
                        <a:lnTo>
                          <a:pt x="74" y="100"/>
                        </a:lnTo>
                        <a:lnTo>
                          <a:pt x="76" y="104"/>
                        </a:lnTo>
                        <a:lnTo>
                          <a:pt x="78" y="104"/>
                        </a:lnTo>
                        <a:lnTo>
                          <a:pt x="76" y="100"/>
                        </a:lnTo>
                        <a:lnTo>
                          <a:pt x="74" y="94"/>
                        </a:lnTo>
                        <a:lnTo>
                          <a:pt x="70" y="88"/>
                        </a:lnTo>
                        <a:lnTo>
                          <a:pt x="66" y="82"/>
                        </a:lnTo>
                        <a:lnTo>
                          <a:pt x="62" y="74"/>
                        </a:lnTo>
                        <a:lnTo>
                          <a:pt x="58" y="66"/>
                        </a:lnTo>
                        <a:lnTo>
                          <a:pt x="52" y="60"/>
                        </a:lnTo>
                        <a:lnTo>
                          <a:pt x="46" y="52"/>
                        </a:lnTo>
                        <a:lnTo>
                          <a:pt x="40" y="44"/>
                        </a:lnTo>
                        <a:lnTo>
                          <a:pt x="34" y="36"/>
                        </a:lnTo>
                        <a:lnTo>
                          <a:pt x="28" y="30"/>
                        </a:lnTo>
                        <a:lnTo>
                          <a:pt x="22" y="22"/>
                        </a:lnTo>
                        <a:lnTo>
                          <a:pt x="18" y="16"/>
                        </a:lnTo>
                        <a:lnTo>
                          <a:pt x="12" y="10"/>
                        </a:lnTo>
                        <a:lnTo>
                          <a:pt x="6" y="4"/>
                        </a:lnTo>
                        <a:lnTo>
                          <a:pt x="2" y="0"/>
                        </a:lnTo>
                        <a:lnTo>
                          <a:pt x="0" y="2"/>
                        </a:lnTo>
                        <a:close/>
                      </a:path>
                    </a:pathLst>
                  </a:custGeom>
                  <a:solidFill>
                    <a:srgbClr val="000000"/>
                  </a:solidFill>
                  <a:ln w="9525">
                    <a:noFill/>
                    <a:round/>
                    <a:headEnd/>
                    <a:tailEnd/>
                  </a:ln>
                </p:spPr>
                <p:txBody>
                  <a:bodyPr/>
                  <a:lstStyle/>
                  <a:p>
                    <a:endParaRPr lang="es-AR"/>
                  </a:p>
                </p:txBody>
              </p:sp>
              <p:sp>
                <p:nvSpPr>
                  <p:cNvPr id="75028" name="Freeform 513"/>
                  <p:cNvSpPr>
                    <a:spLocks/>
                  </p:cNvSpPr>
                  <p:nvPr/>
                </p:nvSpPr>
                <p:spPr bwMode="auto">
                  <a:xfrm>
                    <a:off x="4556" y="2262"/>
                    <a:ext cx="60" cy="34"/>
                  </a:xfrm>
                  <a:custGeom>
                    <a:avLst/>
                    <a:gdLst>
                      <a:gd name="T0" fmla="*/ 0 w 60"/>
                      <a:gd name="T1" fmla="*/ 0 h 34"/>
                      <a:gd name="T2" fmla="*/ 0 w 60"/>
                      <a:gd name="T3" fmla="*/ 2 h 34"/>
                      <a:gd name="T4" fmla="*/ 4 w 60"/>
                      <a:gd name="T5" fmla="*/ 2 h 34"/>
                      <a:gd name="T6" fmla="*/ 8 w 60"/>
                      <a:gd name="T7" fmla="*/ 4 h 34"/>
                      <a:gd name="T8" fmla="*/ 12 w 60"/>
                      <a:gd name="T9" fmla="*/ 4 h 34"/>
                      <a:gd name="T10" fmla="*/ 14 w 60"/>
                      <a:gd name="T11" fmla="*/ 6 h 34"/>
                      <a:gd name="T12" fmla="*/ 18 w 60"/>
                      <a:gd name="T13" fmla="*/ 8 h 34"/>
                      <a:gd name="T14" fmla="*/ 22 w 60"/>
                      <a:gd name="T15" fmla="*/ 8 h 34"/>
                      <a:gd name="T16" fmla="*/ 24 w 60"/>
                      <a:gd name="T17" fmla="*/ 10 h 34"/>
                      <a:gd name="T18" fmla="*/ 28 w 60"/>
                      <a:gd name="T19" fmla="*/ 12 h 34"/>
                      <a:gd name="T20" fmla="*/ 32 w 60"/>
                      <a:gd name="T21" fmla="*/ 14 h 34"/>
                      <a:gd name="T22" fmla="*/ 36 w 60"/>
                      <a:gd name="T23" fmla="*/ 16 h 34"/>
                      <a:gd name="T24" fmla="*/ 40 w 60"/>
                      <a:gd name="T25" fmla="*/ 18 h 34"/>
                      <a:gd name="T26" fmla="*/ 42 w 60"/>
                      <a:gd name="T27" fmla="*/ 20 h 34"/>
                      <a:gd name="T28" fmla="*/ 46 w 60"/>
                      <a:gd name="T29" fmla="*/ 24 h 34"/>
                      <a:gd name="T30" fmla="*/ 50 w 60"/>
                      <a:gd name="T31" fmla="*/ 26 h 34"/>
                      <a:gd name="T32" fmla="*/ 54 w 60"/>
                      <a:gd name="T33" fmla="*/ 30 h 34"/>
                      <a:gd name="T34" fmla="*/ 60 w 60"/>
                      <a:gd name="T35" fmla="*/ 34 h 34"/>
                      <a:gd name="T36" fmla="*/ 60 w 60"/>
                      <a:gd name="T37" fmla="*/ 34 h 34"/>
                      <a:gd name="T38" fmla="*/ 56 w 60"/>
                      <a:gd name="T39" fmla="*/ 30 h 34"/>
                      <a:gd name="T40" fmla="*/ 52 w 60"/>
                      <a:gd name="T41" fmla="*/ 26 h 34"/>
                      <a:gd name="T42" fmla="*/ 48 w 60"/>
                      <a:gd name="T43" fmla="*/ 22 h 34"/>
                      <a:gd name="T44" fmla="*/ 44 w 60"/>
                      <a:gd name="T45" fmla="*/ 18 h 34"/>
                      <a:gd name="T46" fmla="*/ 40 w 60"/>
                      <a:gd name="T47" fmla="*/ 16 h 34"/>
                      <a:gd name="T48" fmla="*/ 36 w 60"/>
                      <a:gd name="T49" fmla="*/ 14 h 34"/>
                      <a:gd name="T50" fmla="*/ 32 w 60"/>
                      <a:gd name="T51" fmla="*/ 12 h 34"/>
                      <a:gd name="T52" fmla="*/ 30 w 60"/>
                      <a:gd name="T53" fmla="*/ 10 h 34"/>
                      <a:gd name="T54" fmla="*/ 26 w 60"/>
                      <a:gd name="T55" fmla="*/ 8 h 34"/>
                      <a:gd name="T56" fmla="*/ 22 w 60"/>
                      <a:gd name="T57" fmla="*/ 6 h 34"/>
                      <a:gd name="T58" fmla="*/ 18 w 60"/>
                      <a:gd name="T59" fmla="*/ 4 h 34"/>
                      <a:gd name="T60" fmla="*/ 16 w 60"/>
                      <a:gd name="T61" fmla="*/ 4 h 34"/>
                      <a:gd name="T62" fmla="*/ 12 w 60"/>
                      <a:gd name="T63" fmla="*/ 2 h 34"/>
                      <a:gd name="T64" fmla="*/ 8 w 60"/>
                      <a:gd name="T65" fmla="*/ 2 h 34"/>
                      <a:gd name="T66" fmla="*/ 4 w 60"/>
                      <a:gd name="T67" fmla="*/ 0 h 34"/>
                      <a:gd name="T68" fmla="*/ 2 w 60"/>
                      <a:gd name="T69" fmla="*/ 0 h 34"/>
                      <a:gd name="T70" fmla="*/ 2 w 60"/>
                      <a:gd name="T71" fmla="*/ 0 h 34"/>
                      <a:gd name="T72" fmla="*/ 2 w 60"/>
                      <a:gd name="T73" fmla="*/ 0 h 34"/>
                      <a:gd name="T74" fmla="*/ 0 w 60"/>
                      <a:gd name="T75" fmla="*/ 0 h 34"/>
                      <a:gd name="T76" fmla="*/ 0 w 60"/>
                      <a:gd name="T77" fmla="*/ 0 h 34"/>
                      <a:gd name="T78" fmla="*/ 0 w 60"/>
                      <a:gd name="T79" fmla="*/ 0 h 34"/>
                      <a:gd name="T80" fmla="*/ 0 w 60"/>
                      <a:gd name="T81" fmla="*/ 2 h 34"/>
                      <a:gd name="T82" fmla="*/ 0 w 60"/>
                      <a:gd name="T83" fmla="*/ 0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34"/>
                      <a:gd name="T128" fmla="*/ 60 w 60"/>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34">
                        <a:moveTo>
                          <a:pt x="0" y="0"/>
                        </a:moveTo>
                        <a:lnTo>
                          <a:pt x="0" y="2"/>
                        </a:lnTo>
                        <a:lnTo>
                          <a:pt x="4" y="2"/>
                        </a:lnTo>
                        <a:lnTo>
                          <a:pt x="8" y="4"/>
                        </a:lnTo>
                        <a:lnTo>
                          <a:pt x="12" y="4"/>
                        </a:lnTo>
                        <a:lnTo>
                          <a:pt x="14" y="6"/>
                        </a:lnTo>
                        <a:lnTo>
                          <a:pt x="18" y="8"/>
                        </a:lnTo>
                        <a:lnTo>
                          <a:pt x="22" y="8"/>
                        </a:lnTo>
                        <a:lnTo>
                          <a:pt x="24" y="10"/>
                        </a:lnTo>
                        <a:lnTo>
                          <a:pt x="28" y="12"/>
                        </a:lnTo>
                        <a:lnTo>
                          <a:pt x="32" y="14"/>
                        </a:lnTo>
                        <a:lnTo>
                          <a:pt x="36" y="16"/>
                        </a:lnTo>
                        <a:lnTo>
                          <a:pt x="40" y="18"/>
                        </a:lnTo>
                        <a:lnTo>
                          <a:pt x="42" y="20"/>
                        </a:lnTo>
                        <a:lnTo>
                          <a:pt x="46" y="24"/>
                        </a:lnTo>
                        <a:lnTo>
                          <a:pt x="50" y="26"/>
                        </a:lnTo>
                        <a:lnTo>
                          <a:pt x="54" y="30"/>
                        </a:lnTo>
                        <a:lnTo>
                          <a:pt x="60" y="34"/>
                        </a:lnTo>
                        <a:lnTo>
                          <a:pt x="56" y="30"/>
                        </a:lnTo>
                        <a:lnTo>
                          <a:pt x="52" y="26"/>
                        </a:lnTo>
                        <a:lnTo>
                          <a:pt x="48" y="22"/>
                        </a:lnTo>
                        <a:lnTo>
                          <a:pt x="44" y="18"/>
                        </a:lnTo>
                        <a:lnTo>
                          <a:pt x="40" y="16"/>
                        </a:lnTo>
                        <a:lnTo>
                          <a:pt x="36" y="14"/>
                        </a:lnTo>
                        <a:lnTo>
                          <a:pt x="32" y="12"/>
                        </a:lnTo>
                        <a:lnTo>
                          <a:pt x="30" y="10"/>
                        </a:lnTo>
                        <a:lnTo>
                          <a:pt x="26" y="8"/>
                        </a:lnTo>
                        <a:lnTo>
                          <a:pt x="22" y="6"/>
                        </a:lnTo>
                        <a:lnTo>
                          <a:pt x="18" y="4"/>
                        </a:lnTo>
                        <a:lnTo>
                          <a:pt x="16" y="4"/>
                        </a:lnTo>
                        <a:lnTo>
                          <a:pt x="12" y="2"/>
                        </a:lnTo>
                        <a:lnTo>
                          <a:pt x="8" y="2"/>
                        </a:lnTo>
                        <a:lnTo>
                          <a:pt x="4" y="0"/>
                        </a:lnTo>
                        <a:lnTo>
                          <a:pt x="2" y="0"/>
                        </a:lnTo>
                        <a:lnTo>
                          <a:pt x="0" y="0"/>
                        </a:lnTo>
                        <a:lnTo>
                          <a:pt x="0" y="2"/>
                        </a:lnTo>
                        <a:lnTo>
                          <a:pt x="0" y="0"/>
                        </a:lnTo>
                        <a:close/>
                      </a:path>
                    </a:pathLst>
                  </a:custGeom>
                  <a:solidFill>
                    <a:srgbClr val="000000"/>
                  </a:solidFill>
                  <a:ln w="9525">
                    <a:noFill/>
                    <a:round/>
                    <a:headEnd/>
                    <a:tailEnd/>
                  </a:ln>
                </p:spPr>
                <p:txBody>
                  <a:bodyPr/>
                  <a:lstStyle/>
                  <a:p>
                    <a:endParaRPr lang="es-AR"/>
                  </a:p>
                </p:txBody>
              </p:sp>
              <p:sp>
                <p:nvSpPr>
                  <p:cNvPr id="75029" name="Freeform 514"/>
                  <p:cNvSpPr>
                    <a:spLocks/>
                  </p:cNvSpPr>
                  <p:nvPr/>
                </p:nvSpPr>
                <p:spPr bwMode="auto">
                  <a:xfrm>
                    <a:off x="4544" y="2260"/>
                    <a:ext cx="14" cy="2"/>
                  </a:xfrm>
                  <a:custGeom>
                    <a:avLst/>
                    <a:gdLst>
                      <a:gd name="T0" fmla="*/ 0 w 14"/>
                      <a:gd name="T1" fmla="*/ 0 h 2"/>
                      <a:gd name="T2" fmla="*/ 0 w 14"/>
                      <a:gd name="T3" fmla="*/ 0 h 2"/>
                      <a:gd name="T4" fmla="*/ 2 w 14"/>
                      <a:gd name="T5" fmla="*/ 2 h 2"/>
                      <a:gd name="T6" fmla="*/ 4 w 14"/>
                      <a:gd name="T7" fmla="*/ 2 h 2"/>
                      <a:gd name="T8" fmla="*/ 6 w 14"/>
                      <a:gd name="T9" fmla="*/ 2 h 2"/>
                      <a:gd name="T10" fmla="*/ 8 w 14"/>
                      <a:gd name="T11" fmla="*/ 2 h 2"/>
                      <a:gd name="T12" fmla="*/ 10 w 14"/>
                      <a:gd name="T13" fmla="*/ 2 h 2"/>
                      <a:gd name="T14" fmla="*/ 12 w 14"/>
                      <a:gd name="T15" fmla="*/ 2 h 2"/>
                      <a:gd name="T16" fmla="*/ 12 w 14"/>
                      <a:gd name="T17" fmla="*/ 2 h 2"/>
                      <a:gd name="T18" fmla="*/ 12 w 14"/>
                      <a:gd name="T19" fmla="*/ 2 h 2"/>
                      <a:gd name="T20" fmla="*/ 14 w 14"/>
                      <a:gd name="T21" fmla="*/ 2 h 2"/>
                      <a:gd name="T22" fmla="*/ 12 w 14"/>
                      <a:gd name="T23" fmla="*/ 0 h 2"/>
                      <a:gd name="T24" fmla="*/ 12 w 14"/>
                      <a:gd name="T25" fmla="*/ 0 h 2"/>
                      <a:gd name="T26" fmla="*/ 10 w 14"/>
                      <a:gd name="T27" fmla="*/ 0 h 2"/>
                      <a:gd name="T28" fmla="*/ 8 w 14"/>
                      <a:gd name="T29" fmla="*/ 0 h 2"/>
                      <a:gd name="T30" fmla="*/ 6 w 14"/>
                      <a:gd name="T31" fmla="*/ 0 h 2"/>
                      <a:gd name="T32" fmla="*/ 4 w 14"/>
                      <a:gd name="T33" fmla="*/ 0 h 2"/>
                      <a:gd name="T34" fmla="*/ 2 w 14"/>
                      <a:gd name="T35" fmla="*/ 0 h 2"/>
                      <a:gd name="T36" fmla="*/ 0 w 14"/>
                      <a:gd name="T37" fmla="*/ 0 h 2"/>
                      <a:gd name="T38" fmla="*/ 0 w 14"/>
                      <a:gd name="T39" fmla="*/ 0 h 2"/>
                      <a:gd name="T40" fmla="*/ 0 w 14"/>
                      <a:gd name="T41" fmla="*/ 0 h 2"/>
                      <a:gd name="T42" fmla="*/ 0 w 14"/>
                      <a:gd name="T43" fmla="*/ 0 h 2"/>
                      <a:gd name="T44" fmla="*/ 0 w 14"/>
                      <a:gd name="T45" fmla="*/ 0 h 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2"/>
                      <a:gd name="T71" fmla="*/ 14 w 14"/>
                      <a:gd name="T72" fmla="*/ 2 h 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2">
                        <a:moveTo>
                          <a:pt x="0" y="0"/>
                        </a:moveTo>
                        <a:lnTo>
                          <a:pt x="0" y="0"/>
                        </a:lnTo>
                        <a:lnTo>
                          <a:pt x="2" y="2"/>
                        </a:lnTo>
                        <a:lnTo>
                          <a:pt x="4" y="2"/>
                        </a:lnTo>
                        <a:lnTo>
                          <a:pt x="6" y="2"/>
                        </a:lnTo>
                        <a:lnTo>
                          <a:pt x="8" y="2"/>
                        </a:lnTo>
                        <a:lnTo>
                          <a:pt x="10" y="2"/>
                        </a:lnTo>
                        <a:lnTo>
                          <a:pt x="12" y="2"/>
                        </a:lnTo>
                        <a:lnTo>
                          <a:pt x="14" y="2"/>
                        </a:lnTo>
                        <a:lnTo>
                          <a:pt x="12" y="0"/>
                        </a:lnTo>
                        <a:lnTo>
                          <a:pt x="10" y="0"/>
                        </a:lnTo>
                        <a:lnTo>
                          <a:pt x="8" y="0"/>
                        </a:lnTo>
                        <a:lnTo>
                          <a:pt x="6" y="0"/>
                        </a:lnTo>
                        <a:lnTo>
                          <a:pt x="4" y="0"/>
                        </a:lnTo>
                        <a:lnTo>
                          <a:pt x="2" y="0"/>
                        </a:lnTo>
                        <a:lnTo>
                          <a:pt x="0" y="0"/>
                        </a:lnTo>
                        <a:close/>
                      </a:path>
                    </a:pathLst>
                  </a:custGeom>
                  <a:solidFill>
                    <a:srgbClr val="000000"/>
                  </a:solidFill>
                  <a:ln w="9525">
                    <a:noFill/>
                    <a:round/>
                    <a:headEnd/>
                    <a:tailEnd/>
                  </a:ln>
                </p:spPr>
                <p:txBody>
                  <a:bodyPr/>
                  <a:lstStyle/>
                  <a:p>
                    <a:endParaRPr lang="es-AR"/>
                  </a:p>
                </p:txBody>
              </p:sp>
              <p:sp>
                <p:nvSpPr>
                  <p:cNvPr id="75030" name="Freeform 515"/>
                  <p:cNvSpPr>
                    <a:spLocks/>
                  </p:cNvSpPr>
                  <p:nvPr/>
                </p:nvSpPr>
                <p:spPr bwMode="auto">
                  <a:xfrm>
                    <a:off x="4528" y="2260"/>
                    <a:ext cx="16" cy="20"/>
                  </a:xfrm>
                  <a:custGeom>
                    <a:avLst/>
                    <a:gdLst>
                      <a:gd name="T0" fmla="*/ 2 w 16"/>
                      <a:gd name="T1" fmla="*/ 20 h 20"/>
                      <a:gd name="T2" fmla="*/ 4 w 16"/>
                      <a:gd name="T3" fmla="*/ 18 h 20"/>
                      <a:gd name="T4" fmla="*/ 4 w 16"/>
                      <a:gd name="T5" fmla="*/ 14 h 20"/>
                      <a:gd name="T6" fmla="*/ 6 w 16"/>
                      <a:gd name="T7" fmla="*/ 12 h 20"/>
                      <a:gd name="T8" fmla="*/ 6 w 16"/>
                      <a:gd name="T9" fmla="*/ 8 h 20"/>
                      <a:gd name="T10" fmla="*/ 8 w 16"/>
                      <a:gd name="T11" fmla="*/ 6 h 20"/>
                      <a:gd name="T12" fmla="*/ 10 w 16"/>
                      <a:gd name="T13" fmla="*/ 4 h 20"/>
                      <a:gd name="T14" fmla="*/ 12 w 16"/>
                      <a:gd name="T15" fmla="*/ 2 h 20"/>
                      <a:gd name="T16" fmla="*/ 16 w 16"/>
                      <a:gd name="T17" fmla="*/ 2 h 20"/>
                      <a:gd name="T18" fmla="*/ 16 w 16"/>
                      <a:gd name="T19" fmla="*/ 0 h 20"/>
                      <a:gd name="T20" fmla="*/ 12 w 16"/>
                      <a:gd name="T21" fmla="*/ 0 h 20"/>
                      <a:gd name="T22" fmla="*/ 8 w 16"/>
                      <a:gd name="T23" fmla="*/ 2 h 20"/>
                      <a:gd name="T24" fmla="*/ 6 w 16"/>
                      <a:gd name="T25" fmla="*/ 4 h 20"/>
                      <a:gd name="T26" fmla="*/ 4 w 16"/>
                      <a:gd name="T27" fmla="*/ 8 h 20"/>
                      <a:gd name="T28" fmla="*/ 4 w 16"/>
                      <a:gd name="T29" fmla="*/ 10 h 20"/>
                      <a:gd name="T30" fmla="*/ 2 w 16"/>
                      <a:gd name="T31" fmla="*/ 14 h 20"/>
                      <a:gd name="T32" fmla="*/ 0 w 16"/>
                      <a:gd name="T33" fmla="*/ 16 h 20"/>
                      <a:gd name="T34" fmla="*/ 0 w 16"/>
                      <a:gd name="T35" fmla="*/ 18 h 20"/>
                      <a:gd name="T36" fmla="*/ 2 w 16"/>
                      <a:gd name="T37" fmla="*/ 2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20"/>
                      <a:gd name="T59" fmla="*/ 16 w 16"/>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20">
                        <a:moveTo>
                          <a:pt x="2" y="20"/>
                        </a:moveTo>
                        <a:lnTo>
                          <a:pt x="4" y="18"/>
                        </a:lnTo>
                        <a:lnTo>
                          <a:pt x="4" y="14"/>
                        </a:lnTo>
                        <a:lnTo>
                          <a:pt x="6" y="12"/>
                        </a:lnTo>
                        <a:lnTo>
                          <a:pt x="6" y="8"/>
                        </a:lnTo>
                        <a:lnTo>
                          <a:pt x="8" y="6"/>
                        </a:lnTo>
                        <a:lnTo>
                          <a:pt x="10" y="4"/>
                        </a:lnTo>
                        <a:lnTo>
                          <a:pt x="12" y="2"/>
                        </a:lnTo>
                        <a:lnTo>
                          <a:pt x="16" y="2"/>
                        </a:lnTo>
                        <a:lnTo>
                          <a:pt x="16" y="0"/>
                        </a:lnTo>
                        <a:lnTo>
                          <a:pt x="12" y="0"/>
                        </a:lnTo>
                        <a:lnTo>
                          <a:pt x="8" y="2"/>
                        </a:lnTo>
                        <a:lnTo>
                          <a:pt x="6" y="4"/>
                        </a:lnTo>
                        <a:lnTo>
                          <a:pt x="4" y="8"/>
                        </a:lnTo>
                        <a:lnTo>
                          <a:pt x="4" y="10"/>
                        </a:lnTo>
                        <a:lnTo>
                          <a:pt x="2" y="14"/>
                        </a:lnTo>
                        <a:lnTo>
                          <a:pt x="0" y="16"/>
                        </a:lnTo>
                        <a:lnTo>
                          <a:pt x="0" y="18"/>
                        </a:lnTo>
                        <a:lnTo>
                          <a:pt x="2" y="20"/>
                        </a:lnTo>
                        <a:close/>
                      </a:path>
                    </a:pathLst>
                  </a:custGeom>
                  <a:solidFill>
                    <a:srgbClr val="000000"/>
                  </a:solidFill>
                  <a:ln w="9525">
                    <a:noFill/>
                    <a:round/>
                    <a:headEnd/>
                    <a:tailEnd/>
                  </a:ln>
                </p:spPr>
                <p:txBody>
                  <a:bodyPr/>
                  <a:lstStyle/>
                  <a:p>
                    <a:endParaRPr lang="es-AR"/>
                  </a:p>
                </p:txBody>
              </p:sp>
              <p:sp>
                <p:nvSpPr>
                  <p:cNvPr id="75031" name="Freeform 516"/>
                  <p:cNvSpPr>
                    <a:spLocks/>
                  </p:cNvSpPr>
                  <p:nvPr/>
                </p:nvSpPr>
                <p:spPr bwMode="auto">
                  <a:xfrm>
                    <a:off x="4528" y="2278"/>
                    <a:ext cx="2" cy="2"/>
                  </a:xfrm>
                  <a:custGeom>
                    <a:avLst/>
                    <a:gdLst>
                      <a:gd name="T0" fmla="*/ 0 w 2"/>
                      <a:gd name="T1" fmla="*/ 0 h 2"/>
                      <a:gd name="T2" fmla="*/ 0 w 2"/>
                      <a:gd name="T3" fmla="*/ 2 h 2"/>
                      <a:gd name="T4" fmla="*/ 0 w 2"/>
                      <a:gd name="T5" fmla="*/ 2 h 2"/>
                      <a:gd name="T6" fmla="*/ 2 w 2"/>
                      <a:gd name="T7" fmla="*/ 2 h 2"/>
                      <a:gd name="T8" fmla="*/ 2 w 2"/>
                      <a:gd name="T9" fmla="*/ 2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2"/>
                        </a:lnTo>
                        <a:lnTo>
                          <a:pt x="2" y="2"/>
                        </a:lnTo>
                        <a:lnTo>
                          <a:pt x="0" y="0"/>
                        </a:lnTo>
                        <a:close/>
                      </a:path>
                    </a:pathLst>
                  </a:custGeom>
                  <a:solidFill>
                    <a:srgbClr val="000000"/>
                  </a:solidFill>
                  <a:ln w="9525">
                    <a:noFill/>
                    <a:round/>
                    <a:headEnd/>
                    <a:tailEnd/>
                  </a:ln>
                </p:spPr>
                <p:txBody>
                  <a:bodyPr/>
                  <a:lstStyle/>
                  <a:p>
                    <a:endParaRPr lang="es-AR"/>
                  </a:p>
                </p:txBody>
              </p:sp>
              <p:sp>
                <p:nvSpPr>
                  <p:cNvPr id="75032" name="Freeform 517"/>
                  <p:cNvSpPr>
                    <a:spLocks/>
                  </p:cNvSpPr>
                  <p:nvPr/>
                </p:nvSpPr>
                <p:spPr bwMode="auto">
                  <a:xfrm>
                    <a:off x="4524" y="2260"/>
                    <a:ext cx="2" cy="1"/>
                  </a:xfrm>
                  <a:custGeom>
                    <a:avLst/>
                    <a:gdLst>
                      <a:gd name="T0" fmla="*/ 2 w 2"/>
                      <a:gd name="T1" fmla="*/ 0 h 1"/>
                      <a:gd name="T2" fmla="*/ 2 w 2"/>
                      <a:gd name="T3" fmla="*/ 0 h 1"/>
                      <a:gd name="T4" fmla="*/ 2 w 2"/>
                      <a:gd name="T5" fmla="*/ 0 h 1"/>
                      <a:gd name="T6" fmla="*/ 0 w 2"/>
                      <a:gd name="T7" fmla="*/ 0 h 1"/>
                      <a:gd name="T8" fmla="*/ 0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0" y="0"/>
                        </a:lnTo>
                        <a:lnTo>
                          <a:pt x="2" y="0"/>
                        </a:lnTo>
                        <a:close/>
                      </a:path>
                    </a:pathLst>
                  </a:custGeom>
                  <a:solidFill>
                    <a:srgbClr val="000000"/>
                  </a:solidFill>
                  <a:ln w="9525">
                    <a:noFill/>
                    <a:round/>
                    <a:headEnd/>
                    <a:tailEnd/>
                  </a:ln>
                </p:spPr>
                <p:txBody>
                  <a:bodyPr/>
                  <a:lstStyle/>
                  <a:p>
                    <a:endParaRPr lang="es-AR"/>
                  </a:p>
                </p:txBody>
              </p:sp>
              <p:sp>
                <p:nvSpPr>
                  <p:cNvPr id="75033" name="Freeform 518"/>
                  <p:cNvSpPr>
                    <a:spLocks/>
                  </p:cNvSpPr>
                  <p:nvPr/>
                </p:nvSpPr>
                <p:spPr bwMode="auto">
                  <a:xfrm>
                    <a:off x="4506" y="2260"/>
                    <a:ext cx="18" cy="42"/>
                  </a:xfrm>
                  <a:custGeom>
                    <a:avLst/>
                    <a:gdLst>
                      <a:gd name="T0" fmla="*/ 2 w 18"/>
                      <a:gd name="T1" fmla="*/ 42 h 42"/>
                      <a:gd name="T2" fmla="*/ 2 w 18"/>
                      <a:gd name="T3" fmla="*/ 38 h 42"/>
                      <a:gd name="T4" fmla="*/ 4 w 18"/>
                      <a:gd name="T5" fmla="*/ 34 h 42"/>
                      <a:gd name="T6" fmla="*/ 6 w 18"/>
                      <a:gd name="T7" fmla="*/ 28 h 42"/>
                      <a:gd name="T8" fmla="*/ 8 w 18"/>
                      <a:gd name="T9" fmla="*/ 20 h 42"/>
                      <a:gd name="T10" fmla="*/ 12 w 18"/>
                      <a:gd name="T11" fmla="*/ 14 h 42"/>
                      <a:gd name="T12" fmla="*/ 14 w 18"/>
                      <a:gd name="T13" fmla="*/ 10 h 42"/>
                      <a:gd name="T14" fmla="*/ 16 w 18"/>
                      <a:gd name="T15" fmla="*/ 4 h 42"/>
                      <a:gd name="T16" fmla="*/ 18 w 18"/>
                      <a:gd name="T17" fmla="*/ 0 h 42"/>
                      <a:gd name="T18" fmla="*/ 18 w 18"/>
                      <a:gd name="T19" fmla="*/ 0 h 42"/>
                      <a:gd name="T20" fmla="*/ 14 w 18"/>
                      <a:gd name="T21" fmla="*/ 2 h 42"/>
                      <a:gd name="T22" fmla="*/ 12 w 18"/>
                      <a:gd name="T23" fmla="*/ 8 h 42"/>
                      <a:gd name="T24" fmla="*/ 8 w 18"/>
                      <a:gd name="T25" fmla="*/ 14 h 42"/>
                      <a:gd name="T26" fmla="*/ 6 w 18"/>
                      <a:gd name="T27" fmla="*/ 20 h 42"/>
                      <a:gd name="T28" fmla="*/ 4 w 18"/>
                      <a:gd name="T29" fmla="*/ 26 h 42"/>
                      <a:gd name="T30" fmla="*/ 2 w 18"/>
                      <a:gd name="T31" fmla="*/ 32 h 42"/>
                      <a:gd name="T32" fmla="*/ 0 w 18"/>
                      <a:gd name="T33" fmla="*/ 38 h 42"/>
                      <a:gd name="T34" fmla="*/ 0 w 18"/>
                      <a:gd name="T35" fmla="*/ 42 h 42"/>
                      <a:gd name="T36" fmla="*/ 2 w 18"/>
                      <a:gd name="T37" fmla="*/ 42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2"/>
                      <a:gd name="T59" fmla="*/ 18 w 18"/>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2">
                        <a:moveTo>
                          <a:pt x="2" y="42"/>
                        </a:moveTo>
                        <a:lnTo>
                          <a:pt x="2" y="38"/>
                        </a:lnTo>
                        <a:lnTo>
                          <a:pt x="4" y="34"/>
                        </a:lnTo>
                        <a:lnTo>
                          <a:pt x="6" y="28"/>
                        </a:lnTo>
                        <a:lnTo>
                          <a:pt x="8" y="20"/>
                        </a:lnTo>
                        <a:lnTo>
                          <a:pt x="12" y="14"/>
                        </a:lnTo>
                        <a:lnTo>
                          <a:pt x="14" y="10"/>
                        </a:lnTo>
                        <a:lnTo>
                          <a:pt x="16" y="4"/>
                        </a:lnTo>
                        <a:lnTo>
                          <a:pt x="18" y="0"/>
                        </a:lnTo>
                        <a:lnTo>
                          <a:pt x="14" y="2"/>
                        </a:lnTo>
                        <a:lnTo>
                          <a:pt x="12" y="8"/>
                        </a:lnTo>
                        <a:lnTo>
                          <a:pt x="8" y="14"/>
                        </a:lnTo>
                        <a:lnTo>
                          <a:pt x="6" y="20"/>
                        </a:lnTo>
                        <a:lnTo>
                          <a:pt x="4" y="26"/>
                        </a:lnTo>
                        <a:lnTo>
                          <a:pt x="2" y="32"/>
                        </a:lnTo>
                        <a:lnTo>
                          <a:pt x="0" y="38"/>
                        </a:lnTo>
                        <a:lnTo>
                          <a:pt x="0" y="42"/>
                        </a:lnTo>
                        <a:lnTo>
                          <a:pt x="2" y="42"/>
                        </a:lnTo>
                        <a:close/>
                      </a:path>
                    </a:pathLst>
                  </a:custGeom>
                  <a:solidFill>
                    <a:srgbClr val="000000"/>
                  </a:solidFill>
                  <a:ln w="9525">
                    <a:noFill/>
                    <a:round/>
                    <a:headEnd/>
                    <a:tailEnd/>
                  </a:ln>
                </p:spPr>
                <p:txBody>
                  <a:bodyPr/>
                  <a:lstStyle/>
                  <a:p>
                    <a:endParaRPr lang="es-AR"/>
                  </a:p>
                </p:txBody>
              </p:sp>
              <p:sp>
                <p:nvSpPr>
                  <p:cNvPr id="75034" name="Freeform 519"/>
                  <p:cNvSpPr>
                    <a:spLocks/>
                  </p:cNvSpPr>
                  <p:nvPr/>
                </p:nvSpPr>
                <p:spPr bwMode="auto">
                  <a:xfrm>
                    <a:off x="4506" y="2304"/>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5035" name="Freeform 520"/>
                  <p:cNvSpPr>
                    <a:spLocks/>
                  </p:cNvSpPr>
                  <p:nvPr/>
                </p:nvSpPr>
                <p:spPr bwMode="auto">
                  <a:xfrm>
                    <a:off x="4620" y="2302"/>
                    <a:ext cx="2" cy="1"/>
                  </a:xfrm>
                  <a:custGeom>
                    <a:avLst/>
                    <a:gdLst>
                      <a:gd name="T0" fmla="*/ 0 w 2"/>
                      <a:gd name="T1" fmla="*/ 0 h 1"/>
                      <a:gd name="T2" fmla="*/ 0 w 2"/>
                      <a:gd name="T3" fmla="*/ 0 h 1"/>
                      <a:gd name="T4" fmla="*/ 0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5036" name="Freeform 521"/>
                  <p:cNvSpPr>
                    <a:spLocks/>
                  </p:cNvSpPr>
                  <p:nvPr/>
                </p:nvSpPr>
                <p:spPr bwMode="auto">
                  <a:xfrm>
                    <a:off x="4616" y="2254"/>
                    <a:ext cx="6" cy="46"/>
                  </a:xfrm>
                  <a:custGeom>
                    <a:avLst/>
                    <a:gdLst>
                      <a:gd name="T0" fmla="*/ 0 w 6"/>
                      <a:gd name="T1" fmla="*/ 0 h 46"/>
                      <a:gd name="T2" fmla="*/ 0 w 6"/>
                      <a:gd name="T3" fmla="*/ 0 h 46"/>
                      <a:gd name="T4" fmla="*/ 0 w 6"/>
                      <a:gd name="T5" fmla="*/ 8 h 46"/>
                      <a:gd name="T6" fmla="*/ 0 w 6"/>
                      <a:gd name="T7" fmla="*/ 20 h 46"/>
                      <a:gd name="T8" fmla="*/ 0 w 6"/>
                      <a:gd name="T9" fmla="*/ 36 h 46"/>
                      <a:gd name="T10" fmla="*/ 4 w 6"/>
                      <a:gd name="T11" fmla="*/ 46 h 46"/>
                      <a:gd name="T12" fmla="*/ 6 w 6"/>
                      <a:gd name="T13" fmla="*/ 46 h 46"/>
                      <a:gd name="T14" fmla="*/ 4 w 6"/>
                      <a:gd name="T15" fmla="*/ 36 h 46"/>
                      <a:gd name="T16" fmla="*/ 2 w 6"/>
                      <a:gd name="T17" fmla="*/ 20 h 46"/>
                      <a:gd name="T18" fmla="*/ 2 w 6"/>
                      <a:gd name="T19" fmla="*/ 8 h 46"/>
                      <a:gd name="T20" fmla="*/ 2 w 6"/>
                      <a:gd name="T21" fmla="*/ 0 h 46"/>
                      <a:gd name="T22" fmla="*/ 0 w 6"/>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46"/>
                      <a:gd name="T38" fmla="*/ 6 w 6"/>
                      <a:gd name="T39" fmla="*/ 46 h 4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46">
                        <a:moveTo>
                          <a:pt x="0" y="0"/>
                        </a:moveTo>
                        <a:lnTo>
                          <a:pt x="0" y="0"/>
                        </a:lnTo>
                        <a:lnTo>
                          <a:pt x="0" y="8"/>
                        </a:lnTo>
                        <a:lnTo>
                          <a:pt x="0" y="20"/>
                        </a:lnTo>
                        <a:lnTo>
                          <a:pt x="0" y="36"/>
                        </a:lnTo>
                        <a:lnTo>
                          <a:pt x="4" y="46"/>
                        </a:lnTo>
                        <a:lnTo>
                          <a:pt x="6" y="46"/>
                        </a:lnTo>
                        <a:lnTo>
                          <a:pt x="4" y="36"/>
                        </a:lnTo>
                        <a:lnTo>
                          <a:pt x="2" y="20"/>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5037" name="Freeform 522"/>
                  <p:cNvSpPr>
                    <a:spLocks/>
                  </p:cNvSpPr>
                  <p:nvPr/>
                </p:nvSpPr>
                <p:spPr bwMode="auto">
                  <a:xfrm>
                    <a:off x="4614" y="2218"/>
                    <a:ext cx="4" cy="34"/>
                  </a:xfrm>
                  <a:custGeom>
                    <a:avLst/>
                    <a:gdLst>
                      <a:gd name="T0" fmla="*/ 0 w 4"/>
                      <a:gd name="T1" fmla="*/ 0 h 34"/>
                      <a:gd name="T2" fmla="*/ 0 w 4"/>
                      <a:gd name="T3" fmla="*/ 0 h 34"/>
                      <a:gd name="T4" fmla="*/ 0 w 4"/>
                      <a:gd name="T5" fmla="*/ 8 h 34"/>
                      <a:gd name="T6" fmla="*/ 0 w 4"/>
                      <a:gd name="T7" fmla="*/ 18 h 34"/>
                      <a:gd name="T8" fmla="*/ 0 w 4"/>
                      <a:gd name="T9" fmla="*/ 28 h 34"/>
                      <a:gd name="T10" fmla="*/ 0 w 4"/>
                      <a:gd name="T11" fmla="*/ 34 h 34"/>
                      <a:gd name="T12" fmla="*/ 4 w 4"/>
                      <a:gd name="T13" fmla="*/ 34 h 34"/>
                      <a:gd name="T14" fmla="*/ 4 w 4"/>
                      <a:gd name="T15" fmla="*/ 28 h 34"/>
                      <a:gd name="T16" fmla="*/ 4 w 4"/>
                      <a:gd name="T17" fmla="*/ 18 h 34"/>
                      <a:gd name="T18" fmla="*/ 2 w 4"/>
                      <a:gd name="T19" fmla="*/ 8 h 34"/>
                      <a:gd name="T20" fmla="*/ 2 w 4"/>
                      <a:gd name="T21" fmla="*/ 0 h 34"/>
                      <a:gd name="T22" fmla="*/ 0 w 4"/>
                      <a:gd name="T23" fmla="*/ 0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4"/>
                      <a:gd name="T38" fmla="*/ 4 w 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4">
                        <a:moveTo>
                          <a:pt x="0" y="0"/>
                        </a:moveTo>
                        <a:lnTo>
                          <a:pt x="0" y="0"/>
                        </a:lnTo>
                        <a:lnTo>
                          <a:pt x="0" y="8"/>
                        </a:lnTo>
                        <a:lnTo>
                          <a:pt x="0" y="18"/>
                        </a:lnTo>
                        <a:lnTo>
                          <a:pt x="0" y="28"/>
                        </a:lnTo>
                        <a:lnTo>
                          <a:pt x="0" y="34"/>
                        </a:lnTo>
                        <a:lnTo>
                          <a:pt x="4" y="34"/>
                        </a:lnTo>
                        <a:lnTo>
                          <a:pt x="4" y="28"/>
                        </a:lnTo>
                        <a:lnTo>
                          <a:pt x="4" y="18"/>
                        </a:lnTo>
                        <a:lnTo>
                          <a:pt x="2" y="8"/>
                        </a:lnTo>
                        <a:lnTo>
                          <a:pt x="2" y="0"/>
                        </a:lnTo>
                        <a:lnTo>
                          <a:pt x="0" y="0"/>
                        </a:lnTo>
                        <a:close/>
                      </a:path>
                    </a:pathLst>
                  </a:custGeom>
                  <a:solidFill>
                    <a:srgbClr val="000000"/>
                  </a:solidFill>
                  <a:ln w="9525">
                    <a:noFill/>
                    <a:round/>
                    <a:headEnd/>
                    <a:tailEnd/>
                  </a:ln>
                </p:spPr>
                <p:txBody>
                  <a:bodyPr/>
                  <a:lstStyle/>
                  <a:p>
                    <a:endParaRPr lang="es-AR"/>
                  </a:p>
                </p:txBody>
              </p:sp>
              <p:sp>
                <p:nvSpPr>
                  <p:cNvPr id="75038" name="Freeform 523"/>
                  <p:cNvSpPr>
                    <a:spLocks/>
                  </p:cNvSpPr>
                  <p:nvPr/>
                </p:nvSpPr>
                <p:spPr bwMode="auto">
                  <a:xfrm>
                    <a:off x="4612" y="2156"/>
                    <a:ext cx="8" cy="62"/>
                  </a:xfrm>
                  <a:custGeom>
                    <a:avLst/>
                    <a:gdLst>
                      <a:gd name="T0" fmla="*/ 6 w 8"/>
                      <a:gd name="T1" fmla="*/ 0 h 62"/>
                      <a:gd name="T2" fmla="*/ 6 w 8"/>
                      <a:gd name="T3" fmla="*/ 0 h 62"/>
                      <a:gd name="T4" fmla="*/ 2 w 8"/>
                      <a:gd name="T5" fmla="*/ 14 h 62"/>
                      <a:gd name="T6" fmla="*/ 0 w 8"/>
                      <a:gd name="T7" fmla="*/ 32 h 62"/>
                      <a:gd name="T8" fmla="*/ 0 w 8"/>
                      <a:gd name="T9" fmla="*/ 50 h 62"/>
                      <a:gd name="T10" fmla="*/ 2 w 8"/>
                      <a:gd name="T11" fmla="*/ 62 h 62"/>
                      <a:gd name="T12" fmla="*/ 4 w 8"/>
                      <a:gd name="T13" fmla="*/ 62 h 62"/>
                      <a:gd name="T14" fmla="*/ 2 w 8"/>
                      <a:gd name="T15" fmla="*/ 50 h 62"/>
                      <a:gd name="T16" fmla="*/ 2 w 8"/>
                      <a:gd name="T17" fmla="*/ 32 h 62"/>
                      <a:gd name="T18" fmla="*/ 4 w 8"/>
                      <a:gd name="T19" fmla="*/ 14 h 62"/>
                      <a:gd name="T20" fmla="*/ 8 w 8"/>
                      <a:gd name="T21" fmla="*/ 2 h 62"/>
                      <a:gd name="T22" fmla="*/ 6 w 8"/>
                      <a:gd name="T23" fmla="*/ 0 h 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2"/>
                      <a:gd name="T38" fmla="*/ 8 w 8"/>
                      <a:gd name="T39" fmla="*/ 62 h 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2">
                        <a:moveTo>
                          <a:pt x="6" y="0"/>
                        </a:moveTo>
                        <a:lnTo>
                          <a:pt x="6" y="0"/>
                        </a:lnTo>
                        <a:lnTo>
                          <a:pt x="2" y="14"/>
                        </a:lnTo>
                        <a:lnTo>
                          <a:pt x="0" y="32"/>
                        </a:lnTo>
                        <a:lnTo>
                          <a:pt x="0" y="50"/>
                        </a:lnTo>
                        <a:lnTo>
                          <a:pt x="2" y="62"/>
                        </a:lnTo>
                        <a:lnTo>
                          <a:pt x="4" y="62"/>
                        </a:lnTo>
                        <a:lnTo>
                          <a:pt x="2" y="50"/>
                        </a:lnTo>
                        <a:lnTo>
                          <a:pt x="2" y="32"/>
                        </a:lnTo>
                        <a:lnTo>
                          <a:pt x="4" y="14"/>
                        </a:lnTo>
                        <a:lnTo>
                          <a:pt x="8" y="2"/>
                        </a:lnTo>
                        <a:lnTo>
                          <a:pt x="6" y="0"/>
                        </a:lnTo>
                        <a:close/>
                      </a:path>
                    </a:pathLst>
                  </a:custGeom>
                  <a:solidFill>
                    <a:srgbClr val="000000"/>
                  </a:solidFill>
                  <a:ln w="9525">
                    <a:noFill/>
                    <a:round/>
                    <a:headEnd/>
                    <a:tailEnd/>
                  </a:ln>
                </p:spPr>
                <p:txBody>
                  <a:bodyPr/>
                  <a:lstStyle/>
                  <a:p>
                    <a:endParaRPr lang="es-AR"/>
                  </a:p>
                </p:txBody>
              </p:sp>
              <p:sp>
                <p:nvSpPr>
                  <p:cNvPr id="75039" name="Freeform 524"/>
                  <p:cNvSpPr>
                    <a:spLocks/>
                  </p:cNvSpPr>
                  <p:nvPr/>
                </p:nvSpPr>
                <p:spPr bwMode="auto">
                  <a:xfrm>
                    <a:off x="4620" y="2138"/>
                    <a:ext cx="24" cy="18"/>
                  </a:xfrm>
                  <a:custGeom>
                    <a:avLst/>
                    <a:gdLst>
                      <a:gd name="T0" fmla="*/ 24 w 24"/>
                      <a:gd name="T1" fmla="*/ 0 h 18"/>
                      <a:gd name="T2" fmla="*/ 24 w 24"/>
                      <a:gd name="T3" fmla="*/ 0 h 18"/>
                      <a:gd name="T4" fmla="*/ 22 w 24"/>
                      <a:gd name="T5" fmla="*/ 0 h 18"/>
                      <a:gd name="T6" fmla="*/ 18 w 24"/>
                      <a:gd name="T7" fmla="*/ 0 h 18"/>
                      <a:gd name="T8" fmla="*/ 14 w 24"/>
                      <a:gd name="T9" fmla="*/ 2 h 18"/>
                      <a:gd name="T10" fmla="*/ 12 w 24"/>
                      <a:gd name="T11" fmla="*/ 2 h 18"/>
                      <a:gd name="T12" fmla="*/ 8 w 24"/>
                      <a:gd name="T13" fmla="*/ 6 h 18"/>
                      <a:gd name="T14" fmla="*/ 6 w 24"/>
                      <a:gd name="T15" fmla="*/ 8 h 18"/>
                      <a:gd name="T16" fmla="*/ 2 w 24"/>
                      <a:gd name="T17" fmla="*/ 12 h 18"/>
                      <a:gd name="T18" fmla="*/ 0 w 24"/>
                      <a:gd name="T19" fmla="*/ 18 h 18"/>
                      <a:gd name="T20" fmla="*/ 2 w 24"/>
                      <a:gd name="T21" fmla="*/ 18 h 18"/>
                      <a:gd name="T22" fmla="*/ 4 w 24"/>
                      <a:gd name="T23" fmla="*/ 14 h 18"/>
                      <a:gd name="T24" fmla="*/ 8 w 24"/>
                      <a:gd name="T25" fmla="*/ 10 h 18"/>
                      <a:gd name="T26" fmla="*/ 10 w 24"/>
                      <a:gd name="T27" fmla="*/ 8 h 18"/>
                      <a:gd name="T28" fmla="*/ 12 w 24"/>
                      <a:gd name="T29" fmla="*/ 6 h 18"/>
                      <a:gd name="T30" fmla="*/ 16 w 24"/>
                      <a:gd name="T31" fmla="*/ 4 h 18"/>
                      <a:gd name="T32" fmla="*/ 18 w 24"/>
                      <a:gd name="T33" fmla="*/ 2 h 18"/>
                      <a:gd name="T34" fmla="*/ 22 w 24"/>
                      <a:gd name="T35" fmla="*/ 2 h 18"/>
                      <a:gd name="T36" fmla="*/ 24 w 24"/>
                      <a:gd name="T37" fmla="*/ 2 h 18"/>
                      <a:gd name="T38" fmla="*/ 24 w 24"/>
                      <a:gd name="T39" fmla="*/ 2 h 18"/>
                      <a:gd name="T40" fmla="*/ 24 w 24"/>
                      <a:gd name="T41" fmla="*/ 0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
                      <a:gd name="T64" fmla="*/ 0 h 18"/>
                      <a:gd name="T65" fmla="*/ 24 w 24"/>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 h="18">
                        <a:moveTo>
                          <a:pt x="24" y="0"/>
                        </a:moveTo>
                        <a:lnTo>
                          <a:pt x="24" y="0"/>
                        </a:lnTo>
                        <a:lnTo>
                          <a:pt x="22" y="0"/>
                        </a:lnTo>
                        <a:lnTo>
                          <a:pt x="18" y="0"/>
                        </a:lnTo>
                        <a:lnTo>
                          <a:pt x="14" y="2"/>
                        </a:lnTo>
                        <a:lnTo>
                          <a:pt x="12" y="2"/>
                        </a:lnTo>
                        <a:lnTo>
                          <a:pt x="8" y="6"/>
                        </a:lnTo>
                        <a:lnTo>
                          <a:pt x="6" y="8"/>
                        </a:lnTo>
                        <a:lnTo>
                          <a:pt x="2" y="12"/>
                        </a:lnTo>
                        <a:lnTo>
                          <a:pt x="0" y="18"/>
                        </a:lnTo>
                        <a:lnTo>
                          <a:pt x="2" y="18"/>
                        </a:lnTo>
                        <a:lnTo>
                          <a:pt x="4" y="14"/>
                        </a:lnTo>
                        <a:lnTo>
                          <a:pt x="8" y="10"/>
                        </a:lnTo>
                        <a:lnTo>
                          <a:pt x="10" y="8"/>
                        </a:lnTo>
                        <a:lnTo>
                          <a:pt x="12" y="6"/>
                        </a:lnTo>
                        <a:lnTo>
                          <a:pt x="16" y="4"/>
                        </a:lnTo>
                        <a:lnTo>
                          <a:pt x="18" y="2"/>
                        </a:lnTo>
                        <a:lnTo>
                          <a:pt x="22" y="2"/>
                        </a:lnTo>
                        <a:lnTo>
                          <a:pt x="24" y="2"/>
                        </a:lnTo>
                        <a:lnTo>
                          <a:pt x="24" y="0"/>
                        </a:lnTo>
                        <a:close/>
                      </a:path>
                    </a:pathLst>
                  </a:custGeom>
                  <a:solidFill>
                    <a:srgbClr val="000000"/>
                  </a:solidFill>
                  <a:ln w="9525">
                    <a:noFill/>
                    <a:round/>
                    <a:headEnd/>
                    <a:tailEnd/>
                  </a:ln>
                </p:spPr>
                <p:txBody>
                  <a:bodyPr/>
                  <a:lstStyle/>
                  <a:p>
                    <a:endParaRPr lang="es-AR"/>
                  </a:p>
                </p:txBody>
              </p:sp>
              <p:sp>
                <p:nvSpPr>
                  <p:cNvPr id="75040" name="Freeform 525"/>
                  <p:cNvSpPr>
                    <a:spLocks/>
                  </p:cNvSpPr>
                  <p:nvPr/>
                </p:nvSpPr>
                <p:spPr bwMode="auto">
                  <a:xfrm>
                    <a:off x="4646" y="2140"/>
                    <a:ext cx="14" cy="10"/>
                  </a:xfrm>
                  <a:custGeom>
                    <a:avLst/>
                    <a:gdLst>
                      <a:gd name="T0" fmla="*/ 14 w 14"/>
                      <a:gd name="T1" fmla="*/ 10 h 10"/>
                      <a:gd name="T2" fmla="*/ 14 w 14"/>
                      <a:gd name="T3" fmla="*/ 8 h 10"/>
                      <a:gd name="T4" fmla="*/ 14 w 14"/>
                      <a:gd name="T5" fmla="*/ 6 h 10"/>
                      <a:gd name="T6" fmla="*/ 12 w 14"/>
                      <a:gd name="T7" fmla="*/ 4 h 10"/>
                      <a:gd name="T8" fmla="*/ 10 w 14"/>
                      <a:gd name="T9" fmla="*/ 2 h 10"/>
                      <a:gd name="T10" fmla="*/ 8 w 14"/>
                      <a:gd name="T11" fmla="*/ 2 h 10"/>
                      <a:gd name="T12" fmla="*/ 6 w 14"/>
                      <a:gd name="T13" fmla="*/ 0 h 10"/>
                      <a:gd name="T14" fmla="*/ 2 w 14"/>
                      <a:gd name="T15" fmla="*/ 0 h 10"/>
                      <a:gd name="T16" fmla="*/ 0 w 14"/>
                      <a:gd name="T17" fmla="*/ 0 h 10"/>
                      <a:gd name="T18" fmla="*/ 0 w 14"/>
                      <a:gd name="T19" fmla="*/ 2 h 10"/>
                      <a:gd name="T20" fmla="*/ 2 w 14"/>
                      <a:gd name="T21" fmla="*/ 2 h 10"/>
                      <a:gd name="T22" fmla="*/ 6 w 14"/>
                      <a:gd name="T23" fmla="*/ 4 h 10"/>
                      <a:gd name="T24" fmla="*/ 8 w 14"/>
                      <a:gd name="T25" fmla="*/ 4 h 10"/>
                      <a:gd name="T26" fmla="*/ 10 w 14"/>
                      <a:gd name="T27" fmla="*/ 6 h 10"/>
                      <a:gd name="T28" fmla="*/ 10 w 14"/>
                      <a:gd name="T29" fmla="*/ 6 h 10"/>
                      <a:gd name="T30" fmla="*/ 12 w 14"/>
                      <a:gd name="T31" fmla="*/ 8 h 10"/>
                      <a:gd name="T32" fmla="*/ 12 w 14"/>
                      <a:gd name="T33" fmla="*/ 8 h 10"/>
                      <a:gd name="T34" fmla="*/ 12 w 14"/>
                      <a:gd name="T35" fmla="*/ 10 h 10"/>
                      <a:gd name="T36" fmla="*/ 14 w 14"/>
                      <a:gd name="T37" fmla="*/ 1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0"/>
                      <a:gd name="T59" fmla="*/ 14 w 14"/>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0">
                        <a:moveTo>
                          <a:pt x="14" y="10"/>
                        </a:moveTo>
                        <a:lnTo>
                          <a:pt x="14" y="8"/>
                        </a:lnTo>
                        <a:lnTo>
                          <a:pt x="14" y="6"/>
                        </a:lnTo>
                        <a:lnTo>
                          <a:pt x="12" y="4"/>
                        </a:lnTo>
                        <a:lnTo>
                          <a:pt x="10" y="2"/>
                        </a:lnTo>
                        <a:lnTo>
                          <a:pt x="8" y="2"/>
                        </a:lnTo>
                        <a:lnTo>
                          <a:pt x="6" y="0"/>
                        </a:lnTo>
                        <a:lnTo>
                          <a:pt x="2" y="0"/>
                        </a:lnTo>
                        <a:lnTo>
                          <a:pt x="0" y="0"/>
                        </a:lnTo>
                        <a:lnTo>
                          <a:pt x="0" y="2"/>
                        </a:lnTo>
                        <a:lnTo>
                          <a:pt x="2" y="2"/>
                        </a:lnTo>
                        <a:lnTo>
                          <a:pt x="6" y="4"/>
                        </a:lnTo>
                        <a:lnTo>
                          <a:pt x="8" y="4"/>
                        </a:lnTo>
                        <a:lnTo>
                          <a:pt x="10" y="6"/>
                        </a:lnTo>
                        <a:lnTo>
                          <a:pt x="12" y="8"/>
                        </a:lnTo>
                        <a:lnTo>
                          <a:pt x="12" y="10"/>
                        </a:lnTo>
                        <a:lnTo>
                          <a:pt x="14" y="10"/>
                        </a:lnTo>
                        <a:close/>
                      </a:path>
                    </a:pathLst>
                  </a:custGeom>
                  <a:solidFill>
                    <a:srgbClr val="000000"/>
                  </a:solidFill>
                  <a:ln w="9525">
                    <a:noFill/>
                    <a:round/>
                    <a:headEnd/>
                    <a:tailEnd/>
                  </a:ln>
                </p:spPr>
                <p:txBody>
                  <a:bodyPr/>
                  <a:lstStyle/>
                  <a:p>
                    <a:endParaRPr lang="es-AR"/>
                  </a:p>
                </p:txBody>
              </p:sp>
              <p:sp>
                <p:nvSpPr>
                  <p:cNvPr id="75041" name="Freeform 526"/>
                  <p:cNvSpPr>
                    <a:spLocks/>
                  </p:cNvSpPr>
                  <p:nvPr/>
                </p:nvSpPr>
                <p:spPr bwMode="auto">
                  <a:xfrm>
                    <a:off x="4660" y="215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042" name="Freeform 527"/>
                  <p:cNvSpPr>
                    <a:spLocks/>
                  </p:cNvSpPr>
                  <p:nvPr/>
                </p:nvSpPr>
                <p:spPr bwMode="auto">
                  <a:xfrm>
                    <a:off x="4662" y="2140"/>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5043" name="Freeform 528"/>
                  <p:cNvSpPr>
                    <a:spLocks/>
                  </p:cNvSpPr>
                  <p:nvPr/>
                </p:nvSpPr>
                <p:spPr bwMode="auto">
                  <a:xfrm>
                    <a:off x="4624" y="2132"/>
                    <a:ext cx="38" cy="10"/>
                  </a:xfrm>
                  <a:custGeom>
                    <a:avLst/>
                    <a:gdLst>
                      <a:gd name="T0" fmla="*/ 2 w 38"/>
                      <a:gd name="T1" fmla="*/ 8 h 10"/>
                      <a:gd name="T2" fmla="*/ 2 w 38"/>
                      <a:gd name="T3" fmla="*/ 8 h 10"/>
                      <a:gd name="T4" fmla="*/ 4 w 38"/>
                      <a:gd name="T5" fmla="*/ 4 h 10"/>
                      <a:gd name="T6" fmla="*/ 8 w 38"/>
                      <a:gd name="T7" fmla="*/ 4 h 10"/>
                      <a:gd name="T8" fmla="*/ 12 w 38"/>
                      <a:gd name="T9" fmla="*/ 2 h 10"/>
                      <a:gd name="T10" fmla="*/ 18 w 38"/>
                      <a:gd name="T11" fmla="*/ 2 h 10"/>
                      <a:gd name="T12" fmla="*/ 24 w 38"/>
                      <a:gd name="T13" fmla="*/ 4 h 10"/>
                      <a:gd name="T14" fmla="*/ 30 w 38"/>
                      <a:gd name="T15" fmla="*/ 6 h 10"/>
                      <a:gd name="T16" fmla="*/ 34 w 38"/>
                      <a:gd name="T17" fmla="*/ 8 h 10"/>
                      <a:gd name="T18" fmla="*/ 38 w 38"/>
                      <a:gd name="T19" fmla="*/ 10 h 10"/>
                      <a:gd name="T20" fmla="*/ 38 w 38"/>
                      <a:gd name="T21" fmla="*/ 8 h 10"/>
                      <a:gd name="T22" fmla="*/ 36 w 38"/>
                      <a:gd name="T23" fmla="*/ 6 h 10"/>
                      <a:gd name="T24" fmla="*/ 30 w 38"/>
                      <a:gd name="T25" fmla="*/ 4 h 10"/>
                      <a:gd name="T26" fmla="*/ 24 w 38"/>
                      <a:gd name="T27" fmla="*/ 2 h 10"/>
                      <a:gd name="T28" fmla="*/ 18 w 38"/>
                      <a:gd name="T29" fmla="*/ 0 h 10"/>
                      <a:gd name="T30" fmla="*/ 12 w 38"/>
                      <a:gd name="T31" fmla="*/ 0 h 10"/>
                      <a:gd name="T32" fmla="*/ 6 w 38"/>
                      <a:gd name="T33" fmla="*/ 0 h 10"/>
                      <a:gd name="T34" fmla="*/ 2 w 38"/>
                      <a:gd name="T35" fmla="*/ 4 h 10"/>
                      <a:gd name="T36" fmla="*/ 0 w 38"/>
                      <a:gd name="T37" fmla="*/ 8 h 10"/>
                      <a:gd name="T38" fmla="*/ 0 w 38"/>
                      <a:gd name="T39" fmla="*/ 8 h 10"/>
                      <a:gd name="T40" fmla="*/ 2 w 38"/>
                      <a:gd name="T41" fmla="*/ 8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10"/>
                      <a:gd name="T65" fmla="*/ 38 w 3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10">
                        <a:moveTo>
                          <a:pt x="2" y="8"/>
                        </a:moveTo>
                        <a:lnTo>
                          <a:pt x="2" y="8"/>
                        </a:lnTo>
                        <a:lnTo>
                          <a:pt x="4" y="4"/>
                        </a:lnTo>
                        <a:lnTo>
                          <a:pt x="8" y="4"/>
                        </a:lnTo>
                        <a:lnTo>
                          <a:pt x="12" y="2"/>
                        </a:lnTo>
                        <a:lnTo>
                          <a:pt x="18" y="2"/>
                        </a:lnTo>
                        <a:lnTo>
                          <a:pt x="24" y="4"/>
                        </a:lnTo>
                        <a:lnTo>
                          <a:pt x="30" y="6"/>
                        </a:lnTo>
                        <a:lnTo>
                          <a:pt x="34" y="8"/>
                        </a:lnTo>
                        <a:lnTo>
                          <a:pt x="38" y="10"/>
                        </a:lnTo>
                        <a:lnTo>
                          <a:pt x="38" y="8"/>
                        </a:lnTo>
                        <a:lnTo>
                          <a:pt x="36" y="6"/>
                        </a:lnTo>
                        <a:lnTo>
                          <a:pt x="30" y="4"/>
                        </a:lnTo>
                        <a:lnTo>
                          <a:pt x="24" y="2"/>
                        </a:lnTo>
                        <a:lnTo>
                          <a:pt x="18" y="0"/>
                        </a:lnTo>
                        <a:lnTo>
                          <a:pt x="12" y="0"/>
                        </a:lnTo>
                        <a:lnTo>
                          <a:pt x="6" y="0"/>
                        </a:lnTo>
                        <a:lnTo>
                          <a:pt x="2" y="4"/>
                        </a:lnTo>
                        <a:lnTo>
                          <a:pt x="0" y="8"/>
                        </a:lnTo>
                        <a:lnTo>
                          <a:pt x="2" y="8"/>
                        </a:lnTo>
                        <a:close/>
                      </a:path>
                    </a:pathLst>
                  </a:custGeom>
                  <a:solidFill>
                    <a:srgbClr val="000000"/>
                  </a:solidFill>
                  <a:ln w="9525">
                    <a:noFill/>
                    <a:round/>
                    <a:headEnd/>
                    <a:tailEnd/>
                  </a:ln>
                </p:spPr>
                <p:txBody>
                  <a:bodyPr/>
                  <a:lstStyle/>
                  <a:p>
                    <a:endParaRPr lang="es-AR"/>
                  </a:p>
                </p:txBody>
              </p:sp>
              <p:sp>
                <p:nvSpPr>
                  <p:cNvPr id="75044" name="Freeform 529"/>
                  <p:cNvSpPr>
                    <a:spLocks/>
                  </p:cNvSpPr>
                  <p:nvPr/>
                </p:nvSpPr>
                <p:spPr bwMode="auto">
                  <a:xfrm>
                    <a:off x="4610" y="2140"/>
                    <a:ext cx="16" cy="26"/>
                  </a:xfrm>
                  <a:custGeom>
                    <a:avLst/>
                    <a:gdLst>
                      <a:gd name="T0" fmla="*/ 2 w 16"/>
                      <a:gd name="T1" fmla="*/ 26 h 26"/>
                      <a:gd name="T2" fmla="*/ 2 w 16"/>
                      <a:gd name="T3" fmla="*/ 26 h 26"/>
                      <a:gd name="T4" fmla="*/ 4 w 16"/>
                      <a:gd name="T5" fmla="*/ 24 h 26"/>
                      <a:gd name="T6" fmla="*/ 4 w 16"/>
                      <a:gd name="T7" fmla="*/ 22 h 26"/>
                      <a:gd name="T8" fmla="*/ 6 w 16"/>
                      <a:gd name="T9" fmla="*/ 18 h 26"/>
                      <a:gd name="T10" fmla="*/ 8 w 16"/>
                      <a:gd name="T11" fmla="*/ 16 h 26"/>
                      <a:gd name="T12" fmla="*/ 10 w 16"/>
                      <a:gd name="T13" fmla="*/ 12 h 26"/>
                      <a:gd name="T14" fmla="*/ 12 w 16"/>
                      <a:gd name="T15" fmla="*/ 8 h 26"/>
                      <a:gd name="T16" fmla="*/ 14 w 16"/>
                      <a:gd name="T17" fmla="*/ 4 h 26"/>
                      <a:gd name="T18" fmla="*/ 16 w 16"/>
                      <a:gd name="T19" fmla="*/ 0 h 26"/>
                      <a:gd name="T20" fmla="*/ 14 w 16"/>
                      <a:gd name="T21" fmla="*/ 0 h 26"/>
                      <a:gd name="T22" fmla="*/ 12 w 16"/>
                      <a:gd name="T23" fmla="*/ 4 h 26"/>
                      <a:gd name="T24" fmla="*/ 10 w 16"/>
                      <a:gd name="T25" fmla="*/ 8 h 26"/>
                      <a:gd name="T26" fmla="*/ 8 w 16"/>
                      <a:gd name="T27" fmla="*/ 12 h 26"/>
                      <a:gd name="T28" fmla="*/ 6 w 16"/>
                      <a:gd name="T29" fmla="*/ 14 h 26"/>
                      <a:gd name="T30" fmla="*/ 4 w 16"/>
                      <a:gd name="T31" fmla="*/ 18 h 26"/>
                      <a:gd name="T32" fmla="*/ 2 w 16"/>
                      <a:gd name="T33" fmla="*/ 20 h 26"/>
                      <a:gd name="T34" fmla="*/ 2 w 16"/>
                      <a:gd name="T35" fmla="*/ 22 h 26"/>
                      <a:gd name="T36" fmla="*/ 0 w 16"/>
                      <a:gd name="T37" fmla="*/ 24 h 26"/>
                      <a:gd name="T38" fmla="*/ 2 w 16"/>
                      <a:gd name="T39" fmla="*/ 26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26"/>
                      <a:gd name="T62" fmla="*/ 16 w 16"/>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26">
                        <a:moveTo>
                          <a:pt x="2" y="26"/>
                        </a:moveTo>
                        <a:lnTo>
                          <a:pt x="2" y="26"/>
                        </a:lnTo>
                        <a:lnTo>
                          <a:pt x="4" y="24"/>
                        </a:lnTo>
                        <a:lnTo>
                          <a:pt x="4" y="22"/>
                        </a:lnTo>
                        <a:lnTo>
                          <a:pt x="6" y="18"/>
                        </a:lnTo>
                        <a:lnTo>
                          <a:pt x="8" y="16"/>
                        </a:lnTo>
                        <a:lnTo>
                          <a:pt x="10" y="12"/>
                        </a:lnTo>
                        <a:lnTo>
                          <a:pt x="12" y="8"/>
                        </a:lnTo>
                        <a:lnTo>
                          <a:pt x="14" y="4"/>
                        </a:lnTo>
                        <a:lnTo>
                          <a:pt x="16" y="0"/>
                        </a:lnTo>
                        <a:lnTo>
                          <a:pt x="14" y="0"/>
                        </a:lnTo>
                        <a:lnTo>
                          <a:pt x="12" y="4"/>
                        </a:lnTo>
                        <a:lnTo>
                          <a:pt x="10" y="8"/>
                        </a:lnTo>
                        <a:lnTo>
                          <a:pt x="8" y="12"/>
                        </a:lnTo>
                        <a:lnTo>
                          <a:pt x="6" y="14"/>
                        </a:lnTo>
                        <a:lnTo>
                          <a:pt x="4" y="18"/>
                        </a:lnTo>
                        <a:lnTo>
                          <a:pt x="2" y="20"/>
                        </a:lnTo>
                        <a:lnTo>
                          <a:pt x="2" y="22"/>
                        </a:lnTo>
                        <a:lnTo>
                          <a:pt x="0" y="24"/>
                        </a:lnTo>
                        <a:lnTo>
                          <a:pt x="2" y="26"/>
                        </a:lnTo>
                        <a:close/>
                      </a:path>
                    </a:pathLst>
                  </a:custGeom>
                  <a:solidFill>
                    <a:srgbClr val="000000"/>
                  </a:solidFill>
                  <a:ln w="9525">
                    <a:noFill/>
                    <a:round/>
                    <a:headEnd/>
                    <a:tailEnd/>
                  </a:ln>
                </p:spPr>
                <p:txBody>
                  <a:bodyPr/>
                  <a:lstStyle/>
                  <a:p>
                    <a:endParaRPr lang="es-AR"/>
                  </a:p>
                </p:txBody>
              </p:sp>
              <p:sp>
                <p:nvSpPr>
                  <p:cNvPr id="75045" name="Freeform 530"/>
                  <p:cNvSpPr>
                    <a:spLocks/>
                  </p:cNvSpPr>
                  <p:nvPr/>
                </p:nvSpPr>
                <p:spPr bwMode="auto">
                  <a:xfrm>
                    <a:off x="4604" y="2166"/>
                    <a:ext cx="8" cy="50"/>
                  </a:xfrm>
                  <a:custGeom>
                    <a:avLst/>
                    <a:gdLst>
                      <a:gd name="T0" fmla="*/ 2 w 8"/>
                      <a:gd name="T1" fmla="*/ 50 h 50"/>
                      <a:gd name="T2" fmla="*/ 2 w 8"/>
                      <a:gd name="T3" fmla="*/ 36 h 50"/>
                      <a:gd name="T4" fmla="*/ 2 w 8"/>
                      <a:gd name="T5" fmla="*/ 20 h 50"/>
                      <a:gd name="T6" fmla="*/ 6 w 8"/>
                      <a:gd name="T7" fmla="*/ 8 h 50"/>
                      <a:gd name="T8" fmla="*/ 8 w 8"/>
                      <a:gd name="T9" fmla="*/ 0 h 50"/>
                      <a:gd name="T10" fmla="*/ 6 w 8"/>
                      <a:gd name="T11" fmla="*/ 0 h 50"/>
                      <a:gd name="T12" fmla="*/ 2 w 8"/>
                      <a:gd name="T13" fmla="*/ 8 h 50"/>
                      <a:gd name="T14" fmla="*/ 0 w 8"/>
                      <a:gd name="T15" fmla="*/ 20 h 50"/>
                      <a:gd name="T16" fmla="*/ 0 w 8"/>
                      <a:gd name="T17" fmla="*/ 36 h 50"/>
                      <a:gd name="T18" fmla="*/ 0 w 8"/>
                      <a:gd name="T19" fmla="*/ 50 h 50"/>
                      <a:gd name="T20" fmla="*/ 2 w 8"/>
                      <a:gd name="T21" fmla="*/ 5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50"/>
                      <a:gd name="T35" fmla="*/ 8 w 8"/>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50">
                        <a:moveTo>
                          <a:pt x="2" y="50"/>
                        </a:moveTo>
                        <a:lnTo>
                          <a:pt x="2" y="36"/>
                        </a:lnTo>
                        <a:lnTo>
                          <a:pt x="2" y="20"/>
                        </a:lnTo>
                        <a:lnTo>
                          <a:pt x="6" y="8"/>
                        </a:lnTo>
                        <a:lnTo>
                          <a:pt x="8" y="0"/>
                        </a:lnTo>
                        <a:lnTo>
                          <a:pt x="6" y="0"/>
                        </a:lnTo>
                        <a:lnTo>
                          <a:pt x="2" y="8"/>
                        </a:lnTo>
                        <a:lnTo>
                          <a:pt x="0" y="20"/>
                        </a:lnTo>
                        <a:lnTo>
                          <a:pt x="0" y="36"/>
                        </a:lnTo>
                        <a:lnTo>
                          <a:pt x="0" y="50"/>
                        </a:lnTo>
                        <a:lnTo>
                          <a:pt x="2" y="50"/>
                        </a:lnTo>
                        <a:close/>
                      </a:path>
                    </a:pathLst>
                  </a:custGeom>
                  <a:solidFill>
                    <a:srgbClr val="000000"/>
                  </a:solidFill>
                  <a:ln w="9525">
                    <a:noFill/>
                    <a:round/>
                    <a:headEnd/>
                    <a:tailEnd/>
                  </a:ln>
                </p:spPr>
                <p:txBody>
                  <a:bodyPr/>
                  <a:lstStyle/>
                  <a:p>
                    <a:endParaRPr lang="es-AR"/>
                  </a:p>
                </p:txBody>
              </p:sp>
              <p:sp>
                <p:nvSpPr>
                  <p:cNvPr id="75046" name="Freeform 531"/>
                  <p:cNvSpPr>
                    <a:spLocks/>
                  </p:cNvSpPr>
                  <p:nvPr/>
                </p:nvSpPr>
                <p:spPr bwMode="auto">
                  <a:xfrm>
                    <a:off x="4606" y="2216"/>
                    <a:ext cx="1" cy="2"/>
                  </a:xfrm>
                  <a:custGeom>
                    <a:avLst/>
                    <a:gdLst>
                      <a:gd name="T0" fmla="*/ 0 w 1"/>
                      <a:gd name="T1" fmla="*/ 0 h 2"/>
                      <a:gd name="T2" fmla="*/ 0 w 1"/>
                      <a:gd name="T3" fmla="*/ 2 h 2"/>
                      <a:gd name="T4" fmla="*/ 0 w 1"/>
                      <a:gd name="T5" fmla="*/ 2 h 2"/>
                      <a:gd name="T6" fmla="*/ 0 w 1"/>
                      <a:gd name="T7" fmla="*/ 2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lnTo>
                          <a:pt x="0" y="0"/>
                        </a:lnTo>
                        <a:close/>
                      </a:path>
                    </a:pathLst>
                  </a:custGeom>
                  <a:solidFill>
                    <a:srgbClr val="000000"/>
                  </a:solidFill>
                  <a:ln w="9525">
                    <a:noFill/>
                    <a:round/>
                    <a:headEnd/>
                    <a:tailEnd/>
                  </a:ln>
                </p:spPr>
                <p:txBody>
                  <a:bodyPr/>
                  <a:lstStyle/>
                  <a:p>
                    <a:endParaRPr lang="es-AR"/>
                  </a:p>
                </p:txBody>
              </p:sp>
              <p:sp>
                <p:nvSpPr>
                  <p:cNvPr id="75047" name="Freeform 532"/>
                  <p:cNvSpPr>
                    <a:spLocks/>
                  </p:cNvSpPr>
                  <p:nvPr/>
                </p:nvSpPr>
                <p:spPr bwMode="auto">
                  <a:xfrm>
                    <a:off x="4648" y="2334"/>
                    <a:ext cx="2" cy="1"/>
                  </a:xfrm>
                  <a:custGeom>
                    <a:avLst/>
                    <a:gdLst>
                      <a:gd name="T0" fmla="*/ 0 w 2"/>
                      <a:gd name="T1" fmla="*/ 0 h 1"/>
                      <a:gd name="T2" fmla="*/ 0 w 2"/>
                      <a:gd name="T3" fmla="*/ 0 h 1"/>
                      <a:gd name="T4" fmla="*/ 2 w 2"/>
                      <a:gd name="T5" fmla="*/ 0 h 1"/>
                      <a:gd name="T6" fmla="*/ 2 w 2"/>
                      <a:gd name="T7" fmla="*/ 0 h 1"/>
                      <a:gd name="T8" fmla="*/ 2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0" y="0"/>
                        </a:lnTo>
                        <a:lnTo>
                          <a:pt x="2" y="0"/>
                        </a:lnTo>
                        <a:lnTo>
                          <a:pt x="0" y="0"/>
                        </a:lnTo>
                        <a:close/>
                      </a:path>
                    </a:pathLst>
                  </a:custGeom>
                  <a:solidFill>
                    <a:srgbClr val="000000"/>
                  </a:solidFill>
                  <a:ln w="9525">
                    <a:noFill/>
                    <a:round/>
                    <a:headEnd/>
                    <a:tailEnd/>
                  </a:ln>
                </p:spPr>
                <p:txBody>
                  <a:bodyPr/>
                  <a:lstStyle/>
                  <a:p>
                    <a:endParaRPr lang="es-AR"/>
                  </a:p>
                </p:txBody>
              </p:sp>
              <p:sp>
                <p:nvSpPr>
                  <p:cNvPr id="75048" name="Freeform 533"/>
                  <p:cNvSpPr>
                    <a:spLocks/>
                  </p:cNvSpPr>
                  <p:nvPr/>
                </p:nvSpPr>
                <p:spPr bwMode="auto">
                  <a:xfrm>
                    <a:off x="4630" y="2278"/>
                    <a:ext cx="20" cy="56"/>
                  </a:xfrm>
                  <a:custGeom>
                    <a:avLst/>
                    <a:gdLst>
                      <a:gd name="T0" fmla="*/ 0 w 20"/>
                      <a:gd name="T1" fmla="*/ 2 h 56"/>
                      <a:gd name="T2" fmla="*/ 0 w 20"/>
                      <a:gd name="T3" fmla="*/ 2 h 56"/>
                      <a:gd name="T4" fmla="*/ 2 w 20"/>
                      <a:gd name="T5" fmla="*/ 6 h 56"/>
                      <a:gd name="T6" fmla="*/ 4 w 20"/>
                      <a:gd name="T7" fmla="*/ 12 h 56"/>
                      <a:gd name="T8" fmla="*/ 8 w 20"/>
                      <a:gd name="T9" fmla="*/ 18 h 56"/>
                      <a:gd name="T10" fmla="*/ 10 w 20"/>
                      <a:gd name="T11" fmla="*/ 28 h 56"/>
                      <a:gd name="T12" fmla="*/ 14 w 20"/>
                      <a:gd name="T13" fmla="*/ 36 h 56"/>
                      <a:gd name="T14" fmla="*/ 16 w 20"/>
                      <a:gd name="T15" fmla="*/ 44 h 56"/>
                      <a:gd name="T16" fmla="*/ 18 w 20"/>
                      <a:gd name="T17" fmla="*/ 50 h 56"/>
                      <a:gd name="T18" fmla="*/ 18 w 20"/>
                      <a:gd name="T19" fmla="*/ 56 h 56"/>
                      <a:gd name="T20" fmla="*/ 20 w 20"/>
                      <a:gd name="T21" fmla="*/ 56 h 56"/>
                      <a:gd name="T22" fmla="*/ 20 w 20"/>
                      <a:gd name="T23" fmla="*/ 50 h 56"/>
                      <a:gd name="T24" fmla="*/ 18 w 20"/>
                      <a:gd name="T25" fmla="*/ 44 h 56"/>
                      <a:gd name="T26" fmla="*/ 16 w 20"/>
                      <a:gd name="T27" fmla="*/ 36 h 56"/>
                      <a:gd name="T28" fmla="*/ 14 w 20"/>
                      <a:gd name="T29" fmla="*/ 26 h 56"/>
                      <a:gd name="T30" fmla="*/ 10 w 20"/>
                      <a:gd name="T31" fmla="*/ 18 h 56"/>
                      <a:gd name="T32" fmla="*/ 8 w 20"/>
                      <a:gd name="T33" fmla="*/ 10 h 56"/>
                      <a:gd name="T34" fmla="*/ 4 w 20"/>
                      <a:gd name="T35" fmla="*/ 4 h 56"/>
                      <a:gd name="T36" fmla="*/ 2 w 20"/>
                      <a:gd name="T37" fmla="*/ 0 h 56"/>
                      <a:gd name="T38" fmla="*/ 0 w 20"/>
                      <a:gd name="T39" fmla="*/ 2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56"/>
                      <a:gd name="T62" fmla="*/ 20 w 20"/>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56">
                        <a:moveTo>
                          <a:pt x="0" y="2"/>
                        </a:moveTo>
                        <a:lnTo>
                          <a:pt x="0" y="2"/>
                        </a:lnTo>
                        <a:lnTo>
                          <a:pt x="2" y="6"/>
                        </a:lnTo>
                        <a:lnTo>
                          <a:pt x="4" y="12"/>
                        </a:lnTo>
                        <a:lnTo>
                          <a:pt x="8" y="18"/>
                        </a:lnTo>
                        <a:lnTo>
                          <a:pt x="10" y="28"/>
                        </a:lnTo>
                        <a:lnTo>
                          <a:pt x="14" y="36"/>
                        </a:lnTo>
                        <a:lnTo>
                          <a:pt x="16" y="44"/>
                        </a:lnTo>
                        <a:lnTo>
                          <a:pt x="18" y="50"/>
                        </a:lnTo>
                        <a:lnTo>
                          <a:pt x="18" y="56"/>
                        </a:lnTo>
                        <a:lnTo>
                          <a:pt x="20" y="56"/>
                        </a:lnTo>
                        <a:lnTo>
                          <a:pt x="20" y="50"/>
                        </a:lnTo>
                        <a:lnTo>
                          <a:pt x="18" y="44"/>
                        </a:lnTo>
                        <a:lnTo>
                          <a:pt x="16" y="36"/>
                        </a:lnTo>
                        <a:lnTo>
                          <a:pt x="14" y="26"/>
                        </a:lnTo>
                        <a:lnTo>
                          <a:pt x="10" y="18"/>
                        </a:lnTo>
                        <a:lnTo>
                          <a:pt x="8" y="10"/>
                        </a:lnTo>
                        <a:lnTo>
                          <a:pt x="4" y="4"/>
                        </a:lnTo>
                        <a:lnTo>
                          <a:pt x="2" y="0"/>
                        </a:lnTo>
                        <a:lnTo>
                          <a:pt x="0" y="2"/>
                        </a:lnTo>
                        <a:close/>
                      </a:path>
                    </a:pathLst>
                  </a:custGeom>
                  <a:solidFill>
                    <a:srgbClr val="000000"/>
                  </a:solidFill>
                  <a:ln w="9525">
                    <a:noFill/>
                    <a:round/>
                    <a:headEnd/>
                    <a:tailEnd/>
                  </a:ln>
                </p:spPr>
                <p:txBody>
                  <a:bodyPr/>
                  <a:lstStyle/>
                  <a:p>
                    <a:endParaRPr lang="es-AR"/>
                  </a:p>
                </p:txBody>
              </p:sp>
              <p:sp>
                <p:nvSpPr>
                  <p:cNvPr id="75049" name="Freeform 534"/>
                  <p:cNvSpPr>
                    <a:spLocks/>
                  </p:cNvSpPr>
                  <p:nvPr/>
                </p:nvSpPr>
                <p:spPr bwMode="auto">
                  <a:xfrm>
                    <a:off x="4620" y="2246"/>
                    <a:ext cx="12" cy="32"/>
                  </a:xfrm>
                  <a:custGeom>
                    <a:avLst/>
                    <a:gdLst>
                      <a:gd name="T0" fmla="*/ 0 w 12"/>
                      <a:gd name="T1" fmla="*/ 0 h 32"/>
                      <a:gd name="T2" fmla="*/ 0 w 12"/>
                      <a:gd name="T3" fmla="*/ 0 h 32"/>
                      <a:gd name="T4" fmla="*/ 0 w 12"/>
                      <a:gd name="T5" fmla="*/ 4 h 32"/>
                      <a:gd name="T6" fmla="*/ 2 w 12"/>
                      <a:gd name="T7" fmla="*/ 8 h 32"/>
                      <a:gd name="T8" fmla="*/ 2 w 12"/>
                      <a:gd name="T9" fmla="*/ 12 h 32"/>
                      <a:gd name="T10" fmla="*/ 4 w 12"/>
                      <a:gd name="T11" fmla="*/ 16 h 32"/>
                      <a:gd name="T12" fmla="*/ 4 w 12"/>
                      <a:gd name="T13" fmla="*/ 20 h 32"/>
                      <a:gd name="T14" fmla="*/ 6 w 12"/>
                      <a:gd name="T15" fmla="*/ 26 h 32"/>
                      <a:gd name="T16" fmla="*/ 8 w 12"/>
                      <a:gd name="T17" fmla="*/ 30 h 32"/>
                      <a:gd name="T18" fmla="*/ 10 w 12"/>
                      <a:gd name="T19" fmla="*/ 32 h 32"/>
                      <a:gd name="T20" fmla="*/ 12 w 12"/>
                      <a:gd name="T21" fmla="*/ 32 h 32"/>
                      <a:gd name="T22" fmla="*/ 10 w 12"/>
                      <a:gd name="T23" fmla="*/ 28 h 32"/>
                      <a:gd name="T24" fmla="*/ 10 w 12"/>
                      <a:gd name="T25" fmla="*/ 24 h 32"/>
                      <a:gd name="T26" fmla="*/ 8 w 12"/>
                      <a:gd name="T27" fmla="*/ 20 h 32"/>
                      <a:gd name="T28" fmla="*/ 6 w 12"/>
                      <a:gd name="T29" fmla="*/ 16 h 32"/>
                      <a:gd name="T30" fmla="*/ 4 w 12"/>
                      <a:gd name="T31" fmla="*/ 12 h 32"/>
                      <a:gd name="T32" fmla="*/ 4 w 12"/>
                      <a:gd name="T33" fmla="*/ 8 h 32"/>
                      <a:gd name="T34" fmla="*/ 2 w 12"/>
                      <a:gd name="T35" fmla="*/ 4 h 32"/>
                      <a:gd name="T36" fmla="*/ 2 w 12"/>
                      <a:gd name="T37" fmla="*/ 0 h 32"/>
                      <a:gd name="T38" fmla="*/ 0 w 12"/>
                      <a:gd name="T39" fmla="*/ 0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
                      <a:gd name="T61" fmla="*/ 0 h 32"/>
                      <a:gd name="T62" fmla="*/ 12 w 12"/>
                      <a:gd name="T63" fmla="*/ 32 h 3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 h="32">
                        <a:moveTo>
                          <a:pt x="0" y="0"/>
                        </a:moveTo>
                        <a:lnTo>
                          <a:pt x="0" y="0"/>
                        </a:lnTo>
                        <a:lnTo>
                          <a:pt x="0" y="4"/>
                        </a:lnTo>
                        <a:lnTo>
                          <a:pt x="2" y="8"/>
                        </a:lnTo>
                        <a:lnTo>
                          <a:pt x="2" y="12"/>
                        </a:lnTo>
                        <a:lnTo>
                          <a:pt x="4" y="16"/>
                        </a:lnTo>
                        <a:lnTo>
                          <a:pt x="4" y="20"/>
                        </a:lnTo>
                        <a:lnTo>
                          <a:pt x="6" y="26"/>
                        </a:lnTo>
                        <a:lnTo>
                          <a:pt x="8" y="30"/>
                        </a:lnTo>
                        <a:lnTo>
                          <a:pt x="10" y="32"/>
                        </a:lnTo>
                        <a:lnTo>
                          <a:pt x="12" y="32"/>
                        </a:lnTo>
                        <a:lnTo>
                          <a:pt x="10" y="28"/>
                        </a:lnTo>
                        <a:lnTo>
                          <a:pt x="10" y="24"/>
                        </a:lnTo>
                        <a:lnTo>
                          <a:pt x="8" y="20"/>
                        </a:lnTo>
                        <a:lnTo>
                          <a:pt x="6" y="16"/>
                        </a:lnTo>
                        <a:lnTo>
                          <a:pt x="4" y="12"/>
                        </a:lnTo>
                        <a:lnTo>
                          <a:pt x="4" y="8"/>
                        </a:lnTo>
                        <a:lnTo>
                          <a:pt x="2" y="4"/>
                        </a:lnTo>
                        <a:lnTo>
                          <a:pt x="2" y="0"/>
                        </a:lnTo>
                        <a:lnTo>
                          <a:pt x="0" y="0"/>
                        </a:lnTo>
                        <a:close/>
                      </a:path>
                    </a:pathLst>
                  </a:custGeom>
                  <a:solidFill>
                    <a:srgbClr val="000000"/>
                  </a:solidFill>
                  <a:ln w="9525">
                    <a:noFill/>
                    <a:round/>
                    <a:headEnd/>
                    <a:tailEnd/>
                  </a:ln>
                </p:spPr>
                <p:txBody>
                  <a:bodyPr/>
                  <a:lstStyle/>
                  <a:p>
                    <a:endParaRPr lang="es-AR"/>
                  </a:p>
                </p:txBody>
              </p:sp>
              <p:sp>
                <p:nvSpPr>
                  <p:cNvPr id="75050" name="Freeform 535"/>
                  <p:cNvSpPr>
                    <a:spLocks/>
                  </p:cNvSpPr>
                  <p:nvPr/>
                </p:nvSpPr>
                <p:spPr bwMode="auto">
                  <a:xfrm>
                    <a:off x="4620" y="2212"/>
                    <a:ext cx="2" cy="34"/>
                  </a:xfrm>
                  <a:custGeom>
                    <a:avLst/>
                    <a:gdLst>
                      <a:gd name="T0" fmla="*/ 0 w 2"/>
                      <a:gd name="T1" fmla="*/ 0 h 34"/>
                      <a:gd name="T2" fmla="*/ 0 w 2"/>
                      <a:gd name="T3" fmla="*/ 6 h 34"/>
                      <a:gd name="T4" fmla="*/ 0 w 2"/>
                      <a:gd name="T5" fmla="*/ 16 h 34"/>
                      <a:gd name="T6" fmla="*/ 0 w 2"/>
                      <a:gd name="T7" fmla="*/ 26 h 34"/>
                      <a:gd name="T8" fmla="*/ 0 w 2"/>
                      <a:gd name="T9" fmla="*/ 34 h 34"/>
                      <a:gd name="T10" fmla="*/ 2 w 2"/>
                      <a:gd name="T11" fmla="*/ 34 h 34"/>
                      <a:gd name="T12" fmla="*/ 2 w 2"/>
                      <a:gd name="T13" fmla="*/ 26 h 34"/>
                      <a:gd name="T14" fmla="*/ 2 w 2"/>
                      <a:gd name="T15" fmla="*/ 16 h 34"/>
                      <a:gd name="T16" fmla="*/ 2 w 2"/>
                      <a:gd name="T17" fmla="*/ 6 h 34"/>
                      <a:gd name="T18" fmla="*/ 2 w 2"/>
                      <a:gd name="T19" fmla="*/ 0 h 34"/>
                      <a:gd name="T20" fmla="*/ 0 w 2"/>
                      <a:gd name="T21" fmla="*/ 0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4"/>
                      <a:gd name="T35" fmla="*/ 2 w 2"/>
                      <a:gd name="T36" fmla="*/ 34 h 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4">
                        <a:moveTo>
                          <a:pt x="0" y="0"/>
                        </a:moveTo>
                        <a:lnTo>
                          <a:pt x="0" y="6"/>
                        </a:lnTo>
                        <a:lnTo>
                          <a:pt x="0" y="16"/>
                        </a:lnTo>
                        <a:lnTo>
                          <a:pt x="0" y="26"/>
                        </a:lnTo>
                        <a:lnTo>
                          <a:pt x="0" y="34"/>
                        </a:lnTo>
                        <a:lnTo>
                          <a:pt x="2" y="34"/>
                        </a:lnTo>
                        <a:lnTo>
                          <a:pt x="2" y="26"/>
                        </a:lnTo>
                        <a:lnTo>
                          <a:pt x="2" y="16"/>
                        </a:lnTo>
                        <a:lnTo>
                          <a:pt x="2" y="6"/>
                        </a:lnTo>
                        <a:lnTo>
                          <a:pt x="2" y="0"/>
                        </a:lnTo>
                        <a:lnTo>
                          <a:pt x="0" y="0"/>
                        </a:lnTo>
                        <a:close/>
                      </a:path>
                    </a:pathLst>
                  </a:custGeom>
                  <a:solidFill>
                    <a:srgbClr val="000000"/>
                  </a:solidFill>
                  <a:ln w="9525">
                    <a:noFill/>
                    <a:round/>
                    <a:headEnd/>
                    <a:tailEnd/>
                  </a:ln>
                </p:spPr>
                <p:txBody>
                  <a:bodyPr/>
                  <a:lstStyle/>
                  <a:p>
                    <a:endParaRPr lang="es-AR"/>
                  </a:p>
                </p:txBody>
              </p:sp>
              <p:sp>
                <p:nvSpPr>
                  <p:cNvPr id="75051" name="Freeform 536"/>
                  <p:cNvSpPr>
                    <a:spLocks/>
                  </p:cNvSpPr>
                  <p:nvPr/>
                </p:nvSpPr>
                <p:spPr bwMode="auto">
                  <a:xfrm>
                    <a:off x="4620" y="2210"/>
                    <a:ext cx="2" cy="2"/>
                  </a:xfrm>
                  <a:custGeom>
                    <a:avLst/>
                    <a:gdLst>
                      <a:gd name="T0" fmla="*/ 2 w 2"/>
                      <a:gd name="T1" fmla="*/ 2 h 2"/>
                      <a:gd name="T2" fmla="*/ 2 w 2"/>
                      <a:gd name="T3" fmla="*/ 0 h 2"/>
                      <a:gd name="T4" fmla="*/ 2 w 2"/>
                      <a:gd name="T5" fmla="*/ 0 h 2"/>
                      <a:gd name="T6" fmla="*/ 0 w 2"/>
                      <a:gd name="T7" fmla="*/ 0 h 2"/>
                      <a:gd name="T8" fmla="*/ 0 w 2"/>
                      <a:gd name="T9" fmla="*/ 2 h 2"/>
                      <a:gd name="T10" fmla="*/ 2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2" y="2"/>
                        </a:moveTo>
                        <a:lnTo>
                          <a:pt x="2" y="0"/>
                        </a:lnTo>
                        <a:lnTo>
                          <a:pt x="0" y="0"/>
                        </a:lnTo>
                        <a:lnTo>
                          <a:pt x="0" y="2"/>
                        </a:lnTo>
                        <a:lnTo>
                          <a:pt x="2" y="2"/>
                        </a:lnTo>
                        <a:close/>
                      </a:path>
                    </a:pathLst>
                  </a:custGeom>
                  <a:solidFill>
                    <a:srgbClr val="000000"/>
                  </a:solidFill>
                  <a:ln w="9525">
                    <a:noFill/>
                    <a:round/>
                    <a:headEnd/>
                    <a:tailEnd/>
                  </a:ln>
                </p:spPr>
                <p:txBody>
                  <a:bodyPr/>
                  <a:lstStyle/>
                  <a:p>
                    <a:endParaRPr lang="es-AR"/>
                  </a:p>
                </p:txBody>
              </p:sp>
              <p:sp>
                <p:nvSpPr>
                  <p:cNvPr id="75052" name="Freeform 537"/>
                  <p:cNvSpPr>
                    <a:spLocks/>
                  </p:cNvSpPr>
                  <p:nvPr/>
                </p:nvSpPr>
                <p:spPr bwMode="auto">
                  <a:xfrm>
                    <a:off x="4690" y="2416"/>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053" name="Freeform 538"/>
                  <p:cNvSpPr>
                    <a:spLocks/>
                  </p:cNvSpPr>
                  <p:nvPr/>
                </p:nvSpPr>
                <p:spPr bwMode="auto">
                  <a:xfrm>
                    <a:off x="4642" y="2354"/>
                    <a:ext cx="48" cy="62"/>
                  </a:xfrm>
                  <a:custGeom>
                    <a:avLst/>
                    <a:gdLst>
                      <a:gd name="T0" fmla="*/ 0 w 48"/>
                      <a:gd name="T1" fmla="*/ 0 h 62"/>
                      <a:gd name="T2" fmla="*/ 0 w 48"/>
                      <a:gd name="T3" fmla="*/ 0 h 62"/>
                      <a:gd name="T4" fmla="*/ 2 w 48"/>
                      <a:gd name="T5" fmla="*/ 6 h 62"/>
                      <a:gd name="T6" fmla="*/ 6 w 48"/>
                      <a:gd name="T7" fmla="*/ 14 h 62"/>
                      <a:gd name="T8" fmla="*/ 12 w 48"/>
                      <a:gd name="T9" fmla="*/ 22 h 62"/>
                      <a:gd name="T10" fmla="*/ 18 w 48"/>
                      <a:gd name="T11" fmla="*/ 32 h 62"/>
                      <a:gd name="T12" fmla="*/ 24 w 48"/>
                      <a:gd name="T13" fmla="*/ 40 h 62"/>
                      <a:gd name="T14" fmla="*/ 32 w 48"/>
                      <a:gd name="T15" fmla="*/ 48 h 62"/>
                      <a:gd name="T16" fmla="*/ 40 w 48"/>
                      <a:gd name="T17" fmla="*/ 56 h 62"/>
                      <a:gd name="T18" fmla="*/ 46 w 48"/>
                      <a:gd name="T19" fmla="*/ 62 h 62"/>
                      <a:gd name="T20" fmla="*/ 48 w 48"/>
                      <a:gd name="T21" fmla="*/ 60 h 62"/>
                      <a:gd name="T22" fmla="*/ 42 w 48"/>
                      <a:gd name="T23" fmla="*/ 54 h 62"/>
                      <a:gd name="T24" fmla="*/ 34 w 48"/>
                      <a:gd name="T25" fmla="*/ 46 h 62"/>
                      <a:gd name="T26" fmla="*/ 26 w 48"/>
                      <a:gd name="T27" fmla="*/ 38 h 62"/>
                      <a:gd name="T28" fmla="*/ 20 w 48"/>
                      <a:gd name="T29" fmla="*/ 30 h 62"/>
                      <a:gd name="T30" fmla="*/ 14 w 48"/>
                      <a:gd name="T31" fmla="*/ 22 h 62"/>
                      <a:gd name="T32" fmla="*/ 8 w 48"/>
                      <a:gd name="T33" fmla="*/ 14 h 62"/>
                      <a:gd name="T34" fmla="*/ 4 w 48"/>
                      <a:gd name="T35" fmla="*/ 6 h 62"/>
                      <a:gd name="T36" fmla="*/ 2 w 48"/>
                      <a:gd name="T37" fmla="*/ 0 h 62"/>
                      <a:gd name="T38" fmla="*/ 0 w 48"/>
                      <a:gd name="T39" fmla="*/ 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2"/>
                      <a:gd name="T62" fmla="*/ 48 w 48"/>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2">
                        <a:moveTo>
                          <a:pt x="0" y="0"/>
                        </a:moveTo>
                        <a:lnTo>
                          <a:pt x="0" y="0"/>
                        </a:lnTo>
                        <a:lnTo>
                          <a:pt x="2" y="6"/>
                        </a:lnTo>
                        <a:lnTo>
                          <a:pt x="6" y="14"/>
                        </a:lnTo>
                        <a:lnTo>
                          <a:pt x="12" y="22"/>
                        </a:lnTo>
                        <a:lnTo>
                          <a:pt x="18" y="32"/>
                        </a:lnTo>
                        <a:lnTo>
                          <a:pt x="24" y="40"/>
                        </a:lnTo>
                        <a:lnTo>
                          <a:pt x="32" y="48"/>
                        </a:lnTo>
                        <a:lnTo>
                          <a:pt x="40" y="56"/>
                        </a:lnTo>
                        <a:lnTo>
                          <a:pt x="46" y="62"/>
                        </a:lnTo>
                        <a:lnTo>
                          <a:pt x="48" y="60"/>
                        </a:lnTo>
                        <a:lnTo>
                          <a:pt x="42" y="54"/>
                        </a:lnTo>
                        <a:lnTo>
                          <a:pt x="34" y="46"/>
                        </a:lnTo>
                        <a:lnTo>
                          <a:pt x="26" y="38"/>
                        </a:lnTo>
                        <a:lnTo>
                          <a:pt x="20" y="30"/>
                        </a:lnTo>
                        <a:lnTo>
                          <a:pt x="14" y="22"/>
                        </a:lnTo>
                        <a:lnTo>
                          <a:pt x="8" y="14"/>
                        </a:lnTo>
                        <a:lnTo>
                          <a:pt x="4" y="6"/>
                        </a:lnTo>
                        <a:lnTo>
                          <a:pt x="2" y="0"/>
                        </a:lnTo>
                        <a:lnTo>
                          <a:pt x="0" y="0"/>
                        </a:lnTo>
                        <a:close/>
                      </a:path>
                    </a:pathLst>
                  </a:custGeom>
                  <a:solidFill>
                    <a:srgbClr val="000000"/>
                  </a:solidFill>
                  <a:ln w="9525">
                    <a:noFill/>
                    <a:round/>
                    <a:headEnd/>
                    <a:tailEnd/>
                  </a:ln>
                </p:spPr>
                <p:txBody>
                  <a:bodyPr/>
                  <a:lstStyle/>
                  <a:p>
                    <a:endParaRPr lang="es-AR"/>
                  </a:p>
                </p:txBody>
              </p:sp>
              <p:sp>
                <p:nvSpPr>
                  <p:cNvPr id="75054" name="Freeform 539"/>
                  <p:cNvSpPr>
                    <a:spLocks/>
                  </p:cNvSpPr>
                  <p:nvPr/>
                </p:nvSpPr>
                <p:spPr bwMode="auto">
                  <a:xfrm>
                    <a:off x="4554" y="2270"/>
                    <a:ext cx="90" cy="84"/>
                  </a:xfrm>
                  <a:custGeom>
                    <a:avLst/>
                    <a:gdLst>
                      <a:gd name="T0" fmla="*/ 0 w 90"/>
                      <a:gd name="T1" fmla="*/ 2 h 84"/>
                      <a:gd name="T2" fmla="*/ 4 w 90"/>
                      <a:gd name="T3" fmla="*/ 2 h 84"/>
                      <a:gd name="T4" fmla="*/ 10 w 90"/>
                      <a:gd name="T5" fmla="*/ 6 h 84"/>
                      <a:gd name="T6" fmla="*/ 16 w 90"/>
                      <a:gd name="T7" fmla="*/ 8 h 84"/>
                      <a:gd name="T8" fmla="*/ 22 w 90"/>
                      <a:gd name="T9" fmla="*/ 12 h 84"/>
                      <a:gd name="T10" fmla="*/ 30 w 90"/>
                      <a:gd name="T11" fmla="*/ 16 h 84"/>
                      <a:gd name="T12" fmla="*/ 36 w 90"/>
                      <a:gd name="T13" fmla="*/ 22 h 84"/>
                      <a:gd name="T14" fmla="*/ 44 w 90"/>
                      <a:gd name="T15" fmla="*/ 28 h 84"/>
                      <a:gd name="T16" fmla="*/ 50 w 90"/>
                      <a:gd name="T17" fmla="*/ 34 h 84"/>
                      <a:gd name="T18" fmla="*/ 56 w 90"/>
                      <a:gd name="T19" fmla="*/ 40 h 84"/>
                      <a:gd name="T20" fmla="*/ 62 w 90"/>
                      <a:gd name="T21" fmla="*/ 46 h 84"/>
                      <a:gd name="T22" fmla="*/ 68 w 90"/>
                      <a:gd name="T23" fmla="*/ 52 h 84"/>
                      <a:gd name="T24" fmla="*/ 74 w 90"/>
                      <a:gd name="T25" fmla="*/ 60 h 84"/>
                      <a:gd name="T26" fmla="*/ 78 w 90"/>
                      <a:gd name="T27" fmla="*/ 66 h 84"/>
                      <a:gd name="T28" fmla="*/ 82 w 90"/>
                      <a:gd name="T29" fmla="*/ 72 h 84"/>
                      <a:gd name="T30" fmla="*/ 86 w 90"/>
                      <a:gd name="T31" fmla="*/ 78 h 84"/>
                      <a:gd name="T32" fmla="*/ 88 w 90"/>
                      <a:gd name="T33" fmla="*/ 84 h 84"/>
                      <a:gd name="T34" fmla="*/ 90 w 90"/>
                      <a:gd name="T35" fmla="*/ 84 h 84"/>
                      <a:gd name="T36" fmla="*/ 88 w 90"/>
                      <a:gd name="T37" fmla="*/ 78 h 84"/>
                      <a:gd name="T38" fmla="*/ 84 w 90"/>
                      <a:gd name="T39" fmla="*/ 72 h 84"/>
                      <a:gd name="T40" fmla="*/ 80 w 90"/>
                      <a:gd name="T41" fmla="*/ 64 h 84"/>
                      <a:gd name="T42" fmla="*/ 76 w 90"/>
                      <a:gd name="T43" fmla="*/ 58 h 84"/>
                      <a:gd name="T44" fmla="*/ 70 w 90"/>
                      <a:gd name="T45" fmla="*/ 50 h 84"/>
                      <a:gd name="T46" fmla="*/ 64 w 90"/>
                      <a:gd name="T47" fmla="*/ 44 h 84"/>
                      <a:gd name="T48" fmla="*/ 58 w 90"/>
                      <a:gd name="T49" fmla="*/ 38 h 84"/>
                      <a:gd name="T50" fmla="*/ 52 w 90"/>
                      <a:gd name="T51" fmla="*/ 32 h 84"/>
                      <a:gd name="T52" fmla="*/ 44 w 90"/>
                      <a:gd name="T53" fmla="*/ 26 h 84"/>
                      <a:gd name="T54" fmla="*/ 38 w 90"/>
                      <a:gd name="T55" fmla="*/ 20 h 84"/>
                      <a:gd name="T56" fmla="*/ 32 w 90"/>
                      <a:gd name="T57" fmla="*/ 14 h 84"/>
                      <a:gd name="T58" fmla="*/ 24 w 90"/>
                      <a:gd name="T59" fmla="*/ 10 h 84"/>
                      <a:gd name="T60" fmla="*/ 18 w 90"/>
                      <a:gd name="T61" fmla="*/ 6 h 84"/>
                      <a:gd name="T62" fmla="*/ 12 w 90"/>
                      <a:gd name="T63" fmla="*/ 2 h 84"/>
                      <a:gd name="T64" fmla="*/ 4 w 90"/>
                      <a:gd name="T65" fmla="*/ 0 h 84"/>
                      <a:gd name="T66" fmla="*/ 0 w 90"/>
                      <a:gd name="T67" fmla="*/ 0 h 84"/>
                      <a:gd name="T68" fmla="*/ 0 w 90"/>
                      <a:gd name="T69" fmla="*/ 2 h 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0"/>
                      <a:gd name="T106" fmla="*/ 0 h 84"/>
                      <a:gd name="T107" fmla="*/ 90 w 90"/>
                      <a:gd name="T108" fmla="*/ 84 h 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0" h="84">
                        <a:moveTo>
                          <a:pt x="0" y="2"/>
                        </a:moveTo>
                        <a:lnTo>
                          <a:pt x="4" y="2"/>
                        </a:lnTo>
                        <a:lnTo>
                          <a:pt x="10" y="6"/>
                        </a:lnTo>
                        <a:lnTo>
                          <a:pt x="16" y="8"/>
                        </a:lnTo>
                        <a:lnTo>
                          <a:pt x="22" y="12"/>
                        </a:lnTo>
                        <a:lnTo>
                          <a:pt x="30" y="16"/>
                        </a:lnTo>
                        <a:lnTo>
                          <a:pt x="36" y="22"/>
                        </a:lnTo>
                        <a:lnTo>
                          <a:pt x="44" y="28"/>
                        </a:lnTo>
                        <a:lnTo>
                          <a:pt x="50" y="34"/>
                        </a:lnTo>
                        <a:lnTo>
                          <a:pt x="56" y="40"/>
                        </a:lnTo>
                        <a:lnTo>
                          <a:pt x="62" y="46"/>
                        </a:lnTo>
                        <a:lnTo>
                          <a:pt x="68" y="52"/>
                        </a:lnTo>
                        <a:lnTo>
                          <a:pt x="74" y="60"/>
                        </a:lnTo>
                        <a:lnTo>
                          <a:pt x="78" y="66"/>
                        </a:lnTo>
                        <a:lnTo>
                          <a:pt x="82" y="72"/>
                        </a:lnTo>
                        <a:lnTo>
                          <a:pt x="86" y="78"/>
                        </a:lnTo>
                        <a:lnTo>
                          <a:pt x="88" y="84"/>
                        </a:lnTo>
                        <a:lnTo>
                          <a:pt x="90" y="84"/>
                        </a:lnTo>
                        <a:lnTo>
                          <a:pt x="88" y="78"/>
                        </a:lnTo>
                        <a:lnTo>
                          <a:pt x="84" y="72"/>
                        </a:lnTo>
                        <a:lnTo>
                          <a:pt x="80" y="64"/>
                        </a:lnTo>
                        <a:lnTo>
                          <a:pt x="76" y="58"/>
                        </a:lnTo>
                        <a:lnTo>
                          <a:pt x="70" y="50"/>
                        </a:lnTo>
                        <a:lnTo>
                          <a:pt x="64" y="44"/>
                        </a:lnTo>
                        <a:lnTo>
                          <a:pt x="58" y="38"/>
                        </a:lnTo>
                        <a:lnTo>
                          <a:pt x="52" y="32"/>
                        </a:lnTo>
                        <a:lnTo>
                          <a:pt x="44" y="26"/>
                        </a:lnTo>
                        <a:lnTo>
                          <a:pt x="38" y="20"/>
                        </a:lnTo>
                        <a:lnTo>
                          <a:pt x="32" y="14"/>
                        </a:lnTo>
                        <a:lnTo>
                          <a:pt x="24" y="10"/>
                        </a:lnTo>
                        <a:lnTo>
                          <a:pt x="18" y="6"/>
                        </a:lnTo>
                        <a:lnTo>
                          <a:pt x="12"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5055" name="Freeform 540"/>
                  <p:cNvSpPr>
                    <a:spLocks/>
                  </p:cNvSpPr>
                  <p:nvPr/>
                </p:nvSpPr>
                <p:spPr bwMode="auto">
                  <a:xfrm>
                    <a:off x="4552" y="227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056" name="Freeform 541"/>
                  <p:cNvSpPr>
                    <a:spLocks/>
                  </p:cNvSpPr>
                  <p:nvPr/>
                </p:nvSpPr>
                <p:spPr bwMode="auto">
                  <a:xfrm>
                    <a:off x="4686" y="2424"/>
                    <a:ext cx="1" cy="2"/>
                  </a:xfrm>
                  <a:custGeom>
                    <a:avLst/>
                    <a:gdLst>
                      <a:gd name="T0" fmla="*/ 0 w 1"/>
                      <a:gd name="T1" fmla="*/ 2 h 2"/>
                      <a:gd name="T2" fmla="*/ 0 w 1"/>
                      <a:gd name="T3" fmla="*/ 2 h 2"/>
                      <a:gd name="T4" fmla="*/ 0 w 1"/>
                      <a:gd name="T5" fmla="*/ 2 h 2"/>
                      <a:gd name="T6" fmla="*/ 0 w 1"/>
                      <a:gd name="T7" fmla="*/ 0 h 2"/>
                      <a:gd name="T8" fmla="*/ 0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2"/>
                        </a:lnTo>
                        <a:lnTo>
                          <a:pt x="0" y="0"/>
                        </a:lnTo>
                        <a:lnTo>
                          <a:pt x="0" y="2"/>
                        </a:lnTo>
                        <a:close/>
                      </a:path>
                    </a:pathLst>
                  </a:custGeom>
                  <a:solidFill>
                    <a:srgbClr val="000000"/>
                  </a:solidFill>
                  <a:ln w="9525">
                    <a:noFill/>
                    <a:round/>
                    <a:headEnd/>
                    <a:tailEnd/>
                  </a:ln>
                </p:spPr>
                <p:txBody>
                  <a:bodyPr/>
                  <a:lstStyle/>
                  <a:p>
                    <a:endParaRPr lang="es-AR"/>
                  </a:p>
                </p:txBody>
              </p:sp>
              <p:sp>
                <p:nvSpPr>
                  <p:cNvPr id="75057" name="Freeform 542"/>
                  <p:cNvSpPr>
                    <a:spLocks/>
                  </p:cNvSpPr>
                  <p:nvPr/>
                </p:nvSpPr>
                <p:spPr bwMode="auto">
                  <a:xfrm>
                    <a:off x="4628" y="2360"/>
                    <a:ext cx="56" cy="66"/>
                  </a:xfrm>
                  <a:custGeom>
                    <a:avLst/>
                    <a:gdLst>
                      <a:gd name="T0" fmla="*/ 0 w 56"/>
                      <a:gd name="T1" fmla="*/ 0 h 66"/>
                      <a:gd name="T2" fmla="*/ 0 w 56"/>
                      <a:gd name="T3" fmla="*/ 0 h 66"/>
                      <a:gd name="T4" fmla="*/ 2 w 56"/>
                      <a:gd name="T5" fmla="*/ 6 h 66"/>
                      <a:gd name="T6" fmla="*/ 6 w 56"/>
                      <a:gd name="T7" fmla="*/ 12 h 66"/>
                      <a:gd name="T8" fmla="*/ 8 w 56"/>
                      <a:gd name="T9" fmla="*/ 16 h 66"/>
                      <a:gd name="T10" fmla="*/ 10 w 56"/>
                      <a:gd name="T11" fmla="*/ 22 h 66"/>
                      <a:gd name="T12" fmla="*/ 14 w 56"/>
                      <a:gd name="T13" fmla="*/ 28 h 66"/>
                      <a:gd name="T14" fmla="*/ 18 w 56"/>
                      <a:gd name="T15" fmla="*/ 34 h 66"/>
                      <a:gd name="T16" fmla="*/ 20 w 56"/>
                      <a:gd name="T17" fmla="*/ 38 h 66"/>
                      <a:gd name="T18" fmla="*/ 24 w 56"/>
                      <a:gd name="T19" fmla="*/ 42 h 66"/>
                      <a:gd name="T20" fmla="*/ 28 w 56"/>
                      <a:gd name="T21" fmla="*/ 48 h 66"/>
                      <a:gd name="T22" fmla="*/ 32 w 56"/>
                      <a:gd name="T23" fmla="*/ 52 h 66"/>
                      <a:gd name="T24" fmla="*/ 36 w 56"/>
                      <a:gd name="T25" fmla="*/ 56 h 66"/>
                      <a:gd name="T26" fmla="*/ 40 w 56"/>
                      <a:gd name="T27" fmla="*/ 58 h 66"/>
                      <a:gd name="T28" fmla="*/ 44 w 56"/>
                      <a:gd name="T29" fmla="*/ 62 h 66"/>
                      <a:gd name="T30" fmla="*/ 48 w 56"/>
                      <a:gd name="T31" fmla="*/ 64 h 66"/>
                      <a:gd name="T32" fmla="*/ 52 w 56"/>
                      <a:gd name="T33" fmla="*/ 66 h 66"/>
                      <a:gd name="T34" fmla="*/ 56 w 56"/>
                      <a:gd name="T35" fmla="*/ 66 h 66"/>
                      <a:gd name="T36" fmla="*/ 56 w 56"/>
                      <a:gd name="T37" fmla="*/ 64 h 66"/>
                      <a:gd name="T38" fmla="*/ 54 w 56"/>
                      <a:gd name="T39" fmla="*/ 64 h 66"/>
                      <a:gd name="T40" fmla="*/ 50 w 56"/>
                      <a:gd name="T41" fmla="*/ 62 h 66"/>
                      <a:gd name="T42" fmla="*/ 46 w 56"/>
                      <a:gd name="T43" fmla="*/ 60 h 66"/>
                      <a:gd name="T44" fmla="*/ 42 w 56"/>
                      <a:gd name="T45" fmla="*/ 58 h 66"/>
                      <a:gd name="T46" fmla="*/ 38 w 56"/>
                      <a:gd name="T47" fmla="*/ 54 h 66"/>
                      <a:gd name="T48" fmla="*/ 34 w 56"/>
                      <a:gd name="T49" fmla="*/ 50 h 66"/>
                      <a:gd name="T50" fmla="*/ 30 w 56"/>
                      <a:gd name="T51" fmla="*/ 46 h 66"/>
                      <a:gd name="T52" fmla="*/ 26 w 56"/>
                      <a:gd name="T53" fmla="*/ 42 h 66"/>
                      <a:gd name="T54" fmla="*/ 24 w 56"/>
                      <a:gd name="T55" fmla="*/ 36 h 66"/>
                      <a:gd name="T56" fmla="*/ 20 w 56"/>
                      <a:gd name="T57" fmla="*/ 32 h 66"/>
                      <a:gd name="T58" fmla="*/ 16 w 56"/>
                      <a:gd name="T59" fmla="*/ 26 h 66"/>
                      <a:gd name="T60" fmla="*/ 14 w 56"/>
                      <a:gd name="T61" fmla="*/ 22 h 66"/>
                      <a:gd name="T62" fmla="*/ 10 w 56"/>
                      <a:gd name="T63" fmla="*/ 16 h 66"/>
                      <a:gd name="T64" fmla="*/ 8 w 56"/>
                      <a:gd name="T65" fmla="*/ 10 h 66"/>
                      <a:gd name="T66" fmla="*/ 6 w 56"/>
                      <a:gd name="T67" fmla="*/ 4 h 66"/>
                      <a:gd name="T68" fmla="*/ 2 w 56"/>
                      <a:gd name="T69" fmla="*/ 0 h 66"/>
                      <a:gd name="T70" fmla="*/ 0 w 56"/>
                      <a:gd name="T71" fmla="*/ 0 h 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6"/>
                      <a:gd name="T109" fmla="*/ 0 h 66"/>
                      <a:gd name="T110" fmla="*/ 56 w 56"/>
                      <a:gd name="T111" fmla="*/ 66 h 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6" h="66">
                        <a:moveTo>
                          <a:pt x="0" y="0"/>
                        </a:moveTo>
                        <a:lnTo>
                          <a:pt x="0" y="0"/>
                        </a:lnTo>
                        <a:lnTo>
                          <a:pt x="2" y="6"/>
                        </a:lnTo>
                        <a:lnTo>
                          <a:pt x="6" y="12"/>
                        </a:lnTo>
                        <a:lnTo>
                          <a:pt x="8" y="16"/>
                        </a:lnTo>
                        <a:lnTo>
                          <a:pt x="10" y="22"/>
                        </a:lnTo>
                        <a:lnTo>
                          <a:pt x="14" y="28"/>
                        </a:lnTo>
                        <a:lnTo>
                          <a:pt x="18" y="34"/>
                        </a:lnTo>
                        <a:lnTo>
                          <a:pt x="20" y="38"/>
                        </a:lnTo>
                        <a:lnTo>
                          <a:pt x="24" y="42"/>
                        </a:lnTo>
                        <a:lnTo>
                          <a:pt x="28" y="48"/>
                        </a:lnTo>
                        <a:lnTo>
                          <a:pt x="32" y="52"/>
                        </a:lnTo>
                        <a:lnTo>
                          <a:pt x="36" y="56"/>
                        </a:lnTo>
                        <a:lnTo>
                          <a:pt x="40" y="58"/>
                        </a:lnTo>
                        <a:lnTo>
                          <a:pt x="44" y="62"/>
                        </a:lnTo>
                        <a:lnTo>
                          <a:pt x="48" y="64"/>
                        </a:lnTo>
                        <a:lnTo>
                          <a:pt x="52" y="66"/>
                        </a:lnTo>
                        <a:lnTo>
                          <a:pt x="56" y="66"/>
                        </a:lnTo>
                        <a:lnTo>
                          <a:pt x="56" y="64"/>
                        </a:lnTo>
                        <a:lnTo>
                          <a:pt x="54" y="64"/>
                        </a:lnTo>
                        <a:lnTo>
                          <a:pt x="50" y="62"/>
                        </a:lnTo>
                        <a:lnTo>
                          <a:pt x="46" y="60"/>
                        </a:lnTo>
                        <a:lnTo>
                          <a:pt x="42" y="58"/>
                        </a:lnTo>
                        <a:lnTo>
                          <a:pt x="38" y="54"/>
                        </a:lnTo>
                        <a:lnTo>
                          <a:pt x="34" y="50"/>
                        </a:lnTo>
                        <a:lnTo>
                          <a:pt x="30" y="46"/>
                        </a:lnTo>
                        <a:lnTo>
                          <a:pt x="26" y="42"/>
                        </a:lnTo>
                        <a:lnTo>
                          <a:pt x="24" y="36"/>
                        </a:lnTo>
                        <a:lnTo>
                          <a:pt x="20" y="32"/>
                        </a:lnTo>
                        <a:lnTo>
                          <a:pt x="16" y="26"/>
                        </a:lnTo>
                        <a:lnTo>
                          <a:pt x="14" y="22"/>
                        </a:lnTo>
                        <a:lnTo>
                          <a:pt x="10" y="16"/>
                        </a:lnTo>
                        <a:lnTo>
                          <a:pt x="8" y="10"/>
                        </a:lnTo>
                        <a:lnTo>
                          <a:pt x="6" y="4"/>
                        </a:lnTo>
                        <a:lnTo>
                          <a:pt x="2" y="0"/>
                        </a:lnTo>
                        <a:lnTo>
                          <a:pt x="0" y="0"/>
                        </a:lnTo>
                        <a:close/>
                      </a:path>
                    </a:pathLst>
                  </a:custGeom>
                  <a:solidFill>
                    <a:srgbClr val="000000"/>
                  </a:solidFill>
                  <a:ln w="9525">
                    <a:noFill/>
                    <a:round/>
                    <a:headEnd/>
                    <a:tailEnd/>
                  </a:ln>
                </p:spPr>
                <p:txBody>
                  <a:bodyPr/>
                  <a:lstStyle/>
                  <a:p>
                    <a:endParaRPr lang="es-AR"/>
                  </a:p>
                </p:txBody>
              </p:sp>
              <p:sp>
                <p:nvSpPr>
                  <p:cNvPr id="75058" name="Freeform 543"/>
                  <p:cNvSpPr>
                    <a:spLocks/>
                  </p:cNvSpPr>
                  <p:nvPr/>
                </p:nvSpPr>
                <p:spPr bwMode="auto">
                  <a:xfrm>
                    <a:off x="4570" y="2284"/>
                    <a:ext cx="60" cy="74"/>
                  </a:xfrm>
                  <a:custGeom>
                    <a:avLst/>
                    <a:gdLst>
                      <a:gd name="T0" fmla="*/ 0 w 60"/>
                      <a:gd name="T1" fmla="*/ 2 h 74"/>
                      <a:gd name="T2" fmla="*/ 2 w 60"/>
                      <a:gd name="T3" fmla="*/ 2 h 74"/>
                      <a:gd name="T4" fmla="*/ 4 w 60"/>
                      <a:gd name="T5" fmla="*/ 4 h 74"/>
                      <a:gd name="T6" fmla="*/ 8 w 60"/>
                      <a:gd name="T7" fmla="*/ 6 h 74"/>
                      <a:gd name="T8" fmla="*/ 12 w 60"/>
                      <a:gd name="T9" fmla="*/ 10 h 74"/>
                      <a:gd name="T10" fmla="*/ 16 w 60"/>
                      <a:gd name="T11" fmla="*/ 14 h 74"/>
                      <a:gd name="T12" fmla="*/ 20 w 60"/>
                      <a:gd name="T13" fmla="*/ 18 h 74"/>
                      <a:gd name="T14" fmla="*/ 24 w 60"/>
                      <a:gd name="T15" fmla="*/ 24 h 74"/>
                      <a:gd name="T16" fmla="*/ 30 w 60"/>
                      <a:gd name="T17" fmla="*/ 28 h 74"/>
                      <a:gd name="T18" fmla="*/ 34 w 60"/>
                      <a:gd name="T19" fmla="*/ 34 h 74"/>
                      <a:gd name="T20" fmla="*/ 38 w 60"/>
                      <a:gd name="T21" fmla="*/ 40 h 74"/>
                      <a:gd name="T22" fmla="*/ 42 w 60"/>
                      <a:gd name="T23" fmla="*/ 46 h 74"/>
                      <a:gd name="T24" fmla="*/ 46 w 60"/>
                      <a:gd name="T25" fmla="*/ 52 h 74"/>
                      <a:gd name="T26" fmla="*/ 50 w 60"/>
                      <a:gd name="T27" fmla="*/ 58 h 74"/>
                      <a:gd name="T28" fmla="*/ 52 w 60"/>
                      <a:gd name="T29" fmla="*/ 64 h 74"/>
                      <a:gd name="T30" fmla="*/ 56 w 60"/>
                      <a:gd name="T31" fmla="*/ 70 h 74"/>
                      <a:gd name="T32" fmla="*/ 58 w 60"/>
                      <a:gd name="T33" fmla="*/ 74 h 74"/>
                      <a:gd name="T34" fmla="*/ 60 w 60"/>
                      <a:gd name="T35" fmla="*/ 74 h 74"/>
                      <a:gd name="T36" fmla="*/ 58 w 60"/>
                      <a:gd name="T37" fmla="*/ 68 h 74"/>
                      <a:gd name="T38" fmla="*/ 56 w 60"/>
                      <a:gd name="T39" fmla="*/ 62 h 74"/>
                      <a:gd name="T40" fmla="*/ 52 w 60"/>
                      <a:gd name="T41" fmla="*/ 56 h 74"/>
                      <a:gd name="T42" fmla="*/ 48 w 60"/>
                      <a:gd name="T43" fmla="*/ 50 h 74"/>
                      <a:gd name="T44" fmla="*/ 44 w 60"/>
                      <a:gd name="T45" fmla="*/ 44 h 74"/>
                      <a:gd name="T46" fmla="*/ 40 w 60"/>
                      <a:gd name="T47" fmla="*/ 38 h 74"/>
                      <a:gd name="T48" fmla="*/ 36 w 60"/>
                      <a:gd name="T49" fmla="*/ 32 h 74"/>
                      <a:gd name="T50" fmla="*/ 32 w 60"/>
                      <a:gd name="T51" fmla="*/ 26 h 74"/>
                      <a:gd name="T52" fmla="*/ 26 w 60"/>
                      <a:gd name="T53" fmla="*/ 22 h 74"/>
                      <a:gd name="T54" fmla="*/ 22 w 60"/>
                      <a:gd name="T55" fmla="*/ 16 h 74"/>
                      <a:gd name="T56" fmla="*/ 18 w 60"/>
                      <a:gd name="T57" fmla="*/ 12 h 74"/>
                      <a:gd name="T58" fmla="*/ 14 w 60"/>
                      <a:gd name="T59" fmla="*/ 8 h 74"/>
                      <a:gd name="T60" fmla="*/ 10 w 60"/>
                      <a:gd name="T61" fmla="*/ 4 h 74"/>
                      <a:gd name="T62" fmla="*/ 6 w 60"/>
                      <a:gd name="T63" fmla="*/ 2 h 74"/>
                      <a:gd name="T64" fmla="*/ 4 w 60"/>
                      <a:gd name="T65" fmla="*/ 0 h 74"/>
                      <a:gd name="T66" fmla="*/ 0 w 60"/>
                      <a:gd name="T67" fmla="*/ 0 h 74"/>
                      <a:gd name="T68" fmla="*/ 0 w 60"/>
                      <a:gd name="T69" fmla="*/ 2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0"/>
                      <a:gd name="T106" fmla="*/ 0 h 74"/>
                      <a:gd name="T107" fmla="*/ 60 w 60"/>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0" h="74">
                        <a:moveTo>
                          <a:pt x="0" y="2"/>
                        </a:moveTo>
                        <a:lnTo>
                          <a:pt x="2" y="2"/>
                        </a:lnTo>
                        <a:lnTo>
                          <a:pt x="4" y="4"/>
                        </a:lnTo>
                        <a:lnTo>
                          <a:pt x="8" y="6"/>
                        </a:lnTo>
                        <a:lnTo>
                          <a:pt x="12" y="10"/>
                        </a:lnTo>
                        <a:lnTo>
                          <a:pt x="16" y="14"/>
                        </a:lnTo>
                        <a:lnTo>
                          <a:pt x="20" y="18"/>
                        </a:lnTo>
                        <a:lnTo>
                          <a:pt x="24" y="24"/>
                        </a:lnTo>
                        <a:lnTo>
                          <a:pt x="30" y="28"/>
                        </a:lnTo>
                        <a:lnTo>
                          <a:pt x="34" y="34"/>
                        </a:lnTo>
                        <a:lnTo>
                          <a:pt x="38" y="40"/>
                        </a:lnTo>
                        <a:lnTo>
                          <a:pt x="42" y="46"/>
                        </a:lnTo>
                        <a:lnTo>
                          <a:pt x="46" y="52"/>
                        </a:lnTo>
                        <a:lnTo>
                          <a:pt x="50" y="58"/>
                        </a:lnTo>
                        <a:lnTo>
                          <a:pt x="52" y="64"/>
                        </a:lnTo>
                        <a:lnTo>
                          <a:pt x="56" y="70"/>
                        </a:lnTo>
                        <a:lnTo>
                          <a:pt x="58" y="74"/>
                        </a:lnTo>
                        <a:lnTo>
                          <a:pt x="60" y="74"/>
                        </a:lnTo>
                        <a:lnTo>
                          <a:pt x="58" y="68"/>
                        </a:lnTo>
                        <a:lnTo>
                          <a:pt x="56" y="62"/>
                        </a:lnTo>
                        <a:lnTo>
                          <a:pt x="52" y="56"/>
                        </a:lnTo>
                        <a:lnTo>
                          <a:pt x="48" y="50"/>
                        </a:lnTo>
                        <a:lnTo>
                          <a:pt x="44" y="44"/>
                        </a:lnTo>
                        <a:lnTo>
                          <a:pt x="40" y="38"/>
                        </a:lnTo>
                        <a:lnTo>
                          <a:pt x="36" y="32"/>
                        </a:lnTo>
                        <a:lnTo>
                          <a:pt x="32" y="26"/>
                        </a:lnTo>
                        <a:lnTo>
                          <a:pt x="26" y="22"/>
                        </a:lnTo>
                        <a:lnTo>
                          <a:pt x="22" y="16"/>
                        </a:lnTo>
                        <a:lnTo>
                          <a:pt x="18" y="12"/>
                        </a:lnTo>
                        <a:lnTo>
                          <a:pt x="14" y="8"/>
                        </a:lnTo>
                        <a:lnTo>
                          <a:pt x="10" y="4"/>
                        </a:lnTo>
                        <a:lnTo>
                          <a:pt x="6" y="2"/>
                        </a:lnTo>
                        <a:lnTo>
                          <a:pt x="4" y="0"/>
                        </a:lnTo>
                        <a:lnTo>
                          <a:pt x="0" y="0"/>
                        </a:lnTo>
                        <a:lnTo>
                          <a:pt x="0" y="2"/>
                        </a:lnTo>
                        <a:close/>
                      </a:path>
                    </a:pathLst>
                  </a:custGeom>
                  <a:solidFill>
                    <a:srgbClr val="000000"/>
                  </a:solidFill>
                  <a:ln w="9525">
                    <a:noFill/>
                    <a:round/>
                    <a:headEnd/>
                    <a:tailEnd/>
                  </a:ln>
                </p:spPr>
                <p:txBody>
                  <a:bodyPr/>
                  <a:lstStyle/>
                  <a:p>
                    <a:endParaRPr lang="es-AR"/>
                  </a:p>
                </p:txBody>
              </p:sp>
              <p:sp>
                <p:nvSpPr>
                  <p:cNvPr id="75059" name="Freeform 544"/>
                  <p:cNvSpPr>
                    <a:spLocks/>
                  </p:cNvSpPr>
                  <p:nvPr/>
                </p:nvSpPr>
                <p:spPr bwMode="auto">
                  <a:xfrm>
                    <a:off x="4568" y="2284"/>
                    <a:ext cx="2" cy="1"/>
                  </a:xfrm>
                  <a:custGeom>
                    <a:avLst/>
                    <a:gdLst>
                      <a:gd name="T0" fmla="*/ 2 w 2"/>
                      <a:gd name="T1" fmla="*/ 0 h 1"/>
                      <a:gd name="T2" fmla="*/ 0 w 2"/>
                      <a:gd name="T3" fmla="*/ 0 h 1"/>
                      <a:gd name="T4" fmla="*/ 0 w 2"/>
                      <a:gd name="T5" fmla="*/ 0 h 1"/>
                      <a:gd name="T6" fmla="*/ 0 w 2"/>
                      <a:gd name="T7" fmla="*/ 0 h 1"/>
                      <a:gd name="T8" fmla="*/ 2 w 2"/>
                      <a:gd name="T9" fmla="*/ 0 h 1"/>
                      <a:gd name="T10" fmla="*/ 2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0" y="0"/>
                        </a:lnTo>
                        <a:lnTo>
                          <a:pt x="2" y="0"/>
                        </a:lnTo>
                        <a:close/>
                      </a:path>
                    </a:pathLst>
                  </a:custGeom>
                  <a:solidFill>
                    <a:srgbClr val="000000"/>
                  </a:solidFill>
                  <a:ln w="9525">
                    <a:noFill/>
                    <a:round/>
                    <a:headEnd/>
                    <a:tailEnd/>
                  </a:ln>
                </p:spPr>
                <p:txBody>
                  <a:bodyPr/>
                  <a:lstStyle/>
                  <a:p>
                    <a:endParaRPr lang="es-AR"/>
                  </a:p>
                </p:txBody>
              </p:sp>
              <p:sp>
                <p:nvSpPr>
                  <p:cNvPr id="75060" name="Freeform 545"/>
                  <p:cNvSpPr>
                    <a:spLocks/>
                  </p:cNvSpPr>
                  <p:nvPr/>
                </p:nvSpPr>
                <p:spPr bwMode="auto">
                  <a:xfrm>
                    <a:off x="4674" y="243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0" y="0"/>
                        </a:lnTo>
                        <a:close/>
                      </a:path>
                    </a:pathLst>
                  </a:custGeom>
                  <a:solidFill>
                    <a:srgbClr val="000000"/>
                  </a:solidFill>
                  <a:ln w="9525">
                    <a:noFill/>
                    <a:round/>
                    <a:headEnd/>
                    <a:tailEnd/>
                  </a:ln>
                </p:spPr>
                <p:txBody>
                  <a:bodyPr/>
                  <a:lstStyle/>
                  <a:p>
                    <a:endParaRPr lang="es-AR"/>
                  </a:p>
                </p:txBody>
              </p:sp>
              <p:sp>
                <p:nvSpPr>
                  <p:cNvPr id="75061" name="Freeform 546"/>
                  <p:cNvSpPr>
                    <a:spLocks/>
                  </p:cNvSpPr>
                  <p:nvPr/>
                </p:nvSpPr>
                <p:spPr bwMode="auto">
                  <a:xfrm>
                    <a:off x="4636" y="2396"/>
                    <a:ext cx="38" cy="38"/>
                  </a:xfrm>
                  <a:custGeom>
                    <a:avLst/>
                    <a:gdLst>
                      <a:gd name="T0" fmla="*/ 0 w 38"/>
                      <a:gd name="T1" fmla="*/ 0 h 38"/>
                      <a:gd name="T2" fmla="*/ 0 w 38"/>
                      <a:gd name="T3" fmla="*/ 0 h 38"/>
                      <a:gd name="T4" fmla="*/ 0 w 38"/>
                      <a:gd name="T5" fmla="*/ 4 h 38"/>
                      <a:gd name="T6" fmla="*/ 4 w 38"/>
                      <a:gd name="T7" fmla="*/ 10 h 38"/>
                      <a:gd name="T8" fmla="*/ 8 w 38"/>
                      <a:gd name="T9" fmla="*/ 16 h 38"/>
                      <a:gd name="T10" fmla="*/ 12 w 38"/>
                      <a:gd name="T11" fmla="*/ 22 h 38"/>
                      <a:gd name="T12" fmla="*/ 18 w 38"/>
                      <a:gd name="T13" fmla="*/ 28 h 38"/>
                      <a:gd name="T14" fmla="*/ 24 w 38"/>
                      <a:gd name="T15" fmla="*/ 32 h 38"/>
                      <a:gd name="T16" fmla="*/ 30 w 38"/>
                      <a:gd name="T17" fmla="*/ 36 h 38"/>
                      <a:gd name="T18" fmla="*/ 38 w 38"/>
                      <a:gd name="T19" fmla="*/ 38 h 38"/>
                      <a:gd name="T20" fmla="*/ 38 w 38"/>
                      <a:gd name="T21" fmla="*/ 36 h 38"/>
                      <a:gd name="T22" fmla="*/ 32 w 38"/>
                      <a:gd name="T23" fmla="*/ 34 h 38"/>
                      <a:gd name="T24" fmla="*/ 24 w 38"/>
                      <a:gd name="T25" fmla="*/ 30 h 38"/>
                      <a:gd name="T26" fmla="*/ 18 w 38"/>
                      <a:gd name="T27" fmla="*/ 26 h 38"/>
                      <a:gd name="T28" fmla="*/ 14 w 38"/>
                      <a:gd name="T29" fmla="*/ 20 h 38"/>
                      <a:gd name="T30" fmla="*/ 10 w 38"/>
                      <a:gd name="T31" fmla="*/ 16 h 38"/>
                      <a:gd name="T32" fmla="*/ 6 w 38"/>
                      <a:gd name="T33" fmla="*/ 10 h 38"/>
                      <a:gd name="T34" fmla="*/ 4 w 38"/>
                      <a:gd name="T35" fmla="*/ 4 h 38"/>
                      <a:gd name="T36" fmla="*/ 2 w 38"/>
                      <a:gd name="T37" fmla="*/ 0 h 38"/>
                      <a:gd name="T38" fmla="*/ 0 w 38"/>
                      <a:gd name="T39" fmla="*/ 0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38"/>
                      <a:gd name="T62" fmla="*/ 38 w 38"/>
                      <a:gd name="T63" fmla="*/ 38 h 3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38">
                        <a:moveTo>
                          <a:pt x="0" y="0"/>
                        </a:moveTo>
                        <a:lnTo>
                          <a:pt x="0" y="0"/>
                        </a:lnTo>
                        <a:lnTo>
                          <a:pt x="0" y="4"/>
                        </a:lnTo>
                        <a:lnTo>
                          <a:pt x="4" y="10"/>
                        </a:lnTo>
                        <a:lnTo>
                          <a:pt x="8" y="16"/>
                        </a:lnTo>
                        <a:lnTo>
                          <a:pt x="12" y="22"/>
                        </a:lnTo>
                        <a:lnTo>
                          <a:pt x="18" y="28"/>
                        </a:lnTo>
                        <a:lnTo>
                          <a:pt x="24" y="32"/>
                        </a:lnTo>
                        <a:lnTo>
                          <a:pt x="30" y="36"/>
                        </a:lnTo>
                        <a:lnTo>
                          <a:pt x="38" y="38"/>
                        </a:lnTo>
                        <a:lnTo>
                          <a:pt x="38" y="36"/>
                        </a:lnTo>
                        <a:lnTo>
                          <a:pt x="32" y="34"/>
                        </a:lnTo>
                        <a:lnTo>
                          <a:pt x="24" y="30"/>
                        </a:lnTo>
                        <a:lnTo>
                          <a:pt x="18" y="26"/>
                        </a:lnTo>
                        <a:lnTo>
                          <a:pt x="14" y="20"/>
                        </a:lnTo>
                        <a:lnTo>
                          <a:pt x="10" y="16"/>
                        </a:lnTo>
                        <a:lnTo>
                          <a:pt x="6" y="10"/>
                        </a:lnTo>
                        <a:lnTo>
                          <a:pt x="4" y="4"/>
                        </a:lnTo>
                        <a:lnTo>
                          <a:pt x="2" y="0"/>
                        </a:lnTo>
                        <a:lnTo>
                          <a:pt x="0" y="0"/>
                        </a:lnTo>
                        <a:close/>
                      </a:path>
                    </a:pathLst>
                  </a:custGeom>
                  <a:solidFill>
                    <a:srgbClr val="000000"/>
                  </a:solidFill>
                  <a:ln w="9525">
                    <a:noFill/>
                    <a:round/>
                    <a:headEnd/>
                    <a:tailEnd/>
                  </a:ln>
                </p:spPr>
                <p:txBody>
                  <a:bodyPr/>
                  <a:lstStyle/>
                  <a:p>
                    <a:endParaRPr lang="es-AR"/>
                  </a:p>
                </p:txBody>
              </p:sp>
              <p:sp>
                <p:nvSpPr>
                  <p:cNvPr id="75062" name="Freeform 547"/>
                  <p:cNvSpPr>
                    <a:spLocks/>
                  </p:cNvSpPr>
                  <p:nvPr/>
                </p:nvSpPr>
                <p:spPr bwMode="auto">
                  <a:xfrm>
                    <a:off x="4616" y="2356"/>
                    <a:ext cx="20" cy="38"/>
                  </a:xfrm>
                  <a:custGeom>
                    <a:avLst/>
                    <a:gdLst>
                      <a:gd name="T0" fmla="*/ 0 w 20"/>
                      <a:gd name="T1" fmla="*/ 2 h 38"/>
                      <a:gd name="T2" fmla="*/ 2 w 20"/>
                      <a:gd name="T3" fmla="*/ 4 h 38"/>
                      <a:gd name="T4" fmla="*/ 4 w 20"/>
                      <a:gd name="T5" fmla="*/ 8 h 38"/>
                      <a:gd name="T6" fmla="*/ 6 w 20"/>
                      <a:gd name="T7" fmla="*/ 12 h 38"/>
                      <a:gd name="T8" fmla="*/ 10 w 20"/>
                      <a:gd name="T9" fmla="*/ 18 h 38"/>
                      <a:gd name="T10" fmla="*/ 12 w 20"/>
                      <a:gd name="T11" fmla="*/ 24 h 38"/>
                      <a:gd name="T12" fmla="*/ 14 w 20"/>
                      <a:gd name="T13" fmla="*/ 30 h 38"/>
                      <a:gd name="T14" fmla="*/ 18 w 20"/>
                      <a:gd name="T15" fmla="*/ 34 h 38"/>
                      <a:gd name="T16" fmla="*/ 18 w 20"/>
                      <a:gd name="T17" fmla="*/ 38 h 38"/>
                      <a:gd name="T18" fmla="*/ 20 w 20"/>
                      <a:gd name="T19" fmla="*/ 38 h 38"/>
                      <a:gd name="T20" fmla="*/ 20 w 20"/>
                      <a:gd name="T21" fmla="*/ 34 h 38"/>
                      <a:gd name="T22" fmla="*/ 18 w 20"/>
                      <a:gd name="T23" fmla="*/ 28 h 38"/>
                      <a:gd name="T24" fmla="*/ 14 w 20"/>
                      <a:gd name="T25" fmla="*/ 22 h 38"/>
                      <a:gd name="T26" fmla="*/ 12 w 20"/>
                      <a:gd name="T27" fmla="*/ 16 h 38"/>
                      <a:gd name="T28" fmla="*/ 8 w 20"/>
                      <a:gd name="T29" fmla="*/ 10 h 38"/>
                      <a:gd name="T30" fmla="*/ 6 w 20"/>
                      <a:gd name="T31" fmla="*/ 6 h 38"/>
                      <a:gd name="T32" fmla="*/ 4 w 20"/>
                      <a:gd name="T33" fmla="*/ 2 h 38"/>
                      <a:gd name="T34" fmla="*/ 2 w 20"/>
                      <a:gd name="T35" fmla="*/ 0 h 38"/>
                      <a:gd name="T36" fmla="*/ 0 w 20"/>
                      <a:gd name="T37" fmla="*/ 2 h 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38"/>
                      <a:gd name="T59" fmla="*/ 20 w 20"/>
                      <a:gd name="T60" fmla="*/ 38 h 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38">
                        <a:moveTo>
                          <a:pt x="0" y="2"/>
                        </a:moveTo>
                        <a:lnTo>
                          <a:pt x="2" y="4"/>
                        </a:lnTo>
                        <a:lnTo>
                          <a:pt x="4" y="8"/>
                        </a:lnTo>
                        <a:lnTo>
                          <a:pt x="6" y="12"/>
                        </a:lnTo>
                        <a:lnTo>
                          <a:pt x="10" y="18"/>
                        </a:lnTo>
                        <a:lnTo>
                          <a:pt x="12" y="24"/>
                        </a:lnTo>
                        <a:lnTo>
                          <a:pt x="14" y="30"/>
                        </a:lnTo>
                        <a:lnTo>
                          <a:pt x="18" y="34"/>
                        </a:lnTo>
                        <a:lnTo>
                          <a:pt x="18" y="38"/>
                        </a:lnTo>
                        <a:lnTo>
                          <a:pt x="20" y="38"/>
                        </a:lnTo>
                        <a:lnTo>
                          <a:pt x="20" y="34"/>
                        </a:lnTo>
                        <a:lnTo>
                          <a:pt x="18" y="28"/>
                        </a:lnTo>
                        <a:lnTo>
                          <a:pt x="14" y="22"/>
                        </a:lnTo>
                        <a:lnTo>
                          <a:pt x="12" y="16"/>
                        </a:lnTo>
                        <a:lnTo>
                          <a:pt x="8" y="10"/>
                        </a:lnTo>
                        <a:lnTo>
                          <a:pt x="6" y="6"/>
                        </a:lnTo>
                        <a:lnTo>
                          <a:pt x="4" y="2"/>
                        </a:lnTo>
                        <a:lnTo>
                          <a:pt x="2" y="0"/>
                        </a:lnTo>
                        <a:lnTo>
                          <a:pt x="0" y="2"/>
                        </a:lnTo>
                        <a:close/>
                      </a:path>
                    </a:pathLst>
                  </a:custGeom>
                  <a:solidFill>
                    <a:srgbClr val="000000"/>
                  </a:solidFill>
                  <a:ln w="9525">
                    <a:noFill/>
                    <a:round/>
                    <a:headEnd/>
                    <a:tailEnd/>
                  </a:ln>
                </p:spPr>
                <p:txBody>
                  <a:bodyPr/>
                  <a:lstStyle/>
                  <a:p>
                    <a:endParaRPr lang="es-AR"/>
                  </a:p>
                </p:txBody>
              </p:sp>
              <p:sp>
                <p:nvSpPr>
                  <p:cNvPr id="75063" name="Freeform 548"/>
                  <p:cNvSpPr>
                    <a:spLocks/>
                  </p:cNvSpPr>
                  <p:nvPr/>
                </p:nvSpPr>
                <p:spPr bwMode="auto">
                  <a:xfrm>
                    <a:off x="4616" y="2356"/>
                    <a:ext cx="1" cy="2"/>
                  </a:xfrm>
                  <a:custGeom>
                    <a:avLst/>
                    <a:gdLst>
                      <a:gd name="T0" fmla="*/ 0 w 1"/>
                      <a:gd name="T1" fmla="*/ 0 h 2"/>
                      <a:gd name="T2" fmla="*/ 0 w 1"/>
                      <a:gd name="T3" fmla="*/ 0 h 2"/>
                      <a:gd name="T4" fmla="*/ 0 w 1"/>
                      <a:gd name="T5" fmla="*/ 0 h 2"/>
                      <a:gd name="T6" fmla="*/ 0 w 1"/>
                      <a:gd name="T7" fmla="*/ 2 h 2"/>
                      <a:gd name="T8" fmla="*/ 0 w 1"/>
                      <a:gd name="T9" fmla="*/ 2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0"/>
                        </a:lnTo>
                        <a:lnTo>
                          <a:pt x="0" y="2"/>
                        </a:lnTo>
                        <a:lnTo>
                          <a:pt x="0" y="0"/>
                        </a:lnTo>
                        <a:close/>
                      </a:path>
                    </a:pathLst>
                  </a:custGeom>
                  <a:solidFill>
                    <a:srgbClr val="000000"/>
                  </a:solidFill>
                  <a:ln w="9525">
                    <a:noFill/>
                    <a:round/>
                    <a:headEnd/>
                    <a:tailEnd/>
                  </a:ln>
                </p:spPr>
                <p:txBody>
                  <a:bodyPr/>
                  <a:lstStyle/>
                  <a:p>
                    <a:endParaRPr lang="es-AR"/>
                  </a:p>
                </p:txBody>
              </p:sp>
            </p:grpSp>
            <p:sp>
              <p:nvSpPr>
                <p:cNvPr id="74922" name="Freeform 549"/>
                <p:cNvSpPr>
                  <a:spLocks/>
                </p:cNvSpPr>
                <p:nvPr/>
              </p:nvSpPr>
              <p:spPr bwMode="auto">
                <a:xfrm>
                  <a:off x="4454" y="3314"/>
                  <a:ext cx="212" cy="428"/>
                </a:xfrm>
                <a:custGeom>
                  <a:avLst/>
                  <a:gdLst>
                    <a:gd name="T0" fmla="*/ 212 w 212"/>
                    <a:gd name="T1" fmla="*/ 0 h 428"/>
                    <a:gd name="T2" fmla="*/ 210 w 212"/>
                    <a:gd name="T3" fmla="*/ 28 h 428"/>
                    <a:gd name="T4" fmla="*/ 208 w 212"/>
                    <a:gd name="T5" fmla="*/ 58 h 428"/>
                    <a:gd name="T6" fmla="*/ 206 w 212"/>
                    <a:gd name="T7" fmla="*/ 86 h 428"/>
                    <a:gd name="T8" fmla="*/ 202 w 212"/>
                    <a:gd name="T9" fmla="*/ 114 h 428"/>
                    <a:gd name="T10" fmla="*/ 200 w 212"/>
                    <a:gd name="T11" fmla="*/ 122 h 428"/>
                    <a:gd name="T12" fmla="*/ 194 w 212"/>
                    <a:gd name="T13" fmla="*/ 128 h 428"/>
                    <a:gd name="T14" fmla="*/ 178 w 212"/>
                    <a:gd name="T15" fmla="*/ 138 h 428"/>
                    <a:gd name="T16" fmla="*/ 158 w 212"/>
                    <a:gd name="T17" fmla="*/ 144 h 428"/>
                    <a:gd name="T18" fmla="*/ 136 w 212"/>
                    <a:gd name="T19" fmla="*/ 150 h 428"/>
                    <a:gd name="T20" fmla="*/ 114 w 212"/>
                    <a:gd name="T21" fmla="*/ 152 h 428"/>
                    <a:gd name="T22" fmla="*/ 92 w 212"/>
                    <a:gd name="T23" fmla="*/ 154 h 428"/>
                    <a:gd name="T24" fmla="*/ 74 w 212"/>
                    <a:gd name="T25" fmla="*/ 156 h 428"/>
                    <a:gd name="T26" fmla="*/ 68 w 212"/>
                    <a:gd name="T27" fmla="*/ 156 h 428"/>
                    <a:gd name="T28" fmla="*/ 64 w 212"/>
                    <a:gd name="T29" fmla="*/ 156 h 428"/>
                    <a:gd name="T30" fmla="*/ 50 w 212"/>
                    <a:gd name="T31" fmla="*/ 180 h 428"/>
                    <a:gd name="T32" fmla="*/ 42 w 212"/>
                    <a:gd name="T33" fmla="*/ 200 h 428"/>
                    <a:gd name="T34" fmla="*/ 36 w 212"/>
                    <a:gd name="T35" fmla="*/ 218 h 428"/>
                    <a:gd name="T36" fmla="*/ 32 w 212"/>
                    <a:gd name="T37" fmla="*/ 236 h 428"/>
                    <a:gd name="T38" fmla="*/ 30 w 212"/>
                    <a:gd name="T39" fmla="*/ 256 h 428"/>
                    <a:gd name="T40" fmla="*/ 28 w 212"/>
                    <a:gd name="T41" fmla="*/ 278 h 428"/>
                    <a:gd name="T42" fmla="*/ 26 w 212"/>
                    <a:gd name="T43" fmla="*/ 304 h 428"/>
                    <a:gd name="T44" fmla="*/ 20 w 212"/>
                    <a:gd name="T45" fmla="*/ 334 h 428"/>
                    <a:gd name="T46" fmla="*/ 16 w 212"/>
                    <a:gd name="T47" fmla="*/ 356 h 428"/>
                    <a:gd name="T48" fmla="*/ 12 w 212"/>
                    <a:gd name="T49" fmla="*/ 372 h 428"/>
                    <a:gd name="T50" fmla="*/ 10 w 212"/>
                    <a:gd name="T51" fmla="*/ 384 h 428"/>
                    <a:gd name="T52" fmla="*/ 6 w 212"/>
                    <a:gd name="T53" fmla="*/ 392 h 428"/>
                    <a:gd name="T54" fmla="*/ 4 w 212"/>
                    <a:gd name="T55" fmla="*/ 398 h 428"/>
                    <a:gd name="T56" fmla="*/ 4 w 212"/>
                    <a:gd name="T57" fmla="*/ 400 h 428"/>
                    <a:gd name="T58" fmla="*/ 2 w 212"/>
                    <a:gd name="T59" fmla="*/ 400 h 428"/>
                    <a:gd name="T60" fmla="*/ 0 w 212"/>
                    <a:gd name="T61" fmla="*/ 396 h 428"/>
                    <a:gd name="T62" fmla="*/ 0 w 212"/>
                    <a:gd name="T63" fmla="*/ 400 h 428"/>
                    <a:gd name="T64" fmla="*/ 0 w 212"/>
                    <a:gd name="T65" fmla="*/ 406 h 428"/>
                    <a:gd name="T66" fmla="*/ 0 w 212"/>
                    <a:gd name="T67" fmla="*/ 414 h 428"/>
                    <a:gd name="T68" fmla="*/ 0 w 212"/>
                    <a:gd name="T69" fmla="*/ 428 h 4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2"/>
                    <a:gd name="T106" fmla="*/ 0 h 428"/>
                    <a:gd name="T107" fmla="*/ 212 w 212"/>
                    <a:gd name="T108" fmla="*/ 428 h 4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2" h="428">
                      <a:moveTo>
                        <a:pt x="212" y="0"/>
                      </a:moveTo>
                      <a:lnTo>
                        <a:pt x="210" y="28"/>
                      </a:lnTo>
                      <a:lnTo>
                        <a:pt x="208" y="58"/>
                      </a:lnTo>
                      <a:lnTo>
                        <a:pt x="206" y="86"/>
                      </a:lnTo>
                      <a:lnTo>
                        <a:pt x="202" y="114"/>
                      </a:lnTo>
                      <a:lnTo>
                        <a:pt x="200" y="122"/>
                      </a:lnTo>
                      <a:lnTo>
                        <a:pt x="194" y="128"/>
                      </a:lnTo>
                      <a:lnTo>
                        <a:pt x="178" y="138"/>
                      </a:lnTo>
                      <a:lnTo>
                        <a:pt x="158" y="144"/>
                      </a:lnTo>
                      <a:lnTo>
                        <a:pt x="136" y="150"/>
                      </a:lnTo>
                      <a:lnTo>
                        <a:pt x="114" y="152"/>
                      </a:lnTo>
                      <a:lnTo>
                        <a:pt x="92" y="154"/>
                      </a:lnTo>
                      <a:lnTo>
                        <a:pt x="74" y="156"/>
                      </a:lnTo>
                      <a:lnTo>
                        <a:pt x="68" y="156"/>
                      </a:lnTo>
                      <a:lnTo>
                        <a:pt x="64" y="156"/>
                      </a:lnTo>
                      <a:lnTo>
                        <a:pt x="50" y="180"/>
                      </a:lnTo>
                      <a:lnTo>
                        <a:pt x="42" y="200"/>
                      </a:lnTo>
                      <a:lnTo>
                        <a:pt x="36" y="218"/>
                      </a:lnTo>
                      <a:lnTo>
                        <a:pt x="32" y="236"/>
                      </a:lnTo>
                      <a:lnTo>
                        <a:pt x="30" y="256"/>
                      </a:lnTo>
                      <a:lnTo>
                        <a:pt x="28" y="278"/>
                      </a:lnTo>
                      <a:lnTo>
                        <a:pt x="26" y="304"/>
                      </a:lnTo>
                      <a:lnTo>
                        <a:pt x="20" y="334"/>
                      </a:lnTo>
                      <a:lnTo>
                        <a:pt x="16" y="356"/>
                      </a:lnTo>
                      <a:lnTo>
                        <a:pt x="12" y="372"/>
                      </a:lnTo>
                      <a:lnTo>
                        <a:pt x="10" y="384"/>
                      </a:lnTo>
                      <a:lnTo>
                        <a:pt x="6" y="392"/>
                      </a:lnTo>
                      <a:lnTo>
                        <a:pt x="4" y="398"/>
                      </a:lnTo>
                      <a:lnTo>
                        <a:pt x="4" y="400"/>
                      </a:lnTo>
                      <a:lnTo>
                        <a:pt x="2" y="400"/>
                      </a:lnTo>
                      <a:lnTo>
                        <a:pt x="0" y="396"/>
                      </a:lnTo>
                      <a:lnTo>
                        <a:pt x="0" y="400"/>
                      </a:lnTo>
                      <a:lnTo>
                        <a:pt x="0" y="406"/>
                      </a:lnTo>
                      <a:lnTo>
                        <a:pt x="0" y="414"/>
                      </a:lnTo>
                      <a:lnTo>
                        <a:pt x="0" y="428"/>
                      </a:lnTo>
                    </a:path>
                  </a:pathLst>
                </a:custGeom>
                <a:noFill/>
                <a:ln w="9525">
                  <a:solidFill>
                    <a:srgbClr val="000000"/>
                  </a:solidFill>
                  <a:round/>
                  <a:headEnd/>
                  <a:tailEnd/>
                </a:ln>
              </p:spPr>
              <p:txBody>
                <a:bodyPr/>
                <a:lstStyle/>
                <a:p>
                  <a:endParaRPr lang="es-AR"/>
                </a:p>
              </p:txBody>
            </p:sp>
            <p:sp>
              <p:nvSpPr>
                <p:cNvPr id="74923" name="Freeform 550"/>
                <p:cNvSpPr>
                  <a:spLocks/>
                </p:cNvSpPr>
                <p:nvPr/>
              </p:nvSpPr>
              <p:spPr bwMode="auto">
                <a:xfrm>
                  <a:off x="4700" y="3304"/>
                  <a:ext cx="266" cy="448"/>
                </a:xfrm>
                <a:custGeom>
                  <a:avLst/>
                  <a:gdLst>
                    <a:gd name="T0" fmla="*/ 0 w 266"/>
                    <a:gd name="T1" fmla="*/ 0 h 448"/>
                    <a:gd name="T2" fmla="*/ 12 w 266"/>
                    <a:gd name="T3" fmla="*/ 22 h 448"/>
                    <a:gd name="T4" fmla="*/ 22 w 266"/>
                    <a:gd name="T5" fmla="*/ 42 h 448"/>
                    <a:gd name="T6" fmla="*/ 48 w 266"/>
                    <a:gd name="T7" fmla="*/ 78 h 448"/>
                    <a:gd name="T8" fmla="*/ 64 w 266"/>
                    <a:gd name="T9" fmla="*/ 92 h 448"/>
                    <a:gd name="T10" fmla="*/ 82 w 266"/>
                    <a:gd name="T11" fmla="*/ 104 h 448"/>
                    <a:gd name="T12" fmla="*/ 102 w 266"/>
                    <a:gd name="T13" fmla="*/ 114 h 448"/>
                    <a:gd name="T14" fmla="*/ 126 w 266"/>
                    <a:gd name="T15" fmla="*/ 124 h 448"/>
                    <a:gd name="T16" fmla="*/ 138 w 266"/>
                    <a:gd name="T17" fmla="*/ 134 h 448"/>
                    <a:gd name="T18" fmla="*/ 152 w 266"/>
                    <a:gd name="T19" fmla="*/ 142 h 448"/>
                    <a:gd name="T20" fmla="*/ 164 w 266"/>
                    <a:gd name="T21" fmla="*/ 154 h 448"/>
                    <a:gd name="T22" fmla="*/ 168 w 266"/>
                    <a:gd name="T23" fmla="*/ 160 h 448"/>
                    <a:gd name="T24" fmla="*/ 170 w 266"/>
                    <a:gd name="T25" fmla="*/ 166 h 448"/>
                    <a:gd name="T26" fmla="*/ 172 w 266"/>
                    <a:gd name="T27" fmla="*/ 186 h 448"/>
                    <a:gd name="T28" fmla="*/ 172 w 266"/>
                    <a:gd name="T29" fmla="*/ 206 h 448"/>
                    <a:gd name="T30" fmla="*/ 174 w 266"/>
                    <a:gd name="T31" fmla="*/ 224 h 448"/>
                    <a:gd name="T32" fmla="*/ 176 w 266"/>
                    <a:gd name="T33" fmla="*/ 232 h 448"/>
                    <a:gd name="T34" fmla="*/ 180 w 266"/>
                    <a:gd name="T35" fmla="*/ 240 h 448"/>
                    <a:gd name="T36" fmla="*/ 186 w 266"/>
                    <a:gd name="T37" fmla="*/ 248 h 448"/>
                    <a:gd name="T38" fmla="*/ 196 w 266"/>
                    <a:gd name="T39" fmla="*/ 256 h 448"/>
                    <a:gd name="T40" fmla="*/ 218 w 266"/>
                    <a:gd name="T41" fmla="*/ 268 h 448"/>
                    <a:gd name="T42" fmla="*/ 228 w 266"/>
                    <a:gd name="T43" fmla="*/ 274 h 448"/>
                    <a:gd name="T44" fmla="*/ 236 w 266"/>
                    <a:gd name="T45" fmla="*/ 278 h 448"/>
                    <a:gd name="T46" fmla="*/ 242 w 266"/>
                    <a:gd name="T47" fmla="*/ 282 h 448"/>
                    <a:gd name="T48" fmla="*/ 244 w 266"/>
                    <a:gd name="T49" fmla="*/ 282 h 448"/>
                    <a:gd name="T50" fmla="*/ 248 w 266"/>
                    <a:gd name="T51" fmla="*/ 294 h 448"/>
                    <a:gd name="T52" fmla="*/ 250 w 266"/>
                    <a:gd name="T53" fmla="*/ 302 h 448"/>
                    <a:gd name="T54" fmla="*/ 252 w 266"/>
                    <a:gd name="T55" fmla="*/ 308 h 448"/>
                    <a:gd name="T56" fmla="*/ 254 w 266"/>
                    <a:gd name="T57" fmla="*/ 310 h 448"/>
                    <a:gd name="T58" fmla="*/ 254 w 266"/>
                    <a:gd name="T59" fmla="*/ 312 h 448"/>
                    <a:gd name="T60" fmla="*/ 250 w 266"/>
                    <a:gd name="T61" fmla="*/ 314 h 448"/>
                    <a:gd name="T62" fmla="*/ 248 w 266"/>
                    <a:gd name="T63" fmla="*/ 316 h 448"/>
                    <a:gd name="T64" fmla="*/ 248 w 266"/>
                    <a:gd name="T65" fmla="*/ 320 h 448"/>
                    <a:gd name="T66" fmla="*/ 246 w 266"/>
                    <a:gd name="T67" fmla="*/ 326 h 448"/>
                    <a:gd name="T68" fmla="*/ 246 w 266"/>
                    <a:gd name="T69" fmla="*/ 336 h 448"/>
                    <a:gd name="T70" fmla="*/ 244 w 266"/>
                    <a:gd name="T71" fmla="*/ 350 h 448"/>
                    <a:gd name="T72" fmla="*/ 244 w 266"/>
                    <a:gd name="T73" fmla="*/ 366 h 448"/>
                    <a:gd name="T74" fmla="*/ 246 w 266"/>
                    <a:gd name="T75" fmla="*/ 376 h 448"/>
                    <a:gd name="T76" fmla="*/ 248 w 266"/>
                    <a:gd name="T77" fmla="*/ 386 h 448"/>
                    <a:gd name="T78" fmla="*/ 256 w 266"/>
                    <a:gd name="T79" fmla="*/ 408 h 448"/>
                    <a:gd name="T80" fmla="*/ 262 w 266"/>
                    <a:gd name="T81" fmla="*/ 428 h 448"/>
                    <a:gd name="T82" fmla="*/ 266 w 266"/>
                    <a:gd name="T83" fmla="*/ 438 h 448"/>
                    <a:gd name="T84" fmla="*/ 266 w 266"/>
                    <a:gd name="T85" fmla="*/ 448 h 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6"/>
                    <a:gd name="T130" fmla="*/ 0 h 448"/>
                    <a:gd name="T131" fmla="*/ 266 w 266"/>
                    <a:gd name="T132" fmla="*/ 448 h 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6" h="448">
                      <a:moveTo>
                        <a:pt x="0" y="0"/>
                      </a:moveTo>
                      <a:lnTo>
                        <a:pt x="12" y="22"/>
                      </a:lnTo>
                      <a:lnTo>
                        <a:pt x="22" y="42"/>
                      </a:lnTo>
                      <a:lnTo>
                        <a:pt x="48" y="78"/>
                      </a:lnTo>
                      <a:lnTo>
                        <a:pt x="64" y="92"/>
                      </a:lnTo>
                      <a:lnTo>
                        <a:pt x="82" y="104"/>
                      </a:lnTo>
                      <a:lnTo>
                        <a:pt x="102" y="114"/>
                      </a:lnTo>
                      <a:lnTo>
                        <a:pt x="126" y="124"/>
                      </a:lnTo>
                      <a:lnTo>
                        <a:pt x="138" y="134"/>
                      </a:lnTo>
                      <a:lnTo>
                        <a:pt x="152" y="142"/>
                      </a:lnTo>
                      <a:lnTo>
                        <a:pt x="164" y="154"/>
                      </a:lnTo>
                      <a:lnTo>
                        <a:pt x="168" y="160"/>
                      </a:lnTo>
                      <a:lnTo>
                        <a:pt x="170" y="166"/>
                      </a:lnTo>
                      <a:lnTo>
                        <a:pt x="172" y="186"/>
                      </a:lnTo>
                      <a:lnTo>
                        <a:pt x="172" y="206"/>
                      </a:lnTo>
                      <a:lnTo>
                        <a:pt x="174" y="224"/>
                      </a:lnTo>
                      <a:lnTo>
                        <a:pt x="176" y="232"/>
                      </a:lnTo>
                      <a:lnTo>
                        <a:pt x="180" y="240"/>
                      </a:lnTo>
                      <a:lnTo>
                        <a:pt x="186" y="248"/>
                      </a:lnTo>
                      <a:lnTo>
                        <a:pt x="196" y="256"/>
                      </a:lnTo>
                      <a:lnTo>
                        <a:pt x="218" y="268"/>
                      </a:lnTo>
                      <a:lnTo>
                        <a:pt x="228" y="274"/>
                      </a:lnTo>
                      <a:lnTo>
                        <a:pt x="236" y="278"/>
                      </a:lnTo>
                      <a:lnTo>
                        <a:pt x="242" y="282"/>
                      </a:lnTo>
                      <a:lnTo>
                        <a:pt x="244" y="282"/>
                      </a:lnTo>
                      <a:lnTo>
                        <a:pt x="248" y="294"/>
                      </a:lnTo>
                      <a:lnTo>
                        <a:pt x="250" y="302"/>
                      </a:lnTo>
                      <a:lnTo>
                        <a:pt x="252" y="308"/>
                      </a:lnTo>
                      <a:lnTo>
                        <a:pt x="254" y="310"/>
                      </a:lnTo>
                      <a:lnTo>
                        <a:pt x="254" y="312"/>
                      </a:lnTo>
                      <a:lnTo>
                        <a:pt x="250" y="314"/>
                      </a:lnTo>
                      <a:lnTo>
                        <a:pt x="248" y="316"/>
                      </a:lnTo>
                      <a:lnTo>
                        <a:pt x="248" y="320"/>
                      </a:lnTo>
                      <a:lnTo>
                        <a:pt x="246" y="326"/>
                      </a:lnTo>
                      <a:lnTo>
                        <a:pt x="246" y="336"/>
                      </a:lnTo>
                      <a:lnTo>
                        <a:pt x="244" y="350"/>
                      </a:lnTo>
                      <a:lnTo>
                        <a:pt x="244" y="366"/>
                      </a:lnTo>
                      <a:lnTo>
                        <a:pt x="246" y="376"/>
                      </a:lnTo>
                      <a:lnTo>
                        <a:pt x="248" y="386"/>
                      </a:lnTo>
                      <a:lnTo>
                        <a:pt x="256" y="408"/>
                      </a:lnTo>
                      <a:lnTo>
                        <a:pt x="262" y="428"/>
                      </a:lnTo>
                      <a:lnTo>
                        <a:pt x="266" y="438"/>
                      </a:lnTo>
                      <a:lnTo>
                        <a:pt x="266" y="448"/>
                      </a:lnTo>
                    </a:path>
                  </a:pathLst>
                </a:custGeom>
                <a:noFill/>
                <a:ln w="9525">
                  <a:solidFill>
                    <a:srgbClr val="000000"/>
                  </a:solidFill>
                  <a:round/>
                  <a:headEnd/>
                  <a:tailEnd/>
                </a:ln>
              </p:spPr>
              <p:txBody>
                <a:bodyPr/>
                <a:lstStyle/>
                <a:p>
                  <a:endParaRPr lang="es-AR"/>
                </a:p>
              </p:txBody>
            </p:sp>
            <p:sp>
              <p:nvSpPr>
                <p:cNvPr id="74924" name="Freeform 551"/>
                <p:cNvSpPr>
                  <a:spLocks/>
                </p:cNvSpPr>
                <p:nvPr/>
              </p:nvSpPr>
              <p:spPr bwMode="auto">
                <a:xfrm>
                  <a:off x="4450" y="3284"/>
                  <a:ext cx="206" cy="146"/>
                </a:xfrm>
                <a:custGeom>
                  <a:avLst/>
                  <a:gdLst>
                    <a:gd name="T0" fmla="*/ 206 w 206"/>
                    <a:gd name="T1" fmla="*/ 12 h 146"/>
                    <a:gd name="T2" fmla="*/ 184 w 206"/>
                    <a:gd name="T3" fmla="*/ 6 h 146"/>
                    <a:gd name="T4" fmla="*/ 164 w 206"/>
                    <a:gd name="T5" fmla="*/ 2 h 146"/>
                    <a:gd name="T6" fmla="*/ 128 w 206"/>
                    <a:gd name="T7" fmla="*/ 0 h 146"/>
                    <a:gd name="T8" fmla="*/ 100 w 206"/>
                    <a:gd name="T9" fmla="*/ 4 h 146"/>
                    <a:gd name="T10" fmla="*/ 76 w 206"/>
                    <a:gd name="T11" fmla="*/ 18 h 146"/>
                    <a:gd name="T12" fmla="*/ 56 w 206"/>
                    <a:gd name="T13" fmla="*/ 38 h 146"/>
                    <a:gd name="T14" fmla="*/ 36 w 206"/>
                    <a:gd name="T15" fmla="*/ 66 h 146"/>
                    <a:gd name="T16" fmla="*/ 18 w 206"/>
                    <a:gd name="T17" fmla="*/ 102 h 146"/>
                    <a:gd name="T18" fmla="*/ 0 w 206"/>
                    <a:gd name="T19" fmla="*/ 146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74925" name="Freeform 552"/>
                <p:cNvSpPr>
                  <a:spLocks/>
                </p:cNvSpPr>
                <p:nvPr/>
              </p:nvSpPr>
              <p:spPr bwMode="auto">
                <a:xfrm>
                  <a:off x="4710" y="3304"/>
                  <a:ext cx="136" cy="92"/>
                </a:xfrm>
                <a:custGeom>
                  <a:avLst/>
                  <a:gdLst>
                    <a:gd name="T0" fmla="*/ 0 w 136"/>
                    <a:gd name="T1" fmla="*/ 0 h 92"/>
                    <a:gd name="T2" fmla="*/ 22 w 136"/>
                    <a:gd name="T3" fmla="*/ 4 h 92"/>
                    <a:gd name="T4" fmla="*/ 38 w 136"/>
                    <a:gd name="T5" fmla="*/ 8 h 92"/>
                    <a:gd name="T6" fmla="*/ 50 w 136"/>
                    <a:gd name="T7" fmla="*/ 12 h 92"/>
                    <a:gd name="T8" fmla="*/ 60 w 136"/>
                    <a:gd name="T9" fmla="*/ 18 h 92"/>
                    <a:gd name="T10" fmla="*/ 68 w 136"/>
                    <a:gd name="T11" fmla="*/ 24 h 92"/>
                    <a:gd name="T12" fmla="*/ 78 w 136"/>
                    <a:gd name="T13" fmla="*/ 32 h 92"/>
                    <a:gd name="T14" fmla="*/ 90 w 136"/>
                    <a:gd name="T15" fmla="*/ 40 h 92"/>
                    <a:gd name="T16" fmla="*/ 106 w 136"/>
                    <a:gd name="T17" fmla="*/ 52 h 92"/>
                    <a:gd name="T18" fmla="*/ 114 w 136"/>
                    <a:gd name="T19" fmla="*/ 62 h 92"/>
                    <a:gd name="T20" fmla="*/ 118 w 136"/>
                    <a:gd name="T21" fmla="*/ 70 h 92"/>
                    <a:gd name="T22" fmla="*/ 122 w 136"/>
                    <a:gd name="T23" fmla="*/ 74 h 92"/>
                    <a:gd name="T24" fmla="*/ 124 w 136"/>
                    <a:gd name="T25" fmla="*/ 78 h 92"/>
                    <a:gd name="T26" fmla="*/ 128 w 136"/>
                    <a:gd name="T27" fmla="*/ 84 h 92"/>
                    <a:gd name="T28" fmla="*/ 130 w 136"/>
                    <a:gd name="T29" fmla="*/ 86 h 92"/>
                    <a:gd name="T30" fmla="*/ 136 w 136"/>
                    <a:gd name="T31" fmla="*/ 92 h 9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6"/>
                    <a:gd name="T49" fmla="*/ 0 h 92"/>
                    <a:gd name="T50" fmla="*/ 136 w 136"/>
                    <a:gd name="T51" fmla="*/ 92 h 9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6" h="92">
                      <a:moveTo>
                        <a:pt x="0" y="0"/>
                      </a:moveTo>
                      <a:lnTo>
                        <a:pt x="22" y="4"/>
                      </a:lnTo>
                      <a:lnTo>
                        <a:pt x="38" y="8"/>
                      </a:lnTo>
                      <a:lnTo>
                        <a:pt x="50" y="12"/>
                      </a:lnTo>
                      <a:lnTo>
                        <a:pt x="60" y="18"/>
                      </a:lnTo>
                      <a:lnTo>
                        <a:pt x="68" y="24"/>
                      </a:lnTo>
                      <a:lnTo>
                        <a:pt x="78" y="32"/>
                      </a:lnTo>
                      <a:lnTo>
                        <a:pt x="90" y="40"/>
                      </a:lnTo>
                      <a:lnTo>
                        <a:pt x="106" y="52"/>
                      </a:lnTo>
                      <a:lnTo>
                        <a:pt x="114" y="62"/>
                      </a:lnTo>
                      <a:lnTo>
                        <a:pt x="118" y="70"/>
                      </a:lnTo>
                      <a:lnTo>
                        <a:pt x="122" y="74"/>
                      </a:lnTo>
                      <a:lnTo>
                        <a:pt x="124" y="78"/>
                      </a:lnTo>
                      <a:lnTo>
                        <a:pt x="128" y="84"/>
                      </a:lnTo>
                      <a:lnTo>
                        <a:pt x="130" y="86"/>
                      </a:lnTo>
                      <a:lnTo>
                        <a:pt x="136" y="92"/>
                      </a:lnTo>
                    </a:path>
                  </a:pathLst>
                </a:custGeom>
                <a:noFill/>
                <a:ln w="9525">
                  <a:solidFill>
                    <a:srgbClr val="000000"/>
                  </a:solidFill>
                  <a:round/>
                  <a:headEnd/>
                  <a:tailEnd/>
                </a:ln>
              </p:spPr>
              <p:txBody>
                <a:bodyPr/>
                <a:lstStyle/>
                <a:p>
                  <a:endParaRPr lang="es-AR"/>
                </a:p>
              </p:txBody>
            </p:sp>
            <p:sp>
              <p:nvSpPr>
                <p:cNvPr id="74926" name="Freeform 553"/>
                <p:cNvSpPr>
                  <a:spLocks/>
                </p:cNvSpPr>
                <p:nvPr/>
              </p:nvSpPr>
              <p:spPr bwMode="auto">
                <a:xfrm>
                  <a:off x="4542" y="3324"/>
                  <a:ext cx="124" cy="242"/>
                </a:xfrm>
                <a:custGeom>
                  <a:avLst/>
                  <a:gdLst>
                    <a:gd name="T0" fmla="*/ 124 w 124"/>
                    <a:gd name="T1" fmla="*/ 0 h 242"/>
                    <a:gd name="T2" fmla="*/ 110 w 124"/>
                    <a:gd name="T3" fmla="*/ 6 h 242"/>
                    <a:gd name="T4" fmla="*/ 96 w 124"/>
                    <a:gd name="T5" fmla="*/ 14 h 242"/>
                    <a:gd name="T6" fmla="*/ 82 w 124"/>
                    <a:gd name="T7" fmla="*/ 20 h 242"/>
                    <a:gd name="T8" fmla="*/ 70 w 124"/>
                    <a:gd name="T9" fmla="*/ 32 h 242"/>
                    <a:gd name="T10" fmla="*/ 56 w 124"/>
                    <a:gd name="T11" fmla="*/ 56 h 242"/>
                    <a:gd name="T12" fmla="*/ 46 w 124"/>
                    <a:gd name="T13" fmla="*/ 82 h 242"/>
                    <a:gd name="T14" fmla="*/ 38 w 124"/>
                    <a:gd name="T15" fmla="*/ 108 h 242"/>
                    <a:gd name="T16" fmla="*/ 32 w 124"/>
                    <a:gd name="T17" fmla="*/ 136 h 242"/>
                    <a:gd name="T18" fmla="*/ 20 w 124"/>
                    <a:gd name="T19" fmla="*/ 192 h 242"/>
                    <a:gd name="T20" fmla="*/ 12 w 124"/>
                    <a:gd name="T21" fmla="*/ 218 h 242"/>
                    <a:gd name="T22" fmla="*/ 0 w 124"/>
                    <a:gd name="T23" fmla="*/ 242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74927" name="Freeform 554"/>
                <p:cNvSpPr>
                  <a:spLocks/>
                </p:cNvSpPr>
                <p:nvPr/>
              </p:nvSpPr>
              <p:spPr bwMode="auto">
                <a:xfrm>
                  <a:off x="4742" y="3324"/>
                  <a:ext cx="54" cy="136"/>
                </a:xfrm>
                <a:custGeom>
                  <a:avLst/>
                  <a:gdLst>
                    <a:gd name="T0" fmla="*/ 0 w 54"/>
                    <a:gd name="T1" fmla="*/ 0 h 136"/>
                    <a:gd name="T2" fmla="*/ 22 w 54"/>
                    <a:gd name="T3" fmla="*/ 16 h 136"/>
                    <a:gd name="T4" fmla="*/ 36 w 54"/>
                    <a:gd name="T5" fmla="*/ 30 h 136"/>
                    <a:gd name="T6" fmla="*/ 46 w 54"/>
                    <a:gd name="T7" fmla="*/ 42 h 136"/>
                    <a:gd name="T8" fmla="*/ 50 w 54"/>
                    <a:gd name="T9" fmla="*/ 54 h 136"/>
                    <a:gd name="T10" fmla="*/ 54 w 54"/>
                    <a:gd name="T11" fmla="*/ 68 h 136"/>
                    <a:gd name="T12" fmla="*/ 54 w 54"/>
                    <a:gd name="T13" fmla="*/ 84 h 136"/>
                    <a:gd name="T14" fmla="*/ 52 w 54"/>
                    <a:gd name="T15" fmla="*/ 108 h 136"/>
                    <a:gd name="T16" fmla="*/ 52 w 54"/>
                    <a:gd name="T17" fmla="*/ 120 h 136"/>
                    <a:gd name="T18" fmla="*/ 52 w 54"/>
                    <a:gd name="T19" fmla="*/ 136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136"/>
                    <a:gd name="T32" fmla="*/ 54 w 54"/>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136">
                      <a:moveTo>
                        <a:pt x="0" y="0"/>
                      </a:moveTo>
                      <a:lnTo>
                        <a:pt x="22" y="16"/>
                      </a:lnTo>
                      <a:lnTo>
                        <a:pt x="36" y="30"/>
                      </a:lnTo>
                      <a:lnTo>
                        <a:pt x="46" y="42"/>
                      </a:lnTo>
                      <a:lnTo>
                        <a:pt x="50" y="54"/>
                      </a:lnTo>
                      <a:lnTo>
                        <a:pt x="54" y="68"/>
                      </a:lnTo>
                      <a:lnTo>
                        <a:pt x="54" y="84"/>
                      </a:lnTo>
                      <a:lnTo>
                        <a:pt x="52" y="108"/>
                      </a:lnTo>
                      <a:lnTo>
                        <a:pt x="52" y="120"/>
                      </a:lnTo>
                      <a:lnTo>
                        <a:pt x="52" y="136"/>
                      </a:lnTo>
                    </a:path>
                  </a:pathLst>
                </a:custGeom>
                <a:noFill/>
                <a:ln w="9525">
                  <a:solidFill>
                    <a:srgbClr val="000000"/>
                  </a:solidFill>
                  <a:round/>
                  <a:headEnd/>
                  <a:tailEnd/>
                </a:ln>
              </p:spPr>
              <p:txBody>
                <a:bodyPr/>
                <a:lstStyle/>
                <a:p>
                  <a:endParaRPr lang="es-AR"/>
                </a:p>
              </p:txBody>
            </p:sp>
            <p:sp>
              <p:nvSpPr>
                <p:cNvPr id="74928" name="Freeform 555"/>
                <p:cNvSpPr>
                  <a:spLocks/>
                </p:cNvSpPr>
                <p:nvPr/>
              </p:nvSpPr>
              <p:spPr bwMode="auto">
                <a:xfrm>
                  <a:off x="4688" y="3336"/>
                  <a:ext cx="26" cy="198"/>
                </a:xfrm>
                <a:custGeom>
                  <a:avLst/>
                  <a:gdLst>
                    <a:gd name="T0" fmla="*/ 0 w 26"/>
                    <a:gd name="T1" fmla="*/ 0 h 198"/>
                    <a:gd name="T2" fmla="*/ 10 w 26"/>
                    <a:gd name="T3" fmla="*/ 30 h 198"/>
                    <a:gd name="T4" fmla="*/ 22 w 26"/>
                    <a:gd name="T5" fmla="*/ 62 h 198"/>
                    <a:gd name="T6" fmla="*/ 26 w 26"/>
                    <a:gd name="T7" fmla="*/ 80 h 198"/>
                    <a:gd name="T8" fmla="*/ 26 w 26"/>
                    <a:gd name="T9" fmla="*/ 102 h 198"/>
                    <a:gd name="T10" fmla="*/ 24 w 26"/>
                    <a:gd name="T11" fmla="*/ 124 h 198"/>
                    <a:gd name="T12" fmla="*/ 22 w 26"/>
                    <a:gd name="T13" fmla="*/ 146 h 198"/>
                    <a:gd name="T14" fmla="*/ 18 w 26"/>
                    <a:gd name="T15" fmla="*/ 166 h 198"/>
                    <a:gd name="T16" fmla="*/ 14 w 26"/>
                    <a:gd name="T17" fmla="*/ 182 h 198"/>
                    <a:gd name="T18" fmla="*/ 12 w 26"/>
                    <a:gd name="T19" fmla="*/ 194 h 198"/>
                    <a:gd name="T20" fmla="*/ 10 w 26"/>
                    <a:gd name="T21" fmla="*/ 196 h 198"/>
                    <a:gd name="T22" fmla="*/ 10 w 26"/>
                    <a:gd name="T23" fmla="*/ 198 h 1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198"/>
                    <a:gd name="T38" fmla="*/ 26 w 26"/>
                    <a:gd name="T39" fmla="*/ 198 h 1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198">
                      <a:moveTo>
                        <a:pt x="0" y="0"/>
                      </a:moveTo>
                      <a:lnTo>
                        <a:pt x="10" y="30"/>
                      </a:lnTo>
                      <a:lnTo>
                        <a:pt x="22" y="62"/>
                      </a:lnTo>
                      <a:lnTo>
                        <a:pt x="26" y="80"/>
                      </a:lnTo>
                      <a:lnTo>
                        <a:pt x="26" y="102"/>
                      </a:lnTo>
                      <a:lnTo>
                        <a:pt x="24" y="124"/>
                      </a:lnTo>
                      <a:lnTo>
                        <a:pt x="22" y="146"/>
                      </a:lnTo>
                      <a:lnTo>
                        <a:pt x="18" y="166"/>
                      </a:lnTo>
                      <a:lnTo>
                        <a:pt x="14" y="182"/>
                      </a:lnTo>
                      <a:lnTo>
                        <a:pt x="12" y="194"/>
                      </a:lnTo>
                      <a:lnTo>
                        <a:pt x="10" y="196"/>
                      </a:lnTo>
                      <a:lnTo>
                        <a:pt x="10" y="198"/>
                      </a:lnTo>
                    </a:path>
                  </a:pathLst>
                </a:custGeom>
                <a:noFill/>
                <a:ln w="9525">
                  <a:solidFill>
                    <a:srgbClr val="000000"/>
                  </a:solidFill>
                  <a:round/>
                  <a:headEnd/>
                  <a:tailEnd/>
                </a:ln>
              </p:spPr>
              <p:txBody>
                <a:bodyPr/>
                <a:lstStyle/>
                <a:p>
                  <a:endParaRPr lang="es-AR"/>
                </a:p>
              </p:txBody>
            </p:sp>
            <p:sp>
              <p:nvSpPr>
                <p:cNvPr id="74929" name="Freeform 556"/>
                <p:cNvSpPr>
                  <a:spLocks/>
                </p:cNvSpPr>
                <p:nvPr/>
              </p:nvSpPr>
              <p:spPr bwMode="auto">
                <a:xfrm>
                  <a:off x="4496" y="3304"/>
                  <a:ext cx="160" cy="216"/>
                </a:xfrm>
                <a:custGeom>
                  <a:avLst/>
                  <a:gdLst>
                    <a:gd name="T0" fmla="*/ 160 w 160"/>
                    <a:gd name="T1" fmla="*/ 0 h 216"/>
                    <a:gd name="T2" fmla="*/ 144 w 160"/>
                    <a:gd name="T3" fmla="*/ 2 h 216"/>
                    <a:gd name="T4" fmla="*/ 128 w 160"/>
                    <a:gd name="T5" fmla="*/ 4 h 216"/>
                    <a:gd name="T6" fmla="*/ 114 w 160"/>
                    <a:gd name="T7" fmla="*/ 6 h 216"/>
                    <a:gd name="T8" fmla="*/ 98 w 160"/>
                    <a:gd name="T9" fmla="*/ 10 h 216"/>
                    <a:gd name="T10" fmla="*/ 84 w 160"/>
                    <a:gd name="T11" fmla="*/ 16 h 216"/>
                    <a:gd name="T12" fmla="*/ 72 w 160"/>
                    <a:gd name="T13" fmla="*/ 24 h 216"/>
                    <a:gd name="T14" fmla="*/ 62 w 160"/>
                    <a:gd name="T15" fmla="*/ 36 h 216"/>
                    <a:gd name="T16" fmla="*/ 52 w 160"/>
                    <a:gd name="T17" fmla="*/ 54 h 216"/>
                    <a:gd name="T18" fmla="*/ 50 w 160"/>
                    <a:gd name="T19" fmla="*/ 60 h 216"/>
                    <a:gd name="T20" fmla="*/ 48 w 160"/>
                    <a:gd name="T21" fmla="*/ 66 h 216"/>
                    <a:gd name="T22" fmla="*/ 48 w 160"/>
                    <a:gd name="T23" fmla="*/ 76 h 216"/>
                    <a:gd name="T24" fmla="*/ 46 w 160"/>
                    <a:gd name="T25" fmla="*/ 88 h 216"/>
                    <a:gd name="T26" fmla="*/ 40 w 160"/>
                    <a:gd name="T27" fmla="*/ 114 h 216"/>
                    <a:gd name="T28" fmla="*/ 36 w 160"/>
                    <a:gd name="T29" fmla="*/ 142 h 216"/>
                    <a:gd name="T30" fmla="*/ 28 w 160"/>
                    <a:gd name="T31" fmla="*/ 170 h 216"/>
                    <a:gd name="T32" fmla="*/ 20 w 160"/>
                    <a:gd name="T33" fmla="*/ 194 h 216"/>
                    <a:gd name="T34" fmla="*/ 16 w 160"/>
                    <a:gd name="T35" fmla="*/ 202 h 216"/>
                    <a:gd name="T36" fmla="*/ 12 w 160"/>
                    <a:gd name="T37" fmla="*/ 210 h 216"/>
                    <a:gd name="T38" fmla="*/ 6 w 160"/>
                    <a:gd name="T39" fmla="*/ 214 h 216"/>
                    <a:gd name="T40" fmla="*/ 0 w 160"/>
                    <a:gd name="T41" fmla="*/ 216 h 2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0"/>
                    <a:gd name="T64" fmla="*/ 0 h 216"/>
                    <a:gd name="T65" fmla="*/ 160 w 160"/>
                    <a:gd name="T66" fmla="*/ 216 h 2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0" h="216">
                      <a:moveTo>
                        <a:pt x="160" y="0"/>
                      </a:moveTo>
                      <a:lnTo>
                        <a:pt x="144" y="2"/>
                      </a:lnTo>
                      <a:lnTo>
                        <a:pt x="128" y="4"/>
                      </a:lnTo>
                      <a:lnTo>
                        <a:pt x="114" y="6"/>
                      </a:lnTo>
                      <a:lnTo>
                        <a:pt x="98" y="10"/>
                      </a:lnTo>
                      <a:lnTo>
                        <a:pt x="84" y="16"/>
                      </a:lnTo>
                      <a:lnTo>
                        <a:pt x="72" y="24"/>
                      </a:lnTo>
                      <a:lnTo>
                        <a:pt x="62" y="36"/>
                      </a:lnTo>
                      <a:lnTo>
                        <a:pt x="52" y="54"/>
                      </a:lnTo>
                      <a:lnTo>
                        <a:pt x="50" y="60"/>
                      </a:lnTo>
                      <a:lnTo>
                        <a:pt x="48" y="66"/>
                      </a:lnTo>
                      <a:lnTo>
                        <a:pt x="48" y="76"/>
                      </a:lnTo>
                      <a:lnTo>
                        <a:pt x="46" y="88"/>
                      </a:lnTo>
                      <a:lnTo>
                        <a:pt x="40" y="114"/>
                      </a:lnTo>
                      <a:lnTo>
                        <a:pt x="36" y="142"/>
                      </a:lnTo>
                      <a:lnTo>
                        <a:pt x="28" y="170"/>
                      </a:lnTo>
                      <a:lnTo>
                        <a:pt x="20" y="194"/>
                      </a:lnTo>
                      <a:lnTo>
                        <a:pt x="16" y="202"/>
                      </a:lnTo>
                      <a:lnTo>
                        <a:pt x="12" y="210"/>
                      </a:lnTo>
                      <a:lnTo>
                        <a:pt x="6" y="214"/>
                      </a:lnTo>
                      <a:lnTo>
                        <a:pt x="0" y="216"/>
                      </a:lnTo>
                    </a:path>
                  </a:pathLst>
                </a:custGeom>
                <a:noFill/>
                <a:ln w="9525">
                  <a:solidFill>
                    <a:srgbClr val="000000"/>
                  </a:solidFill>
                  <a:round/>
                  <a:headEnd/>
                  <a:tailEnd/>
                </a:ln>
              </p:spPr>
              <p:txBody>
                <a:bodyPr/>
                <a:lstStyle/>
                <a:p>
                  <a:endParaRPr lang="es-AR"/>
                </a:p>
              </p:txBody>
            </p:sp>
            <p:sp>
              <p:nvSpPr>
                <p:cNvPr id="74930" name="Freeform 557"/>
                <p:cNvSpPr>
                  <a:spLocks/>
                </p:cNvSpPr>
                <p:nvPr/>
              </p:nvSpPr>
              <p:spPr bwMode="auto">
                <a:xfrm>
                  <a:off x="4710" y="3304"/>
                  <a:ext cx="222" cy="146"/>
                </a:xfrm>
                <a:custGeom>
                  <a:avLst/>
                  <a:gdLst>
                    <a:gd name="T0" fmla="*/ 0 w 222"/>
                    <a:gd name="T1" fmla="*/ 0 h 146"/>
                    <a:gd name="T2" fmla="*/ 22 w 222"/>
                    <a:gd name="T3" fmla="*/ 4 h 146"/>
                    <a:gd name="T4" fmla="*/ 38 w 222"/>
                    <a:gd name="T5" fmla="*/ 8 h 146"/>
                    <a:gd name="T6" fmla="*/ 48 w 222"/>
                    <a:gd name="T7" fmla="*/ 12 h 146"/>
                    <a:gd name="T8" fmla="*/ 58 w 222"/>
                    <a:gd name="T9" fmla="*/ 18 h 146"/>
                    <a:gd name="T10" fmla="*/ 68 w 222"/>
                    <a:gd name="T11" fmla="*/ 24 h 146"/>
                    <a:gd name="T12" fmla="*/ 76 w 222"/>
                    <a:gd name="T13" fmla="*/ 32 h 146"/>
                    <a:gd name="T14" fmla="*/ 90 w 222"/>
                    <a:gd name="T15" fmla="*/ 40 h 146"/>
                    <a:gd name="T16" fmla="*/ 106 w 222"/>
                    <a:gd name="T17" fmla="*/ 52 h 146"/>
                    <a:gd name="T18" fmla="*/ 114 w 222"/>
                    <a:gd name="T19" fmla="*/ 68 h 146"/>
                    <a:gd name="T20" fmla="*/ 120 w 222"/>
                    <a:gd name="T21" fmla="*/ 76 h 146"/>
                    <a:gd name="T22" fmla="*/ 126 w 222"/>
                    <a:gd name="T23" fmla="*/ 82 h 146"/>
                    <a:gd name="T24" fmla="*/ 134 w 222"/>
                    <a:gd name="T25" fmla="*/ 86 h 146"/>
                    <a:gd name="T26" fmla="*/ 142 w 222"/>
                    <a:gd name="T27" fmla="*/ 88 h 146"/>
                    <a:gd name="T28" fmla="*/ 150 w 222"/>
                    <a:gd name="T29" fmla="*/ 90 h 146"/>
                    <a:gd name="T30" fmla="*/ 158 w 222"/>
                    <a:gd name="T31" fmla="*/ 94 h 146"/>
                    <a:gd name="T32" fmla="*/ 178 w 222"/>
                    <a:gd name="T33" fmla="*/ 104 h 146"/>
                    <a:gd name="T34" fmla="*/ 194 w 222"/>
                    <a:gd name="T35" fmla="*/ 118 h 146"/>
                    <a:gd name="T36" fmla="*/ 222 w 222"/>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146"/>
                    <a:gd name="T59" fmla="*/ 222 w 222"/>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146">
                      <a:moveTo>
                        <a:pt x="0" y="0"/>
                      </a:moveTo>
                      <a:lnTo>
                        <a:pt x="22" y="4"/>
                      </a:lnTo>
                      <a:lnTo>
                        <a:pt x="38" y="8"/>
                      </a:lnTo>
                      <a:lnTo>
                        <a:pt x="48" y="12"/>
                      </a:lnTo>
                      <a:lnTo>
                        <a:pt x="58" y="18"/>
                      </a:lnTo>
                      <a:lnTo>
                        <a:pt x="68" y="24"/>
                      </a:lnTo>
                      <a:lnTo>
                        <a:pt x="76" y="32"/>
                      </a:lnTo>
                      <a:lnTo>
                        <a:pt x="90" y="40"/>
                      </a:lnTo>
                      <a:lnTo>
                        <a:pt x="106" y="52"/>
                      </a:lnTo>
                      <a:lnTo>
                        <a:pt x="114" y="68"/>
                      </a:lnTo>
                      <a:lnTo>
                        <a:pt x="120" y="76"/>
                      </a:lnTo>
                      <a:lnTo>
                        <a:pt x="126" y="82"/>
                      </a:lnTo>
                      <a:lnTo>
                        <a:pt x="134" y="86"/>
                      </a:lnTo>
                      <a:lnTo>
                        <a:pt x="142" y="88"/>
                      </a:lnTo>
                      <a:lnTo>
                        <a:pt x="150" y="90"/>
                      </a:lnTo>
                      <a:lnTo>
                        <a:pt x="158" y="94"/>
                      </a:lnTo>
                      <a:lnTo>
                        <a:pt x="178" y="104"/>
                      </a:lnTo>
                      <a:lnTo>
                        <a:pt x="194" y="118"/>
                      </a:lnTo>
                      <a:lnTo>
                        <a:pt x="222" y="146"/>
                      </a:lnTo>
                    </a:path>
                  </a:pathLst>
                </a:custGeom>
                <a:noFill/>
                <a:ln w="9525">
                  <a:solidFill>
                    <a:srgbClr val="000000"/>
                  </a:solidFill>
                  <a:round/>
                  <a:headEnd/>
                  <a:tailEnd/>
                </a:ln>
              </p:spPr>
              <p:txBody>
                <a:bodyPr/>
                <a:lstStyle/>
                <a:p>
                  <a:endParaRPr lang="es-AR"/>
                </a:p>
              </p:txBody>
            </p:sp>
            <p:sp>
              <p:nvSpPr>
                <p:cNvPr id="74931" name="Freeform 558"/>
                <p:cNvSpPr>
                  <a:spLocks/>
                </p:cNvSpPr>
                <p:nvPr/>
              </p:nvSpPr>
              <p:spPr bwMode="auto">
                <a:xfrm>
                  <a:off x="4710" y="3356"/>
                  <a:ext cx="78" cy="146"/>
                </a:xfrm>
                <a:custGeom>
                  <a:avLst/>
                  <a:gdLst>
                    <a:gd name="T0" fmla="*/ 0 w 78"/>
                    <a:gd name="T1" fmla="*/ 0 h 146"/>
                    <a:gd name="T2" fmla="*/ 16 w 78"/>
                    <a:gd name="T3" fmla="*/ 8 h 146"/>
                    <a:gd name="T4" fmla="*/ 24 w 78"/>
                    <a:gd name="T5" fmla="*/ 14 h 146"/>
                    <a:gd name="T6" fmla="*/ 30 w 78"/>
                    <a:gd name="T7" fmla="*/ 20 h 146"/>
                    <a:gd name="T8" fmla="*/ 32 w 78"/>
                    <a:gd name="T9" fmla="*/ 24 h 146"/>
                    <a:gd name="T10" fmla="*/ 36 w 78"/>
                    <a:gd name="T11" fmla="*/ 34 h 146"/>
                    <a:gd name="T12" fmla="*/ 40 w 78"/>
                    <a:gd name="T13" fmla="*/ 48 h 146"/>
                    <a:gd name="T14" fmla="*/ 46 w 78"/>
                    <a:gd name="T15" fmla="*/ 62 h 146"/>
                    <a:gd name="T16" fmla="*/ 52 w 78"/>
                    <a:gd name="T17" fmla="*/ 78 h 146"/>
                    <a:gd name="T18" fmla="*/ 56 w 78"/>
                    <a:gd name="T19" fmla="*/ 94 h 146"/>
                    <a:gd name="T20" fmla="*/ 60 w 78"/>
                    <a:gd name="T21" fmla="*/ 106 h 146"/>
                    <a:gd name="T22" fmla="*/ 64 w 78"/>
                    <a:gd name="T23" fmla="*/ 114 h 146"/>
                    <a:gd name="T24" fmla="*/ 70 w 78"/>
                    <a:gd name="T25" fmla="*/ 124 h 146"/>
                    <a:gd name="T26" fmla="*/ 76 w 78"/>
                    <a:gd name="T27" fmla="*/ 134 h 146"/>
                    <a:gd name="T28" fmla="*/ 78 w 78"/>
                    <a:gd name="T29" fmla="*/ 142 h 146"/>
                    <a:gd name="T30" fmla="*/ 78 w 78"/>
                    <a:gd name="T31" fmla="*/ 146 h 146"/>
                    <a:gd name="T32" fmla="*/ 74 w 78"/>
                    <a:gd name="T33" fmla="*/ 146 h 146"/>
                    <a:gd name="T34" fmla="*/ 70 w 78"/>
                    <a:gd name="T35" fmla="*/ 146 h 146"/>
                    <a:gd name="T36" fmla="*/ 64 w 78"/>
                    <a:gd name="T37" fmla="*/ 146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
                    <a:gd name="T58" fmla="*/ 0 h 146"/>
                    <a:gd name="T59" fmla="*/ 78 w 78"/>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 h="146">
                      <a:moveTo>
                        <a:pt x="0" y="0"/>
                      </a:moveTo>
                      <a:lnTo>
                        <a:pt x="16" y="8"/>
                      </a:lnTo>
                      <a:lnTo>
                        <a:pt x="24" y="14"/>
                      </a:lnTo>
                      <a:lnTo>
                        <a:pt x="30" y="20"/>
                      </a:lnTo>
                      <a:lnTo>
                        <a:pt x="32" y="24"/>
                      </a:lnTo>
                      <a:lnTo>
                        <a:pt x="36" y="34"/>
                      </a:lnTo>
                      <a:lnTo>
                        <a:pt x="40" y="48"/>
                      </a:lnTo>
                      <a:lnTo>
                        <a:pt x="46" y="62"/>
                      </a:lnTo>
                      <a:lnTo>
                        <a:pt x="52" y="78"/>
                      </a:lnTo>
                      <a:lnTo>
                        <a:pt x="56" y="94"/>
                      </a:lnTo>
                      <a:lnTo>
                        <a:pt x="60" y="106"/>
                      </a:lnTo>
                      <a:lnTo>
                        <a:pt x="64" y="114"/>
                      </a:lnTo>
                      <a:lnTo>
                        <a:pt x="70" y="124"/>
                      </a:lnTo>
                      <a:lnTo>
                        <a:pt x="76" y="134"/>
                      </a:lnTo>
                      <a:lnTo>
                        <a:pt x="78" y="142"/>
                      </a:lnTo>
                      <a:lnTo>
                        <a:pt x="78" y="146"/>
                      </a:lnTo>
                      <a:lnTo>
                        <a:pt x="74" y="146"/>
                      </a:lnTo>
                      <a:lnTo>
                        <a:pt x="70" y="146"/>
                      </a:lnTo>
                      <a:lnTo>
                        <a:pt x="64" y="146"/>
                      </a:lnTo>
                    </a:path>
                  </a:pathLst>
                </a:custGeom>
                <a:noFill/>
                <a:ln w="9525">
                  <a:solidFill>
                    <a:srgbClr val="000000"/>
                  </a:solidFill>
                  <a:round/>
                  <a:headEnd/>
                  <a:tailEnd/>
                </a:ln>
              </p:spPr>
              <p:txBody>
                <a:bodyPr/>
                <a:lstStyle/>
                <a:p>
                  <a:endParaRPr lang="es-AR"/>
                </a:p>
              </p:txBody>
            </p:sp>
            <p:sp>
              <p:nvSpPr>
                <p:cNvPr id="74932" name="Freeform 559"/>
                <p:cNvSpPr>
                  <a:spLocks/>
                </p:cNvSpPr>
                <p:nvPr/>
              </p:nvSpPr>
              <p:spPr bwMode="auto">
                <a:xfrm>
                  <a:off x="4646" y="3366"/>
                  <a:ext cx="50" cy="344"/>
                </a:xfrm>
                <a:custGeom>
                  <a:avLst/>
                  <a:gdLst>
                    <a:gd name="T0" fmla="*/ 42 w 50"/>
                    <a:gd name="T1" fmla="*/ 0 h 344"/>
                    <a:gd name="T2" fmla="*/ 48 w 50"/>
                    <a:gd name="T3" fmla="*/ 28 h 344"/>
                    <a:gd name="T4" fmla="*/ 50 w 50"/>
                    <a:gd name="T5" fmla="*/ 58 h 344"/>
                    <a:gd name="T6" fmla="*/ 48 w 50"/>
                    <a:gd name="T7" fmla="*/ 86 h 344"/>
                    <a:gd name="T8" fmla="*/ 42 w 50"/>
                    <a:gd name="T9" fmla="*/ 116 h 344"/>
                    <a:gd name="T10" fmla="*/ 34 w 50"/>
                    <a:gd name="T11" fmla="*/ 144 h 344"/>
                    <a:gd name="T12" fmla="*/ 26 w 50"/>
                    <a:gd name="T13" fmla="*/ 174 h 344"/>
                    <a:gd name="T14" fmla="*/ 18 w 50"/>
                    <a:gd name="T15" fmla="*/ 202 h 344"/>
                    <a:gd name="T16" fmla="*/ 10 w 50"/>
                    <a:gd name="T17" fmla="*/ 230 h 344"/>
                    <a:gd name="T18" fmla="*/ 12 w 50"/>
                    <a:gd name="T19" fmla="*/ 248 h 344"/>
                    <a:gd name="T20" fmla="*/ 14 w 50"/>
                    <a:gd name="T21" fmla="*/ 262 h 344"/>
                    <a:gd name="T22" fmla="*/ 18 w 50"/>
                    <a:gd name="T23" fmla="*/ 274 h 344"/>
                    <a:gd name="T24" fmla="*/ 20 w 50"/>
                    <a:gd name="T25" fmla="*/ 284 h 344"/>
                    <a:gd name="T26" fmla="*/ 24 w 50"/>
                    <a:gd name="T27" fmla="*/ 300 h 344"/>
                    <a:gd name="T28" fmla="*/ 26 w 50"/>
                    <a:gd name="T29" fmla="*/ 308 h 344"/>
                    <a:gd name="T30" fmla="*/ 26 w 50"/>
                    <a:gd name="T31" fmla="*/ 316 h 344"/>
                    <a:gd name="T32" fmla="*/ 22 w 50"/>
                    <a:gd name="T33" fmla="*/ 322 h 344"/>
                    <a:gd name="T34" fmla="*/ 14 w 50"/>
                    <a:gd name="T35" fmla="*/ 330 h 344"/>
                    <a:gd name="T36" fmla="*/ 0 w 50"/>
                    <a:gd name="T37" fmla="*/ 344 h 3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0"/>
                    <a:gd name="T58" fmla="*/ 0 h 344"/>
                    <a:gd name="T59" fmla="*/ 50 w 50"/>
                    <a:gd name="T60" fmla="*/ 344 h 34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0" h="344">
                      <a:moveTo>
                        <a:pt x="42" y="0"/>
                      </a:moveTo>
                      <a:lnTo>
                        <a:pt x="48" y="28"/>
                      </a:lnTo>
                      <a:lnTo>
                        <a:pt x="50" y="58"/>
                      </a:lnTo>
                      <a:lnTo>
                        <a:pt x="48" y="86"/>
                      </a:lnTo>
                      <a:lnTo>
                        <a:pt x="42" y="116"/>
                      </a:lnTo>
                      <a:lnTo>
                        <a:pt x="34" y="144"/>
                      </a:lnTo>
                      <a:lnTo>
                        <a:pt x="26" y="174"/>
                      </a:lnTo>
                      <a:lnTo>
                        <a:pt x="18" y="202"/>
                      </a:lnTo>
                      <a:lnTo>
                        <a:pt x="10" y="230"/>
                      </a:lnTo>
                      <a:lnTo>
                        <a:pt x="12" y="248"/>
                      </a:lnTo>
                      <a:lnTo>
                        <a:pt x="14" y="262"/>
                      </a:lnTo>
                      <a:lnTo>
                        <a:pt x="18" y="274"/>
                      </a:lnTo>
                      <a:lnTo>
                        <a:pt x="20" y="284"/>
                      </a:lnTo>
                      <a:lnTo>
                        <a:pt x="24" y="300"/>
                      </a:lnTo>
                      <a:lnTo>
                        <a:pt x="26" y="308"/>
                      </a:lnTo>
                      <a:lnTo>
                        <a:pt x="26" y="316"/>
                      </a:lnTo>
                      <a:lnTo>
                        <a:pt x="22" y="322"/>
                      </a:lnTo>
                      <a:lnTo>
                        <a:pt x="14" y="330"/>
                      </a:lnTo>
                      <a:lnTo>
                        <a:pt x="0" y="344"/>
                      </a:lnTo>
                    </a:path>
                  </a:pathLst>
                </a:custGeom>
                <a:noFill/>
                <a:ln w="9525">
                  <a:solidFill>
                    <a:srgbClr val="000000"/>
                  </a:solidFill>
                  <a:round/>
                  <a:headEnd/>
                  <a:tailEnd/>
                </a:ln>
              </p:spPr>
              <p:txBody>
                <a:bodyPr/>
                <a:lstStyle/>
                <a:p>
                  <a:endParaRPr lang="es-AR"/>
                </a:p>
              </p:txBody>
            </p:sp>
          </p:grpSp>
        </p:grpSp>
        <p:grpSp>
          <p:nvGrpSpPr>
            <p:cNvPr id="74879" name="Group 560"/>
            <p:cNvGrpSpPr>
              <a:grpSpLocks/>
            </p:cNvGrpSpPr>
            <p:nvPr/>
          </p:nvGrpSpPr>
          <p:grpSpPr bwMode="auto">
            <a:xfrm>
              <a:off x="1504" y="3146"/>
              <a:ext cx="1670" cy="118"/>
              <a:chOff x="3424" y="3146"/>
              <a:chExt cx="1670" cy="118"/>
            </a:xfrm>
          </p:grpSpPr>
          <p:sp>
            <p:nvSpPr>
              <p:cNvPr id="74890" name="Freeform 561"/>
              <p:cNvSpPr>
                <a:spLocks/>
              </p:cNvSpPr>
              <p:nvPr/>
            </p:nvSpPr>
            <p:spPr bwMode="auto">
              <a:xfrm>
                <a:off x="3814" y="3210"/>
                <a:ext cx="280" cy="54"/>
              </a:xfrm>
              <a:custGeom>
                <a:avLst/>
                <a:gdLst>
                  <a:gd name="T0" fmla="*/ 2 w 280"/>
                  <a:gd name="T1" fmla="*/ 0 h 54"/>
                  <a:gd name="T2" fmla="*/ 0 w 280"/>
                  <a:gd name="T3" fmla="*/ 24 h 54"/>
                  <a:gd name="T4" fmla="*/ 278 w 280"/>
                  <a:gd name="T5" fmla="*/ 54 h 54"/>
                  <a:gd name="T6" fmla="*/ 280 w 280"/>
                  <a:gd name="T7" fmla="*/ 30 h 54"/>
                  <a:gd name="T8" fmla="*/ 2 w 280"/>
                  <a:gd name="T9" fmla="*/ 0 h 54"/>
                  <a:gd name="T10" fmla="*/ 0 60000 65536"/>
                  <a:gd name="T11" fmla="*/ 0 60000 65536"/>
                  <a:gd name="T12" fmla="*/ 0 60000 65536"/>
                  <a:gd name="T13" fmla="*/ 0 60000 65536"/>
                  <a:gd name="T14" fmla="*/ 0 60000 65536"/>
                  <a:gd name="T15" fmla="*/ 0 w 280"/>
                  <a:gd name="T16" fmla="*/ 0 h 54"/>
                  <a:gd name="T17" fmla="*/ 280 w 280"/>
                  <a:gd name="T18" fmla="*/ 54 h 54"/>
                </a:gdLst>
                <a:ahLst/>
                <a:cxnLst>
                  <a:cxn ang="T10">
                    <a:pos x="T0" y="T1"/>
                  </a:cxn>
                  <a:cxn ang="T11">
                    <a:pos x="T2" y="T3"/>
                  </a:cxn>
                  <a:cxn ang="T12">
                    <a:pos x="T4" y="T5"/>
                  </a:cxn>
                  <a:cxn ang="T13">
                    <a:pos x="T6" y="T7"/>
                  </a:cxn>
                  <a:cxn ang="T14">
                    <a:pos x="T8" y="T9"/>
                  </a:cxn>
                </a:cxnLst>
                <a:rect l="T15" t="T16" r="T17" b="T18"/>
                <a:pathLst>
                  <a:path w="280" h="54">
                    <a:moveTo>
                      <a:pt x="2" y="0"/>
                    </a:moveTo>
                    <a:lnTo>
                      <a:pt x="0" y="24"/>
                    </a:lnTo>
                    <a:lnTo>
                      <a:pt x="278" y="54"/>
                    </a:lnTo>
                    <a:lnTo>
                      <a:pt x="280" y="30"/>
                    </a:lnTo>
                    <a:lnTo>
                      <a:pt x="2" y="0"/>
                    </a:lnTo>
                    <a:close/>
                  </a:path>
                </a:pathLst>
              </a:custGeom>
              <a:solidFill>
                <a:srgbClr val="FF9900"/>
              </a:solidFill>
              <a:ln w="9525">
                <a:noFill/>
                <a:round/>
                <a:headEnd/>
                <a:tailEnd/>
              </a:ln>
            </p:spPr>
            <p:txBody>
              <a:bodyPr/>
              <a:lstStyle/>
              <a:p>
                <a:endParaRPr lang="es-AR"/>
              </a:p>
            </p:txBody>
          </p:sp>
          <p:sp>
            <p:nvSpPr>
              <p:cNvPr id="74891" name="Freeform 562"/>
              <p:cNvSpPr>
                <a:spLocks/>
              </p:cNvSpPr>
              <p:nvPr/>
            </p:nvSpPr>
            <p:spPr bwMode="auto">
              <a:xfrm>
                <a:off x="3812" y="3176"/>
                <a:ext cx="284" cy="88"/>
              </a:xfrm>
              <a:custGeom>
                <a:avLst/>
                <a:gdLst>
                  <a:gd name="T0" fmla="*/ 0 w 284"/>
                  <a:gd name="T1" fmla="*/ 64 h 88"/>
                  <a:gd name="T2" fmla="*/ 6 w 284"/>
                  <a:gd name="T3" fmla="*/ 88 h 88"/>
                  <a:gd name="T4" fmla="*/ 284 w 284"/>
                  <a:gd name="T5" fmla="*/ 24 h 88"/>
                  <a:gd name="T6" fmla="*/ 278 w 284"/>
                  <a:gd name="T7" fmla="*/ 0 h 88"/>
                  <a:gd name="T8" fmla="*/ 0 w 284"/>
                  <a:gd name="T9" fmla="*/ 64 h 88"/>
                  <a:gd name="T10" fmla="*/ 0 60000 65536"/>
                  <a:gd name="T11" fmla="*/ 0 60000 65536"/>
                  <a:gd name="T12" fmla="*/ 0 60000 65536"/>
                  <a:gd name="T13" fmla="*/ 0 60000 65536"/>
                  <a:gd name="T14" fmla="*/ 0 60000 65536"/>
                  <a:gd name="T15" fmla="*/ 0 w 284"/>
                  <a:gd name="T16" fmla="*/ 0 h 88"/>
                  <a:gd name="T17" fmla="*/ 284 w 284"/>
                  <a:gd name="T18" fmla="*/ 88 h 88"/>
                </a:gdLst>
                <a:ahLst/>
                <a:cxnLst>
                  <a:cxn ang="T10">
                    <a:pos x="T0" y="T1"/>
                  </a:cxn>
                  <a:cxn ang="T11">
                    <a:pos x="T2" y="T3"/>
                  </a:cxn>
                  <a:cxn ang="T12">
                    <a:pos x="T4" y="T5"/>
                  </a:cxn>
                  <a:cxn ang="T13">
                    <a:pos x="T6" y="T7"/>
                  </a:cxn>
                  <a:cxn ang="T14">
                    <a:pos x="T8" y="T9"/>
                  </a:cxn>
                </a:cxnLst>
                <a:rect l="T15" t="T16" r="T17" b="T18"/>
                <a:pathLst>
                  <a:path w="284" h="88">
                    <a:moveTo>
                      <a:pt x="0" y="64"/>
                    </a:moveTo>
                    <a:lnTo>
                      <a:pt x="6" y="88"/>
                    </a:lnTo>
                    <a:lnTo>
                      <a:pt x="284" y="24"/>
                    </a:lnTo>
                    <a:lnTo>
                      <a:pt x="278" y="0"/>
                    </a:lnTo>
                    <a:lnTo>
                      <a:pt x="0" y="64"/>
                    </a:lnTo>
                    <a:close/>
                  </a:path>
                </a:pathLst>
              </a:custGeom>
              <a:solidFill>
                <a:srgbClr val="FF9900"/>
              </a:solidFill>
              <a:ln w="9525">
                <a:noFill/>
                <a:round/>
                <a:headEnd/>
                <a:tailEnd/>
              </a:ln>
            </p:spPr>
            <p:txBody>
              <a:bodyPr/>
              <a:lstStyle/>
              <a:p>
                <a:endParaRPr lang="es-AR"/>
              </a:p>
            </p:txBody>
          </p:sp>
          <p:sp>
            <p:nvSpPr>
              <p:cNvPr id="74892" name="Freeform 563"/>
              <p:cNvSpPr>
                <a:spLocks/>
              </p:cNvSpPr>
              <p:nvPr/>
            </p:nvSpPr>
            <p:spPr bwMode="auto">
              <a:xfrm>
                <a:off x="4148" y="3176"/>
                <a:ext cx="278" cy="56"/>
              </a:xfrm>
              <a:custGeom>
                <a:avLst/>
                <a:gdLst>
                  <a:gd name="T0" fmla="*/ 0 w 278"/>
                  <a:gd name="T1" fmla="*/ 32 h 56"/>
                  <a:gd name="T2" fmla="*/ 2 w 278"/>
                  <a:gd name="T3" fmla="*/ 56 h 56"/>
                  <a:gd name="T4" fmla="*/ 278 w 278"/>
                  <a:gd name="T5" fmla="*/ 24 h 56"/>
                  <a:gd name="T6" fmla="*/ 276 w 278"/>
                  <a:gd name="T7" fmla="*/ 0 h 56"/>
                  <a:gd name="T8" fmla="*/ 0 w 278"/>
                  <a:gd name="T9" fmla="*/ 32 h 56"/>
                  <a:gd name="T10" fmla="*/ 0 60000 65536"/>
                  <a:gd name="T11" fmla="*/ 0 60000 65536"/>
                  <a:gd name="T12" fmla="*/ 0 60000 65536"/>
                  <a:gd name="T13" fmla="*/ 0 60000 65536"/>
                  <a:gd name="T14" fmla="*/ 0 60000 65536"/>
                  <a:gd name="T15" fmla="*/ 0 w 278"/>
                  <a:gd name="T16" fmla="*/ 0 h 56"/>
                  <a:gd name="T17" fmla="*/ 278 w 278"/>
                  <a:gd name="T18" fmla="*/ 56 h 56"/>
                </a:gdLst>
                <a:ahLst/>
                <a:cxnLst>
                  <a:cxn ang="T10">
                    <a:pos x="T0" y="T1"/>
                  </a:cxn>
                  <a:cxn ang="T11">
                    <a:pos x="T2" y="T3"/>
                  </a:cxn>
                  <a:cxn ang="T12">
                    <a:pos x="T4" y="T5"/>
                  </a:cxn>
                  <a:cxn ang="T13">
                    <a:pos x="T6" y="T7"/>
                  </a:cxn>
                  <a:cxn ang="T14">
                    <a:pos x="T8" y="T9"/>
                  </a:cxn>
                </a:cxnLst>
                <a:rect l="T15" t="T16" r="T17" b="T18"/>
                <a:pathLst>
                  <a:path w="278" h="56">
                    <a:moveTo>
                      <a:pt x="0" y="32"/>
                    </a:moveTo>
                    <a:lnTo>
                      <a:pt x="2" y="56"/>
                    </a:lnTo>
                    <a:lnTo>
                      <a:pt x="278" y="24"/>
                    </a:lnTo>
                    <a:lnTo>
                      <a:pt x="276" y="0"/>
                    </a:lnTo>
                    <a:lnTo>
                      <a:pt x="0" y="32"/>
                    </a:lnTo>
                    <a:close/>
                  </a:path>
                </a:pathLst>
              </a:custGeom>
              <a:solidFill>
                <a:srgbClr val="FF9900"/>
              </a:solidFill>
              <a:ln w="9525">
                <a:noFill/>
                <a:round/>
                <a:headEnd/>
                <a:tailEnd/>
              </a:ln>
            </p:spPr>
            <p:txBody>
              <a:bodyPr/>
              <a:lstStyle/>
              <a:p>
                <a:endParaRPr lang="es-AR"/>
              </a:p>
            </p:txBody>
          </p:sp>
          <p:sp>
            <p:nvSpPr>
              <p:cNvPr id="74893" name="Freeform 564"/>
              <p:cNvSpPr>
                <a:spLocks/>
              </p:cNvSpPr>
              <p:nvPr/>
            </p:nvSpPr>
            <p:spPr bwMode="auto">
              <a:xfrm>
                <a:off x="4146" y="3178"/>
                <a:ext cx="280" cy="86"/>
              </a:xfrm>
              <a:custGeom>
                <a:avLst/>
                <a:gdLst>
                  <a:gd name="T0" fmla="*/ 4 w 280"/>
                  <a:gd name="T1" fmla="*/ 0 h 86"/>
                  <a:gd name="T2" fmla="*/ 0 w 280"/>
                  <a:gd name="T3" fmla="*/ 24 h 86"/>
                  <a:gd name="T4" fmla="*/ 276 w 280"/>
                  <a:gd name="T5" fmla="*/ 86 h 86"/>
                  <a:gd name="T6" fmla="*/ 280 w 280"/>
                  <a:gd name="T7" fmla="*/ 62 h 86"/>
                  <a:gd name="T8" fmla="*/ 4 w 280"/>
                  <a:gd name="T9" fmla="*/ 0 h 86"/>
                  <a:gd name="T10" fmla="*/ 0 60000 65536"/>
                  <a:gd name="T11" fmla="*/ 0 60000 65536"/>
                  <a:gd name="T12" fmla="*/ 0 60000 65536"/>
                  <a:gd name="T13" fmla="*/ 0 60000 65536"/>
                  <a:gd name="T14" fmla="*/ 0 60000 65536"/>
                  <a:gd name="T15" fmla="*/ 0 w 280"/>
                  <a:gd name="T16" fmla="*/ 0 h 86"/>
                  <a:gd name="T17" fmla="*/ 280 w 280"/>
                  <a:gd name="T18" fmla="*/ 86 h 86"/>
                </a:gdLst>
                <a:ahLst/>
                <a:cxnLst>
                  <a:cxn ang="T10">
                    <a:pos x="T0" y="T1"/>
                  </a:cxn>
                  <a:cxn ang="T11">
                    <a:pos x="T2" y="T3"/>
                  </a:cxn>
                  <a:cxn ang="T12">
                    <a:pos x="T4" y="T5"/>
                  </a:cxn>
                  <a:cxn ang="T13">
                    <a:pos x="T6" y="T7"/>
                  </a:cxn>
                  <a:cxn ang="T14">
                    <a:pos x="T8" y="T9"/>
                  </a:cxn>
                </a:cxnLst>
                <a:rect l="T15" t="T16" r="T17" b="T18"/>
                <a:pathLst>
                  <a:path w="280" h="86">
                    <a:moveTo>
                      <a:pt x="4" y="0"/>
                    </a:moveTo>
                    <a:lnTo>
                      <a:pt x="0" y="24"/>
                    </a:lnTo>
                    <a:lnTo>
                      <a:pt x="276" y="86"/>
                    </a:lnTo>
                    <a:lnTo>
                      <a:pt x="280" y="62"/>
                    </a:lnTo>
                    <a:lnTo>
                      <a:pt x="4" y="0"/>
                    </a:lnTo>
                    <a:close/>
                  </a:path>
                </a:pathLst>
              </a:custGeom>
              <a:solidFill>
                <a:srgbClr val="FF9900"/>
              </a:solidFill>
              <a:ln w="9525">
                <a:noFill/>
                <a:round/>
                <a:headEnd/>
                <a:tailEnd/>
              </a:ln>
            </p:spPr>
            <p:txBody>
              <a:bodyPr/>
              <a:lstStyle/>
              <a:p>
                <a:endParaRPr lang="es-AR"/>
              </a:p>
            </p:txBody>
          </p:sp>
          <p:sp>
            <p:nvSpPr>
              <p:cNvPr id="74894" name="Freeform 565"/>
              <p:cNvSpPr>
                <a:spLocks/>
              </p:cNvSpPr>
              <p:nvPr/>
            </p:nvSpPr>
            <p:spPr bwMode="auto">
              <a:xfrm>
                <a:off x="4198" y="3146"/>
                <a:ext cx="178" cy="116"/>
              </a:xfrm>
              <a:custGeom>
                <a:avLst/>
                <a:gdLst>
                  <a:gd name="T0" fmla="*/ 0 w 178"/>
                  <a:gd name="T1" fmla="*/ 96 h 116"/>
                  <a:gd name="T2" fmla="*/ 12 w 178"/>
                  <a:gd name="T3" fmla="*/ 116 h 116"/>
                  <a:gd name="T4" fmla="*/ 178 w 178"/>
                  <a:gd name="T5" fmla="*/ 20 h 116"/>
                  <a:gd name="T6" fmla="*/ 166 w 178"/>
                  <a:gd name="T7" fmla="*/ 0 h 116"/>
                  <a:gd name="T8" fmla="*/ 0 w 178"/>
                  <a:gd name="T9" fmla="*/ 9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96"/>
                    </a:moveTo>
                    <a:lnTo>
                      <a:pt x="12" y="116"/>
                    </a:lnTo>
                    <a:lnTo>
                      <a:pt x="178" y="20"/>
                    </a:lnTo>
                    <a:lnTo>
                      <a:pt x="166" y="0"/>
                    </a:lnTo>
                    <a:lnTo>
                      <a:pt x="0" y="96"/>
                    </a:lnTo>
                    <a:close/>
                  </a:path>
                </a:pathLst>
              </a:custGeom>
              <a:solidFill>
                <a:srgbClr val="FF9900"/>
              </a:solidFill>
              <a:ln w="9525">
                <a:noFill/>
                <a:round/>
                <a:headEnd/>
                <a:tailEnd/>
              </a:ln>
            </p:spPr>
            <p:txBody>
              <a:bodyPr/>
              <a:lstStyle/>
              <a:p>
                <a:endParaRPr lang="es-AR"/>
              </a:p>
            </p:txBody>
          </p:sp>
          <p:sp>
            <p:nvSpPr>
              <p:cNvPr id="74895" name="Freeform 566"/>
              <p:cNvSpPr>
                <a:spLocks/>
              </p:cNvSpPr>
              <p:nvPr/>
            </p:nvSpPr>
            <p:spPr bwMode="auto">
              <a:xfrm>
                <a:off x="3976" y="3180"/>
                <a:ext cx="174" cy="84"/>
              </a:xfrm>
              <a:custGeom>
                <a:avLst/>
                <a:gdLst>
                  <a:gd name="T0" fmla="*/ 8 w 174"/>
                  <a:gd name="T1" fmla="*/ 0 h 84"/>
                  <a:gd name="T2" fmla="*/ 0 w 174"/>
                  <a:gd name="T3" fmla="*/ 22 h 84"/>
                  <a:gd name="T4" fmla="*/ 166 w 174"/>
                  <a:gd name="T5" fmla="*/ 84 h 84"/>
                  <a:gd name="T6" fmla="*/ 174 w 174"/>
                  <a:gd name="T7" fmla="*/ 62 h 84"/>
                  <a:gd name="T8" fmla="*/ 8 w 174"/>
                  <a:gd name="T9" fmla="*/ 0 h 84"/>
                  <a:gd name="T10" fmla="*/ 0 60000 65536"/>
                  <a:gd name="T11" fmla="*/ 0 60000 65536"/>
                  <a:gd name="T12" fmla="*/ 0 60000 65536"/>
                  <a:gd name="T13" fmla="*/ 0 60000 65536"/>
                  <a:gd name="T14" fmla="*/ 0 60000 65536"/>
                  <a:gd name="T15" fmla="*/ 0 w 174"/>
                  <a:gd name="T16" fmla="*/ 0 h 84"/>
                  <a:gd name="T17" fmla="*/ 174 w 174"/>
                  <a:gd name="T18" fmla="*/ 84 h 84"/>
                </a:gdLst>
                <a:ahLst/>
                <a:cxnLst>
                  <a:cxn ang="T10">
                    <a:pos x="T0" y="T1"/>
                  </a:cxn>
                  <a:cxn ang="T11">
                    <a:pos x="T2" y="T3"/>
                  </a:cxn>
                  <a:cxn ang="T12">
                    <a:pos x="T4" y="T5"/>
                  </a:cxn>
                  <a:cxn ang="T13">
                    <a:pos x="T6" y="T7"/>
                  </a:cxn>
                  <a:cxn ang="T14">
                    <a:pos x="T8" y="T9"/>
                  </a:cxn>
                </a:cxnLst>
                <a:rect l="T15" t="T16" r="T17" b="T18"/>
                <a:pathLst>
                  <a:path w="174" h="84">
                    <a:moveTo>
                      <a:pt x="8" y="0"/>
                    </a:moveTo>
                    <a:lnTo>
                      <a:pt x="0" y="22"/>
                    </a:lnTo>
                    <a:lnTo>
                      <a:pt x="166" y="84"/>
                    </a:lnTo>
                    <a:lnTo>
                      <a:pt x="174" y="62"/>
                    </a:lnTo>
                    <a:lnTo>
                      <a:pt x="8" y="0"/>
                    </a:lnTo>
                    <a:close/>
                  </a:path>
                </a:pathLst>
              </a:custGeom>
              <a:solidFill>
                <a:srgbClr val="FF9900"/>
              </a:solidFill>
              <a:ln w="9525">
                <a:noFill/>
                <a:round/>
                <a:headEnd/>
                <a:tailEnd/>
              </a:ln>
            </p:spPr>
            <p:txBody>
              <a:bodyPr/>
              <a:lstStyle/>
              <a:p>
                <a:endParaRPr lang="es-AR"/>
              </a:p>
            </p:txBody>
          </p:sp>
          <p:sp>
            <p:nvSpPr>
              <p:cNvPr id="74896" name="Freeform 567"/>
              <p:cNvSpPr>
                <a:spLocks/>
              </p:cNvSpPr>
              <p:nvPr/>
            </p:nvSpPr>
            <p:spPr bwMode="auto">
              <a:xfrm>
                <a:off x="3424" y="3210"/>
                <a:ext cx="224" cy="54"/>
              </a:xfrm>
              <a:custGeom>
                <a:avLst/>
                <a:gdLst>
                  <a:gd name="T0" fmla="*/ 224 w 224"/>
                  <a:gd name="T1" fmla="*/ 24 h 54"/>
                  <a:gd name="T2" fmla="*/ 222 w 224"/>
                  <a:gd name="T3" fmla="*/ 0 h 54"/>
                  <a:gd name="T4" fmla="*/ 0 w 224"/>
                  <a:gd name="T5" fmla="*/ 30 h 54"/>
                  <a:gd name="T6" fmla="*/ 2 w 224"/>
                  <a:gd name="T7" fmla="*/ 54 h 54"/>
                  <a:gd name="T8" fmla="*/ 224 w 224"/>
                  <a:gd name="T9" fmla="*/ 24 h 54"/>
                  <a:gd name="T10" fmla="*/ 0 60000 65536"/>
                  <a:gd name="T11" fmla="*/ 0 60000 65536"/>
                  <a:gd name="T12" fmla="*/ 0 60000 65536"/>
                  <a:gd name="T13" fmla="*/ 0 60000 65536"/>
                  <a:gd name="T14" fmla="*/ 0 60000 65536"/>
                  <a:gd name="T15" fmla="*/ 0 w 224"/>
                  <a:gd name="T16" fmla="*/ 0 h 54"/>
                  <a:gd name="T17" fmla="*/ 224 w 224"/>
                  <a:gd name="T18" fmla="*/ 54 h 54"/>
                </a:gdLst>
                <a:ahLst/>
                <a:cxnLst>
                  <a:cxn ang="T10">
                    <a:pos x="T0" y="T1"/>
                  </a:cxn>
                  <a:cxn ang="T11">
                    <a:pos x="T2" y="T3"/>
                  </a:cxn>
                  <a:cxn ang="T12">
                    <a:pos x="T4" y="T5"/>
                  </a:cxn>
                  <a:cxn ang="T13">
                    <a:pos x="T6" y="T7"/>
                  </a:cxn>
                  <a:cxn ang="T14">
                    <a:pos x="T8" y="T9"/>
                  </a:cxn>
                </a:cxnLst>
                <a:rect l="T15" t="T16" r="T17" b="T18"/>
                <a:pathLst>
                  <a:path w="224" h="54">
                    <a:moveTo>
                      <a:pt x="224" y="24"/>
                    </a:moveTo>
                    <a:lnTo>
                      <a:pt x="222" y="0"/>
                    </a:lnTo>
                    <a:lnTo>
                      <a:pt x="0" y="30"/>
                    </a:lnTo>
                    <a:lnTo>
                      <a:pt x="2" y="54"/>
                    </a:lnTo>
                    <a:lnTo>
                      <a:pt x="224" y="24"/>
                    </a:lnTo>
                    <a:close/>
                  </a:path>
                </a:pathLst>
              </a:custGeom>
              <a:solidFill>
                <a:srgbClr val="FF9900"/>
              </a:solidFill>
              <a:ln w="9525">
                <a:noFill/>
                <a:round/>
                <a:headEnd/>
                <a:tailEnd/>
              </a:ln>
            </p:spPr>
            <p:txBody>
              <a:bodyPr/>
              <a:lstStyle/>
              <a:p>
                <a:endParaRPr lang="es-AR"/>
              </a:p>
            </p:txBody>
          </p:sp>
          <p:sp>
            <p:nvSpPr>
              <p:cNvPr id="74897" name="Freeform 568"/>
              <p:cNvSpPr>
                <a:spLocks/>
              </p:cNvSpPr>
              <p:nvPr/>
            </p:nvSpPr>
            <p:spPr bwMode="auto">
              <a:xfrm>
                <a:off x="3534" y="3178"/>
                <a:ext cx="280" cy="86"/>
              </a:xfrm>
              <a:custGeom>
                <a:avLst/>
                <a:gdLst>
                  <a:gd name="T0" fmla="*/ 4 w 280"/>
                  <a:gd name="T1" fmla="*/ 0 h 86"/>
                  <a:gd name="T2" fmla="*/ 0 w 280"/>
                  <a:gd name="T3" fmla="*/ 24 h 86"/>
                  <a:gd name="T4" fmla="*/ 276 w 280"/>
                  <a:gd name="T5" fmla="*/ 86 h 86"/>
                  <a:gd name="T6" fmla="*/ 280 w 280"/>
                  <a:gd name="T7" fmla="*/ 62 h 86"/>
                  <a:gd name="T8" fmla="*/ 4 w 280"/>
                  <a:gd name="T9" fmla="*/ 0 h 86"/>
                  <a:gd name="T10" fmla="*/ 0 60000 65536"/>
                  <a:gd name="T11" fmla="*/ 0 60000 65536"/>
                  <a:gd name="T12" fmla="*/ 0 60000 65536"/>
                  <a:gd name="T13" fmla="*/ 0 60000 65536"/>
                  <a:gd name="T14" fmla="*/ 0 60000 65536"/>
                  <a:gd name="T15" fmla="*/ 0 w 280"/>
                  <a:gd name="T16" fmla="*/ 0 h 86"/>
                  <a:gd name="T17" fmla="*/ 280 w 280"/>
                  <a:gd name="T18" fmla="*/ 86 h 86"/>
                </a:gdLst>
                <a:ahLst/>
                <a:cxnLst>
                  <a:cxn ang="T10">
                    <a:pos x="T0" y="T1"/>
                  </a:cxn>
                  <a:cxn ang="T11">
                    <a:pos x="T2" y="T3"/>
                  </a:cxn>
                  <a:cxn ang="T12">
                    <a:pos x="T4" y="T5"/>
                  </a:cxn>
                  <a:cxn ang="T13">
                    <a:pos x="T6" y="T7"/>
                  </a:cxn>
                  <a:cxn ang="T14">
                    <a:pos x="T8" y="T9"/>
                  </a:cxn>
                </a:cxnLst>
                <a:rect l="T15" t="T16" r="T17" b="T18"/>
                <a:pathLst>
                  <a:path w="280" h="86">
                    <a:moveTo>
                      <a:pt x="4" y="0"/>
                    </a:moveTo>
                    <a:lnTo>
                      <a:pt x="0" y="24"/>
                    </a:lnTo>
                    <a:lnTo>
                      <a:pt x="276" y="86"/>
                    </a:lnTo>
                    <a:lnTo>
                      <a:pt x="280" y="62"/>
                    </a:lnTo>
                    <a:lnTo>
                      <a:pt x="4" y="0"/>
                    </a:lnTo>
                    <a:close/>
                  </a:path>
                </a:pathLst>
              </a:custGeom>
              <a:solidFill>
                <a:srgbClr val="FF9900"/>
              </a:solidFill>
              <a:ln w="9525">
                <a:noFill/>
                <a:round/>
                <a:headEnd/>
                <a:tailEnd/>
              </a:ln>
            </p:spPr>
            <p:txBody>
              <a:bodyPr/>
              <a:lstStyle/>
              <a:p>
                <a:endParaRPr lang="es-AR"/>
              </a:p>
            </p:txBody>
          </p:sp>
          <p:sp>
            <p:nvSpPr>
              <p:cNvPr id="74898" name="Freeform 569"/>
              <p:cNvSpPr>
                <a:spLocks/>
              </p:cNvSpPr>
              <p:nvPr/>
            </p:nvSpPr>
            <p:spPr bwMode="auto">
              <a:xfrm>
                <a:off x="3700" y="3176"/>
                <a:ext cx="170" cy="56"/>
              </a:xfrm>
              <a:custGeom>
                <a:avLst/>
                <a:gdLst>
                  <a:gd name="T0" fmla="*/ 0 w 170"/>
                  <a:gd name="T1" fmla="*/ 32 h 56"/>
                  <a:gd name="T2" fmla="*/ 4 w 170"/>
                  <a:gd name="T3" fmla="*/ 56 h 56"/>
                  <a:gd name="T4" fmla="*/ 170 w 170"/>
                  <a:gd name="T5" fmla="*/ 24 h 56"/>
                  <a:gd name="T6" fmla="*/ 166 w 170"/>
                  <a:gd name="T7" fmla="*/ 0 h 56"/>
                  <a:gd name="T8" fmla="*/ 0 w 170"/>
                  <a:gd name="T9" fmla="*/ 32 h 56"/>
                  <a:gd name="T10" fmla="*/ 0 60000 65536"/>
                  <a:gd name="T11" fmla="*/ 0 60000 65536"/>
                  <a:gd name="T12" fmla="*/ 0 60000 65536"/>
                  <a:gd name="T13" fmla="*/ 0 60000 65536"/>
                  <a:gd name="T14" fmla="*/ 0 60000 65536"/>
                  <a:gd name="T15" fmla="*/ 0 w 170"/>
                  <a:gd name="T16" fmla="*/ 0 h 56"/>
                  <a:gd name="T17" fmla="*/ 170 w 170"/>
                  <a:gd name="T18" fmla="*/ 56 h 56"/>
                </a:gdLst>
                <a:ahLst/>
                <a:cxnLst>
                  <a:cxn ang="T10">
                    <a:pos x="T0" y="T1"/>
                  </a:cxn>
                  <a:cxn ang="T11">
                    <a:pos x="T2" y="T3"/>
                  </a:cxn>
                  <a:cxn ang="T12">
                    <a:pos x="T4" y="T5"/>
                  </a:cxn>
                  <a:cxn ang="T13">
                    <a:pos x="T6" y="T7"/>
                  </a:cxn>
                  <a:cxn ang="T14">
                    <a:pos x="T8" y="T9"/>
                  </a:cxn>
                </a:cxnLst>
                <a:rect l="T15" t="T16" r="T17" b="T18"/>
                <a:pathLst>
                  <a:path w="170" h="56">
                    <a:moveTo>
                      <a:pt x="0" y="32"/>
                    </a:moveTo>
                    <a:lnTo>
                      <a:pt x="4" y="56"/>
                    </a:lnTo>
                    <a:lnTo>
                      <a:pt x="170" y="24"/>
                    </a:lnTo>
                    <a:lnTo>
                      <a:pt x="166" y="0"/>
                    </a:lnTo>
                    <a:lnTo>
                      <a:pt x="0" y="32"/>
                    </a:lnTo>
                    <a:close/>
                  </a:path>
                </a:pathLst>
              </a:custGeom>
              <a:solidFill>
                <a:srgbClr val="FF9900"/>
              </a:solidFill>
              <a:ln w="9525">
                <a:noFill/>
                <a:round/>
                <a:headEnd/>
                <a:tailEnd/>
              </a:ln>
            </p:spPr>
            <p:txBody>
              <a:bodyPr/>
              <a:lstStyle/>
              <a:p>
                <a:endParaRPr lang="es-AR"/>
              </a:p>
            </p:txBody>
          </p:sp>
          <p:sp>
            <p:nvSpPr>
              <p:cNvPr id="74899" name="Freeform 570"/>
              <p:cNvSpPr>
                <a:spLocks/>
              </p:cNvSpPr>
              <p:nvPr/>
            </p:nvSpPr>
            <p:spPr bwMode="auto">
              <a:xfrm>
                <a:off x="4480" y="3176"/>
                <a:ext cx="336" cy="88"/>
              </a:xfrm>
              <a:custGeom>
                <a:avLst/>
                <a:gdLst>
                  <a:gd name="T0" fmla="*/ 0 w 336"/>
                  <a:gd name="T1" fmla="*/ 64 h 88"/>
                  <a:gd name="T2" fmla="*/ 4 w 336"/>
                  <a:gd name="T3" fmla="*/ 88 h 88"/>
                  <a:gd name="T4" fmla="*/ 336 w 336"/>
                  <a:gd name="T5" fmla="*/ 24 h 88"/>
                  <a:gd name="T6" fmla="*/ 332 w 336"/>
                  <a:gd name="T7" fmla="*/ 0 h 88"/>
                  <a:gd name="T8" fmla="*/ 0 w 336"/>
                  <a:gd name="T9" fmla="*/ 64 h 88"/>
                  <a:gd name="T10" fmla="*/ 0 60000 65536"/>
                  <a:gd name="T11" fmla="*/ 0 60000 65536"/>
                  <a:gd name="T12" fmla="*/ 0 60000 65536"/>
                  <a:gd name="T13" fmla="*/ 0 60000 65536"/>
                  <a:gd name="T14" fmla="*/ 0 60000 65536"/>
                  <a:gd name="T15" fmla="*/ 0 w 336"/>
                  <a:gd name="T16" fmla="*/ 0 h 88"/>
                  <a:gd name="T17" fmla="*/ 336 w 336"/>
                  <a:gd name="T18" fmla="*/ 88 h 88"/>
                </a:gdLst>
                <a:ahLst/>
                <a:cxnLst>
                  <a:cxn ang="T10">
                    <a:pos x="T0" y="T1"/>
                  </a:cxn>
                  <a:cxn ang="T11">
                    <a:pos x="T2" y="T3"/>
                  </a:cxn>
                  <a:cxn ang="T12">
                    <a:pos x="T4" y="T5"/>
                  </a:cxn>
                  <a:cxn ang="T13">
                    <a:pos x="T6" y="T7"/>
                  </a:cxn>
                  <a:cxn ang="T14">
                    <a:pos x="T8" y="T9"/>
                  </a:cxn>
                </a:cxnLst>
                <a:rect l="T15" t="T16" r="T17" b="T18"/>
                <a:pathLst>
                  <a:path w="336" h="88">
                    <a:moveTo>
                      <a:pt x="0" y="64"/>
                    </a:moveTo>
                    <a:lnTo>
                      <a:pt x="4" y="88"/>
                    </a:lnTo>
                    <a:lnTo>
                      <a:pt x="336" y="24"/>
                    </a:lnTo>
                    <a:lnTo>
                      <a:pt x="332" y="0"/>
                    </a:lnTo>
                    <a:lnTo>
                      <a:pt x="0" y="64"/>
                    </a:lnTo>
                    <a:close/>
                  </a:path>
                </a:pathLst>
              </a:custGeom>
              <a:solidFill>
                <a:srgbClr val="FF9900"/>
              </a:solidFill>
              <a:ln w="9525">
                <a:noFill/>
                <a:round/>
                <a:headEnd/>
                <a:tailEnd/>
              </a:ln>
            </p:spPr>
            <p:txBody>
              <a:bodyPr/>
              <a:lstStyle/>
              <a:p>
                <a:endParaRPr lang="es-AR"/>
              </a:p>
            </p:txBody>
          </p:sp>
          <p:sp>
            <p:nvSpPr>
              <p:cNvPr id="74900" name="Freeform 571"/>
              <p:cNvSpPr>
                <a:spLocks/>
              </p:cNvSpPr>
              <p:nvPr/>
            </p:nvSpPr>
            <p:spPr bwMode="auto">
              <a:xfrm>
                <a:off x="4424" y="3178"/>
                <a:ext cx="336" cy="86"/>
              </a:xfrm>
              <a:custGeom>
                <a:avLst/>
                <a:gdLst>
                  <a:gd name="T0" fmla="*/ 4 w 336"/>
                  <a:gd name="T1" fmla="*/ 0 h 86"/>
                  <a:gd name="T2" fmla="*/ 0 w 336"/>
                  <a:gd name="T3" fmla="*/ 24 h 86"/>
                  <a:gd name="T4" fmla="*/ 332 w 336"/>
                  <a:gd name="T5" fmla="*/ 86 h 86"/>
                  <a:gd name="T6" fmla="*/ 336 w 336"/>
                  <a:gd name="T7" fmla="*/ 62 h 86"/>
                  <a:gd name="T8" fmla="*/ 4 w 336"/>
                  <a:gd name="T9" fmla="*/ 0 h 86"/>
                  <a:gd name="T10" fmla="*/ 0 60000 65536"/>
                  <a:gd name="T11" fmla="*/ 0 60000 65536"/>
                  <a:gd name="T12" fmla="*/ 0 60000 65536"/>
                  <a:gd name="T13" fmla="*/ 0 60000 65536"/>
                  <a:gd name="T14" fmla="*/ 0 60000 65536"/>
                  <a:gd name="T15" fmla="*/ 0 w 336"/>
                  <a:gd name="T16" fmla="*/ 0 h 86"/>
                  <a:gd name="T17" fmla="*/ 336 w 336"/>
                  <a:gd name="T18" fmla="*/ 86 h 86"/>
                </a:gdLst>
                <a:ahLst/>
                <a:cxnLst>
                  <a:cxn ang="T10">
                    <a:pos x="T0" y="T1"/>
                  </a:cxn>
                  <a:cxn ang="T11">
                    <a:pos x="T2" y="T3"/>
                  </a:cxn>
                  <a:cxn ang="T12">
                    <a:pos x="T4" y="T5"/>
                  </a:cxn>
                  <a:cxn ang="T13">
                    <a:pos x="T6" y="T7"/>
                  </a:cxn>
                  <a:cxn ang="T14">
                    <a:pos x="T8" y="T9"/>
                  </a:cxn>
                </a:cxnLst>
                <a:rect l="T15" t="T16" r="T17" b="T18"/>
                <a:pathLst>
                  <a:path w="336" h="86">
                    <a:moveTo>
                      <a:pt x="4" y="0"/>
                    </a:moveTo>
                    <a:lnTo>
                      <a:pt x="0" y="24"/>
                    </a:lnTo>
                    <a:lnTo>
                      <a:pt x="332" y="86"/>
                    </a:lnTo>
                    <a:lnTo>
                      <a:pt x="336" y="62"/>
                    </a:lnTo>
                    <a:lnTo>
                      <a:pt x="4" y="0"/>
                    </a:lnTo>
                    <a:close/>
                  </a:path>
                </a:pathLst>
              </a:custGeom>
              <a:solidFill>
                <a:srgbClr val="FF9900"/>
              </a:solidFill>
              <a:ln w="9525">
                <a:noFill/>
                <a:round/>
                <a:headEnd/>
                <a:tailEnd/>
              </a:ln>
            </p:spPr>
            <p:txBody>
              <a:bodyPr/>
              <a:lstStyle/>
              <a:p>
                <a:endParaRPr lang="es-AR"/>
              </a:p>
            </p:txBody>
          </p:sp>
          <p:sp>
            <p:nvSpPr>
              <p:cNvPr id="74901" name="Freeform 572"/>
              <p:cNvSpPr>
                <a:spLocks/>
              </p:cNvSpPr>
              <p:nvPr/>
            </p:nvSpPr>
            <p:spPr bwMode="auto">
              <a:xfrm>
                <a:off x="4424" y="3176"/>
                <a:ext cx="226" cy="56"/>
              </a:xfrm>
              <a:custGeom>
                <a:avLst/>
                <a:gdLst>
                  <a:gd name="T0" fmla="*/ 0 w 226"/>
                  <a:gd name="T1" fmla="*/ 32 h 56"/>
                  <a:gd name="T2" fmla="*/ 4 w 226"/>
                  <a:gd name="T3" fmla="*/ 56 h 56"/>
                  <a:gd name="T4" fmla="*/ 226 w 226"/>
                  <a:gd name="T5" fmla="*/ 24 h 56"/>
                  <a:gd name="T6" fmla="*/ 222 w 226"/>
                  <a:gd name="T7" fmla="*/ 0 h 56"/>
                  <a:gd name="T8" fmla="*/ 0 w 226"/>
                  <a:gd name="T9" fmla="*/ 32 h 56"/>
                  <a:gd name="T10" fmla="*/ 0 60000 65536"/>
                  <a:gd name="T11" fmla="*/ 0 60000 65536"/>
                  <a:gd name="T12" fmla="*/ 0 60000 65536"/>
                  <a:gd name="T13" fmla="*/ 0 60000 65536"/>
                  <a:gd name="T14" fmla="*/ 0 60000 65536"/>
                  <a:gd name="T15" fmla="*/ 0 w 226"/>
                  <a:gd name="T16" fmla="*/ 0 h 56"/>
                  <a:gd name="T17" fmla="*/ 226 w 226"/>
                  <a:gd name="T18" fmla="*/ 56 h 56"/>
                </a:gdLst>
                <a:ahLst/>
                <a:cxnLst>
                  <a:cxn ang="T10">
                    <a:pos x="T0" y="T1"/>
                  </a:cxn>
                  <a:cxn ang="T11">
                    <a:pos x="T2" y="T3"/>
                  </a:cxn>
                  <a:cxn ang="T12">
                    <a:pos x="T4" y="T5"/>
                  </a:cxn>
                  <a:cxn ang="T13">
                    <a:pos x="T6" y="T7"/>
                  </a:cxn>
                  <a:cxn ang="T14">
                    <a:pos x="T8" y="T9"/>
                  </a:cxn>
                </a:cxnLst>
                <a:rect l="T15" t="T16" r="T17" b="T18"/>
                <a:pathLst>
                  <a:path w="226" h="56">
                    <a:moveTo>
                      <a:pt x="0" y="32"/>
                    </a:moveTo>
                    <a:lnTo>
                      <a:pt x="4" y="56"/>
                    </a:lnTo>
                    <a:lnTo>
                      <a:pt x="226" y="24"/>
                    </a:lnTo>
                    <a:lnTo>
                      <a:pt x="222" y="0"/>
                    </a:lnTo>
                    <a:lnTo>
                      <a:pt x="0" y="32"/>
                    </a:lnTo>
                    <a:close/>
                  </a:path>
                </a:pathLst>
              </a:custGeom>
              <a:solidFill>
                <a:srgbClr val="FF9900"/>
              </a:solidFill>
              <a:ln w="9525">
                <a:noFill/>
                <a:round/>
                <a:headEnd/>
                <a:tailEnd/>
              </a:ln>
            </p:spPr>
            <p:txBody>
              <a:bodyPr/>
              <a:lstStyle/>
              <a:p>
                <a:endParaRPr lang="es-AR"/>
              </a:p>
            </p:txBody>
          </p:sp>
          <p:sp>
            <p:nvSpPr>
              <p:cNvPr id="74902" name="Freeform 573"/>
              <p:cNvSpPr>
                <a:spLocks/>
              </p:cNvSpPr>
              <p:nvPr/>
            </p:nvSpPr>
            <p:spPr bwMode="auto">
              <a:xfrm>
                <a:off x="4814" y="3180"/>
                <a:ext cx="226" cy="84"/>
              </a:xfrm>
              <a:custGeom>
                <a:avLst/>
                <a:gdLst>
                  <a:gd name="T0" fmla="*/ 6 w 226"/>
                  <a:gd name="T1" fmla="*/ 0 h 84"/>
                  <a:gd name="T2" fmla="*/ 0 w 226"/>
                  <a:gd name="T3" fmla="*/ 22 h 84"/>
                  <a:gd name="T4" fmla="*/ 220 w 226"/>
                  <a:gd name="T5" fmla="*/ 84 h 84"/>
                  <a:gd name="T6" fmla="*/ 226 w 226"/>
                  <a:gd name="T7" fmla="*/ 62 h 84"/>
                  <a:gd name="T8" fmla="*/ 6 w 226"/>
                  <a:gd name="T9" fmla="*/ 0 h 84"/>
                  <a:gd name="T10" fmla="*/ 0 60000 65536"/>
                  <a:gd name="T11" fmla="*/ 0 60000 65536"/>
                  <a:gd name="T12" fmla="*/ 0 60000 65536"/>
                  <a:gd name="T13" fmla="*/ 0 60000 65536"/>
                  <a:gd name="T14" fmla="*/ 0 60000 65536"/>
                  <a:gd name="T15" fmla="*/ 0 w 226"/>
                  <a:gd name="T16" fmla="*/ 0 h 84"/>
                  <a:gd name="T17" fmla="*/ 226 w 226"/>
                  <a:gd name="T18" fmla="*/ 84 h 84"/>
                </a:gdLst>
                <a:ahLst/>
                <a:cxnLst>
                  <a:cxn ang="T10">
                    <a:pos x="T0" y="T1"/>
                  </a:cxn>
                  <a:cxn ang="T11">
                    <a:pos x="T2" y="T3"/>
                  </a:cxn>
                  <a:cxn ang="T12">
                    <a:pos x="T4" y="T5"/>
                  </a:cxn>
                  <a:cxn ang="T13">
                    <a:pos x="T6" y="T7"/>
                  </a:cxn>
                  <a:cxn ang="T14">
                    <a:pos x="T8" y="T9"/>
                  </a:cxn>
                </a:cxnLst>
                <a:rect l="T15" t="T16" r="T17" b="T18"/>
                <a:pathLst>
                  <a:path w="226" h="84">
                    <a:moveTo>
                      <a:pt x="6" y="0"/>
                    </a:moveTo>
                    <a:lnTo>
                      <a:pt x="0" y="22"/>
                    </a:lnTo>
                    <a:lnTo>
                      <a:pt x="220" y="84"/>
                    </a:lnTo>
                    <a:lnTo>
                      <a:pt x="226" y="62"/>
                    </a:lnTo>
                    <a:lnTo>
                      <a:pt x="6" y="0"/>
                    </a:lnTo>
                    <a:close/>
                  </a:path>
                </a:pathLst>
              </a:custGeom>
              <a:solidFill>
                <a:srgbClr val="FF9900"/>
              </a:solidFill>
              <a:ln w="9525">
                <a:noFill/>
                <a:round/>
                <a:headEnd/>
                <a:tailEnd/>
              </a:ln>
            </p:spPr>
            <p:txBody>
              <a:bodyPr/>
              <a:lstStyle/>
              <a:p>
                <a:endParaRPr lang="es-AR"/>
              </a:p>
            </p:txBody>
          </p:sp>
          <p:sp>
            <p:nvSpPr>
              <p:cNvPr id="74903" name="Freeform 574"/>
              <p:cNvSpPr>
                <a:spLocks/>
              </p:cNvSpPr>
              <p:nvPr/>
            </p:nvSpPr>
            <p:spPr bwMode="auto">
              <a:xfrm>
                <a:off x="4758" y="3176"/>
                <a:ext cx="336" cy="88"/>
              </a:xfrm>
              <a:custGeom>
                <a:avLst/>
                <a:gdLst>
                  <a:gd name="T0" fmla="*/ 0 w 336"/>
                  <a:gd name="T1" fmla="*/ 64 h 88"/>
                  <a:gd name="T2" fmla="*/ 4 w 336"/>
                  <a:gd name="T3" fmla="*/ 88 h 88"/>
                  <a:gd name="T4" fmla="*/ 336 w 336"/>
                  <a:gd name="T5" fmla="*/ 24 h 88"/>
                  <a:gd name="T6" fmla="*/ 332 w 336"/>
                  <a:gd name="T7" fmla="*/ 0 h 88"/>
                  <a:gd name="T8" fmla="*/ 0 w 336"/>
                  <a:gd name="T9" fmla="*/ 64 h 88"/>
                  <a:gd name="T10" fmla="*/ 0 60000 65536"/>
                  <a:gd name="T11" fmla="*/ 0 60000 65536"/>
                  <a:gd name="T12" fmla="*/ 0 60000 65536"/>
                  <a:gd name="T13" fmla="*/ 0 60000 65536"/>
                  <a:gd name="T14" fmla="*/ 0 60000 65536"/>
                  <a:gd name="T15" fmla="*/ 0 w 336"/>
                  <a:gd name="T16" fmla="*/ 0 h 88"/>
                  <a:gd name="T17" fmla="*/ 336 w 336"/>
                  <a:gd name="T18" fmla="*/ 88 h 88"/>
                </a:gdLst>
                <a:ahLst/>
                <a:cxnLst>
                  <a:cxn ang="T10">
                    <a:pos x="T0" y="T1"/>
                  </a:cxn>
                  <a:cxn ang="T11">
                    <a:pos x="T2" y="T3"/>
                  </a:cxn>
                  <a:cxn ang="T12">
                    <a:pos x="T4" y="T5"/>
                  </a:cxn>
                  <a:cxn ang="T13">
                    <a:pos x="T6" y="T7"/>
                  </a:cxn>
                  <a:cxn ang="T14">
                    <a:pos x="T8" y="T9"/>
                  </a:cxn>
                </a:cxnLst>
                <a:rect l="T15" t="T16" r="T17" b="T18"/>
                <a:pathLst>
                  <a:path w="336" h="88">
                    <a:moveTo>
                      <a:pt x="0" y="64"/>
                    </a:moveTo>
                    <a:lnTo>
                      <a:pt x="4" y="88"/>
                    </a:lnTo>
                    <a:lnTo>
                      <a:pt x="336" y="24"/>
                    </a:lnTo>
                    <a:lnTo>
                      <a:pt x="332" y="0"/>
                    </a:lnTo>
                    <a:lnTo>
                      <a:pt x="0" y="64"/>
                    </a:lnTo>
                    <a:close/>
                  </a:path>
                </a:pathLst>
              </a:custGeom>
              <a:solidFill>
                <a:srgbClr val="FF9900"/>
              </a:solidFill>
              <a:ln w="9525">
                <a:noFill/>
                <a:round/>
                <a:headEnd/>
                <a:tailEnd/>
              </a:ln>
            </p:spPr>
            <p:txBody>
              <a:bodyPr/>
              <a:lstStyle/>
              <a:p>
                <a:endParaRPr lang="es-AR"/>
              </a:p>
            </p:txBody>
          </p:sp>
        </p:grpSp>
        <p:sp>
          <p:nvSpPr>
            <p:cNvPr id="74880" name="Freeform 575"/>
            <p:cNvSpPr>
              <a:spLocks/>
            </p:cNvSpPr>
            <p:nvPr/>
          </p:nvSpPr>
          <p:spPr bwMode="auto">
            <a:xfrm>
              <a:off x="2558" y="3176"/>
              <a:ext cx="284" cy="88"/>
            </a:xfrm>
            <a:custGeom>
              <a:avLst/>
              <a:gdLst>
                <a:gd name="T0" fmla="*/ 0 w 284"/>
                <a:gd name="T1" fmla="*/ 64 h 88"/>
                <a:gd name="T2" fmla="*/ 6 w 284"/>
                <a:gd name="T3" fmla="*/ 88 h 88"/>
                <a:gd name="T4" fmla="*/ 284 w 284"/>
                <a:gd name="T5" fmla="*/ 24 h 88"/>
                <a:gd name="T6" fmla="*/ 278 w 284"/>
                <a:gd name="T7" fmla="*/ 0 h 88"/>
                <a:gd name="T8" fmla="*/ 0 w 284"/>
                <a:gd name="T9" fmla="*/ 64 h 88"/>
                <a:gd name="T10" fmla="*/ 0 60000 65536"/>
                <a:gd name="T11" fmla="*/ 0 60000 65536"/>
                <a:gd name="T12" fmla="*/ 0 60000 65536"/>
                <a:gd name="T13" fmla="*/ 0 60000 65536"/>
                <a:gd name="T14" fmla="*/ 0 60000 65536"/>
                <a:gd name="T15" fmla="*/ 0 w 284"/>
                <a:gd name="T16" fmla="*/ 0 h 88"/>
                <a:gd name="T17" fmla="*/ 284 w 284"/>
                <a:gd name="T18" fmla="*/ 88 h 88"/>
              </a:gdLst>
              <a:ahLst/>
              <a:cxnLst>
                <a:cxn ang="T10">
                  <a:pos x="T0" y="T1"/>
                </a:cxn>
                <a:cxn ang="T11">
                  <a:pos x="T2" y="T3"/>
                </a:cxn>
                <a:cxn ang="T12">
                  <a:pos x="T4" y="T5"/>
                </a:cxn>
                <a:cxn ang="T13">
                  <a:pos x="T6" y="T7"/>
                </a:cxn>
                <a:cxn ang="T14">
                  <a:pos x="T8" y="T9"/>
                </a:cxn>
              </a:cxnLst>
              <a:rect l="T15" t="T16" r="T17" b="T18"/>
              <a:pathLst>
                <a:path w="284" h="88">
                  <a:moveTo>
                    <a:pt x="0" y="64"/>
                  </a:moveTo>
                  <a:lnTo>
                    <a:pt x="6" y="88"/>
                  </a:lnTo>
                  <a:lnTo>
                    <a:pt x="284" y="24"/>
                  </a:lnTo>
                  <a:lnTo>
                    <a:pt x="278" y="0"/>
                  </a:lnTo>
                  <a:lnTo>
                    <a:pt x="0" y="64"/>
                  </a:lnTo>
                  <a:close/>
                </a:path>
              </a:pathLst>
            </a:custGeom>
            <a:solidFill>
              <a:srgbClr val="FF9900"/>
            </a:solidFill>
            <a:ln w="9525">
              <a:noFill/>
              <a:round/>
              <a:headEnd/>
              <a:tailEnd/>
            </a:ln>
          </p:spPr>
          <p:txBody>
            <a:bodyPr/>
            <a:lstStyle/>
            <a:p>
              <a:endParaRPr lang="es-AR"/>
            </a:p>
          </p:txBody>
        </p:sp>
        <p:sp>
          <p:nvSpPr>
            <p:cNvPr id="74881" name="Rectangle 576"/>
            <p:cNvSpPr>
              <a:spLocks noChangeArrowheads="1"/>
            </p:cNvSpPr>
            <p:nvPr/>
          </p:nvSpPr>
          <p:spPr bwMode="auto">
            <a:xfrm>
              <a:off x="2476" y="1208"/>
              <a:ext cx="963" cy="197"/>
            </a:xfrm>
            <a:prstGeom prst="rect">
              <a:avLst/>
            </a:prstGeom>
            <a:noFill/>
            <a:ln w="9525">
              <a:noFill/>
              <a:miter lim="800000"/>
              <a:headEnd/>
              <a:tailEnd/>
            </a:ln>
          </p:spPr>
          <p:txBody>
            <a:bodyPr wrap="none" lIns="0" tIns="0" rIns="0" bIns="0">
              <a:spAutoFit/>
            </a:bodyPr>
            <a:lstStyle/>
            <a:p>
              <a:r>
                <a:rPr lang="pt-BR" sz="2400" b="1">
                  <a:solidFill>
                    <a:srgbClr val="FFFF00"/>
                  </a:solidFill>
                  <a:latin typeface="Arial Narrow" pitchFamily="34" charset="0"/>
                </a:rPr>
                <a:t>Alta Fertilidad</a:t>
              </a:r>
            </a:p>
          </p:txBody>
        </p:sp>
        <p:grpSp>
          <p:nvGrpSpPr>
            <p:cNvPr id="74882" name="Group 577"/>
            <p:cNvGrpSpPr>
              <a:grpSpLocks/>
            </p:cNvGrpSpPr>
            <p:nvPr/>
          </p:nvGrpSpPr>
          <p:grpSpPr bwMode="auto">
            <a:xfrm>
              <a:off x="1948" y="1677"/>
              <a:ext cx="2128" cy="1481"/>
              <a:chOff x="5548" y="227"/>
              <a:chExt cx="2128" cy="1481"/>
            </a:xfrm>
          </p:grpSpPr>
          <p:sp>
            <p:nvSpPr>
              <p:cNvPr id="74883" name="Rectangle 581"/>
              <p:cNvSpPr>
                <a:spLocks noChangeArrowheads="1"/>
              </p:cNvSpPr>
              <p:nvPr/>
            </p:nvSpPr>
            <p:spPr bwMode="auto">
              <a:xfrm>
                <a:off x="6946" y="227"/>
                <a:ext cx="730" cy="277"/>
              </a:xfrm>
              <a:prstGeom prst="rect">
                <a:avLst/>
              </a:prstGeom>
              <a:noFill/>
              <a:ln w="9525">
                <a:solidFill>
                  <a:srgbClr val="000000"/>
                </a:solidFill>
                <a:miter lim="800000"/>
                <a:headEnd/>
                <a:tailEnd/>
              </a:ln>
            </p:spPr>
            <p:txBody>
              <a:bodyPr/>
              <a:lstStyle/>
              <a:p>
                <a:r>
                  <a:rPr lang="en-US" sz="2400" b="1" dirty="0">
                    <a:solidFill>
                      <a:srgbClr val="FFFF00"/>
                    </a:solidFill>
                    <a:cs typeface="Arial" charset="0"/>
                  </a:rPr>
                  <a:t>9.2 Ton</a:t>
                </a:r>
              </a:p>
            </p:txBody>
          </p:sp>
          <p:sp>
            <p:nvSpPr>
              <p:cNvPr id="74884" name="Rectangle 588"/>
              <p:cNvSpPr>
                <a:spLocks noChangeArrowheads="1"/>
              </p:cNvSpPr>
              <p:nvPr/>
            </p:nvSpPr>
            <p:spPr bwMode="auto">
              <a:xfrm>
                <a:off x="5548" y="690"/>
                <a:ext cx="388" cy="216"/>
              </a:xfrm>
              <a:prstGeom prst="rect">
                <a:avLst/>
              </a:prstGeom>
              <a:noFill/>
              <a:ln w="9525">
                <a:noFill/>
                <a:miter lim="800000"/>
                <a:headEnd/>
                <a:tailEnd/>
              </a:ln>
            </p:spPr>
            <p:txBody>
              <a:bodyPr/>
              <a:lstStyle/>
              <a:p>
                <a:endParaRPr lang="es-AR">
                  <a:solidFill>
                    <a:srgbClr val="FFFF00"/>
                  </a:solidFill>
                  <a:latin typeface="Arial Narrow" pitchFamily="34" charset="0"/>
                </a:endParaRPr>
              </a:p>
            </p:txBody>
          </p:sp>
          <p:grpSp>
            <p:nvGrpSpPr>
              <p:cNvPr id="74885" name="Group 591"/>
              <p:cNvGrpSpPr>
                <a:grpSpLocks/>
              </p:cNvGrpSpPr>
              <p:nvPr/>
            </p:nvGrpSpPr>
            <p:grpSpPr bwMode="auto">
              <a:xfrm>
                <a:off x="6800" y="1040"/>
                <a:ext cx="285" cy="668"/>
                <a:chOff x="1328" y="2528"/>
                <a:chExt cx="285" cy="668"/>
              </a:xfrm>
            </p:grpSpPr>
            <p:sp>
              <p:nvSpPr>
                <p:cNvPr id="74886" name="Rectangle 592"/>
                <p:cNvSpPr>
                  <a:spLocks noChangeArrowheads="1"/>
                </p:cNvSpPr>
                <p:nvPr/>
              </p:nvSpPr>
              <p:spPr bwMode="auto">
                <a:xfrm>
                  <a:off x="1589" y="2528"/>
                  <a:ext cx="24" cy="286"/>
                </a:xfrm>
                <a:prstGeom prst="rect">
                  <a:avLst/>
                </a:prstGeom>
                <a:solidFill>
                  <a:srgbClr val="FFFF00"/>
                </a:solidFill>
                <a:ln w="9525">
                  <a:noFill/>
                  <a:miter lim="800000"/>
                  <a:headEnd/>
                  <a:tailEnd/>
                </a:ln>
              </p:spPr>
              <p:txBody>
                <a:bodyPr/>
                <a:lstStyle/>
                <a:p>
                  <a:endParaRPr lang="es-AR">
                    <a:solidFill>
                      <a:srgbClr val="FFFF00"/>
                    </a:solidFill>
                    <a:latin typeface="Arial Narrow" pitchFamily="34" charset="0"/>
                  </a:endParaRPr>
                </a:p>
              </p:txBody>
            </p:sp>
            <p:grpSp>
              <p:nvGrpSpPr>
                <p:cNvPr id="74887" name="Group 593"/>
                <p:cNvGrpSpPr>
                  <a:grpSpLocks/>
                </p:cNvGrpSpPr>
                <p:nvPr/>
              </p:nvGrpSpPr>
              <p:grpSpPr bwMode="auto">
                <a:xfrm>
                  <a:off x="1328" y="2814"/>
                  <a:ext cx="270" cy="382"/>
                  <a:chOff x="1328" y="2814"/>
                  <a:chExt cx="270" cy="382"/>
                </a:xfrm>
              </p:grpSpPr>
              <p:sp>
                <p:nvSpPr>
                  <p:cNvPr id="74888" name="Freeform 594"/>
                  <p:cNvSpPr>
                    <a:spLocks/>
                  </p:cNvSpPr>
                  <p:nvPr/>
                </p:nvSpPr>
                <p:spPr bwMode="auto">
                  <a:xfrm flipH="1">
                    <a:off x="1388" y="2814"/>
                    <a:ext cx="210" cy="274"/>
                  </a:xfrm>
                  <a:custGeom>
                    <a:avLst/>
                    <a:gdLst>
                      <a:gd name="T0" fmla="*/ 35 w 198"/>
                      <a:gd name="T1" fmla="*/ 0 h 270"/>
                      <a:gd name="T2" fmla="*/ 0 w 198"/>
                      <a:gd name="T3" fmla="*/ 18 h 270"/>
                      <a:gd name="T4" fmla="*/ 416 w 198"/>
                      <a:gd name="T5" fmla="*/ 331 h 270"/>
                      <a:gd name="T6" fmla="*/ 451 w 198"/>
                      <a:gd name="T7" fmla="*/ 309 h 270"/>
                      <a:gd name="T8" fmla="*/ 35 w 198"/>
                      <a:gd name="T9" fmla="*/ 0 h 270"/>
                      <a:gd name="T10" fmla="*/ 0 60000 65536"/>
                      <a:gd name="T11" fmla="*/ 0 60000 65536"/>
                      <a:gd name="T12" fmla="*/ 0 60000 65536"/>
                      <a:gd name="T13" fmla="*/ 0 60000 65536"/>
                      <a:gd name="T14" fmla="*/ 0 60000 65536"/>
                      <a:gd name="T15" fmla="*/ 0 w 198"/>
                      <a:gd name="T16" fmla="*/ 0 h 270"/>
                      <a:gd name="T17" fmla="*/ 198 w 198"/>
                      <a:gd name="T18" fmla="*/ 270 h 270"/>
                    </a:gdLst>
                    <a:ahLst/>
                    <a:cxnLst>
                      <a:cxn ang="T10">
                        <a:pos x="T0" y="T1"/>
                      </a:cxn>
                      <a:cxn ang="T11">
                        <a:pos x="T2" y="T3"/>
                      </a:cxn>
                      <a:cxn ang="T12">
                        <a:pos x="T4" y="T5"/>
                      </a:cxn>
                      <a:cxn ang="T13">
                        <a:pos x="T6" y="T7"/>
                      </a:cxn>
                      <a:cxn ang="T14">
                        <a:pos x="T8" y="T9"/>
                      </a:cxn>
                    </a:cxnLst>
                    <a:rect l="T15" t="T16" r="T17" b="T18"/>
                    <a:pathLst>
                      <a:path w="198" h="270">
                        <a:moveTo>
                          <a:pt x="16" y="0"/>
                        </a:moveTo>
                        <a:lnTo>
                          <a:pt x="0" y="18"/>
                        </a:lnTo>
                        <a:lnTo>
                          <a:pt x="182" y="270"/>
                        </a:lnTo>
                        <a:lnTo>
                          <a:pt x="198" y="252"/>
                        </a:lnTo>
                        <a:lnTo>
                          <a:pt x="16" y="0"/>
                        </a:lnTo>
                        <a:close/>
                      </a:path>
                    </a:pathLst>
                  </a:custGeom>
                  <a:solidFill>
                    <a:srgbClr val="FFFF00"/>
                  </a:solidFill>
                  <a:ln w="9525">
                    <a:noFill/>
                    <a:round/>
                    <a:headEnd/>
                    <a:tailEnd/>
                  </a:ln>
                </p:spPr>
                <p:txBody>
                  <a:bodyPr/>
                  <a:lstStyle/>
                  <a:p>
                    <a:endParaRPr lang="es-AR"/>
                  </a:p>
                </p:txBody>
              </p:sp>
              <p:sp>
                <p:nvSpPr>
                  <p:cNvPr id="74889" name="Freeform 595"/>
                  <p:cNvSpPr>
                    <a:spLocks/>
                  </p:cNvSpPr>
                  <p:nvPr/>
                </p:nvSpPr>
                <p:spPr bwMode="auto">
                  <a:xfrm flipH="1">
                    <a:off x="1328" y="3044"/>
                    <a:ext cx="122" cy="152"/>
                  </a:xfrm>
                  <a:custGeom>
                    <a:avLst/>
                    <a:gdLst>
                      <a:gd name="T0" fmla="*/ 0 w 106"/>
                      <a:gd name="T1" fmla="*/ 1709 h 120"/>
                      <a:gd name="T2" fmla="*/ 755 w 106"/>
                      <a:gd name="T3" fmla="*/ 3279 h 120"/>
                      <a:gd name="T4" fmla="*/ 628 w 106"/>
                      <a:gd name="T5" fmla="*/ 0 h 120"/>
                      <a:gd name="T6" fmla="*/ 0 w 106"/>
                      <a:gd name="T7" fmla="*/ 1709 h 120"/>
                      <a:gd name="T8" fmla="*/ 0 60000 65536"/>
                      <a:gd name="T9" fmla="*/ 0 60000 65536"/>
                      <a:gd name="T10" fmla="*/ 0 60000 65536"/>
                      <a:gd name="T11" fmla="*/ 0 60000 65536"/>
                      <a:gd name="T12" fmla="*/ 0 w 106"/>
                      <a:gd name="T13" fmla="*/ 0 h 120"/>
                      <a:gd name="T14" fmla="*/ 106 w 106"/>
                      <a:gd name="T15" fmla="*/ 120 h 120"/>
                    </a:gdLst>
                    <a:ahLst/>
                    <a:cxnLst>
                      <a:cxn ang="T8">
                        <a:pos x="T0" y="T1"/>
                      </a:cxn>
                      <a:cxn ang="T9">
                        <a:pos x="T2" y="T3"/>
                      </a:cxn>
                      <a:cxn ang="T10">
                        <a:pos x="T4" y="T5"/>
                      </a:cxn>
                      <a:cxn ang="T11">
                        <a:pos x="T6" y="T7"/>
                      </a:cxn>
                    </a:cxnLst>
                    <a:rect l="T12" t="T13" r="T14" b="T15"/>
                    <a:pathLst>
                      <a:path w="106" h="120">
                        <a:moveTo>
                          <a:pt x="0" y="62"/>
                        </a:moveTo>
                        <a:lnTo>
                          <a:pt x="106" y="120"/>
                        </a:lnTo>
                        <a:lnTo>
                          <a:pt x="88" y="0"/>
                        </a:lnTo>
                        <a:lnTo>
                          <a:pt x="0" y="62"/>
                        </a:lnTo>
                        <a:close/>
                      </a:path>
                    </a:pathLst>
                  </a:custGeom>
                  <a:solidFill>
                    <a:srgbClr val="FFFF00"/>
                  </a:solidFill>
                  <a:ln w="9525">
                    <a:noFill/>
                    <a:round/>
                    <a:headEnd/>
                    <a:tailEnd/>
                  </a:ln>
                </p:spPr>
                <p:txBody>
                  <a:bodyPr/>
                  <a:lstStyle/>
                  <a:p>
                    <a:endParaRPr lang="es-AR"/>
                  </a:p>
                </p:txBody>
              </p:sp>
            </p:grpSp>
          </p:grpSp>
        </p:grpSp>
      </p:grpSp>
      <p:sp>
        <p:nvSpPr>
          <p:cNvPr id="46102" name="Freeform 557"/>
          <p:cNvSpPr>
            <a:spLocks/>
          </p:cNvSpPr>
          <p:nvPr/>
        </p:nvSpPr>
        <p:spPr bwMode="auto">
          <a:xfrm>
            <a:off x="6611938" y="5227638"/>
            <a:ext cx="388937" cy="274637"/>
          </a:xfrm>
          <a:custGeom>
            <a:avLst/>
            <a:gdLst>
              <a:gd name="T0" fmla="*/ 0 w 222"/>
              <a:gd name="T1" fmla="*/ 0 h 146"/>
              <a:gd name="T2" fmla="*/ 2147483647 w 222"/>
              <a:gd name="T3" fmla="*/ 2147483647 h 146"/>
              <a:gd name="T4" fmla="*/ 2147483647 w 222"/>
              <a:gd name="T5" fmla="*/ 2147483647 h 146"/>
              <a:gd name="T6" fmla="*/ 2147483647 w 222"/>
              <a:gd name="T7" fmla="*/ 2147483647 h 146"/>
              <a:gd name="T8" fmla="*/ 2147483647 w 222"/>
              <a:gd name="T9" fmla="*/ 2147483647 h 146"/>
              <a:gd name="T10" fmla="*/ 2147483647 w 222"/>
              <a:gd name="T11" fmla="*/ 2147483647 h 146"/>
              <a:gd name="T12" fmla="*/ 2147483647 w 222"/>
              <a:gd name="T13" fmla="*/ 2147483647 h 146"/>
              <a:gd name="T14" fmla="*/ 2147483647 w 222"/>
              <a:gd name="T15" fmla="*/ 2147483647 h 146"/>
              <a:gd name="T16" fmla="*/ 2147483647 w 222"/>
              <a:gd name="T17" fmla="*/ 2147483647 h 146"/>
              <a:gd name="T18" fmla="*/ 2147483647 w 222"/>
              <a:gd name="T19" fmla="*/ 2147483647 h 146"/>
              <a:gd name="T20" fmla="*/ 2147483647 w 222"/>
              <a:gd name="T21" fmla="*/ 2147483647 h 146"/>
              <a:gd name="T22" fmla="*/ 2147483647 w 222"/>
              <a:gd name="T23" fmla="*/ 2147483647 h 146"/>
              <a:gd name="T24" fmla="*/ 2147483647 w 222"/>
              <a:gd name="T25" fmla="*/ 2147483647 h 146"/>
              <a:gd name="T26" fmla="*/ 2147483647 w 222"/>
              <a:gd name="T27" fmla="*/ 2147483647 h 146"/>
              <a:gd name="T28" fmla="*/ 2147483647 w 222"/>
              <a:gd name="T29" fmla="*/ 2147483647 h 146"/>
              <a:gd name="T30" fmla="*/ 2147483647 w 222"/>
              <a:gd name="T31" fmla="*/ 2147483647 h 146"/>
              <a:gd name="T32" fmla="*/ 2147483647 w 222"/>
              <a:gd name="T33" fmla="*/ 2147483647 h 146"/>
              <a:gd name="T34" fmla="*/ 2147483647 w 222"/>
              <a:gd name="T35" fmla="*/ 2147483647 h 146"/>
              <a:gd name="T36" fmla="*/ 2147483647 w 222"/>
              <a:gd name="T37" fmla="*/ 2147483647 h 1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146"/>
              <a:gd name="T59" fmla="*/ 222 w 222"/>
              <a:gd name="T60" fmla="*/ 146 h 1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146">
                <a:moveTo>
                  <a:pt x="0" y="0"/>
                </a:moveTo>
                <a:lnTo>
                  <a:pt x="22" y="4"/>
                </a:lnTo>
                <a:lnTo>
                  <a:pt x="38" y="8"/>
                </a:lnTo>
                <a:lnTo>
                  <a:pt x="48" y="12"/>
                </a:lnTo>
                <a:lnTo>
                  <a:pt x="58" y="18"/>
                </a:lnTo>
                <a:lnTo>
                  <a:pt x="68" y="24"/>
                </a:lnTo>
                <a:lnTo>
                  <a:pt x="76" y="32"/>
                </a:lnTo>
                <a:lnTo>
                  <a:pt x="90" y="40"/>
                </a:lnTo>
                <a:lnTo>
                  <a:pt x="106" y="52"/>
                </a:lnTo>
                <a:lnTo>
                  <a:pt x="114" y="68"/>
                </a:lnTo>
                <a:lnTo>
                  <a:pt x="120" y="76"/>
                </a:lnTo>
                <a:lnTo>
                  <a:pt x="126" y="82"/>
                </a:lnTo>
                <a:lnTo>
                  <a:pt x="134" y="86"/>
                </a:lnTo>
                <a:lnTo>
                  <a:pt x="142" y="88"/>
                </a:lnTo>
                <a:lnTo>
                  <a:pt x="150" y="90"/>
                </a:lnTo>
                <a:lnTo>
                  <a:pt x="158" y="94"/>
                </a:lnTo>
                <a:lnTo>
                  <a:pt x="178" y="104"/>
                </a:lnTo>
                <a:lnTo>
                  <a:pt x="194" y="118"/>
                </a:lnTo>
                <a:lnTo>
                  <a:pt x="222" y="146"/>
                </a:lnTo>
              </a:path>
            </a:pathLst>
          </a:custGeom>
          <a:noFill/>
          <a:ln w="9525">
            <a:solidFill>
              <a:srgbClr val="000000"/>
            </a:solidFill>
            <a:round/>
            <a:headEnd/>
            <a:tailEnd/>
          </a:ln>
        </p:spPr>
        <p:txBody>
          <a:bodyPr/>
          <a:lstStyle/>
          <a:p>
            <a:endParaRPr lang="es-AR"/>
          </a:p>
        </p:txBody>
      </p:sp>
      <p:sp>
        <p:nvSpPr>
          <p:cNvPr id="46103" name="Freeform 551"/>
          <p:cNvSpPr>
            <a:spLocks/>
          </p:cNvSpPr>
          <p:nvPr/>
        </p:nvSpPr>
        <p:spPr bwMode="auto">
          <a:xfrm>
            <a:off x="6376988" y="4991100"/>
            <a:ext cx="360362" cy="273050"/>
          </a:xfrm>
          <a:custGeom>
            <a:avLst/>
            <a:gdLst>
              <a:gd name="T0" fmla="*/ 2147483647 w 206"/>
              <a:gd name="T1" fmla="*/ 2147483647 h 146"/>
              <a:gd name="T2" fmla="*/ 2147483647 w 206"/>
              <a:gd name="T3" fmla="*/ 2147483647 h 146"/>
              <a:gd name="T4" fmla="*/ 2147483647 w 206"/>
              <a:gd name="T5" fmla="*/ 2147483647 h 146"/>
              <a:gd name="T6" fmla="*/ 2147483647 w 206"/>
              <a:gd name="T7" fmla="*/ 0 h 146"/>
              <a:gd name="T8" fmla="*/ 2147483647 w 206"/>
              <a:gd name="T9" fmla="*/ 2147483647 h 146"/>
              <a:gd name="T10" fmla="*/ 2147483647 w 206"/>
              <a:gd name="T11" fmla="*/ 2147483647 h 146"/>
              <a:gd name="T12" fmla="*/ 2147483647 w 206"/>
              <a:gd name="T13" fmla="*/ 2147483647 h 146"/>
              <a:gd name="T14" fmla="*/ 2147483647 w 206"/>
              <a:gd name="T15" fmla="*/ 2147483647 h 146"/>
              <a:gd name="T16" fmla="*/ 2147483647 w 206"/>
              <a:gd name="T17" fmla="*/ 2147483647 h 146"/>
              <a:gd name="T18" fmla="*/ 0 w 206"/>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46104" name="Freeform 551"/>
          <p:cNvSpPr>
            <a:spLocks/>
          </p:cNvSpPr>
          <p:nvPr/>
        </p:nvSpPr>
        <p:spPr bwMode="auto">
          <a:xfrm>
            <a:off x="6529388" y="5113338"/>
            <a:ext cx="360362" cy="273050"/>
          </a:xfrm>
          <a:custGeom>
            <a:avLst/>
            <a:gdLst>
              <a:gd name="T0" fmla="*/ 2147483647 w 206"/>
              <a:gd name="T1" fmla="*/ 2147483647 h 146"/>
              <a:gd name="T2" fmla="*/ 2147483647 w 206"/>
              <a:gd name="T3" fmla="*/ 2147483647 h 146"/>
              <a:gd name="T4" fmla="*/ 2147483647 w 206"/>
              <a:gd name="T5" fmla="*/ 2147483647 h 146"/>
              <a:gd name="T6" fmla="*/ 2147483647 w 206"/>
              <a:gd name="T7" fmla="*/ 0 h 146"/>
              <a:gd name="T8" fmla="*/ 2147483647 w 206"/>
              <a:gd name="T9" fmla="*/ 2147483647 h 146"/>
              <a:gd name="T10" fmla="*/ 2147483647 w 206"/>
              <a:gd name="T11" fmla="*/ 2147483647 h 146"/>
              <a:gd name="T12" fmla="*/ 2147483647 w 206"/>
              <a:gd name="T13" fmla="*/ 2147483647 h 146"/>
              <a:gd name="T14" fmla="*/ 2147483647 w 206"/>
              <a:gd name="T15" fmla="*/ 2147483647 h 146"/>
              <a:gd name="T16" fmla="*/ 2147483647 w 206"/>
              <a:gd name="T17" fmla="*/ 2147483647 h 146"/>
              <a:gd name="T18" fmla="*/ 0 w 206"/>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46105" name="Freeform 551"/>
          <p:cNvSpPr>
            <a:spLocks/>
          </p:cNvSpPr>
          <p:nvPr/>
        </p:nvSpPr>
        <p:spPr bwMode="auto">
          <a:xfrm>
            <a:off x="6000750" y="4899025"/>
            <a:ext cx="360363" cy="273050"/>
          </a:xfrm>
          <a:custGeom>
            <a:avLst/>
            <a:gdLst>
              <a:gd name="T0" fmla="*/ 2147483647 w 206"/>
              <a:gd name="T1" fmla="*/ 2147483647 h 146"/>
              <a:gd name="T2" fmla="*/ 2147483647 w 206"/>
              <a:gd name="T3" fmla="*/ 2147483647 h 146"/>
              <a:gd name="T4" fmla="*/ 2147483647 w 206"/>
              <a:gd name="T5" fmla="*/ 2147483647 h 146"/>
              <a:gd name="T6" fmla="*/ 2147483647 w 206"/>
              <a:gd name="T7" fmla="*/ 0 h 146"/>
              <a:gd name="T8" fmla="*/ 2147483647 w 206"/>
              <a:gd name="T9" fmla="*/ 2147483647 h 146"/>
              <a:gd name="T10" fmla="*/ 2147483647 w 206"/>
              <a:gd name="T11" fmla="*/ 2147483647 h 146"/>
              <a:gd name="T12" fmla="*/ 2147483647 w 206"/>
              <a:gd name="T13" fmla="*/ 2147483647 h 146"/>
              <a:gd name="T14" fmla="*/ 2147483647 w 206"/>
              <a:gd name="T15" fmla="*/ 2147483647 h 146"/>
              <a:gd name="T16" fmla="*/ 2147483647 w 206"/>
              <a:gd name="T17" fmla="*/ 2147483647 h 146"/>
              <a:gd name="T18" fmla="*/ 0 w 206"/>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46106" name="Freeform 551"/>
          <p:cNvSpPr>
            <a:spLocks/>
          </p:cNvSpPr>
          <p:nvPr/>
        </p:nvSpPr>
        <p:spPr bwMode="auto">
          <a:xfrm>
            <a:off x="6069013" y="4970463"/>
            <a:ext cx="360362" cy="273050"/>
          </a:xfrm>
          <a:custGeom>
            <a:avLst/>
            <a:gdLst>
              <a:gd name="T0" fmla="*/ 2147483647 w 206"/>
              <a:gd name="T1" fmla="*/ 2147483647 h 146"/>
              <a:gd name="T2" fmla="*/ 2147483647 w 206"/>
              <a:gd name="T3" fmla="*/ 2147483647 h 146"/>
              <a:gd name="T4" fmla="*/ 2147483647 w 206"/>
              <a:gd name="T5" fmla="*/ 2147483647 h 146"/>
              <a:gd name="T6" fmla="*/ 2147483647 w 206"/>
              <a:gd name="T7" fmla="*/ 0 h 146"/>
              <a:gd name="T8" fmla="*/ 2147483647 w 206"/>
              <a:gd name="T9" fmla="*/ 2147483647 h 146"/>
              <a:gd name="T10" fmla="*/ 2147483647 w 206"/>
              <a:gd name="T11" fmla="*/ 2147483647 h 146"/>
              <a:gd name="T12" fmla="*/ 2147483647 w 206"/>
              <a:gd name="T13" fmla="*/ 2147483647 h 146"/>
              <a:gd name="T14" fmla="*/ 2147483647 w 206"/>
              <a:gd name="T15" fmla="*/ 2147483647 h 146"/>
              <a:gd name="T16" fmla="*/ 2147483647 w 206"/>
              <a:gd name="T17" fmla="*/ 2147483647 h 146"/>
              <a:gd name="T18" fmla="*/ 0 w 206"/>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46107" name="Freeform 551"/>
          <p:cNvSpPr>
            <a:spLocks/>
          </p:cNvSpPr>
          <p:nvPr/>
        </p:nvSpPr>
        <p:spPr bwMode="auto">
          <a:xfrm>
            <a:off x="5997575" y="4840288"/>
            <a:ext cx="360363" cy="273050"/>
          </a:xfrm>
          <a:custGeom>
            <a:avLst/>
            <a:gdLst>
              <a:gd name="T0" fmla="*/ 2147483647 w 206"/>
              <a:gd name="T1" fmla="*/ 2147483647 h 146"/>
              <a:gd name="T2" fmla="*/ 2147483647 w 206"/>
              <a:gd name="T3" fmla="*/ 2147483647 h 146"/>
              <a:gd name="T4" fmla="*/ 2147483647 w 206"/>
              <a:gd name="T5" fmla="*/ 2147483647 h 146"/>
              <a:gd name="T6" fmla="*/ 2147483647 w 206"/>
              <a:gd name="T7" fmla="*/ 0 h 146"/>
              <a:gd name="T8" fmla="*/ 2147483647 w 206"/>
              <a:gd name="T9" fmla="*/ 2147483647 h 146"/>
              <a:gd name="T10" fmla="*/ 2147483647 w 206"/>
              <a:gd name="T11" fmla="*/ 2147483647 h 146"/>
              <a:gd name="T12" fmla="*/ 2147483647 w 206"/>
              <a:gd name="T13" fmla="*/ 2147483647 h 146"/>
              <a:gd name="T14" fmla="*/ 2147483647 w 206"/>
              <a:gd name="T15" fmla="*/ 2147483647 h 146"/>
              <a:gd name="T16" fmla="*/ 2147483647 w 206"/>
              <a:gd name="T17" fmla="*/ 2147483647 h 146"/>
              <a:gd name="T18" fmla="*/ 0 w 206"/>
              <a:gd name="T19" fmla="*/ 2147483647 h 1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6"/>
              <a:gd name="T31" fmla="*/ 0 h 146"/>
              <a:gd name="T32" fmla="*/ 206 w 206"/>
              <a:gd name="T33" fmla="*/ 146 h 1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6" h="146">
                <a:moveTo>
                  <a:pt x="206" y="12"/>
                </a:moveTo>
                <a:lnTo>
                  <a:pt x="184" y="6"/>
                </a:lnTo>
                <a:lnTo>
                  <a:pt x="164" y="2"/>
                </a:lnTo>
                <a:lnTo>
                  <a:pt x="128" y="0"/>
                </a:lnTo>
                <a:lnTo>
                  <a:pt x="100" y="4"/>
                </a:lnTo>
                <a:lnTo>
                  <a:pt x="76" y="18"/>
                </a:lnTo>
                <a:lnTo>
                  <a:pt x="56" y="38"/>
                </a:lnTo>
                <a:lnTo>
                  <a:pt x="36" y="66"/>
                </a:lnTo>
                <a:lnTo>
                  <a:pt x="18" y="102"/>
                </a:lnTo>
                <a:lnTo>
                  <a:pt x="0" y="146"/>
                </a:lnTo>
              </a:path>
            </a:pathLst>
          </a:custGeom>
          <a:noFill/>
          <a:ln w="9525">
            <a:solidFill>
              <a:srgbClr val="000000"/>
            </a:solidFill>
            <a:round/>
            <a:headEnd/>
            <a:tailEnd/>
          </a:ln>
        </p:spPr>
        <p:txBody>
          <a:bodyPr/>
          <a:lstStyle/>
          <a:p>
            <a:endParaRPr lang="es-AR"/>
          </a:p>
        </p:txBody>
      </p:sp>
      <p:sp>
        <p:nvSpPr>
          <p:cNvPr id="46108" name="Freeform 553"/>
          <p:cNvSpPr>
            <a:spLocks/>
          </p:cNvSpPr>
          <p:nvPr/>
        </p:nvSpPr>
        <p:spPr bwMode="auto">
          <a:xfrm>
            <a:off x="6357938" y="5065713"/>
            <a:ext cx="217487" cy="4524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09" name="Freeform 553"/>
          <p:cNvSpPr>
            <a:spLocks/>
          </p:cNvSpPr>
          <p:nvPr/>
        </p:nvSpPr>
        <p:spPr bwMode="auto">
          <a:xfrm>
            <a:off x="6111875" y="5113338"/>
            <a:ext cx="217488" cy="45402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10" name="Freeform 553"/>
          <p:cNvSpPr>
            <a:spLocks/>
          </p:cNvSpPr>
          <p:nvPr/>
        </p:nvSpPr>
        <p:spPr bwMode="auto">
          <a:xfrm>
            <a:off x="6286500" y="5065713"/>
            <a:ext cx="217488" cy="4524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11" name="Freeform 553"/>
          <p:cNvSpPr>
            <a:spLocks/>
          </p:cNvSpPr>
          <p:nvPr/>
        </p:nvSpPr>
        <p:spPr bwMode="auto">
          <a:xfrm>
            <a:off x="6072188" y="5065713"/>
            <a:ext cx="217487" cy="4524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12" name="Freeform 553"/>
          <p:cNvSpPr>
            <a:spLocks/>
          </p:cNvSpPr>
          <p:nvPr/>
        </p:nvSpPr>
        <p:spPr bwMode="auto">
          <a:xfrm>
            <a:off x="5929313" y="5065713"/>
            <a:ext cx="217487" cy="4524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13" name="Freeform 553"/>
          <p:cNvSpPr>
            <a:spLocks/>
          </p:cNvSpPr>
          <p:nvPr/>
        </p:nvSpPr>
        <p:spPr bwMode="auto">
          <a:xfrm>
            <a:off x="6438900" y="5218113"/>
            <a:ext cx="217488" cy="4524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14" name="Freeform 553"/>
          <p:cNvSpPr>
            <a:spLocks/>
          </p:cNvSpPr>
          <p:nvPr/>
        </p:nvSpPr>
        <p:spPr bwMode="auto">
          <a:xfrm>
            <a:off x="6154738" y="5030788"/>
            <a:ext cx="217487" cy="45402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15" name="Freeform 553"/>
          <p:cNvSpPr>
            <a:spLocks/>
          </p:cNvSpPr>
          <p:nvPr/>
        </p:nvSpPr>
        <p:spPr bwMode="auto">
          <a:xfrm>
            <a:off x="5854700" y="4970463"/>
            <a:ext cx="217488" cy="45402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16" name="Freeform 553"/>
          <p:cNvSpPr>
            <a:spLocks/>
          </p:cNvSpPr>
          <p:nvPr/>
        </p:nvSpPr>
        <p:spPr bwMode="auto">
          <a:xfrm>
            <a:off x="5643563" y="4827588"/>
            <a:ext cx="217487" cy="45402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17" name="Freeform 550"/>
          <p:cNvSpPr>
            <a:spLocks/>
          </p:cNvSpPr>
          <p:nvPr/>
        </p:nvSpPr>
        <p:spPr bwMode="auto">
          <a:xfrm>
            <a:off x="6464300" y="4827588"/>
            <a:ext cx="465138" cy="839787"/>
          </a:xfrm>
          <a:custGeom>
            <a:avLst/>
            <a:gdLst>
              <a:gd name="T0" fmla="*/ 0 w 266"/>
              <a:gd name="T1" fmla="*/ 0 h 448"/>
              <a:gd name="T2" fmla="*/ 2147483647 w 266"/>
              <a:gd name="T3" fmla="*/ 2147483647 h 448"/>
              <a:gd name="T4" fmla="*/ 2147483647 w 266"/>
              <a:gd name="T5" fmla="*/ 2147483647 h 448"/>
              <a:gd name="T6" fmla="*/ 2147483647 w 266"/>
              <a:gd name="T7" fmla="*/ 2147483647 h 448"/>
              <a:gd name="T8" fmla="*/ 2147483647 w 266"/>
              <a:gd name="T9" fmla="*/ 2147483647 h 448"/>
              <a:gd name="T10" fmla="*/ 2147483647 w 266"/>
              <a:gd name="T11" fmla="*/ 2147483647 h 448"/>
              <a:gd name="T12" fmla="*/ 2147483647 w 266"/>
              <a:gd name="T13" fmla="*/ 2147483647 h 448"/>
              <a:gd name="T14" fmla="*/ 2147483647 w 266"/>
              <a:gd name="T15" fmla="*/ 2147483647 h 448"/>
              <a:gd name="T16" fmla="*/ 2147483647 w 266"/>
              <a:gd name="T17" fmla="*/ 2147483647 h 448"/>
              <a:gd name="T18" fmla="*/ 2147483647 w 266"/>
              <a:gd name="T19" fmla="*/ 2147483647 h 448"/>
              <a:gd name="T20" fmla="*/ 2147483647 w 266"/>
              <a:gd name="T21" fmla="*/ 2147483647 h 448"/>
              <a:gd name="T22" fmla="*/ 2147483647 w 266"/>
              <a:gd name="T23" fmla="*/ 2147483647 h 448"/>
              <a:gd name="T24" fmla="*/ 2147483647 w 266"/>
              <a:gd name="T25" fmla="*/ 2147483647 h 448"/>
              <a:gd name="T26" fmla="*/ 2147483647 w 266"/>
              <a:gd name="T27" fmla="*/ 2147483647 h 448"/>
              <a:gd name="T28" fmla="*/ 2147483647 w 266"/>
              <a:gd name="T29" fmla="*/ 2147483647 h 448"/>
              <a:gd name="T30" fmla="*/ 2147483647 w 266"/>
              <a:gd name="T31" fmla="*/ 2147483647 h 448"/>
              <a:gd name="T32" fmla="*/ 2147483647 w 266"/>
              <a:gd name="T33" fmla="*/ 2147483647 h 448"/>
              <a:gd name="T34" fmla="*/ 2147483647 w 266"/>
              <a:gd name="T35" fmla="*/ 2147483647 h 448"/>
              <a:gd name="T36" fmla="*/ 2147483647 w 266"/>
              <a:gd name="T37" fmla="*/ 2147483647 h 448"/>
              <a:gd name="T38" fmla="*/ 2147483647 w 266"/>
              <a:gd name="T39" fmla="*/ 2147483647 h 448"/>
              <a:gd name="T40" fmla="*/ 2147483647 w 266"/>
              <a:gd name="T41" fmla="*/ 2147483647 h 448"/>
              <a:gd name="T42" fmla="*/ 2147483647 w 266"/>
              <a:gd name="T43" fmla="*/ 2147483647 h 448"/>
              <a:gd name="T44" fmla="*/ 2147483647 w 266"/>
              <a:gd name="T45" fmla="*/ 2147483647 h 448"/>
              <a:gd name="T46" fmla="*/ 2147483647 w 266"/>
              <a:gd name="T47" fmla="*/ 2147483647 h 448"/>
              <a:gd name="T48" fmla="*/ 2147483647 w 266"/>
              <a:gd name="T49" fmla="*/ 2147483647 h 448"/>
              <a:gd name="T50" fmla="*/ 2147483647 w 266"/>
              <a:gd name="T51" fmla="*/ 2147483647 h 448"/>
              <a:gd name="T52" fmla="*/ 2147483647 w 266"/>
              <a:gd name="T53" fmla="*/ 2147483647 h 448"/>
              <a:gd name="T54" fmla="*/ 2147483647 w 266"/>
              <a:gd name="T55" fmla="*/ 2147483647 h 448"/>
              <a:gd name="T56" fmla="*/ 2147483647 w 266"/>
              <a:gd name="T57" fmla="*/ 2147483647 h 448"/>
              <a:gd name="T58" fmla="*/ 2147483647 w 266"/>
              <a:gd name="T59" fmla="*/ 2147483647 h 448"/>
              <a:gd name="T60" fmla="*/ 2147483647 w 266"/>
              <a:gd name="T61" fmla="*/ 2147483647 h 448"/>
              <a:gd name="T62" fmla="*/ 2147483647 w 266"/>
              <a:gd name="T63" fmla="*/ 2147483647 h 448"/>
              <a:gd name="T64" fmla="*/ 2147483647 w 266"/>
              <a:gd name="T65" fmla="*/ 2147483647 h 448"/>
              <a:gd name="T66" fmla="*/ 2147483647 w 266"/>
              <a:gd name="T67" fmla="*/ 2147483647 h 448"/>
              <a:gd name="T68" fmla="*/ 2147483647 w 266"/>
              <a:gd name="T69" fmla="*/ 2147483647 h 448"/>
              <a:gd name="T70" fmla="*/ 2147483647 w 266"/>
              <a:gd name="T71" fmla="*/ 2147483647 h 448"/>
              <a:gd name="T72" fmla="*/ 2147483647 w 266"/>
              <a:gd name="T73" fmla="*/ 2147483647 h 448"/>
              <a:gd name="T74" fmla="*/ 2147483647 w 266"/>
              <a:gd name="T75" fmla="*/ 2147483647 h 448"/>
              <a:gd name="T76" fmla="*/ 2147483647 w 266"/>
              <a:gd name="T77" fmla="*/ 2147483647 h 448"/>
              <a:gd name="T78" fmla="*/ 2147483647 w 266"/>
              <a:gd name="T79" fmla="*/ 2147483647 h 448"/>
              <a:gd name="T80" fmla="*/ 2147483647 w 266"/>
              <a:gd name="T81" fmla="*/ 2147483647 h 448"/>
              <a:gd name="T82" fmla="*/ 2147483647 w 266"/>
              <a:gd name="T83" fmla="*/ 2147483647 h 448"/>
              <a:gd name="T84" fmla="*/ 2147483647 w 266"/>
              <a:gd name="T85" fmla="*/ 2147483647 h 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6"/>
              <a:gd name="T130" fmla="*/ 0 h 448"/>
              <a:gd name="T131" fmla="*/ 266 w 266"/>
              <a:gd name="T132" fmla="*/ 448 h 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6" h="448">
                <a:moveTo>
                  <a:pt x="0" y="0"/>
                </a:moveTo>
                <a:lnTo>
                  <a:pt x="12" y="22"/>
                </a:lnTo>
                <a:lnTo>
                  <a:pt x="22" y="42"/>
                </a:lnTo>
                <a:lnTo>
                  <a:pt x="48" y="78"/>
                </a:lnTo>
                <a:lnTo>
                  <a:pt x="64" y="92"/>
                </a:lnTo>
                <a:lnTo>
                  <a:pt x="82" y="104"/>
                </a:lnTo>
                <a:lnTo>
                  <a:pt x="102" y="114"/>
                </a:lnTo>
                <a:lnTo>
                  <a:pt x="126" y="124"/>
                </a:lnTo>
                <a:lnTo>
                  <a:pt x="138" y="134"/>
                </a:lnTo>
                <a:lnTo>
                  <a:pt x="152" y="142"/>
                </a:lnTo>
                <a:lnTo>
                  <a:pt x="164" y="154"/>
                </a:lnTo>
                <a:lnTo>
                  <a:pt x="168" y="160"/>
                </a:lnTo>
                <a:lnTo>
                  <a:pt x="170" y="166"/>
                </a:lnTo>
                <a:lnTo>
                  <a:pt x="172" y="186"/>
                </a:lnTo>
                <a:lnTo>
                  <a:pt x="172" y="206"/>
                </a:lnTo>
                <a:lnTo>
                  <a:pt x="174" y="224"/>
                </a:lnTo>
                <a:lnTo>
                  <a:pt x="176" y="232"/>
                </a:lnTo>
                <a:lnTo>
                  <a:pt x="180" y="240"/>
                </a:lnTo>
                <a:lnTo>
                  <a:pt x="186" y="248"/>
                </a:lnTo>
                <a:lnTo>
                  <a:pt x="196" y="256"/>
                </a:lnTo>
                <a:lnTo>
                  <a:pt x="218" y="268"/>
                </a:lnTo>
                <a:lnTo>
                  <a:pt x="228" y="274"/>
                </a:lnTo>
                <a:lnTo>
                  <a:pt x="236" y="278"/>
                </a:lnTo>
                <a:lnTo>
                  <a:pt x="242" y="282"/>
                </a:lnTo>
                <a:lnTo>
                  <a:pt x="244" y="282"/>
                </a:lnTo>
                <a:lnTo>
                  <a:pt x="248" y="294"/>
                </a:lnTo>
                <a:lnTo>
                  <a:pt x="250" y="302"/>
                </a:lnTo>
                <a:lnTo>
                  <a:pt x="252" y="308"/>
                </a:lnTo>
                <a:lnTo>
                  <a:pt x="254" y="310"/>
                </a:lnTo>
                <a:lnTo>
                  <a:pt x="254" y="312"/>
                </a:lnTo>
                <a:lnTo>
                  <a:pt x="250" y="314"/>
                </a:lnTo>
                <a:lnTo>
                  <a:pt x="248" y="316"/>
                </a:lnTo>
                <a:lnTo>
                  <a:pt x="248" y="320"/>
                </a:lnTo>
                <a:lnTo>
                  <a:pt x="246" y="326"/>
                </a:lnTo>
                <a:lnTo>
                  <a:pt x="246" y="336"/>
                </a:lnTo>
                <a:lnTo>
                  <a:pt x="244" y="350"/>
                </a:lnTo>
                <a:lnTo>
                  <a:pt x="244" y="366"/>
                </a:lnTo>
                <a:lnTo>
                  <a:pt x="246" y="376"/>
                </a:lnTo>
                <a:lnTo>
                  <a:pt x="248" y="386"/>
                </a:lnTo>
                <a:lnTo>
                  <a:pt x="256" y="408"/>
                </a:lnTo>
                <a:lnTo>
                  <a:pt x="262" y="428"/>
                </a:lnTo>
                <a:lnTo>
                  <a:pt x="266" y="438"/>
                </a:lnTo>
                <a:lnTo>
                  <a:pt x="266" y="448"/>
                </a:lnTo>
              </a:path>
            </a:pathLst>
          </a:custGeom>
          <a:noFill/>
          <a:ln w="9525">
            <a:solidFill>
              <a:srgbClr val="000000"/>
            </a:solidFill>
            <a:round/>
            <a:headEnd/>
            <a:tailEnd/>
          </a:ln>
        </p:spPr>
        <p:txBody>
          <a:bodyPr/>
          <a:lstStyle/>
          <a:p>
            <a:endParaRPr lang="es-AR"/>
          </a:p>
        </p:txBody>
      </p:sp>
      <p:sp>
        <p:nvSpPr>
          <p:cNvPr id="46118" name="Freeform 550"/>
          <p:cNvSpPr>
            <a:spLocks/>
          </p:cNvSpPr>
          <p:nvPr/>
        </p:nvSpPr>
        <p:spPr bwMode="auto">
          <a:xfrm>
            <a:off x="6021388" y="4875213"/>
            <a:ext cx="465137" cy="839787"/>
          </a:xfrm>
          <a:custGeom>
            <a:avLst/>
            <a:gdLst>
              <a:gd name="T0" fmla="*/ 0 w 266"/>
              <a:gd name="T1" fmla="*/ 0 h 448"/>
              <a:gd name="T2" fmla="*/ 2147483647 w 266"/>
              <a:gd name="T3" fmla="*/ 2147483647 h 448"/>
              <a:gd name="T4" fmla="*/ 2147483647 w 266"/>
              <a:gd name="T5" fmla="*/ 2147483647 h 448"/>
              <a:gd name="T6" fmla="*/ 2147483647 w 266"/>
              <a:gd name="T7" fmla="*/ 2147483647 h 448"/>
              <a:gd name="T8" fmla="*/ 2147483647 w 266"/>
              <a:gd name="T9" fmla="*/ 2147483647 h 448"/>
              <a:gd name="T10" fmla="*/ 2147483647 w 266"/>
              <a:gd name="T11" fmla="*/ 2147483647 h 448"/>
              <a:gd name="T12" fmla="*/ 2147483647 w 266"/>
              <a:gd name="T13" fmla="*/ 2147483647 h 448"/>
              <a:gd name="T14" fmla="*/ 2147483647 w 266"/>
              <a:gd name="T15" fmla="*/ 2147483647 h 448"/>
              <a:gd name="T16" fmla="*/ 2147483647 w 266"/>
              <a:gd name="T17" fmla="*/ 2147483647 h 448"/>
              <a:gd name="T18" fmla="*/ 2147483647 w 266"/>
              <a:gd name="T19" fmla="*/ 2147483647 h 448"/>
              <a:gd name="T20" fmla="*/ 2147483647 w 266"/>
              <a:gd name="T21" fmla="*/ 2147483647 h 448"/>
              <a:gd name="T22" fmla="*/ 2147483647 w 266"/>
              <a:gd name="T23" fmla="*/ 2147483647 h 448"/>
              <a:gd name="T24" fmla="*/ 2147483647 w 266"/>
              <a:gd name="T25" fmla="*/ 2147483647 h 448"/>
              <a:gd name="T26" fmla="*/ 2147483647 w 266"/>
              <a:gd name="T27" fmla="*/ 2147483647 h 448"/>
              <a:gd name="T28" fmla="*/ 2147483647 w 266"/>
              <a:gd name="T29" fmla="*/ 2147483647 h 448"/>
              <a:gd name="T30" fmla="*/ 2147483647 w 266"/>
              <a:gd name="T31" fmla="*/ 2147483647 h 448"/>
              <a:gd name="T32" fmla="*/ 2147483647 w 266"/>
              <a:gd name="T33" fmla="*/ 2147483647 h 448"/>
              <a:gd name="T34" fmla="*/ 2147483647 w 266"/>
              <a:gd name="T35" fmla="*/ 2147483647 h 448"/>
              <a:gd name="T36" fmla="*/ 2147483647 w 266"/>
              <a:gd name="T37" fmla="*/ 2147483647 h 448"/>
              <a:gd name="T38" fmla="*/ 2147483647 w 266"/>
              <a:gd name="T39" fmla="*/ 2147483647 h 448"/>
              <a:gd name="T40" fmla="*/ 2147483647 w 266"/>
              <a:gd name="T41" fmla="*/ 2147483647 h 448"/>
              <a:gd name="T42" fmla="*/ 2147483647 w 266"/>
              <a:gd name="T43" fmla="*/ 2147483647 h 448"/>
              <a:gd name="T44" fmla="*/ 2147483647 w 266"/>
              <a:gd name="T45" fmla="*/ 2147483647 h 448"/>
              <a:gd name="T46" fmla="*/ 2147483647 w 266"/>
              <a:gd name="T47" fmla="*/ 2147483647 h 448"/>
              <a:gd name="T48" fmla="*/ 2147483647 w 266"/>
              <a:gd name="T49" fmla="*/ 2147483647 h 448"/>
              <a:gd name="T50" fmla="*/ 2147483647 w 266"/>
              <a:gd name="T51" fmla="*/ 2147483647 h 448"/>
              <a:gd name="T52" fmla="*/ 2147483647 w 266"/>
              <a:gd name="T53" fmla="*/ 2147483647 h 448"/>
              <a:gd name="T54" fmla="*/ 2147483647 w 266"/>
              <a:gd name="T55" fmla="*/ 2147483647 h 448"/>
              <a:gd name="T56" fmla="*/ 2147483647 w 266"/>
              <a:gd name="T57" fmla="*/ 2147483647 h 448"/>
              <a:gd name="T58" fmla="*/ 2147483647 w 266"/>
              <a:gd name="T59" fmla="*/ 2147483647 h 448"/>
              <a:gd name="T60" fmla="*/ 2147483647 w 266"/>
              <a:gd name="T61" fmla="*/ 2147483647 h 448"/>
              <a:gd name="T62" fmla="*/ 2147483647 w 266"/>
              <a:gd name="T63" fmla="*/ 2147483647 h 448"/>
              <a:gd name="T64" fmla="*/ 2147483647 w 266"/>
              <a:gd name="T65" fmla="*/ 2147483647 h 448"/>
              <a:gd name="T66" fmla="*/ 2147483647 w 266"/>
              <a:gd name="T67" fmla="*/ 2147483647 h 448"/>
              <a:gd name="T68" fmla="*/ 2147483647 w 266"/>
              <a:gd name="T69" fmla="*/ 2147483647 h 448"/>
              <a:gd name="T70" fmla="*/ 2147483647 w 266"/>
              <a:gd name="T71" fmla="*/ 2147483647 h 448"/>
              <a:gd name="T72" fmla="*/ 2147483647 w 266"/>
              <a:gd name="T73" fmla="*/ 2147483647 h 448"/>
              <a:gd name="T74" fmla="*/ 2147483647 w 266"/>
              <a:gd name="T75" fmla="*/ 2147483647 h 448"/>
              <a:gd name="T76" fmla="*/ 2147483647 w 266"/>
              <a:gd name="T77" fmla="*/ 2147483647 h 448"/>
              <a:gd name="T78" fmla="*/ 2147483647 w 266"/>
              <a:gd name="T79" fmla="*/ 2147483647 h 448"/>
              <a:gd name="T80" fmla="*/ 2147483647 w 266"/>
              <a:gd name="T81" fmla="*/ 2147483647 h 448"/>
              <a:gd name="T82" fmla="*/ 2147483647 w 266"/>
              <a:gd name="T83" fmla="*/ 2147483647 h 448"/>
              <a:gd name="T84" fmla="*/ 2147483647 w 266"/>
              <a:gd name="T85" fmla="*/ 2147483647 h 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6"/>
              <a:gd name="T130" fmla="*/ 0 h 448"/>
              <a:gd name="T131" fmla="*/ 266 w 266"/>
              <a:gd name="T132" fmla="*/ 448 h 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6" h="448">
                <a:moveTo>
                  <a:pt x="0" y="0"/>
                </a:moveTo>
                <a:lnTo>
                  <a:pt x="12" y="22"/>
                </a:lnTo>
                <a:lnTo>
                  <a:pt x="22" y="42"/>
                </a:lnTo>
                <a:lnTo>
                  <a:pt x="48" y="78"/>
                </a:lnTo>
                <a:lnTo>
                  <a:pt x="64" y="92"/>
                </a:lnTo>
                <a:lnTo>
                  <a:pt x="82" y="104"/>
                </a:lnTo>
                <a:lnTo>
                  <a:pt x="102" y="114"/>
                </a:lnTo>
                <a:lnTo>
                  <a:pt x="126" y="124"/>
                </a:lnTo>
                <a:lnTo>
                  <a:pt x="138" y="134"/>
                </a:lnTo>
                <a:lnTo>
                  <a:pt x="152" y="142"/>
                </a:lnTo>
                <a:lnTo>
                  <a:pt x="164" y="154"/>
                </a:lnTo>
                <a:lnTo>
                  <a:pt x="168" y="160"/>
                </a:lnTo>
                <a:lnTo>
                  <a:pt x="170" y="166"/>
                </a:lnTo>
                <a:lnTo>
                  <a:pt x="172" y="186"/>
                </a:lnTo>
                <a:lnTo>
                  <a:pt x="172" y="206"/>
                </a:lnTo>
                <a:lnTo>
                  <a:pt x="174" y="224"/>
                </a:lnTo>
                <a:lnTo>
                  <a:pt x="176" y="232"/>
                </a:lnTo>
                <a:lnTo>
                  <a:pt x="180" y="240"/>
                </a:lnTo>
                <a:lnTo>
                  <a:pt x="186" y="248"/>
                </a:lnTo>
                <a:lnTo>
                  <a:pt x="196" y="256"/>
                </a:lnTo>
                <a:lnTo>
                  <a:pt x="218" y="268"/>
                </a:lnTo>
                <a:lnTo>
                  <a:pt x="228" y="274"/>
                </a:lnTo>
                <a:lnTo>
                  <a:pt x="236" y="278"/>
                </a:lnTo>
                <a:lnTo>
                  <a:pt x="242" y="282"/>
                </a:lnTo>
                <a:lnTo>
                  <a:pt x="244" y="282"/>
                </a:lnTo>
                <a:lnTo>
                  <a:pt x="248" y="294"/>
                </a:lnTo>
                <a:lnTo>
                  <a:pt x="250" y="302"/>
                </a:lnTo>
                <a:lnTo>
                  <a:pt x="252" y="308"/>
                </a:lnTo>
                <a:lnTo>
                  <a:pt x="254" y="310"/>
                </a:lnTo>
                <a:lnTo>
                  <a:pt x="254" y="312"/>
                </a:lnTo>
                <a:lnTo>
                  <a:pt x="250" y="314"/>
                </a:lnTo>
                <a:lnTo>
                  <a:pt x="248" y="316"/>
                </a:lnTo>
                <a:lnTo>
                  <a:pt x="248" y="320"/>
                </a:lnTo>
                <a:lnTo>
                  <a:pt x="246" y="326"/>
                </a:lnTo>
                <a:lnTo>
                  <a:pt x="246" y="336"/>
                </a:lnTo>
                <a:lnTo>
                  <a:pt x="244" y="350"/>
                </a:lnTo>
                <a:lnTo>
                  <a:pt x="244" y="366"/>
                </a:lnTo>
                <a:lnTo>
                  <a:pt x="246" y="376"/>
                </a:lnTo>
                <a:lnTo>
                  <a:pt x="248" y="386"/>
                </a:lnTo>
                <a:lnTo>
                  <a:pt x="256" y="408"/>
                </a:lnTo>
                <a:lnTo>
                  <a:pt x="262" y="428"/>
                </a:lnTo>
                <a:lnTo>
                  <a:pt x="266" y="438"/>
                </a:lnTo>
                <a:lnTo>
                  <a:pt x="266" y="448"/>
                </a:lnTo>
              </a:path>
            </a:pathLst>
          </a:custGeom>
          <a:noFill/>
          <a:ln w="9525">
            <a:solidFill>
              <a:srgbClr val="000000"/>
            </a:solidFill>
            <a:round/>
            <a:headEnd/>
            <a:tailEnd/>
          </a:ln>
        </p:spPr>
        <p:txBody>
          <a:bodyPr/>
          <a:lstStyle/>
          <a:p>
            <a:endParaRPr lang="es-AR"/>
          </a:p>
        </p:txBody>
      </p:sp>
      <p:sp>
        <p:nvSpPr>
          <p:cNvPr id="46119" name="Freeform 497"/>
          <p:cNvSpPr>
            <a:spLocks/>
          </p:cNvSpPr>
          <p:nvPr/>
        </p:nvSpPr>
        <p:spPr bwMode="auto">
          <a:xfrm>
            <a:off x="6551613" y="2940050"/>
            <a:ext cx="20637" cy="22225"/>
          </a:xfrm>
          <a:custGeom>
            <a:avLst/>
            <a:gdLst>
              <a:gd name="T0" fmla="*/ 2147483647 w 12"/>
              <a:gd name="T1" fmla="*/ 0 h 12"/>
              <a:gd name="T2" fmla="*/ 2147483647 w 12"/>
              <a:gd name="T3" fmla="*/ 0 h 12"/>
              <a:gd name="T4" fmla="*/ 2147483647 w 12"/>
              <a:gd name="T5" fmla="*/ 0 h 12"/>
              <a:gd name="T6" fmla="*/ 2147483647 w 12"/>
              <a:gd name="T7" fmla="*/ 0 h 12"/>
              <a:gd name="T8" fmla="*/ 0 w 12"/>
              <a:gd name="T9" fmla="*/ 2147483647 h 12"/>
              <a:gd name="T10" fmla="*/ 0 w 12"/>
              <a:gd name="T11" fmla="*/ 2147483647 h 12"/>
              <a:gd name="T12" fmla="*/ 0 w 12"/>
              <a:gd name="T13" fmla="*/ 2147483647 h 12"/>
              <a:gd name="T14" fmla="*/ 0 w 12"/>
              <a:gd name="T15" fmla="*/ 2147483647 h 12"/>
              <a:gd name="T16" fmla="*/ 2147483647 w 12"/>
              <a:gd name="T17" fmla="*/ 2147483647 h 12"/>
              <a:gd name="T18" fmla="*/ 2147483647 w 12"/>
              <a:gd name="T19" fmla="*/ 2147483647 h 12"/>
              <a:gd name="T20" fmla="*/ 2147483647 w 12"/>
              <a:gd name="T21" fmla="*/ 2147483647 h 12"/>
              <a:gd name="T22" fmla="*/ 2147483647 w 12"/>
              <a:gd name="T23" fmla="*/ 2147483647 h 12"/>
              <a:gd name="T24" fmla="*/ 2147483647 w 12"/>
              <a:gd name="T25" fmla="*/ 2147483647 h 12"/>
              <a:gd name="T26" fmla="*/ 2147483647 w 12"/>
              <a:gd name="T27" fmla="*/ 2147483647 h 12"/>
              <a:gd name="T28" fmla="*/ 2147483647 w 12"/>
              <a:gd name="T29" fmla="*/ 2147483647 h 12"/>
              <a:gd name="T30" fmla="*/ 2147483647 w 12"/>
              <a:gd name="T31" fmla="*/ 2147483647 h 12"/>
              <a:gd name="T32" fmla="*/ 2147483647 w 12"/>
              <a:gd name="T33" fmla="*/ 2147483647 h 12"/>
              <a:gd name="T34" fmla="*/ 2147483647 w 12"/>
              <a:gd name="T35" fmla="*/ 2147483647 h 12"/>
              <a:gd name="T36" fmla="*/ 2147483647 w 12"/>
              <a:gd name="T37" fmla="*/ 2147483647 h 12"/>
              <a:gd name="T38" fmla="*/ 2147483647 w 12"/>
              <a:gd name="T39" fmla="*/ 0 h 12"/>
              <a:gd name="T40" fmla="*/ 2147483647 w 12"/>
              <a:gd name="T41" fmla="*/ 0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
              <a:gd name="T64" fmla="*/ 0 h 12"/>
              <a:gd name="T65" fmla="*/ 12 w 12"/>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 h="12">
                <a:moveTo>
                  <a:pt x="8" y="0"/>
                </a:moveTo>
                <a:lnTo>
                  <a:pt x="6" y="0"/>
                </a:lnTo>
                <a:lnTo>
                  <a:pt x="4" y="0"/>
                </a:lnTo>
                <a:lnTo>
                  <a:pt x="2" y="0"/>
                </a:lnTo>
                <a:lnTo>
                  <a:pt x="0" y="2"/>
                </a:lnTo>
                <a:lnTo>
                  <a:pt x="0" y="4"/>
                </a:lnTo>
                <a:lnTo>
                  <a:pt x="0" y="8"/>
                </a:lnTo>
                <a:lnTo>
                  <a:pt x="0" y="12"/>
                </a:lnTo>
                <a:lnTo>
                  <a:pt x="4" y="12"/>
                </a:lnTo>
                <a:lnTo>
                  <a:pt x="6" y="12"/>
                </a:lnTo>
                <a:lnTo>
                  <a:pt x="8" y="12"/>
                </a:lnTo>
                <a:lnTo>
                  <a:pt x="10" y="10"/>
                </a:lnTo>
                <a:lnTo>
                  <a:pt x="12" y="10"/>
                </a:lnTo>
                <a:lnTo>
                  <a:pt x="12" y="8"/>
                </a:lnTo>
                <a:lnTo>
                  <a:pt x="12" y="6"/>
                </a:lnTo>
                <a:lnTo>
                  <a:pt x="10" y="2"/>
                </a:lnTo>
                <a:lnTo>
                  <a:pt x="10" y="0"/>
                </a:lnTo>
                <a:lnTo>
                  <a:pt x="8" y="0"/>
                </a:lnTo>
                <a:close/>
              </a:path>
            </a:pathLst>
          </a:custGeom>
          <a:solidFill>
            <a:srgbClr val="FFEA33"/>
          </a:solidFill>
          <a:ln w="9525">
            <a:noFill/>
            <a:round/>
            <a:headEnd/>
            <a:tailEnd/>
          </a:ln>
        </p:spPr>
        <p:txBody>
          <a:bodyPr/>
          <a:lstStyle/>
          <a:p>
            <a:endParaRPr lang="es-AR"/>
          </a:p>
        </p:txBody>
      </p:sp>
      <p:sp>
        <p:nvSpPr>
          <p:cNvPr id="46120" name="Freeform 538"/>
          <p:cNvSpPr>
            <a:spLocks/>
          </p:cNvSpPr>
          <p:nvPr/>
        </p:nvSpPr>
        <p:spPr bwMode="auto">
          <a:xfrm>
            <a:off x="6711950" y="3248025"/>
            <a:ext cx="84138" cy="115888"/>
          </a:xfrm>
          <a:custGeom>
            <a:avLst/>
            <a:gdLst>
              <a:gd name="T0" fmla="*/ 0 w 48"/>
              <a:gd name="T1" fmla="*/ 0 h 62"/>
              <a:gd name="T2" fmla="*/ 0 w 48"/>
              <a:gd name="T3" fmla="*/ 0 h 62"/>
              <a:gd name="T4" fmla="*/ 2147483647 w 48"/>
              <a:gd name="T5" fmla="*/ 2147483647 h 62"/>
              <a:gd name="T6" fmla="*/ 2147483647 w 48"/>
              <a:gd name="T7" fmla="*/ 2147483647 h 62"/>
              <a:gd name="T8" fmla="*/ 2147483647 w 48"/>
              <a:gd name="T9" fmla="*/ 2147483647 h 62"/>
              <a:gd name="T10" fmla="*/ 2147483647 w 48"/>
              <a:gd name="T11" fmla="*/ 2147483647 h 62"/>
              <a:gd name="T12" fmla="*/ 2147483647 w 48"/>
              <a:gd name="T13" fmla="*/ 2147483647 h 62"/>
              <a:gd name="T14" fmla="*/ 2147483647 w 48"/>
              <a:gd name="T15" fmla="*/ 2147483647 h 62"/>
              <a:gd name="T16" fmla="*/ 2147483647 w 48"/>
              <a:gd name="T17" fmla="*/ 2147483647 h 62"/>
              <a:gd name="T18" fmla="*/ 2147483647 w 48"/>
              <a:gd name="T19" fmla="*/ 2147483647 h 62"/>
              <a:gd name="T20" fmla="*/ 2147483647 w 48"/>
              <a:gd name="T21" fmla="*/ 2147483647 h 62"/>
              <a:gd name="T22" fmla="*/ 2147483647 w 48"/>
              <a:gd name="T23" fmla="*/ 2147483647 h 62"/>
              <a:gd name="T24" fmla="*/ 2147483647 w 48"/>
              <a:gd name="T25" fmla="*/ 2147483647 h 62"/>
              <a:gd name="T26" fmla="*/ 2147483647 w 48"/>
              <a:gd name="T27" fmla="*/ 2147483647 h 62"/>
              <a:gd name="T28" fmla="*/ 2147483647 w 48"/>
              <a:gd name="T29" fmla="*/ 2147483647 h 62"/>
              <a:gd name="T30" fmla="*/ 2147483647 w 48"/>
              <a:gd name="T31" fmla="*/ 2147483647 h 62"/>
              <a:gd name="T32" fmla="*/ 2147483647 w 48"/>
              <a:gd name="T33" fmla="*/ 2147483647 h 62"/>
              <a:gd name="T34" fmla="*/ 2147483647 w 48"/>
              <a:gd name="T35" fmla="*/ 2147483647 h 62"/>
              <a:gd name="T36" fmla="*/ 2147483647 w 48"/>
              <a:gd name="T37" fmla="*/ 0 h 62"/>
              <a:gd name="T38" fmla="*/ 0 w 48"/>
              <a:gd name="T39" fmla="*/ 0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62"/>
              <a:gd name="T62" fmla="*/ 48 w 48"/>
              <a:gd name="T63" fmla="*/ 62 h 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62">
                <a:moveTo>
                  <a:pt x="0" y="0"/>
                </a:moveTo>
                <a:lnTo>
                  <a:pt x="0" y="0"/>
                </a:lnTo>
                <a:lnTo>
                  <a:pt x="2" y="6"/>
                </a:lnTo>
                <a:lnTo>
                  <a:pt x="6" y="14"/>
                </a:lnTo>
                <a:lnTo>
                  <a:pt x="12" y="22"/>
                </a:lnTo>
                <a:lnTo>
                  <a:pt x="18" y="32"/>
                </a:lnTo>
                <a:lnTo>
                  <a:pt x="24" y="40"/>
                </a:lnTo>
                <a:lnTo>
                  <a:pt x="32" y="48"/>
                </a:lnTo>
                <a:lnTo>
                  <a:pt x="40" y="56"/>
                </a:lnTo>
                <a:lnTo>
                  <a:pt x="46" y="62"/>
                </a:lnTo>
                <a:lnTo>
                  <a:pt x="48" y="60"/>
                </a:lnTo>
                <a:lnTo>
                  <a:pt x="42" y="54"/>
                </a:lnTo>
                <a:lnTo>
                  <a:pt x="34" y="46"/>
                </a:lnTo>
                <a:lnTo>
                  <a:pt x="26" y="38"/>
                </a:lnTo>
                <a:lnTo>
                  <a:pt x="20" y="30"/>
                </a:lnTo>
                <a:lnTo>
                  <a:pt x="14" y="22"/>
                </a:lnTo>
                <a:lnTo>
                  <a:pt x="8" y="14"/>
                </a:lnTo>
                <a:lnTo>
                  <a:pt x="4" y="6"/>
                </a:lnTo>
                <a:lnTo>
                  <a:pt x="2" y="0"/>
                </a:lnTo>
                <a:lnTo>
                  <a:pt x="0" y="0"/>
                </a:lnTo>
                <a:close/>
              </a:path>
            </a:pathLst>
          </a:custGeom>
          <a:solidFill>
            <a:srgbClr val="000000"/>
          </a:solidFill>
          <a:ln w="9525">
            <a:noFill/>
            <a:round/>
            <a:headEnd/>
            <a:tailEnd/>
          </a:ln>
        </p:spPr>
        <p:txBody>
          <a:bodyPr/>
          <a:lstStyle/>
          <a:p>
            <a:endParaRPr lang="es-AR"/>
          </a:p>
        </p:txBody>
      </p:sp>
      <p:sp>
        <p:nvSpPr>
          <p:cNvPr id="1806" name="Rectangle 581"/>
          <p:cNvSpPr>
            <a:spLocks noChangeArrowheads="1"/>
          </p:cNvSpPr>
          <p:nvPr/>
        </p:nvSpPr>
        <p:spPr bwMode="auto">
          <a:xfrm>
            <a:off x="357188" y="3132138"/>
            <a:ext cx="2571750" cy="409575"/>
          </a:xfrm>
          <a:prstGeom prst="rect">
            <a:avLst/>
          </a:prstGeom>
          <a:noFill/>
          <a:ln w="9525">
            <a:solidFill>
              <a:srgbClr val="000000"/>
            </a:solidFill>
            <a:miter lim="800000"/>
            <a:headEnd/>
            <a:tailEnd/>
          </a:ln>
        </p:spPr>
        <p:txBody>
          <a:bodyPr/>
          <a:lstStyle/>
          <a:p>
            <a:r>
              <a:rPr lang="en-US" b="1">
                <a:solidFill>
                  <a:srgbClr val="FFFF00"/>
                </a:solidFill>
                <a:cs typeface="Arial" charset="0"/>
              </a:rPr>
              <a:t>12,1 Kg/mm de agua</a:t>
            </a:r>
          </a:p>
        </p:txBody>
      </p:sp>
      <p:sp>
        <p:nvSpPr>
          <p:cNvPr id="1807" name="Rectangle 581"/>
          <p:cNvSpPr>
            <a:spLocks noChangeArrowheads="1"/>
          </p:cNvSpPr>
          <p:nvPr/>
        </p:nvSpPr>
        <p:spPr bwMode="auto">
          <a:xfrm>
            <a:off x="357188" y="4846638"/>
            <a:ext cx="2500312" cy="296862"/>
          </a:xfrm>
          <a:prstGeom prst="rect">
            <a:avLst/>
          </a:prstGeom>
          <a:noFill/>
          <a:ln w="9525">
            <a:solidFill>
              <a:srgbClr val="000000"/>
            </a:solidFill>
            <a:miter lim="800000"/>
            <a:headEnd/>
            <a:tailEnd/>
          </a:ln>
        </p:spPr>
        <p:txBody>
          <a:bodyPr/>
          <a:lstStyle/>
          <a:p>
            <a:pPr fontAlgn="auto">
              <a:spcBef>
                <a:spcPts val="0"/>
              </a:spcBef>
              <a:spcAft>
                <a:spcPts val="0"/>
              </a:spcAft>
              <a:defRPr/>
            </a:pPr>
            <a:r>
              <a:rPr lang="en-US" sz="1400" b="1">
                <a:solidFill>
                  <a:srgbClr val="FFFF00"/>
                </a:solidFill>
                <a:effectLst>
                  <a:outerShdw blurRad="38100" dist="38100" dir="2700000" algn="tl">
                    <a:srgbClr val="000000"/>
                  </a:outerShdw>
                </a:effectLst>
                <a:latin typeface="+mn-lt"/>
              </a:rPr>
              <a:t>472 mm de agua utilizada</a:t>
            </a:r>
          </a:p>
        </p:txBody>
      </p:sp>
      <p:sp>
        <p:nvSpPr>
          <p:cNvPr id="1808" name="Rectangle 581"/>
          <p:cNvSpPr>
            <a:spLocks noChangeArrowheads="1"/>
          </p:cNvSpPr>
          <p:nvPr/>
        </p:nvSpPr>
        <p:spPr bwMode="auto">
          <a:xfrm>
            <a:off x="6637338" y="2846388"/>
            <a:ext cx="2506662" cy="409575"/>
          </a:xfrm>
          <a:prstGeom prst="rect">
            <a:avLst/>
          </a:prstGeom>
          <a:noFill/>
          <a:ln w="9525">
            <a:solidFill>
              <a:srgbClr val="000000"/>
            </a:solidFill>
            <a:miter lim="800000"/>
            <a:headEnd/>
            <a:tailEnd/>
          </a:ln>
        </p:spPr>
        <p:txBody>
          <a:bodyPr/>
          <a:lstStyle/>
          <a:p>
            <a:r>
              <a:rPr lang="en-US" b="1">
                <a:solidFill>
                  <a:srgbClr val="FFFF00"/>
                </a:solidFill>
                <a:cs typeface="Arial" charset="0"/>
              </a:rPr>
              <a:t>18,2 Kg/mm de agua</a:t>
            </a:r>
          </a:p>
        </p:txBody>
      </p:sp>
      <p:grpSp>
        <p:nvGrpSpPr>
          <p:cNvPr id="85466" name="Group 596"/>
          <p:cNvGrpSpPr>
            <a:grpSpLocks/>
          </p:cNvGrpSpPr>
          <p:nvPr/>
        </p:nvGrpSpPr>
        <p:grpSpPr bwMode="auto">
          <a:xfrm>
            <a:off x="5703888" y="4527550"/>
            <a:ext cx="2654300" cy="187325"/>
            <a:chOff x="4090" y="3146"/>
            <a:chExt cx="1672" cy="118"/>
          </a:xfrm>
        </p:grpSpPr>
        <p:sp>
          <p:nvSpPr>
            <p:cNvPr id="74864" name="Freeform 597"/>
            <p:cNvSpPr>
              <a:spLocks/>
            </p:cNvSpPr>
            <p:nvPr/>
          </p:nvSpPr>
          <p:spPr bwMode="auto">
            <a:xfrm>
              <a:off x="4480" y="3210"/>
              <a:ext cx="280" cy="54"/>
            </a:xfrm>
            <a:custGeom>
              <a:avLst/>
              <a:gdLst>
                <a:gd name="T0" fmla="*/ 2 w 280"/>
                <a:gd name="T1" fmla="*/ 0 h 54"/>
                <a:gd name="T2" fmla="*/ 0 w 280"/>
                <a:gd name="T3" fmla="*/ 24 h 54"/>
                <a:gd name="T4" fmla="*/ 278 w 280"/>
                <a:gd name="T5" fmla="*/ 54 h 54"/>
                <a:gd name="T6" fmla="*/ 280 w 280"/>
                <a:gd name="T7" fmla="*/ 30 h 54"/>
                <a:gd name="T8" fmla="*/ 2 w 280"/>
                <a:gd name="T9" fmla="*/ 0 h 54"/>
                <a:gd name="T10" fmla="*/ 0 60000 65536"/>
                <a:gd name="T11" fmla="*/ 0 60000 65536"/>
                <a:gd name="T12" fmla="*/ 0 60000 65536"/>
                <a:gd name="T13" fmla="*/ 0 60000 65536"/>
                <a:gd name="T14" fmla="*/ 0 60000 65536"/>
                <a:gd name="T15" fmla="*/ 0 w 280"/>
                <a:gd name="T16" fmla="*/ 0 h 54"/>
                <a:gd name="T17" fmla="*/ 280 w 280"/>
                <a:gd name="T18" fmla="*/ 54 h 54"/>
              </a:gdLst>
              <a:ahLst/>
              <a:cxnLst>
                <a:cxn ang="T10">
                  <a:pos x="T0" y="T1"/>
                </a:cxn>
                <a:cxn ang="T11">
                  <a:pos x="T2" y="T3"/>
                </a:cxn>
                <a:cxn ang="T12">
                  <a:pos x="T4" y="T5"/>
                </a:cxn>
                <a:cxn ang="T13">
                  <a:pos x="T6" y="T7"/>
                </a:cxn>
                <a:cxn ang="T14">
                  <a:pos x="T8" y="T9"/>
                </a:cxn>
              </a:cxnLst>
              <a:rect l="T15" t="T16" r="T17" b="T18"/>
              <a:pathLst>
                <a:path w="280" h="54">
                  <a:moveTo>
                    <a:pt x="2" y="0"/>
                  </a:moveTo>
                  <a:lnTo>
                    <a:pt x="0" y="24"/>
                  </a:lnTo>
                  <a:lnTo>
                    <a:pt x="278" y="54"/>
                  </a:lnTo>
                  <a:lnTo>
                    <a:pt x="280" y="30"/>
                  </a:lnTo>
                  <a:lnTo>
                    <a:pt x="2" y="0"/>
                  </a:lnTo>
                  <a:close/>
                </a:path>
              </a:pathLst>
            </a:custGeom>
            <a:solidFill>
              <a:srgbClr val="FF9900"/>
            </a:solidFill>
            <a:ln w="9525">
              <a:noFill/>
              <a:round/>
              <a:headEnd/>
              <a:tailEnd/>
            </a:ln>
          </p:spPr>
          <p:txBody>
            <a:bodyPr/>
            <a:lstStyle/>
            <a:p>
              <a:endParaRPr lang="es-AR"/>
            </a:p>
          </p:txBody>
        </p:sp>
        <p:sp>
          <p:nvSpPr>
            <p:cNvPr id="74865" name="Freeform 598"/>
            <p:cNvSpPr>
              <a:spLocks/>
            </p:cNvSpPr>
            <p:nvPr/>
          </p:nvSpPr>
          <p:spPr bwMode="auto">
            <a:xfrm>
              <a:off x="4478" y="3176"/>
              <a:ext cx="284" cy="88"/>
            </a:xfrm>
            <a:custGeom>
              <a:avLst/>
              <a:gdLst>
                <a:gd name="T0" fmla="*/ 0 w 284"/>
                <a:gd name="T1" fmla="*/ 64 h 88"/>
                <a:gd name="T2" fmla="*/ 6 w 284"/>
                <a:gd name="T3" fmla="*/ 88 h 88"/>
                <a:gd name="T4" fmla="*/ 284 w 284"/>
                <a:gd name="T5" fmla="*/ 24 h 88"/>
                <a:gd name="T6" fmla="*/ 278 w 284"/>
                <a:gd name="T7" fmla="*/ 0 h 88"/>
                <a:gd name="T8" fmla="*/ 0 w 284"/>
                <a:gd name="T9" fmla="*/ 64 h 88"/>
                <a:gd name="T10" fmla="*/ 0 60000 65536"/>
                <a:gd name="T11" fmla="*/ 0 60000 65536"/>
                <a:gd name="T12" fmla="*/ 0 60000 65536"/>
                <a:gd name="T13" fmla="*/ 0 60000 65536"/>
                <a:gd name="T14" fmla="*/ 0 60000 65536"/>
                <a:gd name="T15" fmla="*/ 0 w 284"/>
                <a:gd name="T16" fmla="*/ 0 h 88"/>
                <a:gd name="T17" fmla="*/ 284 w 284"/>
                <a:gd name="T18" fmla="*/ 88 h 88"/>
              </a:gdLst>
              <a:ahLst/>
              <a:cxnLst>
                <a:cxn ang="T10">
                  <a:pos x="T0" y="T1"/>
                </a:cxn>
                <a:cxn ang="T11">
                  <a:pos x="T2" y="T3"/>
                </a:cxn>
                <a:cxn ang="T12">
                  <a:pos x="T4" y="T5"/>
                </a:cxn>
                <a:cxn ang="T13">
                  <a:pos x="T6" y="T7"/>
                </a:cxn>
                <a:cxn ang="T14">
                  <a:pos x="T8" y="T9"/>
                </a:cxn>
              </a:cxnLst>
              <a:rect l="T15" t="T16" r="T17" b="T18"/>
              <a:pathLst>
                <a:path w="284" h="88">
                  <a:moveTo>
                    <a:pt x="0" y="64"/>
                  </a:moveTo>
                  <a:lnTo>
                    <a:pt x="6" y="88"/>
                  </a:lnTo>
                  <a:lnTo>
                    <a:pt x="284" y="24"/>
                  </a:lnTo>
                  <a:lnTo>
                    <a:pt x="278" y="0"/>
                  </a:lnTo>
                  <a:lnTo>
                    <a:pt x="0" y="64"/>
                  </a:lnTo>
                  <a:close/>
                </a:path>
              </a:pathLst>
            </a:custGeom>
            <a:solidFill>
              <a:srgbClr val="FF9900"/>
            </a:solidFill>
            <a:ln w="9525">
              <a:noFill/>
              <a:round/>
              <a:headEnd/>
              <a:tailEnd/>
            </a:ln>
          </p:spPr>
          <p:txBody>
            <a:bodyPr/>
            <a:lstStyle/>
            <a:p>
              <a:endParaRPr lang="es-AR"/>
            </a:p>
          </p:txBody>
        </p:sp>
        <p:sp>
          <p:nvSpPr>
            <p:cNvPr id="74866" name="Freeform 599"/>
            <p:cNvSpPr>
              <a:spLocks/>
            </p:cNvSpPr>
            <p:nvPr/>
          </p:nvSpPr>
          <p:spPr bwMode="auto">
            <a:xfrm>
              <a:off x="4814" y="3176"/>
              <a:ext cx="280" cy="56"/>
            </a:xfrm>
            <a:custGeom>
              <a:avLst/>
              <a:gdLst>
                <a:gd name="T0" fmla="*/ 0 w 280"/>
                <a:gd name="T1" fmla="*/ 32 h 56"/>
                <a:gd name="T2" fmla="*/ 2 w 280"/>
                <a:gd name="T3" fmla="*/ 56 h 56"/>
                <a:gd name="T4" fmla="*/ 280 w 280"/>
                <a:gd name="T5" fmla="*/ 24 h 56"/>
                <a:gd name="T6" fmla="*/ 278 w 280"/>
                <a:gd name="T7" fmla="*/ 0 h 56"/>
                <a:gd name="T8" fmla="*/ 0 w 280"/>
                <a:gd name="T9" fmla="*/ 32 h 56"/>
                <a:gd name="T10" fmla="*/ 0 60000 65536"/>
                <a:gd name="T11" fmla="*/ 0 60000 65536"/>
                <a:gd name="T12" fmla="*/ 0 60000 65536"/>
                <a:gd name="T13" fmla="*/ 0 60000 65536"/>
                <a:gd name="T14" fmla="*/ 0 60000 65536"/>
                <a:gd name="T15" fmla="*/ 0 w 280"/>
                <a:gd name="T16" fmla="*/ 0 h 56"/>
                <a:gd name="T17" fmla="*/ 280 w 280"/>
                <a:gd name="T18" fmla="*/ 56 h 56"/>
              </a:gdLst>
              <a:ahLst/>
              <a:cxnLst>
                <a:cxn ang="T10">
                  <a:pos x="T0" y="T1"/>
                </a:cxn>
                <a:cxn ang="T11">
                  <a:pos x="T2" y="T3"/>
                </a:cxn>
                <a:cxn ang="T12">
                  <a:pos x="T4" y="T5"/>
                </a:cxn>
                <a:cxn ang="T13">
                  <a:pos x="T6" y="T7"/>
                </a:cxn>
                <a:cxn ang="T14">
                  <a:pos x="T8" y="T9"/>
                </a:cxn>
              </a:cxnLst>
              <a:rect l="T15" t="T16" r="T17" b="T18"/>
              <a:pathLst>
                <a:path w="280" h="56">
                  <a:moveTo>
                    <a:pt x="0" y="32"/>
                  </a:moveTo>
                  <a:lnTo>
                    <a:pt x="2" y="56"/>
                  </a:lnTo>
                  <a:lnTo>
                    <a:pt x="280" y="24"/>
                  </a:lnTo>
                  <a:lnTo>
                    <a:pt x="278" y="0"/>
                  </a:lnTo>
                  <a:lnTo>
                    <a:pt x="0" y="32"/>
                  </a:lnTo>
                  <a:close/>
                </a:path>
              </a:pathLst>
            </a:custGeom>
            <a:solidFill>
              <a:srgbClr val="FF9900"/>
            </a:solidFill>
            <a:ln w="9525">
              <a:noFill/>
              <a:round/>
              <a:headEnd/>
              <a:tailEnd/>
            </a:ln>
          </p:spPr>
          <p:txBody>
            <a:bodyPr/>
            <a:lstStyle/>
            <a:p>
              <a:endParaRPr lang="es-AR"/>
            </a:p>
          </p:txBody>
        </p:sp>
        <p:sp>
          <p:nvSpPr>
            <p:cNvPr id="74867" name="Freeform 600"/>
            <p:cNvSpPr>
              <a:spLocks/>
            </p:cNvSpPr>
            <p:nvPr/>
          </p:nvSpPr>
          <p:spPr bwMode="auto">
            <a:xfrm>
              <a:off x="4812"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4868" name="Freeform 601"/>
            <p:cNvSpPr>
              <a:spLocks/>
            </p:cNvSpPr>
            <p:nvPr/>
          </p:nvSpPr>
          <p:spPr bwMode="auto">
            <a:xfrm>
              <a:off x="4864" y="3146"/>
              <a:ext cx="178" cy="116"/>
            </a:xfrm>
            <a:custGeom>
              <a:avLst/>
              <a:gdLst>
                <a:gd name="T0" fmla="*/ 0 w 178"/>
                <a:gd name="T1" fmla="*/ 96 h 116"/>
                <a:gd name="T2" fmla="*/ 12 w 178"/>
                <a:gd name="T3" fmla="*/ 116 h 116"/>
                <a:gd name="T4" fmla="*/ 178 w 178"/>
                <a:gd name="T5" fmla="*/ 20 h 116"/>
                <a:gd name="T6" fmla="*/ 166 w 178"/>
                <a:gd name="T7" fmla="*/ 0 h 116"/>
                <a:gd name="T8" fmla="*/ 0 w 178"/>
                <a:gd name="T9" fmla="*/ 9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96"/>
                  </a:moveTo>
                  <a:lnTo>
                    <a:pt x="12" y="116"/>
                  </a:lnTo>
                  <a:lnTo>
                    <a:pt x="178" y="20"/>
                  </a:lnTo>
                  <a:lnTo>
                    <a:pt x="166" y="0"/>
                  </a:lnTo>
                  <a:lnTo>
                    <a:pt x="0" y="96"/>
                  </a:lnTo>
                  <a:close/>
                </a:path>
              </a:pathLst>
            </a:custGeom>
            <a:solidFill>
              <a:srgbClr val="FF9900"/>
            </a:solidFill>
            <a:ln w="9525">
              <a:noFill/>
              <a:round/>
              <a:headEnd/>
              <a:tailEnd/>
            </a:ln>
          </p:spPr>
          <p:txBody>
            <a:bodyPr/>
            <a:lstStyle/>
            <a:p>
              <a:endParaRPr lang="es-AR"/>
            </a:p>
          </p:txBody>
        </p:sp>
        <p:sp>
          <p:nvSpPr>
            <p:cNvPr id="74869" name="Freeform 602"/>
            <p:cNvSpPr>
              <a:spLocks/>
            </p:cNvSpPr>
            <p:nvPr/>
          </p:nvSpPr>
          <p:spPr bwMode="auto">
            <a:xfrm>
              <a:off x="4644" y="3180"/>
              <a:ext cx="174" cy="84"/>
            </a:xfrm>
            <a:custGeom>
              <a:avLst/>
              <a:gdLst>
                <a:gd name="T0" fmla="*/ 8 w 174"/>
                <a:gd name="T1" fmla="*/ 0 h 84"/>
                <a:gd name="T2" fmla="*/ 0 w 174"/>
                <a:gd name="T3" fmla="*/ 22 h 84"/>
                <a:gd name="T4" fmla="*/ 166 w 174"/>
                <a:gd name="T5" fmla="*/ 84 h 84"/>
                <a:gd name="T6" fmla="*/ 174 w 174"/>
                <a:gd name="T7" fmla="*/ 62 h 84"/>
                <a:gd name="T8" fmla="*/ 8 w 174"/>
                <a:gd name="T9" fmla="*/ 0 h 84"/>
                <a:gd name="T10" fmla="*/ 0 60000 65536"/>
                <a:gd name="T11" fmla="*/ 0 60000 65536"/>
                <a:gd name="T12" fmla="*/ 0 60000 65536"/>
                <a:gd name="T13" fmla="*/ 0 60000 65536"/>
                <a:gd name="T14" fmla="*/ 0 60000 65536"/>
                <a:gd name="T15" fmla="*/ 0 w 174"/>
                <a:gd name="T16" fmla="*/ 0 h 84"/>
                <a:gd name="T17" fmla="*/ 174 w 174"/>
                <a:gd name="T18" fmla="*/ 84 h 84"/>
              </a:gdLst>
              <a:ahLst/>
              <a:cxnLst>
                <a:cxn ang="T10">
                  <a:pos x="T0" y="T1"/>
                </a:cxn>
                <a:cxn ang="T11">
                  <a:pos x="T2" y="T3"/>
                </a:cxn>
                <a:cxn ang="T12">
                  <a:pos x="T4" y="T5"/>
                </a:cxn>
                <a:cxn ang="T13">
                  <a:pos x="T6" y="T7"/>
                </a:cxn>
                <a:cxn ang="T14">
                  <a:pos x="T8" y="T9"/>
                </a:cxn>
              </a:cxnLst>
              <a:rect l="T15" t="T16" r="T17" b="T18"/>
              <a:pathLst>
                <a:path w="174" h="84">
                  <a:moveTo>
                    <a:pt x="8" y="0"/>
                  </a:moveTo>
                  <a:lnTo>
                    <a:pt x="0" y="22"/>
                  </a:lnTo>
                  <a:lnTo>
                    <a:pt x="166" y="84"/>
                  </a:lnTo>
                  <a:lnTo>
                    <a:pt x="174" y="62"/>
                  </a:lnTo>
                  <a:lnTo>
                    <a:pt x="8" y="0"/>
                  </a:lnTo>
                  <a:close/>
                </a:path>
              </a:pathLst>
            </a:custGeom>
            <a:solidFill>
              <a:srgbClr val="FF9900"/>
            </a:solidFill>
            <a:ln w="9525">
              <a:noFill/>
              <a:round/>
              <a:headEnd/>
              <a:tailEnd/>
            </a:ln>
          </p:spPr>
          <p:txBody>
            <a:bodyPr/>
            <a:lstStyle/>
            <a:p>
              <a:endParaRPr lang="es-AR"/>
            </a:p>
          </p:txBody>
        </p:sp>
        <p:sp>
          <p:nvSpPr>
            <p:cNvPr id="74870" name="Freeform 603"/>
            <p:cNvSpPr>
              <a:spLocks/>
            </p:cNvSpPr>
            <p:nvPr/>
          </p:nvSpPr>
          <p:spPr bwMode="auto">
            <a:xfrm>
              <a:off x="4090" y="3210"/>
              <a:ext cx="226" cy="54"/>
            </a:xfrm>
            <a:custGeom>
              <a:avLst/>
              <a:gdLst>
                <a:gd name="T0" fmla="*/ 226 w 226"/>
                <a:gd name="T1" fmla="*/ 24 h 54"/>
                <a:gd name="T2" fmla="*/ 224 w 226"/>
                <a:gd name="T3" fmla="*/ 0 h 54"/>
                <a:gd name="T4" fmla="*/ 0 w 226"/>
                <a:gd name="T5" fmla="*/ 30 h 54"/>
                <a:gd name="T6" fmla="*/ 2 w 226"/>
                <a:gd name="T7" fmla="*/ 54 h 54"/>
                <a:gd name="T8" fmla="*/ 226 w 226"/>
                <a:gd name="T9" fmla="*/ 24 h 54"/>
                <a:gd name="T10" fmla="*/ 0 60000 65536"/>
                <a:gd name="T11" fmla="*/ 0 60000 65536"/>
                <a:gd name="T12" fmla="*/ 0 60000 65536"/>
                <a:gd name="T13" fmla="*/ 0 60000 65536"/>
                <a:gd name="T14" fmla="*/ 0 60000 65536"/>
                <a:gd name="T15" fmla="*/ 0 w 226"/>
                <a:gd name="T16" fmla="*/ 0 h 54"/>
                <a:gd name="T17" fmla="*/ 226 w 226"/>
                <a:gd name="T18" fmla="*/ 54 h 54"/>
              </a:gdLst>
              <a:ahLst/>
              <a:cxnLst>
                <a:cxn ang="T10">
                  <a:pos x="T0" y="T1"/>
                </a:cxn>
                <a:cxn ang="T11">
                  <a:pos x="T2" y="T3"/>
                </a:cxn>
                <a:cxn ang="T12">
                  <a:pos x="T4" y="T5"/>
                </a:cxn>
                <a:cxn ang="T13">
                  <a:pos x="T6" y="T7"/>
                </a:cxn>
                <a:cxn ang="T14">
                  <a:pos x="T8" y="T9"/>
                </a:cxn>
              </a:cxnLst>
              <a:rect l="T15" t="T16" r="T17" b="T18"/>
              <a:pathLst>
                <a:path w="226" h="54">
                  <a:moveTo>
                    <a:pt x="226" y="24"/>
                  </a:moveTo>
                  <a:lnTo>
                    <a:pt x="224" y="0"/>
                  </a:lnTo>
                  <a:lnTo>
                    <a:pt x="0" y="30"/>
                  </a:lnTo>
                  <a:lnTo>
                    <a:pt x="2" y="54"/>
                  </a:lnTo>
                  <a:lnTo>
                    <a:pt x="226" y="24"/>
                  </a:lnTo>
                  <a:close/>
                </a:path>
              </a:pathLst>
            </a:custGeom>
            <a:solidFill>
              <a:srgbClr val="FF9900"/>
            </a:solidFill>
            <a:ln w="9525">
              <a:noFill/>
              <a:round/>
              <a:headEnd/>
              <a:tailEnd/>
            </a:ln>
          </p:spPr>
          <p:txBody>
            <a:bodyPr/>
            <a:lstStyle/>
            <a:p>
              <a:endParaRPr lang="es-AR"/>
            </a:p>
          </p:txBody>
        </p:sp>
        <p:sp>
          <p:nvSpPr>
            <p:cNvPr id="74871" name="Freeform 604"/>
            <p:cNvSpPr>
              <a:spLocks/>
            </p:cNvSpPr>
            <p:nvPr/>
          </p:nvSpPr>
          <p:spPr bwMode="auto">
            <a:xfrm>
              <a:off x="4200"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4872" name="Freeform 605"/>
            <p:cNvSpPr>
              <a:spLocks/>
            </p:cNvSpPr>
            <p:nvPr/>
          </p:nvSpPr>
          <p:spPr bwMode="auto">
            <a:xfrm>
              <a:off x="4368" y="3176"/>
              <a:ext cx="170" cy="56"/>
            </a:xfrm>
            <a:custGeom>
              <a:avLst/>
              <a:gdLst>
                <a:gd name="T0" fmla="*/ 0 w 170"/>
                <a:gd name="T1" fmla="*/ 32 h 56"/>
                <a:gd name="T2" fmla="*/ 4 w 170"/>
                <a:gd name="T3" fmla="*/ 56 h 56"/>
                <a:gd name="T4" fmla="*/ 170 w 170"/>
                <a:gd name="T5" fmla="*/ 24 h 56"/>
                <a:gd name="T6" fmla="*/ 166 w 170"/>
                <a:gd name="T7" fmla="*/ 0 h 56"/>
                <a:gd name="T8" fmla="*/ 0 w 170"/>
                <a:gd name="T9" fmla="*/ 32 h 56"/>
                <a:gd name="T10" fmla="*/ 0 60000 65536"/>
                <a:gd name="T11" fmla="*/ 0 60000 65536"/>
                <a:gd name="T12" fmla="*/ 0 60000 65536"/>
                <a:gd name="T13" fmla="*/ 0 60000 65536"/>
                <a:gd name="T14" fmla="*/ 0 60000 65536"/>
                <a:gd name="T15" fmla="*/ 0 w 170"/>
                <a:gd name="T16" fmla="*/ 0 h 56"/>
                <a:gd name="T17" fmla="*/ 170 w 170"/>
                <a:gd name="T18" fmla="*/ 56 h 56"/>
              </a:gdLst>
              <a:ahLst/>
              <a:cxnLst>
                <a:cxn ang="T10">
                  <a:pos x="T0" y="T1"/>
                </a:cxn>
                <a:cxn ang="T11">
                  <a:pos x="T2" y="T3"/>
                </a:cxn>
                <a:cxn ang="T12">
                  <a:pos x="T4" y="T5"/>
                </a:cxn>
                <a:cxn ang="T13">
                  <a:pos x="T6" y="T7"/>
                </a:cxn>
                <a:cxn ang="T14">
                  <a:pos x="T8" y="T9"/>
                </a:cxn>
              </a:cxnLst>
              <a:rect l="T15" t="T16" r="T17" b="T18"/>
              <a:pathLst>
                <a:path w="170" h="56">
                  <a:moveTo>
                    <a:pt x="0" y="32"/>
                  </a:moveTo>
                  <a:lnTo>
                    <a:pt x="4" y="56"/>
                  </a:lnTo>
                  <a:lnTo>
                    <a:pt x="170" y="24"/>
                  </a:lnTo>
                  <a:lnTo>
                    <a:pt x="166" y="0"/>
                  </a:lnTo>
                  <a:lnTo>
                    <a:pt x="0" y="32"/>
                  </a:lnTo>
                  <a:close/>
                </a:path>
              </a:pathLst>
            </a:custGeom>
            <a:solidFill>
              <a:srgbClr val="FF9900"/>
            </a:solidFill>
            <a:ln w="9525">
              <a:noFill/>
              <a:round/>
              <a:headEnd/>
              <a:tailEnd/>
            </a:ln>
          </p:spPr>
          <p:txBody>
            <a:bodyPr/>
            <a:lstStyle/>
            <a:p>
              <a:endParaRPr lang="es-AR"/>
            </a:p>
          </p:txBody>
        </p:sp>
        <p:sp>
          <p:nvSpPr>
            <p:cNvPr id="74873" name="Freeform 606"/>
            <p:cNvSpPr>
              <a:spLocks/>
            </p:cNvSpPr>
            <p:nvPr/>
          </p:nvSpPr>
          <p:spPr bwMode="auto">
            <a:xfrm>
              <a:off x="5146"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sp>
          <p:nvSpPr>
            <p:cNvPr id="74874" name="Freeform 607"/>
            <p:cNvSpPr>
              <a:spLocks/>
            </p:cNvSpPr>
            <p:nvPr/>
          </p:nvSpPr>
          <p:spPr bwMode="auto">
            <a:xfrm>
              <a:off x="5090" y="3178"/>
              <a:ext cx="338" cy="86"/>
            </a:xfrm>
            <a:custGeom>
              <a:avLst/>
              <a:gdLst>
                <a:gd name="T0" fmla="*/ 4 w 338"/>
                <a:gd name="T1" fmla="*/ 0 h 86"/>
                <a:gd name="T2" fmla="*/ 0 w 338"/>
                <a:gd name="T3" fmla="*/ 24 h 86"/>
                <a:gd name="T4" fmla="*/ 334 w 338"/>
                <a:gd name="T5" fmla="*/ 86 h 86"/>
                <a:gd name="T6" fmla="*/ 338 w 338"/>
                <a:gd name="T7" fmla="*/ 62 h 86"/>
                <a:gd name="T8" fmla="*/ 4 w 338"/>
                <a:gd name="T9" fmla="*/ 0 h 86"/>
                <a:gd name="T10" fmla="*/ 0 60000 65536"/>
                <a:gd name="T11" fmla="*/ 0 60000 65536"/>
                <a:gd name="T12" fmla="*/ 0 60000 65536"/>
                <a:gd name="T13" fmla="*/ 0 60000 65536"/>
                <a:gd name="T14" fmla="*/ 0 60000 65536"/>
                <a:gd name="T15" fmla="*/ 0 w 338"/>
                <a:gd name="T16" fmla="*/ 0 h 86"/>
                <a:gd name="T17" fmla="*/ 338 w 338"/>
                <a:gd name="T18" fmla="*/ 86 h 86"/>
              </a:gdLst>
              <a:ahLst/>
              <a:cxnLst>
                <a:cxn ang="T10">
                  <a:pos x="T0" y="T1"/>
                </a:cxn>
                <a:cxn ang="T11">
                  <a:pos x="T2" y="T3"/>
                </a:cxn>
                <a:cxn ang="T12">
                  <a:pos x="T4" y="T5"/>
                </a:cxn>
                <a:cxn ang="T13">
                  <a:pos x="T6" y="T7"/>
                </a:cxn>
                <a:cxn ang="T14">
                  <a:pos x="T8" y="T9"/>
                </a:cxn>
              </a:cxnLst>
              <a:rect l="T15" t="T16" r="T17" b="T18"/>
              <a:pathLst>
                <a:path w="338" h="86">
                  <a:moveTo>
                    <a:pt x="4" y="0"/>
                  </a:moveTo>
                  <a:lnTo>
                    <a:pt x="0" y="24"/>
                  </a:lnTo>
                  <a:lnTo>
                    <a:pt x="334" y="86"/>
                  </a:lnTo>
                  <a:lnTo>
                    <a:pt x="338" y="62"/>
                  </a:lnTo>
                  <a:lnTo>
                    <a:pt x="4" y="0"/>
                  </a:lnTo>
                  <a:close/>
                </a:path>
              </a:pathLst>
            </a:custGeom>
            <a:solidFill>
              <a:srgbClr val="FF9900"/>
            </a:solidFill>
            <a:ln w="9525">
              <a:noFill/>
              <a:round/>
              <a:headEnd/>
              <a:tailEnd/>
            </a:ln>
          </p:spPr>
          <p:txBody>
            <a:bodyPr/>
            <a:lstStyle/>
            <a:p>
              <a:endParaRPr lang="es-AR"/>
            </a:p>
          </p:txBody>
        </p:sp>
        <p:sp>
          <p:nvSpPr>
            <p:cNvPr id="74875" name="Freeform 608"/>
            <p:cNvSpPr>
              <a:spLocks/>
            </p:cNvSpPr>
            <p:nvPr/>
          </p:nvSpPr>
          <p:spPr bwMode="auto">
            <a:xfrm>
              <a:off x="5090" y="3176"/>
              <a:ext cx="226" cy="56"/>
            </a:xfrm>
            <a:custGeom>
              <a:avLst/>
              <a:gdLst>
                <a:gd name="T0" fmla="*/ 0 w 226"/>
                <a:gd name="T1" fmla="*/ 32 h 56"/>
                <a:gd name="T2" fmla="*/ 4 w 226"/>
                <a:gd name="T3" fmla="*/ 56 h 56"/>
                <a:gd name="T4" fmla="*/ 226 w 226"/>
                <a:gd name="T5" fmla="*/ 24 h 56"/>
                <a:gd name="T6" fmla="*/ 222 w 226"/>
                <a:gd name="T7" fmla="*/ 0 h 56"/>
                <a:gd name="T8" fmla="*/ 0 w 226"/>
                <a:gd name="T9" fmla="*/ 32 h 56"/>
                <a:gd name="T10" fmla="*/ 0 60000 65536"/>
                <a:gd name="T11" fmla="*/ 0 60000 65536"/>
                <a:gd name="T12" fmla="*/ 0 60000 65536"/>
                <a:gd name="T13" fmla="*/ 0 60000 65536"/>
                <a:gd name="T14" fmla="*/ 0 60000 65536"/>
                <a:gd name="T15" fmla="*/ 0 w 226"/>
                <a:gd name="T16" fmla="*/ 0 h 56"/>
                <a:gd name="T17" fmla="*/ 226 w 226"/>
                <a:gd name="T18" fmla="*/ 56 h 56"/>
              </a:gdLst>
              <a:ahLst/>
              <a:cxnLst>
                <a:cxn ang="T10">
                  <a:pos x="T0" y="T1"/>
                </a:cxn>
                <a:cxn ang="T11">
                  <a:pos x="T2" y="T3"/>
                </a:cxn>
                <a:cxn ang="T12">
                  <a:pos x="T4" y="T5"/>
                </a:cxn>
                <a:cxn ang="T13">
                  <a:pos x="T6" y="T7"/>
                </a:cxn>
                <a:cxn ang="T14">
                  <a:pos x="T8" y="T9"/>
                </a:cxn>
              </a:cxnLst>
              <a:rect l="T15" t="T16" r="T17" b="T18"/>
              <a:pathLst>
                <a:path w="226" h="56">
                  <a:moveTo>
                    <a:pt x="0" y="32"/>
                  </a:moveTo>
                  <a:lnTo>
                    <a:pt x="4" y="56"/>
                  </a:lnTo>
                  <a:lnTo>
                    <a:pt x="226" y="24"/>
                  </a:lnTo>
                  <a:lnTo>
                    <a:pt x="222" y="0"/>
                  </a:lnTo>
                  <a:lnTo>
                    <a:pt x="0" y="32"/>
                  </a:lnTo>
                  <a:close/>
                </a:path>
              </a:pathLst>
            </a:custGeom>
            <a:solidFill>
              <a:srgbClr val="FF9900"/>
            </a:solidFill>
            <a:ln w="9525">
              <a:noFill/>
              <a:round/>
              <a:headEnd/>
              <a:tailEnd/>
            </a:ln>
          </p:spPr>
          <p:txBody>
            <a:bodyPr/>
            <a:lstStyle/>
            <a:p>
              <a:endParaRPr lang="es-AR"/>
            </a:p>
          </p:txBody>
        </p:sp>
        <p:sp>
          <p:nvSpPr>
            <p:cNvPr id="74876" name="Freeform 609"/>
            <p:cNvSpPr>
              <a:spLocks/>
            </p:cNvSpPr>
            <p:nvPr/>
          </p:nvSpPr>
          <p:spPr bwMode="auto">
            <a:xfrm>
              <a:off x="5480" y="3180"/>
              <a:ext cx="228" cy="84"/>
            </a:xfrm>
            <a:custGeom>
              <a:avLst/>
              <a:gdLst>
                <a:gd name="T0" fmla="*/ 6 w 228"/>
                <a:gd name="T1" fmla="*/ 0 h 84"/>
                <a:gd name="T2" fmla="*/ 0 w 228"/>
                <a:gd name="T3" fmla="*/ 22 h 84"/>
                <a:gd name="T4" fmla="*/ 222 w 228"/>
                <a:gd name="T5" fmla="*/ 84 h 84"/>
                <a:gd name="T6" fmla="*/ 228 w 228"/>
                <a:gd name="T7" fmla="*/ 62 h 84"/>
                <a:gd name="T8" fmla="*/ 6 w 228"/>
                <a:gd name="T9" fmla="*/ 0 h 84"/>
                <a:gd name="T10" fmla="*/ 0 60000 65536"/>
                <a:gd name="T11" fmla="*/ 0 60000 65536"/>
                <a:gd name="T12" fmla="*/ 0 60000 65536"/>
                <a:gd name="T13" fmla="*/ 0 60000 65536"/>
                <a:gd name="T14" fmla="*/ 0 60000 65536"/>
                <a:gd name="T15" fmla="*/ 0 w 228"/>
                <a:gd name="T16" fmla="*/ 0 h 84"/>
                <a:gd name="T17" fmla="*/ 228 w 228"/>
                <a:gd name="T18" fmla="*/ 84 h 84"/>
              </a:gdLst>
              <a:ahLst/>
              <a:cxnLst>
                <a:cxn ang="T10">
                  <a:pos x="T0" y="T1"/>
                </a:cxn>
                <a:cxn ang="T11">
                  <a:pos x="T2" y="T3"/>
                </a:cxn>
                <a:cxn ang="T12">
                  <a:pos x="T4" y="T5"/>
                </a:cxn>
                <a:cxn ang="T13">
                  <a:pos x="T6" y="T7"/>
                </a:cxn>
                <a:cxn ang="T14">
                  <a:pos x="T8" y="T9"/>
                </a:cxn>
              </a:cxnLst>
              <a:rect l="T15" t="T16" r="T17" b="T18"/>
              <a:pathLst>
                <a:path w="228" h="84">
                  <a:moveTo>
                    <a:pt x="6" y="0"/>
                  </a:moveTo>
                  <a:lnTo>
                    <a:pt x="0" y="22"/>
                  </a:lnTo>
                  <a:lnTo>
                    <a:pt x="222" y="84"/>
                  </a:lnTo>
                  <a:lnTo>
                    <a:pt x="228" y="62"/>
                  </a:lnTo>
                  <a:lnTo>
                    <a:pt x="6" y="0"/>
                  </a:lnTo>
                  <a:close/>
                </a:path>
              </a:pathLst>
            </a:custGeom>
            <a:solidFill>
              <a:srgbClr val="FF9900"/>
            </a:solidFill>
            <a:ln w="9525">
              <a:noFill/>
              <a:round/>
              <a:headEnd/>
              <a:tailEnd/>
            </a:ln>
          </p:spPr>
          <p:txBody>
            <a:bodyPr/>
            <a:lstStyle/>
            <a:p>
              <a:endParaRPr lang="es-AR"/>
            </a:p>
          </p:txBody>
        </p:sp>
        <p:sp>
          <p:nvSpPr>
            <p:cNvPr id="74877" name="Freeform 610"/>
            <p:cNvSpPr>
              <a:spLocks/>
            </p:cNvSpPr>
            <p:nvPr/>
          </p:nvSpPr>
          <p:spPr bwMode="auto">
            <a:xfrm>
              <a:off x="5424"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grpSp>
      <p:grpSp>
        <p:nvGrpSpPr>
          <p:cNvPr id="85467" name="Group 596"/>
          <p:cNvGrpSpPr>
            <a:grpSpLocks/>
          </p:cNvGrpSpPr>
          <p:nvPr/>
        </p:nvGrpSpPr>
        <p:grpSpPr bwMode="auto">
          <a:xfrm>
            <a:off x="6380163" y="4610100"/>
            <a:ext cx="2654300" cy="187325"/>
            <a:chOff x="4090" y="3146"/>
            <a:chExt cx="1672" cy="118"/>
          </a:xfrm>
        </p:grpSpPr>
        <p:sp>
          <p:nvSpPr>
            <p:cNvPr id="74850" name="Freeform 597"/>
            <p:cNvSpPr>
              <a:spLocks/>
            </p:cNvSpPr>
            <p:nvPr/>
          </p:nvSpPr>
          <p:spPr bwMode="auto">
            <a:xfrm>
              <a:off x="4480" y="3210"/>
              <a:ext cx="280" cy="54"/>
            </a:xfrm>
            <a:custGeom>
              <a:avLst/>
              <a:gdLst>
                <a:gd name="T0" fmla="*/ 2 w 280"/>
                <a:gd name="T1" fmla="*/ 0 h 54"/>
                <a:gd name="T2" fmla="*/ 0 w 280"/>
                <a:gd name="T3" fmla="*/ 24 h 54"/>
                <a:gd name="T4" fmla="*/ 278 w 280"/>
                <a:gd name="T5" fmla="*/ 54 h 54"/>
                <a:gd name="T6" fmla="*/ 280 w 280"/>
                <a:gd name="T7" fmla="*/ 30 h 54"/>
                <a:gd name="T8" fmla="*/ 2 w 280"/>
                <a:gd name="T9" fmla="*/ 0 h 54"/>
                <a:gd name="T10" fmla="*/ 0 60000 65536"/>
                <a:gd name="T11" fmla="*/ 0 60000 65536"/>
                <a:gd name="T12" fmla="*/ 0 60000 65536"/>
                <a:gd name="T13" fmla="*/ 0 60000 65536"/>
                <a:gd name="T14" fmla="*/ 0 60000 65536"/>
                <a:gd name="T15" fmla="*/ 0 w 280"/>
                <a:gd name="T16" fmla="*/ 0 h 54"/>
                <a:gd name="T17" fmla="*/ 280 w 280"/>
                <a:gd name="T18" fmla="*/ 54 h 54"/>
              </a:gdLst>
              <a:ahLst/>
              <a:cxnLst>
                <a:cxn ang="T10">
                  <a:pos x="T0" y="T1"/>
                </a:cxn>
                <a:cxn ang="T11">
                  <a:pos x="T2" y="T3"/>
                </a:cxn>
                <a:cxn ang="T12">
                  <a:pos x="T4" y="T5"/>
                </a:cxn>
                <a:cxn ang="T13">
                  <a:pos x="T6" y="T7"/>
                </a:cxn>
                <a:cxn ang="T14">
                  <a:pos x="T8" y="T9"/>
                </a:cxn>
              </a:cxnLst>
              <a:rect l="T15" t="T16" r="T17" b="T18"/>
              <a:pathLst>
                <a:path w="280" h="54">
                  <a:moveTo>
                    <a:pt x="2" y="0"/>
                  </a:moveTo>
                  <a:lnTo>
                    <a:pt x="0" y="24"/>
                  </a:lnTo>
                  <a:lnTo>
                    <a:pt x="278" y="54"/>
                  </a:lnTo>
                  <a:lnTo>
                    <a:pt x="280" y="30"/>
                  </a:lnTo>
                  <a:lnTo>
                    <a:pt x="2" y="0"/>
                  </a:lnTo>
                  <a:close/>
                </a:path>
              </a:pathLst>
            </a:custGeom>
            <a:solidFill>
              <a:srgbClr val="FF9900"/>
            </a:solidFill>
            <a:ln w="9525">
              <a:noFill/>
              <a:round/>
              <a:headEnd/>
              <a:tailEnd/>
            </a:ln>
          </p:spPr>
          <p:txBody>
            <a:bodyPr/>
            <a:lstStyle/>
            <a:p>
              <a:endParaRPr lang="es-AR"/>
            </a:p>
          </p:txBody>
        </p:sp>
        <p:sp>
          <p:nvSpPr>
            <p:cNvPr id="74851" name="Freeform 598"/>
            <p:cNvSpPr>
              <a:spLocks/>
            </p:cNvSpPr>
            <p:nvPr/>
          </p:nvSpPr>
          <p:spPr bwMode="auto">
            <a:xfrm>
              <a:off x="4478" y="3176"/>
              <a:ext cx="284" cy="88"/>
            </a:xfrm>
            <a:custGeom>
              <a:avLst/>
              <a:gdLst>
                <a:gd name="T0" fmla="*/ 0 w 284"/>
                <a:gd name="T1" fmla="*/ 64 h 88"/>
                <a:gd name="T2" fmla="*/ 6 w 284"/>
                <a:gd name="T3" fmla="*/ 88 h 88"/>
                <a:gd name="T4" fmla="*/ 284 w 284"/>
                <a:gd name="T5" fmla="*/ 24 h 88"/>
                <a:gd name="T6" fmla="*/ 278 w 284"/>
                <a:gd name="T7" fmla="*/ 0 h 88"/>
                <a:gd name="T8" fmla="*/ 0 w 284"/>
                <a:gd name="T9" fmla="*/ 64 h 88"/>
                <a:gd name="T10" fmla="*/ 0 60000 65536"/>
                <a:gd name="T11" fmla="*/ 0 60000 65536"/>
                <a:gd name="T12" fmla="*/ 0 60000 65536"/>
                <a:gd name="T13" fmla="*/ 0 60000 65536"/>
                <a:gd name="T14" fmla="*/ 0 60000 65536"/>
                <a:gd name="T15" fmla="*/ 0 w 284"/>
                <a:gd name="T16" fmla="*/ 0 h 88"/>
                <a:gd name="T17" fmla="*/ 284 w 284"/>
                <a:gd name="T18" fmla="*/ 88 h 88"/>
              </a:gdLst>
              <a:ahLst/>
              <a:cxnLst>
                <a:cxn ang="T10">
                  <a:pos x="T0" y="T1"/>
                </a:cxn>
                <a:cxn ang="T11">
                  <a:pos x="T2" y="T3"/>
                </a:cxn>
                <a:cxn ang="T12">
                  <a:pos x="T4" y="T5"/>
                </a:cxn>
                <a:cxn ang="T13">
                  <a:pos x="T6" y="T7"/>
                </a:cxn>
                <a:cxn ang="T14">
                  <a:pos x="T8" y="T9"/>
                </a:cxn>
              </a:cxnLst>
              <a:rect l="T15" t="T16" r="T17" b="T18"/>
              <a:pathLst>
                <a:path w="284" h="88">
                  <a:moveTo>
                    <a:pt x="0" y="64"/>
                  </a:moveTo>
                  <a:lnTo>
                    <a:pt x="6" y="88"/>
                  </a:lnTo>
                  <a:lnTo>
                    <a:pt x="284" y="24"/>
                  </a:lnTo>
                  <a:lnTo>
                    <a:pt x="278" y="0"/>
                  </a:lnTo>
                  <a:lnTo>
                    <a:pt x="0" y="64"/>
                  </a:lnTo>
                  <a:close/>
                </a:path>
              </a:pathLst>
            </a:custGeom>
            <a:solidFill>
              <a:srgbClr val="FF9900"/>
            </a:solidFill>
            <a:ln w="9525">
              <a:noFill/>
              <a:round/>
              <a:headEnd/>
              <a:tailEnd/>
            </a:ln>
          </p:spPr>
          <p:txBody>
            <a:bodyPr/>
            <a:lstStyle/>
            <a:p>
              <a:endParaRPr lang="es-AR"/>
            </a:p>
          </p:txBody>
        </p:sp>
        <p:sp>
          <p:nvSpPr>
            <p:cNvPr id="74852" name="Freeform 599"/>
            <p:cNvSpPr>
              <a:spLocks/>
            </p:cNvSpPr>
            <p:nvPr/>
          </p:nvSpPr>
          <p:spPr bwMode="auto">
            <a:xfrm>
              <a:off x="4814" y="3176"/>
              <a:ext cx="280" cy="56"/>
            </a:xfrm>
            <a:custGeom>
              <a:avLst/>
              <a:gdLst>
                <a:gd name="T0" fmla="*/ 0 w 280"/>
                <a:gd name="T1" fmla="*/ 32 h 56"/>
                <a:gd name="T2" fmla="*/ 2 w 280"/>
                <a:gd name="T3" fmla="*/ 56 h 56"/>
                <a:gd name="T4" fmla="*/ 280 w 280"/>
                <a:gd name="T5" fmla="*/ 24 h 56"/>
                <a:gd name="T6" fmla="*/ 278 w 280"/>
                <a:gd name="T7" fmla="*/ 0 h 56"/>
                <a:gd name="T8" fmla="*/ 0 w 280"/>
                <a:gd name="T9" fmla="*/ 32 h 56"/>
                <a:gd name="T10" fmla="*/ 0 60000 65536"/>
                <a:gd name="T11" fmla="*/ 0 60000 65536"/>
                <a:gd name="T12" fmla="*/ 0 60000 65536"/>
                <a:gd name="T13" fmla="*/ 0 60000 65536"/>
                <a:gd name="T14" fmla="*/ 0 60000 65536"/>
                <a:gd name="T15" fmla="*/ 0 w 280"/>
                <a:gd name="T16" fmla="*/ 0 h 56"/>
                <a:gd name="T17" fmla="*/ 280 w 280"/>
                <a:gd name="T18" fmla="*/ 56 h 56"/>
              </a:gdLst>
              <a:ahLst/>
              <a:cxnLst>
                <a:cxn ang="T10">
                  <a:pos x="T0" y="T1"/>
                </a:cxn>
                <a:cxn ang="T11">
                  <a:pos x="T2" y="T3"/>
                </a:cxn>
                <a:cxn ang="T12">
                  <a:pos x="T4" y="T5"/>
                </a:cxn>
                <a:cxn ang="T13">
                  <a:pos x="T6" y="T7"/>
                </a:cxn>
                <a:cxn ang="T14">
                  <a:pos x="T8" y="T9"/>
                </a:cxn>
              </a:cxnLst>
              <a:rect l="T15" t="T16" r="T17" b="T18"/>
              <a:pathLst>
                <a:path w="280" h="56">
                  <a:moveTo>
                    <a:pt x="0" y="32"/>
                  </a:moveTo>
                  <a:lnTo>
                    <a:pt x="2" y="56"/>
                  </a:lnTo>
                  <a:lnTo>
                    <a:pt x="280" y="24"/>
                  </a:lnTo>
                  <a:lnTo>
                    <a:pt x="278" y="0"/>
                  </a:lnTo>
                  <a:lnTo>
                    <a:pt x="0" y="32"/>
                  </a:lnTo>
                  <a:close/>
                </a:path>
              </a:pathLst>
            </a:custGeom>
            <a:solidFill>
              <a:srgbClr val="FF9900"/>
            </a:solidFill>
            <a:ln w="9525">
              <a:noFill/>
              <a:round/>
              <a:headEnd/>
              <a:tailEnd/>
            </a:ln>
          </p:spPr>
          <p:txBody>
            <a:bodyPr/>
            <a:lstStyle/>
            <a:p>
              <a:endParaRPr lang="es-AR"/>
            </a:p>
          </p:txBody>
        </p:sp>
        <p:sp>
          <p:nvSpPr>
            <p:cNvPr id="74853" name="Freeform 600"/>
            <p:cNvSpPr>
              <a:spLocks/>
            </p:cNvSpPr>
            <p:nvPr/>
          </p:nvSpPr>
          <p:spPr bwMode="auto">
            <a:xfrm>
              <a:off x="4812"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4854" name="Freeform 601"/>
            <p:cNvSpPr>
              <a:spLocks/>
            </p:cNvSpPr>
            <p:nvPr/>
          </p:nvSpPr>
          <p:spPr bwMode="auto">
            <a:xfrm>
              <a:off x="4864" y="3146"/>
              <a:ext cx="178" cy="116"/>
            </a:xfrm>
            <a:custGeom>
              <a:avLst/>
              <a:gdLst>
                <a:gd name="T0" fmla="*/ 0 w 178"/>
                <a:gd name="T1" fmla="*/ 96 h 116"/>
                <a:gd name="T2" fmla="*/ 12 w 178"/>
                <a:gd name="T3" fmla="*/ 116 h 116"/>
                <a:gd name="T4" fmla="*/ 178 w 178"/>
                <a:gd name="T5" fmla="*/ 20 h 116"/>
                <a:gd name="T6" fmla="*/ 166 w 178"/>
                <a:gd name="T7" fmla="*/ 0 h 116"/>
                <a:gd name="T8" fmla="*/ 0 w 178"/>
                <a:gd name="T9" fmla="*/ 9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96"/>
                  </a:moveTo>
                  <a:lnTo>
                    <a:pt x="12" y="116"/>
                  </a:lnTo>
                  <a:lnTo>
                    <a:pt x="178" y="20"/>
                  </a:lnTo>
                  <a:lnTo>
                    <a:pt x="166" y="0"/>
                  </a:lnTo>
                  <a:lnTo>
                    <a:pt x="0" y="96"/>
                  </a:lnTo>
                  <a:close/>
                </a:path>
              </a:pathLst>
            </a:custGeom>
            <a:solidFill>
              <a:srgbClr val="FF9900"/>
            </a:solidFill>
            <a:ln w="9525">
              <a:noFill/>
              <a:round/>
              <a:headEnd/>
              <a:tailEnd/>
            </a:ln>
          </p:spPr>
          <p:txBody>
            <a:bodyPr/>
            <a:lstStyle/>
            <a:p>
              <a:endParaRPr lang="es-AR"/>
            </a:p>
          </p:txBody>
        </p:sp>
        <p:sp>
          <p:nvSpPr>
            <p:cNvPr id="74855" name="Freeform 602"/>
            <p:cNvSpPr>
              <a:spLocks/>
            </p:cNvSpPr>
            <p:nvPr/>
          </p:nvSpPr>
          <p:spPr bwMode="auto">
            <a:xfrm>
              <a:off x="4644" y="3180"/>
              <a:ext cx="174" cy="84"/>
            </a:xfrm>
            <a:custGeom>
              <a:avLst/>
              <a:gdLst>
                <a:gd name="T0" fmla="*/ 8 w 174"/>
                <a:gd name="T1" fmla="*/ 0 h 84"/>
                <a:gd name="T2" fmla="*/ 0 w 174"/>
                <a:gd name="T3" fmla="*/ 22 h 84"/>
                <a:gd name="T4" fmla="*/ 166 w 174"/>
                <a:gd name="T5" fmla="*/ 84 h 84"/>
                <a:gd name="T6" fmla="*/ 174 w 174"/>
                <a:gd name="T7" fmla="*/ 62 h 84"/>
                <a:gd name="T8" fmla="*/ 8 w 174"/>
                <a:gd name="T9" fmla="*/ 0 h 84"/>
                <a:gd name="T10" fmla="*/ 0 60000 65536"/>
                <a:gd name="T11" fmla="*/ 0 60000 65536"/>
                <a:gd name="T12" fmla="*/ 0 60000 65536"/>
                <a:gd name="T13" fmla="*/ 0 60000 65536"/>
                <a:gd name="T14" fmla="*/ 0 60000 65536"/>
                <a:gd name="T15" fmla="*/ 0 w 174"/>
                <a:gd name="T16" fmla="*/ 0 h 84"/>
                <a:gd name="T17" fmla="*/ 174 w 174"/>
                <a:gd name="T18" fmla="*/ 84 h 84"/>
              </a:gdLst>
              <a:ahLst/>
              <a:cxnLst>
                <a:cxn ang="T10">
                  <a:pos x="T0" y="T1"/>
                </a:cxn>
                <a:cxn ang="T11">
                  <a:pos x="T2" y="T3"/>
                </a:cxn>
                <a:cxn ang="T12">
                  <a:pos x="T4" y="T5"/>
                </a:cxn>
                <a:cxn ang="T13">
                  <a:pos x="T6" y="T7"/>
                </a:cxn>
                <a:cxn ang="T14">
                  <a:pos x="T8" y="T9"/>
                </a:cxn>
              </a:cxnLst>
              <a:rect l="T15" t="T16" r="T17" b="T18"/>
              <a:pathLst>
                <a:path w="174" h="84">
                  <a:moveTo>
                    <a:pt x="8" y="0"/>
                  </a:moveTo>
                  <a:lnTo>
                    <a:pt x="0" y="22"/>
                  </a:lnTo>
                  <a:lnTo>
                    <a:pt x="166" y="84"/>
                  </a:lnTo>
                  <a:lnTo>
                    <a:pt x="174" y="62"/>
                  </a:lnTo>
                  <a:lnTo>
                    <a:pt x="8" y="0"/>
                  </a:lnTo>
                  <a:close/>
                </a:path>
              </a:pathLst>
            </a:custGeom>
            <a:solidFill>
              <a:srgbClr val="FF9900"/>
            </a:solidFill>
            <a:ln w="9525">
              <a:noFill/>
              <a:round/>
              <a:headEnd/>
              <a:tailEnd/>
            </a:ln>
          </p:spPr>
          <p:txBody>
            <a:bodyPr/>
            <a:lstStyle/>
            <a:p>
              <a:endParaRPr lang="es-AR"/>
            </a:p>
          </p:txBody>
        </p:sp>
        <p:sp>
          <p:nvSpPr>
            <p:cNvPr id="74856" name="Freeform 603"/>
            <p:cNvSpPr>
              <a:spLocks/>
            </p:cNvSpPr>
            <p:nvPr/>
          </p:nvSpPr>
          <p:spPr bwMode="auto">
            <a:xfrm>
              <a:off x="4090" y="3210"/>
              <a:ext cx="226" cy="54"/>
            </a:xfrm>
            <a:custGeom>
              <a:avLst/>
              <a:gdLst>
                <a:gd name="T0" fmla="*/ 226 w 226"/>
                <a:gd name="T1" fmla="*/ 24 h 54"/>
                <a:gd name="T2" fmla="*/ 224 w 226"/>
                <a:gd name="T3" fmla="*/ 0 h 54"/>
                <a:gd name="T4" fmla="*/ 0 w 226"/>
                <a:gd name="T5" fmla="*/ 30 h 54"/>
                <a:gd name="T6" fmla="*/ 2 w 226"/>
                <a:gd name="T7" fmla="*/ 54 h 54"/>
                <a:gd name="T8" fmla="*/ 226 w 226"/>
                <a:gd name="T9" fmla="*/ 24 h 54"/>
                <a:gd name="T10" fmla="*/ 0 60000 65536"/>
                <a:gd name="T11" fmla="*/ 0 60000 65536"/>
                <a:gd name="T12" fmla="*/ 0 60000 65536"/>
                <a:gd name="T13" fmla="*/ 0 60000 65536"/>
                <a:gd name="T14" fmla="*/ 0 60000 65536"/>
                <a:gd name="T15" fmla="*/ 0 w 226"/>
                <a:gd name="T16" fmla="*/ 0 h 54"/>
                <a:gd name="T17" fmla="*/ 226 w 226"/>
                <a:gd name="T18" fmla="*/ 54 h 54"/>
              </a:gdLst>
              <a:ahLst/>
              <a:cxnLst>
                <a:cxn ang="T10">
                  <a:pos x="T0" y="T1"/>
                </a:cxn>
                <a:cxn ang="T11">
                  <a:pos x="T2" y="T3"/>
                </a:cxn>
                <a:cxn ang="T12">
                  <a:pos x="T4" y="T5"/>
                </a:cxn>
                <a:cxn ang="T13">
                  <a:pos x="T6" y="T7"/>
                </a:cxn>
                <a:cxn ang="T14">
                  <a:pos x="T8" y="T9"/>
                </a:cxn>
              </a:cxnLst>
              <a:rect l="T15" t="T16" r="T17" b="T18"/>
              <a:pathLst>
                <a:path w="226" h="54">
                  <a:moveTo>
                    <a:pt x="226" y="24"/>
                  </a:moveTo>
                  <a:lnTo>
                    <a:pt x="224" y="0"/>
                  </a:lnTo>
                  <a:lnTo>
                    <a:pt x="0" y="30"/>
                  </a:lnTo>
                  <a:lnTo>
                    <a:pt x="2" y="54"/>
                  </a:lnTo>
                  <a:lnTo>
                    <a:pt x="226" y="24"/>
                  </a:lnTo>
                  <a:close/>
                </a:path>
              </a:pathLst>
            </a:custGeom>
            <a:solidFill>
              <a:srgbClr val="FF9900"/>
            </a:solidFill>
            <a:ln w="9525">
              <a:noFill/>
              <a:round/>
              <a:headEnd/>
              <a:tailEnd/>
            </a:ln>
          </p:spPr>
          <p:txBody>
            <a:bodyPr/>
            <a:lstStyle/>
            <a:p>
              <a:endParaRPr lang="es-AR"/>
            </a:p>
          </p:txBody>
        </p:sp>
        <p:sp>
          <p:nvSpPr>
            <p:cNvPr id="74857" name="Freeform 604"/>
            <p:cNvSpPr>
              <a:spLocks/>
            </p:cNvSpPr>
            <p:nvPr/>
          </p:nvSpPr>
          <p:spPr bwMode="auto">
            <a:xfrm>
              <a:off x="4200"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4858" name="Freeform 605"/>
            <p:cNvSpPr>
              <a:spLocks/>
            </p:cNvSpPr>
            <p:nvPr/>
          </p:nvSpPr>
          <p:spPr bwMode="auto">
            <a:xfrm>
              <a:off x="4368" y="3176"/>
              <a:ext cx="170" cy="56"/>
            </a:xfrm>
            <a:custGeom>
              <a:avLst/>
              <a:gdLst>
                <a:gd name="T0" fmla="*/ 0 w 170"/>
                <a:gd name="T1" fmla="*/ 32 h 56"/>
                <a:gd name="T2" fmla="*/ 4 w 170"/>
                <a:gd name="T3" fmla="*/ 56 h 56"/>
                <a:gd name="T4" fmla="*/ 170 w 170"/>
                <a:gd name="T5" fmla="*/ 24 h 56"/>
                <a:gd name="T6" fmla="*/ 166 w 170"/>
                <a:gd name="T7" fmla="*/ 0 h 56"/>
                <a:gd name="T8" fmla="*/ 0 w 170"/>
                <a:gd name="T9" fmla="*/ 32 h 56"/>
                <a:gd name="T10" fmla="*/ 0 60000 65536"/>
                <a:gd name="T11" fmla="*/ 0 60000 65536"/>
                <a:gd name="T12" fmla="*/ 0 60000 65536"/>
                <a:gd name="T13" fmla="*/ 0 60000 65536"/>
                <a:gd name="T14" fmla="*/ 0 60000 65536"/>
                <a:gd name="T15" fmla="*/ 0 w 170"/>
                <a:gd name="T16" fmla="*/ 0 h 56"/>
                <a:gd name="T17" fmla="*/ 170 w 170"/>
                <a:gd name="T18" fmla="*/ 56 h 56"/>
              </a:gdLst>
              <a:ahLst/>
              <a:cxnLst>
                <a:cxn ang="T10">
                  <a:pos x="T0" y="T1"/>
                </a:cxn>
                <a:cxn ang="T11">
                  <a:pos x="T2" y="T3"/>
                </a:cxn>
                <a:cxn ang="T12">
                  <a:pos x="T4" y="T5"/>
                </a:cxn>
                <a:cxn ang="T13">
                  <a:pos x="T6" y="T7"/>
                </a:cxn>
                <a:cxn ang="T14">
                  <a:pos x="T8" y="T9"/>
                </a:cxn>
              </a:cxnLst>
              <a:rect l="T15" t="T16" r="T17" b="T18"/>
              <a:pathLst>
                <a:path w="170" h="56">
                  <a:moveTo>
                    <a:pt x="0" y="32"/>
                  </a:moveTo>
                  <a:lnTo>
                    <a:pt x="4" y="56"/>
                  </a:lnTo>
                  <a:lnTo>
                    <a:pt x="170" y="24"/>
                  </a:lnTo>
                  <a:lnTo>
                    <a:pt x="166" y="0"/>
                  </a:lnTo>
                  <a:lnTo>
                    <a:pt x="0" y="32"/>
                  </a:lnTo>
                  <a:close/>
                </a:path>
              </a:pathLst>
            </a:custGeom>
            <a:solidFill>
              <a:srgbClr val="FF9900"/>
            </a:solidFill>
            <a:ln w="9525">
              <a:noFill/>
              <a:round/>
              <a:headEnd/>
              <a:tailEnd/>
            </a:ln>
          </p:spPr>
          <p:txBody>
            <a:bodyPr/>
            <a:lstStyle/>
            <a:p>
              <a:endParaRPr lang="es-AR"/>
            </a:p>
          </p:txBody>
        </p:sp>
        <p:sp>
          <p:nvSpPr>
            <p:cNvPr id="74859" name="Freeform 606"/>
            <p:cNvSpPr>
              <a:spLocks/>
            </p:cNvSpPr>
            <p:nvPr/>
          </p:nvSpPr>
          <p:spPr bwMode="auto">
            <a:xfrm>
              <a:off x="5146"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sp>
          <p:nvSpPr>
            <p:cNvPr id="74860" name="Freeform 607"/>
            <p:cNvSpPr>
              <a:spLocks/>
            </p:cNvSpPr>
            <p:nvPr/>
          </p:nvSpPr>
          <p:spPr bwMode="auto">
            <a:xfrm>
              <a:off x="5090" y="3178"/>
              <a:ext cx="338" cy="86"/>
            </a:xfrm>
            <a:custGeom>
              <a:avLst/>
              <a:gdLst>
                <a:gd name="T0" fmla="*/ 4 w 338"/>
                <a:gd name="T1" fmla="*/ 0 h 86"/>
                <a:gd name="T2" fmla="*/ 0 w 338"/>
                <a:gd name="T3" fmla="*/ 24 h 86"/>
                <a:gd name="T4" fmla="*/ 334 w 338"/>
                <a:gd name="T5" fmla="*/ 86 h 86"/>
                <a:gd name="T6" fmla="*/ 338 w 338"/>
                <a:gd name="T7" fmla="*/ 62 h 86"/>
                <a:gd name="T8" fmla="*/ 4 w 338"/>
                <a:gd name="T9" fmla="*/ 0 h 86"/>
                <a:gd name="T10" fmla="*/ 0 60000 65536"/>
                <a:gd name="T11" fmla="*/ 0 60000 65536"/>
                <a:gd name="T12" fmla="*/ 0 60000 65536"/>
                <a:gd name="T13" fmla="*/ 0 60000 65536"/>
                <a:gd name="T14" fmla="*/ 0 60000 65536"/>
                <a:gd name="T15" fmla="*/ 0 w 338"/>
                <a:gd name="T16" fmla="*/ 0 h 86"/>
                <a:gd name="T17" fmla="*/ 338 w 338"/>
                <a:gd name="T18" fmla="*/ 86 h 86"/>
              </a:gdLst>
              <a:ahLst/>
              <a:cxnLst>
                <a:cxn ang="T10">
                  <a:pos x="T0" y="T1"/>
                </a:cxn>
                <a:cxn ang="T11">
                  <a:pos x="T2" y="T3"/>
                </a:cxn>
                <a:cxn ang="T12">
                  <a:pos x="T4" y="T5"/>
                </a:cxn>
                <a:cxn ang="T13">
                  <a:pos x="T6" y="T7"/>
                </a:cxn>
                <a:cxn ang="T14">
                  <a:pos x="T8" y="T9"/>
                </a:cxn>
              </a:cxnLst>
              <a:rect l="T15" t="T16" r="T17" b="T18"/>
              <a:pathLst>
                <a:path w="338" h="86">
                  <a:moveTo>
                    <a:pt x="4" y="0"/>
                  </a:moveTo>
                  <a:lnTo>
                    <a:pt x="0" y="24"/>
                  </a:lnTo>
                  <a:lnTo>
                    <a:pt x="334" y="86"/>
                  </a:lnTo>
                  <a:lnTo>
                    <a:pt x="338" y="62"/>
                  </a:lnTo>
                  <a:lnTo>
                    <a:pt x="4" y="0"/>
                  </a:lnTo>
                  <a:close/>
                </a:path>
              </a:pathLst>
            </a:custGeom>
            <a:solidFill>
              <a:srgbClr val="FF9900"/>
            </a:solidFill>
            <a:ln w="9525">
              <a:noFill/>
              <a:round/>
              <a:headEnd/>
              <a:tailEnd/>
            </a:ln>
          </p:spPr>
          <p:txBody>
            <a:bodyPr/>
            <a:lstStyle/>
            <a:p>
              <a:endParaRPr lang="es-AR"/>
            </a:p>
          </p:txBody>
        </p:sp>
        <p:sp>
          <p:nvSpPr>
            <p:cNvPr id="74861" name="Freeform 608"/>
            <p:cNvSpPr>
              <a:spLocks/>
            </p:cNvSpPr>
            <p:nvPr/>
          </p:nvSpPr>
          <p:spPr bwMode="auto">
            <a:xfrm>
              <a:off x="5090" y="3176"/>
              <a:ext cx="226" cy="56"/>
            </a:xfrm>
            <a:custGeom>
              <a:avLst/>
              <a:gdLst>
                <a:gd name="T0" fmla="*/ 0 w 226"/>
                <a:gd name="T1" fmla="*/ 32 h 56"/>
                <a:gd name="T2" fmla="*/ 4 w 226"/>
                <a:gd name="T3" fmla="*/ 56 h 56"/>
                <a:gd name="T4" fmla="*/ 226 w 226"/>
                <a:gd name="T5" fmla="*/ 24 h 56"/>
                <a:gd name="T6" fmla="*/ 222 w 226"/>
                <a:gd name="T7" fmla="*/ 0 h 56"/>
                <a:gd name="T8" fmla="*/ 0 w 226"/>
                <a:gd name="T9" fmla="*/ 32 h 56"/>
                <a:gd name="T10" fmla="*/ 0 60000 65536"/>
                <a:gd name="T11" fmla="*/ 0 60000 65536"/>
                <a:gd name="T12" fmla="*/ 0 60000 65536"/>
                <a:gd name="T13" fmla="*/ 0 60000 65536"/>
                <a:gd name="T14" fmla="*/ 0 60000 65536"/>
                <a:gd name="T15" fmla="*/ 0 w 226"/>
                <a:gd name="T16" fmla="*/ 0 h 56"/>
                <a:gd name="T17" fmla="*/ 226 w 226"/>
                <a:gd name="T18" fmla="*/ 56 h 56"/>
              </a:gdLst>
              <a:ahLst/>
              <a:cxnLst>
                <a:cxn ang="T10">
                  <a:pos x="T0" y="T1"/>
                </a:cxn>
                <a:cxn ang="T11">
                  <a:pos x="T2" y="T3"/>
                </a:cxn>
                <a:cxn ang="T12">
                  <a:pos x="T4" y="T5"/>
                </a:cxn>
                <a:cxn ang="T13">
                  <a:pos x="T6" y="T7"/>
                </a:cxn>
                <a:cxn ang="T14">
                  <a:pos x="T8" y="T9"/>
                </a:cxn>
              </a:cxnLst>
              <a:rect l="T15" t="T16" r="T17" b="T18"/>
              <a:pathLst>
                <a:path w="226" h="56">
                  <a:moveTo>
                    <a:pt x="0" y="32"/>
                  </a:moveTo>
                  <a:lnTo>
                    <a:pt x="4" y="56"/>
                  </a:lnTo>
                  <a:lnTo>
                    <a:pt x="226" y="24"/>
                  </a:lnTo>
                  <a:lnTo>
                    <a:pt x="222" y="0"/>
                  </a:lnTo>
                  <a:lnTo>
                    <a:pt x="0" y="32"/>
                  </a:lnTo>
                  <a:close/>
                </a:path>
              </a:pathLst>
            </a:custGeom>
            <a:solidFill>
              <a:srgbClr val="FF9900"/>
            </a:solidFill>
            <a:ln w="9525">
              <a:noFill/>
              <a:round/>
              <a:headEnd/>
              <a:tailEnd/>
            </a:ln>
          </p:spPr>
          <p:txBody>
            <a:bodyPr/>
            <a:lstStyle/>
            <a:p>
              <a:endParaRPr lang="es-AR"/>
            </a:p>
          </p:txBody>
        </p:sp>
        <p:sp>
          <p:nvSpPr>
            <p:cNvPr id="74862" name="Freeform 609"/>
            <p:cNvSpPr>
              <a:spLocks/>
            </p:cNvSpPr>
            <p:nvPr/>
          </p:nvSpPr>
          <p:spPr bwMode="auto">
            <a:xfrm>
              <a:off x="5480" y="3180"/>
              <a:ext cx="228" cy="84"/>
            </a:xfrm>
            <a:custGeom>
              <a:avLst/>
              <a:gdLst>
                <a:gd name="T0" fmla="*/ 6 w 228"/>
                <a:gd name="T1" fmla="*/ 0 h 84"/>
                <a:gd name="T2" fmla="*/ 0 w 228"/>
                <a:gd name="T3" fmla="*/ 22 h 84"/>
                <a:gd name="T4" fmla="*/ 222 w 228"/>
                <a:gd name="T5" fmla="*/ 84 h 84"/>
                <a:gd name="T6" fmla="*/ 228 w 228"/>
                <a:gd name="T7" fmla="*/ 62 h 84"/>
                <a:gd name="T8" fmla="*/ 6 w 228"/>
                <a:gd name="T9" fmla="*/ 0 h 84"/>
                <a:gd name="T10" fmla="*/ 0 60000 65536"/>
                <a:gd name="T11" fmla="*/ 0 60000 65536"/>
                <a:gd name="T12" fmla="*/ 0 60000 65536"/>
                <a:gd name="T13" fmla="*/ 0 60000 65536"/>
                <a:gd name="T14" fmla="*/ 0 60000 65536"/>
                <a:gd name="T15" fmla="*/ 0 w 228"/>
                <a:gd name="T16" fmla="*/ 0 h 84"/>
                <a:gd name="T17" fmla="*/ 228 w 228"/>
                <a:gd name="T18" fmla="*/ 84 h 84"/>
              </a:gdLst>
              <a:ahLst/>
              <a:cxnLst>
                <a:cxn ang="T10">
                  <a:pos x="T0" y="T1"/>
                </a:cxn>
                <a:cxn ang="T11">
                  <a:pos x="T2" y="T3"/>
                </a:cxn>
                <a:cxn ang="T12">
                  <a:pos x="T4" y="T5"/>
                </a:cxn>
                <a:cxn ang="T13">
                  <a:pos x="T6" y="T7"/>
                </a:cxn>
                <a:cxn ang="T14">
                  <a:pos x="T8" y="T9"/>
                </a:cxn>
              </a:cxnLst>
              <a:rect l="T15" t="T16" r="T17" b="T18"/>
              <a:pathLst>
                <a:path w="228" h="84">
                  <a:moveTo>
                    <a:pt x="6" y="0"/>
                  </a:moveTo>
                  <a:lnTo>
                    <a:pt x="0" y="22"/>
                  </a:lnTo>
                  <a:lnTo>
                    <a:pt x="222" y="84"/>
                  </a:lnTo>
                  <a:lnTo>
                    <a:pt x="228" y="62"/>
                  </a:lnTo>
                  <a:lnTo>
                    <a:pt x="6" y="0"/>
                  </a:lnTo>
                  <a:close/>
                </a:path>
              </a:pathLst>
            </a:custGeom>
            <a:solidFill>
              <a:srgbClr val="FF9900"/>
            </a:solidFill>
            <a:ln w="9525">
              <a:noFill/>
              <a:round/>
              <a:headEnd/>
              <a:tailEnd/>
            </a:ln>
          </p:spPr>
          <p:txBody>
            <a:bodyPr/>
            <a:lstStyle/>
            <a:p>
              <a:endParaRPr lang="es-AR"/>
            </a:p>
          </p:txBody>
        </p:sp>
        <p:sp>
          <p:nvSpPr>
            <p:cNvPr id="74863" name="Freeform 610"/>
            <p:cNvSpPr>
              <a:spLocks/>
            </p:cNvSpPr>
            <p:nvPr/>
          </p:nvSpPr>
          <p:spPr bwMode="auto">
            <a:xfrm>
              <a:off x="5424"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grpSp>
      <p:sp>
        <p:nvSpPr>
          <p:cNvPr id="1855" name="Rectangle 581"/>
          <p:cNvSpPr>
            <a:spLocks noChangeArrowheads="1"/>
          </p:cNvSpPr>
          <p:nvPr/>
        </p:nvSpPr>
        <p:spPr bwMode="auto">
          <a:xfrm>
            <a:off x="6715125" y="4786313"/>
            <a:ext cx="2428875" cy="357187"/>
          </a:xfrm>
          <a:prstGeom prst="rect">
            <a:avLst/>
          </a:prstGeom>
          <a:noFill/>
          <a:ln w="9525">
            <a:solidFill>
              <a:srgbClr val="000000"/>
            </a:solidFill>
            <a:miter lim="800000"/>
            <a:headEnd/>
            <a:tailEnd/>
          </a:ln>
        </p:spPr>
        <p:txBody>
          <a:bodyPr/>
          <a:lstStyle/>
          <a:p>
            <a:pPr fontAlgn="auto">
              <a:spcBef>
                <a:spcPts val="0"/>
              </a:spcBef>
              <a:spcAft>
                <a:spcPts val="0"/>
              </a:spcAft>
              <a:defRPr/>
            </a:pPr>
            <a:r>
              <a:rPr lang="en-US" sz="1400" b="1">
                <a:solidFill>
                  <a:srgbClr val="FFFF00"/>
                </a:solidFill>
                <a:effectLst>
                  <a:outerShdw blurRad="38100" dist="38100" dir="2700000" algn="tl">
                    <a:srgbClr val="000000"/>
                  </a:outerShdw>
                </a:effectLst>
                <a:latin typeface="+mn-lt"/>
              </a:rPr>
              <a:t>505 mm de agua utilizada</a:t>
            </a:r>
          </a:p>
        </p:txBody>
      </p:sp>
      <p:sp>
        <p:nvSpPr>
          <p:cNvPr id="46128" name="Freeform 553"/>
          <p:cNvSpPr>
            <a:spLocks/>
          </p:cNvSpPr>
          <p:nvPr/>
        </p:nvSpPr>
        <p:spPr bwMode="auto">
          <a:xfrm>
            <a:off x="5715000" y="4832350"/>
            <a:ext cx="217488" cy="45402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29" name="Freeform 553"/>
          <p:cNvSpPr>
            <a:spLocks/>
          </p:cNvSpPr>
          <p:nvPr/>
        </p:nvSpPr>
        <p:spPr bwMode="auto">
          <a:xfrm>
            <a:off x="5429250" y="4827588"/>
            <a:ext cx="928688" cy="81597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30" name="Freeform 553"/>
          <p:cNvSpPr>
            <a:spLocks/>
          </p:cNvSpPr>
          <p:nvPr/>
        </p:nvSpPr>
        <p:spPr bwMode="auto">
          <a:xfrm>
            <a:off x="5572125" y="4827588"/>
            <a:ext cx="785813" cy="81597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31" name="Freeform 553"/>
          <p:cNvSpPr>
            <a:spLocks/>
          </p:cNvSpPr>
          <p:nvPr/>
        </p:nvSpPr>
        <p:spPr bwMode="auto">
          <a:xfrm>
            <a:off x="5143500" y="4827588"/>
            <a:ext cx="1214438" cy="7445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32" name="Freeform 553"/>
          <p:cNvSpPr>
            <a:spLocks/>
          </p:cNvSpPr>
          <p:nvPr/>
        </p:nvSpPr>
        <p:spPr bwMode="auto">
          <a:xfrm>
            <a:off x="5786438" y="4827588"/>
            <a:ext cx="571500" cy="1244600"/>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33" name="Freeform 553"/>
          <p:cNvSpPr>
            <a:spLocks/>
          </p:cNvSpPr>
          <p:nvPr/>
        </p:nvSpPr>
        <p:spPr bwMode="auto">
          <a:xfrm>
            <a:off x="6140450" y="4827588"/>
            <a:ext cx="146050" cy="13160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46134" name="Freeform 553"/>
          <p:cNvSpPr>
            <a:spLocks/>
          </p:cNvSpPr>
          <p:nvPr/>
        </p:nvSpPr>
        <p:spPr bwMode="auto">
          <a:xfrm flipH="1">
            <a:off x="6311900" y="4827588"/>
            <a:ext cx="496888" cy="138747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74806" name="Rectangle 581"/>
          <p:cNvSpPr>
            <a:spLocks noChangeArrowheads="1"/>
          </p:cNvSpPr>
          <p:nvPr/>
        </p:nvSpPr>
        <p:spPr bwMode="auto">
          <a:xfrm>
            <a:off x="4973638" y="6565900"/>
            <a:ext cx="4071937" cy="285750"/>
          </a:xfrm>
          <a:prstGeom prst="rect">
            <a:avLst/>
          </a:prstGeom>
          <a:noFill/>
          <a:ln w="9525">
            <a:solidFill>
              <a:srgbClr val="000000"/>
            </a:solidFill>
            <a:miter lim="800000"/>
            <a:headEnd/>
            <a:tailEnd/>
          </a:ln>
        </p:spPr>
        <p:txBody>
          <a:bodyPr/>
          <a:lstStyle/>
          <a:p>
            <a:r>
              <a:rPr lang="en-US" sz="1200" b="1" i="1">
                <a:solidFill>
                  <a:schemeClr val="bg1"/>
                </a:solidFill>
                <a:cs typeface="Arial" charset="0"/>
              </a:rPr>
              <a:t>Fuente: Manual Internacional de Fertilidad del Suelo</a:t>
            </a:r>
          </a:p>
        </p:txBody>
      </p:sp>
      <p:grpSp>
        <p:nvGrpSpPr>
          <p:cNvPr id="31744" name="Group 596"/>
          <p:cNvGrpSpPr>
            <a:grpSpLocks/>
          </p:cNvGrpSpPr>
          <p:nvPr/>
        </p:nvGrpSpPr>
        <p:grpSpPr bwMode="auto">
          <a:xfrm>
            <a:off x="5856288" y="4443413"/>
            <a:ext cx="2654300" cy="187325"/>
            <a:chOff x="4090" y="3146"/>
            <a:chExt cx="1672" cy="118"/>
          </a:xfrm>
        </p:grpSpPr>
        <p:sp>
          <p:nvSpPr>
            <p:cNvPr id="74836" name="Freeform 597"/>
            <p:cNvSpPr>
              <a:spLocks/>
            </p:cNvSpPr>
            <p:nvPr/>
          </p:nvSpPr>
          <p:spPr bwMode="auto">
            <a:xfrm>
              <a:off x="4480" y="3210"/>
              <a:ext cx="280" cy="54"/>
            </a:xfrm>
            <a:custGeom>
              <a:avLst/>
              <a:gdLst>
                <a:gd name="T0" fmla="*/ 2 w 280"/>
                <a:gd name="T1" fmla="*/ 0 h 54"/>
                <a:gd name="T2" fmla="*/ 0 w 280"/>
                <a:gd name="T3" fmla="*/ 24 h 54"/>
                <a:gd name="T4" fmla="*/ 278 w 280"/>
                <a:gd name="T5" fmla="*/ 54 h 54"/>
                <a:gd name="T6" fmla="*/ 280 w 280"/>
                <a:gd name="T7" fmla="*/ 30 h 54"/>
                <a:gd name="T8" fmla="*/ 2 w 280"/>
                <a:gd name="T9" fmla="*/ 0 h 54"/>
                <a:gd name="T10" fmla="*/ 0 60000 65536"/>
                <a:gd name="T11" fmla="*/ 0 60000 65536"/>
                <a:gd name="T12" fmla="*/ 0 60000 65536"/>
                <a:gd name="T13" fmla="*/ 0 60000 65536"/>
                <a:gd name="T14" fmla="*/ 0 60000 65536"/>
                <a:gd name="T15" fmla="*/ 0 w 280"/>
                <a:gd name="T16" fmla="*/ 0 h 54"/>
                <a:gd name="T17" fmla="*/ 280 w 280"/>
                <a:gd name="T18" fmla="*/ 54 h 54"/>
              </a:gdLst>
              <a:ahLst/>
              <a:cxnLst>
                <a:cxn ang="T10">
                  <a:pos x="T0" y="T1"/>
                </a:cxn>
                <a:cxn ang="T11">
                  <a:pos x="T2" y="T3"/>
                </a:cxn>
                <a:cxn ang="T12">
                  <a:pos x="T4" y="T5"/>
                </a:cxn>
                <a:cxn ang="T13">
                  <a:pos x="T6" y="T7"/>
                </a:cxn>
                <a:cxn ang="T14">
                  <a:pos x="T8" y="T9"/>
                </a:cxn>
              </a:cxnLst>
              <a:rect l="T15" t="T16" r="T17" b="T18"/>
              <a:pathLst>
                <a:path w="280" h="54">
                  <a:moveTo>
                    <a:pt x="2" y="0"/>
                  </a:moveTo>
                  <a:lnTo>
                    <a:pt x="0" y="24"/>
                  </a:lnTo>
                  <a:lnTo>
                    <a:pt x="278" y="54"/>
                  </a:lnTo>
                  <a:lnTo>
                    <a:pt x="280" y="30"/>
                  </a:lnTo>
                  <a:lnTo>
                    <a:pt x="2" y="0"/>
                  </a:lnTo>
                  <a:close/>
                </a:path>
              </a:pathLst>
            </a:custGeom>
            <a:solidFill>
              <a:srgbClr val="FF9900"/>
            </a:solidFill>
            <a:ln w="9525">
              <a:noFill/>
              <a:round/>
              <a:headEnd/>
              <a:tailEnd/>
            </a:ln>
          </p:spPr>
          <p:txBody>
            <a:bodyPr/>
            <a:lstStyle/>
            <a:p>
              <a:endParaRPr lang="es-AR"/>
            </a:p>
          </p:txBody>
        </p:sp>
        <p:sp>
          <p:nvSpPr>
            <p:cNvPr id="74837" name="Freeform 598"/>
            <p:cNvSpPr>
              <a:spLocks/>
            </p:cNvSpPr>
            <p:nvPr/>
          </p:nvSpPr>
          <p:spPr bwMode="auto">
            <a:xfrm>
              <a:off x="4478" y="3176"/>
              <a:ext cx="284" cy="88"/>
            </a:xfrm>
            <a:custGeom>
              <a:avLst/>
              <a:gdLst>
                <a:gd name="T0" fmla="*/ 0 w 284"/>
                <a:gd name="T1" fmla="*/ 64 h 88"/>
                <a:gd name="T2" fmla="*/ 6 w 284"/>
                <a:gd name="T3" fmla="*/ 88 h 88"/>
                <a:gd name="T4" fmla="*/ 284 w 284"/>
                <a:gd name="T5" fmla="*/ 24 h 88"/>
                <a:gd name="T6" fmla="*/ 278 w 284"/>
                <a:gd name="T7" fmla="*/ 0 h 88"/>
                <a:gd name="T8" fmla="*/ 0 w 284"/>
                <a:gd name="T9" fmla="*/ 64 h 88"/>
                <a:gd name="T10" fmla="*/ 0 60000 65536"/>
                <a:gd name="T11" fmla="*/ 0 60000 65536"/>
                <a:gd name="T12" fmla="*/ 0 60000 65536"/>
                <a:gd name="T13" fmla="*/ 0 60000 65536"/>
                <a:gd name="T14" fmla="*/ 0 60000 65536"/>
                <a:gd name="T15" fmla="*/ 0 w 284"/>
                <a:gd name="T16" fmla="*/ 0 h 88"/>
                <a:gd name="T17" fmla="*/ 284 w 284"/>
                <a:gd name="T18" fmla="*/ 88 h 88"/>
              </a:gdLst>
              <a:ahLst/>
              <a:cxnLst>
                <a:cxn ang="T10">
                  <a:pos x="T0" y="T1"/>
                </a:cxn>
                <a:cxn ang="T11">
                  <a:pos x="T2" y="T3"/>
                </a:cxn>
                <a:cxn ang="T12">
                  <a:pos x="T4" y="T5"/>
                </a:cxn>
                <a:cxn ang="T13">
                  <a:pos x="T6" y="T7"/>
                </a:cxn>
                <a:cxn ang="T14">
                  <a:pos x="T8" y="T9"/>
                </a:cxn>
              </a:cxnLst>
              <a:rect l="T15" t="T16" r="T17" b="T18"/>
              <a:pathLst>
                <a:path w="284" h="88">
                  <a:moveTo>
                    <a:pt x="0" y="64"/>
                  </a:moveTo>
                  <a:lnTo>
                    <a:pt x="6" y="88"/>
                  </a:lnTo>
                  <a:lnTo>
                    <a:pt x="284" y="24"/>
                  </a:lnTo>
                  <a:lnTo>
                    <a:pt x="278" y="0"/>
                  </a:lnTo>
                  <a:lnTo>
                    <a:pt x="0" y="64"/>
                  </a:lnTo>
                  <a:close/>
                </a:path>
              </a:pathLst>
            </a:custGeom>
            <a:solidFill>
              <a:srgbClr val="FF9900"/>
            </a:solidFill>
            <a:ln w="9525">
              <a:noFill/>
              <a:round/>
              <a:headEnd/>
              <a:tailEnd/>
            </a:ln>
          </p:spPr>
          <p:txBody>
            <a:bodyPr/>
            <a:lstStyle/>
            <a:p>
              <a:endParaRPr lang="es-AR"/>
            </a:p>
          </p:txBody>
        </p:sp>
        <p:sp>
          <p:nvSpPr>
            <p:cNvPr id="74838" name="Freeform 599"/>
            <p:cNvSpPr>
              <a:spLocks/>
            </p:cNvSpPr>
            <p:nvPr/>
          </p:nvSpPr>
          <p:spPr bwMode="auto">
            <a:xfrm>
              <a:off x="4814" y="3176"/>
              <a:ext cx="280" cy="56"/>
            </a:xfrm>
            <a:custGeom>
              <a:avLst/>
              <a:gdLst>
                <a:gd name="T0" fmla="*/ 0 w 280"/>
                <a:gd name="T1" fmla="*/ 32 h 56"/>
                <a:gd name="T2" fmla="*/ 2 w 280"/>
                <a:gd name="T3" fmla="*/ 56 h 56"/>
                <a:gd name="T4" fmla="*/ 280 w 280"/>
                <a:gd name="T5" fmla="*/ 24 h 56"/>
                <a:gd name="T6" fmla="*/ 278 w 280"/>
                <a:gd name="T7" fmla="*/ 0 h 56"/>
                <a:gd name="T8" fmla="*/ 0 w 280"/>
                <a:gd name="T9" fmla="*/ 32 h 56"/>
                <a:gd name="T10" fmla="*/ 0 60000 65536"/>
                <a:gd name="T11" fmla="*/ 0 60000 65536"/>
                <a:gd name="T12" fmla="*/ 0 60000 65536"/>
                <a:gd name="T13" fmla="*/ 0 60000 65536"/>
                <a:gd name="T14" fmla="*/ 0 60000 65536"/>
                <a:gd name="T15" fmla="*/ 0 w 280"/>
                <a:gd name="T16" fmla="*/ 0 h 56"/>
                <a:gd name="T17" fmla="*/ 280 w 280"/>
                <a:gd name="T18" fmla="*/ 56 h 56"/>
              </a:gdLst>
              <a:ahLst/>
              <a:cxnLst>
                <a:cxn ang="T10">
                  <a:pos x="T0" y="T1"/>
                </a:cxn>
                <a:cxn ang="T11">
                  <a:pos x="T2" y="T3"/>
                </a:cxn>
                <a:cxn ang="T12">
                  <a:pos x="T4" y="T5"/>
                </a:cxn>
                <a:cxn ang="T13">
                  <a:pos x="T6" y="T7"/>
                </a:cxn>
                <a:cxn ang="T14">
                  <a:pos x="T8" y="T9"/>
                </a:cxn>
              </a:cxnLst>
              <a:rect l="T15" t="T16" r="T17" b="T18"/>
              <a:pathLst>
                <a:path w="280" h="56">
                  <a:moveTo>
                    <a:pt x="0" y="32"/>
                  </a:moveTo>
                  <a:lnTo>
                    <a:pt x="2" y="56"/>
                  </a:lnTo>
                  <a:lnTo>
                    <a:pt x="280" y="24"/>
                  </a:lnTo>
                  <a:lnTo>
                    <a:pt x="278" y="0"/>
                  </a:lnTo>
                  <a:lnTo>
                    <a:pt x="0" y="32"/>
                  </a:lnTo>
                  <a:close/>
                </a:path>
              </a:pathLst>
            </a:custGeom>
            <a:solidFill>
              <a:srgbClr val="FF9900"/>
            </a:solidFill>
            <a:ln w="9525">
              <a:noFill/>
              <a:round/>
              <a:headEnd/>
              <a:tailEnd/>
            </a:ln>
          </p:spPr>
          <p:txBody>
            <a:bodyPr/>
            <a:lstStyle/>
            <a:p>
              <a:endParaRPr lang="es-AR"/>
            </a:p>
          </p:txBody>
        </p:sp>
        <p:sp>
          <p:nvSpPr>
            <p:cNvPr id="74839" name="Freeform 600"/>
            <p:cNvSpPr>
              <a:spLocks/>
            </p:cNvSpPr>
            <p:nvPr/>
          </p:nvSpPr>
          <p:spPr bwMode="auto">
            <a:xfrm>
              <a:off x="4812"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4840" name="Freeform 601"/>
            <p:cNvSpPr>
              <a:spLocks/>
            </p:cNvSpPr>
            <p:nvPr/>
          </p:nvSpPr>
          <p:spPr bwMode="auto">
            <a:xfrm>
              <a:off x="4864" y="3146"/>
              <a:ext cx="178" cy="116"/>
            </a:xfrm>
            <a:custGeom>
              <a:avLst/>
              <a:gdLst>
                <a:gd name="T0" fmla="*/ 0 w 178"/>
                <a:gd name="T1" fmla="*/ 96 h 116"/>
                <a:gd name="T2" fmla="*/ 12 w 178"/>
                <a:gd name="T3" fmla="*/ 116 h 116"/>
                <a:gd name="T4" fmla="*/ 178 w 178"/>
                <a:gd name="T5" fmla="*/ 20 h 116"/>
                <a:gd name="T6" fmla="*/ 166 w 178"/>
                <a:gd name="T7" fmla="*/ 0 h 116"/>
                <a:gd name="T8" fmla="*/ 0 w 178"/>
                <a:gd name="T9" fmla="*/ 9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96"/>
                  </a:moveTo>
                  <a:lnTo>
                    <a:pt x="12" y="116"/>
                  </a:lnTo>
                  <a:lnTo>
                    <a:pt x="178" y="20"/>
                  </a:lnTo>
                  <a:lnTo>
                    <a:pt x="166" y="0"/>
                  </a:lnTo>
                  <a:lnTo>
                    <a:pt x="0" y="96"/>
                  </a:lnTo>
                  <a:close/>
                </a:path>
              </a:pathLst>
            </a:custGeom>
            <a:solidFill>
              <a:srgbClr val="FF9900"/>
            </a:solidFill>
            <a:ln w="9525">
              <a:noFill/>
              <a:round/>
              <a:headEnd/>
              <a:tailEnd/>
            </a:ln>
          </p:spPr>
          <p:txBody>
            <a:bodyPr/>
            <a:lstStyle/>
            <a:p>
              <a:endParaRPr lang="es-AR"/>
            </a:p>
          </p:txBody>
        </p:sp>
        <p:sp>
          <p:nvSpPr>
            <p:cNvPr id="74841" name="Freeform 602"/>
            <p:cNvSpPr>
              <a:spLocks/>
            </p:cNvSpPr>
            <p:nvPr/>
          </p:nvSpPr>
          <p:spPr bwMode="auto">
            <a:xfrm>
              <a:off x="4644" y="3180"/>
              <a:ext cx="174" cy="84"/>
            </a:xfrm>
            <a:custGeom>
              <a:avLst/>
              <a:gdLst>
                <a:gd name="T0" fmla="*/ 8 w 174"/>
                <a:gd name="T1" fmla="*/ 0 h 84"/>
                <a:gd name="T2" fmla="*/ 0 w 174"/>
                <a:gd name="T3" fmla="*/ 22 h 84"/>
                <a:gd name="T4" fmla="*/ 166 w 174"/>
                <a:gd name="T5" fmla="*/ 84 h 84"/>
                <a:gd name="T6" fmla="*/ 174 w 174"/>
                <a:gd name="T7" fmla="*/ 62 h 84"/>
                <a:gd name="T8" fmla="*/ 8 w 174"/>
                <a:gd name="T9" fmla="*/ 0 h 84"/>
                <a:gd name="T10" fmla="*/ 0 60000 65536"/>
                <a:gd name="T11" fmla="*/ 0 60000 65536"/>
                <a:gd name="T12" fmla="*/ 0 60000 65536"/>
                <a:gd name="T13" fmla="*/ 0 60000 65536"/>
                <a:gd name="T14" fmla="*/ 0 60000 65536"/>
                <a:gd name="T15" fmla="*/ 0 w 174"/>
                <a:gd name="T16" fmla="*/ 0 h 84"/>
                <a:gd name="T17" fmla="*/ 174 w 174"/>
                <a:gd name="T18" fmla="*/ 84 h 84"/>
              </a:gdLst>
              <a:ahLst/>
              <a:cxnLst>
                <a:cxn ang="T10">
                  <a:pos x="T0" y="T1"/>
                </a:cxn>
                <a:cxn ang="T11">
                  <a:pos x="T2" y="T3"/>
                </a:cxn>
                <a:cxn ang="T12">
                  <a:pos x="T4" y="T5"/>
                </a:cxn>
                <a:cxn ang="T13">
                  <a:pos x="T6" y="T7"/>
                </a:cxn>
                <a:cxn ang="T14">
                  <a:pos x="T8" y="T9"/>
                </a:cxn>
              </a:cxnLst>
              <a:rect l="T15" t="T16" r="T17" b="T18"/>
              <a:pathLst>
                <a:path w="174" h="84">
                  <a:moveTo>
                    <a:pt x="8" y="0"/>
                  </a:moveTo>
                  <a:lnTo>
                    <a:pt x="0" y="22"/>
                  </a:lnTo>
                  <a:lnTo>
                    <a:pt x="166" y="84"/>
                  </a:lnTo>
                  <a:lnTo>
                    <a:pt x="174" y="62"/>
                  </a:lnTo>
                  <a:lnTo>
                    <a:pt x="8" y="0"/>
                  </a:lnTo>
                  <a:close/>
                </a:path>
              </a:pathLst>
            </a:custGeom>
            <a:solidFill>
              <a:srgbClr val="FF9900"/>
            </a:solidFill>
            <a:ln w="9525">
              <a:noFill/>
              <a:round/>
              <a:headEnd/>
              <a:tailEnd/>
            </a:ln>
          </p:spPr>
          <p:txBody>
            <a:bodyPr/>
            <a:lstStyle/>
            <a:p>
              <a:endParaRPr lang="es-AR"/>
            </a:p>
          </p:txBody>
        </p:sp>
        <p:sp>
          <p:nvSpPr>
            <p:cNvPr id="74842" name="Freeform 603"/>
            <p:cNvSpPr>
              <a:spLocks/>
            </p:cNvSpPr>
            <p:nvPr/>
          </p:nvSpPr>
          <p:spPr bwMode="auto">
            <a:xfrm>
              <a:off x="4090" y="3210"/>
              <a:ext cx="226" cy="54"/>
            </a:xfrm>
            <a:custGeom>
              <a:avLst/>
              <a:gdLst>
                <a:gd name="T0" fmla="*/ 226 w 226"/>
                <a:gd name="T1" fmla="*/ 24 h 54"/>
                <a:gd name="T2" fmla="*/ 224 w 226"/>
                <a:gd name="T3" fmla="*/ 0 h 54"/>
                <a:gd name="T4" fmla="*/ 0 w 226"/>
                <a:gd name="T5" fmla="*/ 30 h 54"/>
                <a:gd name="T6" fmla="*/ 2 w 226"/>
                <a:gd name="T7" fmla="*/ 54 h 54"/>
                <a:gd name="T8" fmla="*/ 226 w 226"/>
                <a:gd name="T9" fmla="*/ 24 h 54"/>
                <a:gd name="T10" fmla="*/ 0 60000 65536"/>
                <a:gd name="T11" fmla="*/ 0 60000 65536"/>
                <a:gd name="T12" fmla="*/ 0 60000 65536"/>
                <a:gd name="T13" fmla="*/ 0 60000 65536"/>
                <a:gd name="T14" fmla="*/ 0 60000 65536"/>
                <a:gd name="T15" fmla="*/ 0 w 226"/>
                <a:gd name="T16" fmla="*/ 0 h 54"/>
                <a:gd name="T17" fmla="*/ 226 w 226"/>
                <a:gd name="T18" fmla="*/ 54 h 54"/>
              </a:gdLst>
              <a:ahLst/>
              <a:cxnLst>
                <a:cxn ang="T10">
                  <a:pos x="T0" y="T1"/>
                </a:cxn>
                <a:cxn ang="T11">
                  <a:pos x="T2" y="T3"/>
                </a:cxn>
                <a:cxn ang="T12">
                  <a:pos x="T4" y="T5"/>
                </a:cxn>
                <a:cxn ang="T13">
                  <a:pos x="T6" y="T7"/>
                </a:cxn>
                <a:cxn ang="T14">
                  <a:pos x="T8" y="T9"/>
                </a:cxn>
              </a:cxnLst>
              <a:rect l="T15" t="T16" r="T17" b="T18"/>
              <a:pathLst>
                <a:path w="226" h="54">
                  <a:moveTo>
                    <a:pt x="226" y="24"/>
                  </a:moveTo>
                  <a:lnTo>
                    <a:pt x="224" y="0"/>
                  </a:lnTo>
                  <a:lnTo>
                    <a:pt x="0" y="30"/>
                  </a:lnTo>
                  <a:lnTo>
                    <a:pt x="2" y="54"/>
                  </a:lnTo>
                  <a:lnTo>
                    <a:pt x="226" y="24"/>
                  </a:lnTo>
                  <a:close/>
                </a:path>
              </a:pathLst>
            </a:custGeom>
            <a:solidFill>
              <a:srgbClr val="FF9900"/>
            </a:solidFill>
            <a:ln w="9525">
              <a:noFill/>
              <a:round/>
              <a:headEnd/>
              <a:tailEnd/>
            </a:ln>
          </p:spPr>
          <p:txBody>
            <a:bodyPr/>
            <a:lstStyle/>
            <a:p>
              <a:endParaRPr lang="es-AR"/>
            </a:p>
          </p:txBody>
        </p:sp>
        <p:sp>
          <p:nvSpPr>
            <p:cNvPr id="74843" name="Freeform 604"/>
            <p:cNvSpPr>
              <a:spLocks/>
            </p:cNvSpPr>
            <p:nvPr/>
          </p:nvSpPr>
          <p:spPr bwMode="auto">
            <a:xfrm>
              <a:off x="4200"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4844" name="Freeform 605"/>
            <p:cNvSpPr>
              <a:spLocks/>
            </p:cNvSpPr>
            <p:nvPr/>
          </p:nvSpPr>
          <p:spPr bwMode="auto">
            <a:xfrm>
              <a:off x="4368" y="3176"/>
              <a:ext cx="170" cy="56"/>
            </a:xfrm>
            <a:custGeom>
              <a:avLst/>
              <a:gdLst>
                <a:gd name="T0" fmla="*/ 0 w 170"/>
                <a:gd name="T1" fmla="*/ 32 h 56"/>
                <a:gd name="T2" fmla="*/ 4 w 170"/>
                <a:gd name="T3" fmla="*/ 56 h 56"/>
                <a:gd name="T4" fmla="*/ 170 w 170"/>
                <a:gd name="T5" fmla="*/ 24 h 56"/>
                <a:gd name="T6" fmla="*/ 166 w 170"/>
                <a:gd name="T7" fmla="*/ 0 h 56"/>
                <a:gd name="T8" fmla="*/ 0 w 170"/>
                <a:gd name="T9" fmla="*/ 32 h 56"/>
                <a:gd name="T10" fmla="*/ 0 60000 65536"/>
                <a:gd name="T11" fmla="*/ 0 60000 65536"/>
                <a:gd name="T12" fmla="*/ 0 60000 65536"/>
                <a:gd name="T13" fmla="*/ 0 60000 65536"/>
                <a:gd name="T14" fmla="*/ 0 60000 65536"/>
                <a:gd name="T15" fmla="*/ 0 w 170"/>
                <a:gd name="T16" fmla="*/ 0 h 56"/>
                <a:gd name="T17" fmla="*/ 170 w 170"/>
                <a:gd name="T18" fmla="*/ 56 h 56"/>
              </a:gdLst>
              <a:ahLst/>
              <a:cxnLst>
                <a:cxn ang="T10">
                  <a:pos x="T0" y="T1"/>
                </a:cxn>
                <a:cxn ang="T11">
                  <a:pos x="T2" y="T3"/>
                </a:cxn>
                <a:cxn ang="T12">
                  <a:pos x="T4" y="T5"/>
                </a:cxn>
                <a:cxn ang="T13">
                  <a:pos x="T6" y="T7"/>
                </a:cxn>
                <a:cxn ang="T14">
                  <a:pos x="T8" y="T9"/>
                </a:cxn>
              </a:cxnLst>
              <a:rect l="T15" t="T16" r="T17" b="T18"/>
              <a:pathLst>
                <a:path w="170" h="56">
                  <a:moveTo>
                    <a:pt x="0" y="32"/>
                  </a:moveTo>
                  <a:lnTo>
                    <a:pt x="4" y="56"/>
                  </a:lnTo>
                  <a:lnTo>
                    <a:pt x="170" y="24"/>
                  </a:lnTo>
                  <a:lnTo>
                    <a:pt x="166" y="0"/>
                  </a:lnTo>
                  <a:lnTo>
                    <a:pt x="0" y="32"/>
                  </a:lnTo>
                  <a:close/>
                </a:path>
              </a:pathLst>
            </a:custGeom>
            <a:solidFill>
              <a:srgbClr val="FF9900"/>
            </a:solidFill>
            <a:ln w="9525">
              <a:noFill/>
              <a:round/>
              <a:headEnd/>
              <a:tailEnd/>
            </a:ln>
          </p:spPr>
          <p:txBody>
            <a:bodyPr/>
            <a:lstStyle/>
            <a:p>
              <a:endParaRPr lang="es-AR"/>
            </a:p>
          </p:txBody>
        </p:sp>
        <p:sp>
          <p:nvSpPr>
            <p:cNvPr id="74845" name="Freeform 606"/>
            <p:cNvSpPr>
              <a:spLocks/>
            </p:cNvSpPr>
            <p:nvPr/>
          </p:nvSpPr>
          <p:spPr bwMode="auto">
            <a:xfrm>
              <a:off x="5146"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sp>
          <p:nvSpPr>
            <p:cNvPr id="74846" name="Freeform 607"/>
            <p:cNvSpPr>
              <a:spLocks/>
            </p:cNvSpPr>
            <p:nvPr/>
          </p:nvSpPr>
          <p:spPr bwMode="auto">
            <a:xfrm>
              <a:off x="5090" y="3178"/>
              <a:ext cx="338" cy="86"/>
            </a:xfrm>
            <a:custGeom>
              <a:avLst/>
              <a:gdLst>
                <a:gd name="T0" fmla="*/ 4 w 338"/>
                <a:gd name="T1" fmla="*/ 0 h 86"/>
                <a:gd name="T2" fmla="*/ 0 w 338"/>
                <a:gd name="T3" fmla="*/ 24 h 86"/>
                <a:gd name="T4" fmla="*/ 334 w 338"/>
                <a:gd name="T5" fmla="*/ 86 h 86"/>
                <a:gd name="T6" fmla="*/ 338 w 338"/>
                <a:gd name="T7" fmla="*/ 62 h 86"/>
                <a:gd name="T8" fmla="*/ 4 w 338"/>
                <a:gd name="T9" fmla="*/ 0 h 86"/>
                <a:gd name="T10" fmla="*/ 0 60000 65536"/>
                <a:gd name="T11" fmla="*/ 0 60000 65536"/>
                <a:gd name="T12" fmla="*/ 0 60000 65536"/>
                <a:gd name="T13" fmla="*/ 0 60000 65536"/>
                <a:gd name="T14" fmla="*/ 0 60000 65536"/>
                <a:gd name="T15" fmla="*/ 0 w 338"/>
                <a:gd name="T16" fmla="*/ 0 h 86"/>
                <a:gd name="T17" fmla="*/ 338 w 338"/>
                <a:gd name="T18" fmla="*/ 86 h 86"/>
              </a:gdLst>
              <a:ahLst/>
              <a:cxnLst>
                <a:cxn ang="T10">
                  <a:pos x="T0" y="T1"/>
                </a:cxn>
                <a:cxn ang="T11">
                  <a:pos x="T2" y="T3"/>
                </a:cxn>
                <a:cxn ang="T12">
                  <a:pos x="T4" y="T5"/>
                </a:cxn>
                <a:cxn ang="T13">
                  <a:pos x="T6" y="T7"/>
                </a:cxn>
                <a:cxn ang="T14">
                  <a:pos x="T8" y="T9"/>
                </a:cxn>
              </a:cxnLst>
              <a:rect l="T15" t="T16" r="T17" b="T18"/>
              <a:pathLst>
                <a:path w="338" h="86">
                  <a:moveTo>
                    <a:pt x="4" y="0"/>
                  </a:moveTo>
                  <a:lnTo>
                    <a:pt x="0" y="24"/>
                  </a:lnTo>
                  <a:lnTo>
                    <a:pt x="334" y="86"/>
                  </a:lnTo>
                  <a:lnTo>
                    <a:pt x="338" y="62"/>
                  </a:lnTo>
                  <a:lnTo>
                    <a:pt x="4" y="0"/>
                  </a:lnTo>
                  <a:close/>
                </a:path>
              </a:pathLst>
            </a:custGeom>
            <a:solidFill>
              <a:srgbClr val="FF9900"/>
            </a:solidFill>
            <a:ln w="9525">
              <a:noFill/>
              <a:round/>
              <a:headEnd/>
              <a:tailEnd/>
            </a:ln>
          </p:spPr>
          <p:txBody>
            <a:bodyPr/>
            <a:lstStyle/>
            <a:p>
              <a:endParaRPr lang="es-AR"/>
            </a:p>
          </p:txBody>
        </p:sp>
        <p:sp>
          <p:nvSpPr>
            <p:cNvPr id="74847" name="Freeform 608"/>
            <p:cNvSpPr>
              <a:spLocks/>
            </p:cNvSpPr>
            <p:nvPr/>
          </p:nvSpPr>
          <p:spPr bwMode="auto">
            <a:xfrm>
              <a:off x="5090" y="3176"/>
              <a:ext cx="226" cy="56"/>
            </a:xfrm>
            <a:custGeom>
              <a:avLst/>
              <a:gdLst>
                <a:gd name="T0" fmla="*/ 0 w 226"/>
                <a:gd name="T1" fmla="*/ 32 h 56"/>
                <a:gd name="T2" fmla="*/ 4 w 226"/>
                <a:gd name="T3" fmla="*/ 56 h 56"/>
                <a:gd name="T4" fmla="*/ 226 w 226"/>
                <a:gd name="T5" fmla="*/ 24 h 56"/>
                <a:gd name="T6" fmla="*/ 222 w 226"/>
                <a:gd name="T7" fmla="*/ 0 h 56"/>
                <a:gd name="T8" fmla="*/ 0 w 226"/>
                <a:gd name="T9" fmla="*/ 32 h 56"/>
                <a:gd name="T10" fmla="*/ 0 60000 65536"/>
                <a:gd name="T11" fmla="*/ 0 60000 65536"/>
                <a:gd name="T12" fmla="*/ 0 60000 65536"/>
                <a:gd name="T13" fmla="*/ 0 60000 65536"/>
                <a:gd name="T14" fmla="*/ 0 60000 65536"/>
                <a:gd name="T15" fmla="*/ 0 w 226"/>
                <a:gd name="T16" fmla="*/ 0 h 56"/>
                <a:gd name="T17" fmla="*/ 226 w 226"/>
                <a:gd name="T18" fmla="*/ 56 h 56"/>
              </a:gdLst>
              <a:ahLst/>
              <a:cxnLst>
                <a:cxn ang="T10">
                  <a:pos x="T0" y="T1"/>
                </a:cxn>
                <a:cxn ang="T11">
                  <a:pos x="T2" y="T3"/>
                </a:cxn>
                <a:cxn ang="T12">
                  <a:pos x="T4" y="T5"/>
                </a:cxn>
                <a:cxn ang="T13">
                  <a:pos x="T6" y="T7"/>
                </a:cxn>
                <a:cxn ang="T14">
                  <a:pos x="T8" y="T9"/>
                </a:cxn>
              </a:cxnLst>
              <a:rect l="T15" t="T16" r="T17" b="T18"/>
              <a:pathLst>
                <a:path w="226" h="56">
                  <a:moveTo>
                    <a:pt x="0" y="32"/>
                  </a:moveTo>
                  <a:lnTo>
                    <a:pt x="4" y="56"/>
                  </a:lnTo>
                  <a:lnTo>
                    <a:pt x="226" y="24"/>
                  </a:lnTo>
                  <a:lnTo>
                    <a:pt x="222" y="0"/>
                  </a:lnTo>
                  <a:lnTo>
                    <a:pt x="0" y="32"/>
                  </a:lnTo>
                  <a:close/>
                </a:path>
              </a:pathLst>
            </a:custGeom>
            <a:solidFill>
              <a:srgbClr val="FF9900"/>
            </a:solidFill>
            <a:ln w="9525">
              <a:noFill/>
              <a:round/>
              <a:headEnd/>
              <a:tailEnd/>
            </a:ln>
          </p:spPr>
          <p:txBody>
            <a:bodyPr/>
            <a:lstStyle/>
            <a:p>
              <a:endParaRPr lang="es-AR"/>
            </a:p>
          </p:txBody>
        </p:sp>
        <p:sp>
          <p:nvSpPr>
            <p:cNvPr id="74848" name="Freeform 609"/>
            <p:cNvSpPr>
              <a:spLocks/>
            </p:cNvSpPr>
            <p:nvPr/>
          </p:nvSpPr>
          <p:spPr bwMode="auto">
            <a:xfrm>
              <a:off x="5480" y="3180"/>
              <a:ext cx="228" cy="84"/>
            </a:xfrm>
            <a:custGeom>
              <a:avLst/>
              <a:gdLst>
                <a:gd name="T0" fmla="*/ 6 w 228"/>
                <a:gd name="T1" fmla="*/ 0 h 84"/>
                <a:gd name="T2" fmla="*/ 0 w 228"/>
                <a:gd name="T3" fmla="*/ 22 h 84"/>
                <a:gd name="T4" fmla="*/ 222 w 228"/>
                <a:gd name="T5" fmla="*/ 84 h 84"/>
                <a:gd name="T6" fmla="*/ 228 w 228"/>
                <a:gd name="T7" fmla="*/ 62 h 84"/>
                <a:gd name="T8" fmla="*/ 6 w 228"/>
                <a:gd name="T9" fmla="*/ 0 h 84"/>
                <a:gd name="T10" fmla="*/ 0 60000 65536"/>
                <a:gd name="T11" fmla="*/ 0 60000 65536"/>
                <a:gd name="T12" fmla="*/ 0 60000 65536"/>
                <a:gd name="T13" fmla="*/ 0 60000 65536"/>
                <a:gd name="T14" fmla="*/ 0 60000 65536"/>
                <a:gd name="T15" fmla="*/ 0 w 228"/>
                <a:gd name="T16" fmla="*/ 0 h 84"/>
                <a:gd name="T17" fmla="*/ 228 w 228"/>
                <a:gd name="T18" fmla="*/ 84 h 84"/>
              </a:gdLst>
              <a:ahLst/>
              <a:cxnLst>
                <a:cxn ang="T10">
                  <a:pos x="T0" y="T1"/>
                </a:cxn>
                <a:cxn ang="T11">
                  <a:pos x="T2" y="T3"/>
                </a:cxn>
                <a:cxn ang="T12">
                  <a:pos x="T4" y="T5"/>
                </a:cxn>
                <a:cxn ang="T13">
                  <a:pos x="T6" y="T7"/>
                </a:cxn>
                <a:cxn ang="T14">
                  <a:pos x="T8" y="T9"/>
                </a:cxn>
              </a:cxnLst>
              <a:rect l="T15" t="T16" r="T17" b="T18"/>
              <a:pathLst>
                <a:path w="228" h="84">
                  <a:moveTo>
                    <a:pt x="6" y="0"/>
                  </a:moveTo>
                  <a:lnTo>
                    <a:pt x="0" y="22"/>
                  </a:lnTo>
                  <a:lnTo>
                    <a:pt x="222" y="84"/>
                  </a:lnTo>
                  <a:lnTo>
                    <a:pt x="228" y="62"/>
                  </a:lnTo>
                  <a:lnTo>
                    <a:pt x="6" y="0"/>
                  </a:lnTo>
                  <a:close/>
                </a:path>
              </a:pathLst>
            </a:custGeom>
            <a:solidFill>
              <a:srgbClr val="FF9900"/>
            </a:solidFill>
            <a:ln w="9525">
              <a:noFill/>
              <a:round/>
              <a:headEnd/>
              <a:tailEnd/>
            </a:ln>
          </p:spPr>
          <p:txBody>
            <a:bodyPr/>
            <a:lstStyle/>
            <a:p>
              <a:endParaRPr lang="es-AR"/>
            </a:p>
          </p:txBody>
        </p:sp>
        <p:sp>
          <p:nvSpPr>
            <p:cNvPr id="74849" name="Freeform 610"/>
            <p:cNvSpPr>
              <a:spLocks/>
            </p:cNvSpPr>
            <p:nvPr/>
          </p:nvSpPr>
          <p:spPr bwMode="auto">
            <a:xfrm>
              <a:off x="5424"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grpSp>
      <p:grpSp>
        <p:nvGrpSpPr>
          <p:cNvPr id="31745" name="Group 596"/>
          <p:cNvGrpSpPr>
            <a:grpSpLocks/>
          </p:cNvGrpSpPr>
          <p:nvPr/>
        </p:nvGrpSpPr>
        <p:grpSpPr bwMode="auto">
          <a:xfrm>
            <a:off x="4684713" y="4486275"/>
            <a:ext cx="2654300" cy="187325"/>
            <a:chOff x="4090" y="3146"/>
            <a:chExt cx="1672" cy="118"/>
          </a:xfrm>
        </p:grpSpPr>
        <p:sp>
          <p:nvSpPr>
            <p:cNvPr id="74822" name="Freeform 597"/>
            <p:cNvSpPr>
              <a:spLocks/>
            </p:cNvSpPr>
            <p:nvPr/>
          </p:nvSpPr>
          <p:spPr bwMode="auto">
            <a:xfrm>
              <a:off x="4480" y="3210"/>
              <a:ext cx="280" cy="54"/>
            </a:xfrm>
            <a:custGeom>
              <a:avLst/>
              <a:gdLst>
                <a:gd name="T0" fmla="*/ 2 w 280"/>
                <a:gd name="T1" fmla="*/ 0 h 54"/>
                <a:gd name="T2" fmla="*/ 0 w 280"/>
                <a:gd name="T3" fmla="*/ 24 h 54"/>
                <a:gd name="T4" fmla="*/ 278 w 280"/>
                <a:gd name="T5" fmla="*/ 54 h 54"/>
                <a:gd name="T6" fmla="*/ 280 w 280"/>
                <a:gd name="T7" fmla="*/ 30 h 54"/>
                <a:gd name="T8" fmla="*/ 2 w 280"/>
                <a:gd name="T9" fmla="*/ 0 h 54"/>
                <a:gd name="T10" fmla="*/ 0 60000 65536"/>
                <a:gd name="T11" fmla="*/ 0 60000 65536"/>
                <a:gd name="T12" fmla="*/ 0 60000 65536"/>
                <a:gd name="T13" fmla="*/ 0 60000 65536"/>
                <a:gd name="T14" fmla="*/ 0 60000 65536"/>
                <a:gd name="T15" fmla="*/ 0 w 280"/>
                <a:gd name="T16" fmla="*/ 0 h 54"/>
                <a:gd name="T17" fmla="*/ 280 w 280"/>
                <a:gd name="T18" fmla="*/ 54 h 54"/>
              </a:gdLst>
              <a:ahLst/>
              <a:cxnLst>
                <a:cxn ang="T10">
                  <a:pos x="T0" y="T1"/>
                </a:cxn>
                <a:cxn ang="T11">
                  <a:pos x="T2" y="T3"/>
                </a:cxn>
                <a:cxn ang="T12">
                  <a:pos x="T4" y="T5"/>
                </a:cxn>
                <a:cxn ang="T13">
                  <a:pos x="T6" y="T7"/>
                </a:cxn>
                <a:cxn ang="T14">
                  <a:pos x="T8" y="T9"/>
                </a:cxn>
              </a:cxnLst>
              <a:rect l="T15" t="T16" r="T17" b="T18"/>
              <a:pathLst>
                <a:path w="280" h="54">
                  <a:moveTo>
                    <a:pt x="2" y="0"/>
                  </a:moveTo>
                  <a:lnTo>
                    <a:pt x="0" y="24"/>
                  </a:lnTo>
                  <a:lnTo>
                    <a:pt x="278" y="54"/>
                  </a:lnTo>
                  <a:lnTo>
                    <a:pt x="280" y="30"/>
                  </a:lnTo>
                  <a:lnTo>
                    <a:pt x="2" y="0"/>
                  </a:lnTo>
                  <a:close/>
                </a:path>
              </a:pathLst>
            </a:custGeom>
            <a:solidFill>
              <a:srgbClr val="FF9900"/>
            </a:solidFill>
            <a:ln w="9525">
              <a:noFill/>
              <a:round/>
              <a:headEnd/>
              <a:tailEnd/>
            </a:ln>
          </p:spPr>
          <p:txBody>
            <a:bodyPr/>
            <a:lstStyle/>
            <a:p>
              <a:endParaRPr lang="es-AR"/>
            </a:p>
          </p:txBody>
        </p:sp>
        <p:sp>
          <p:nvSpPr>
            <p:cNvPr id="74823" name="Freeform 598"/>
            <p:cNvSpPr>
              <a:spLocks/>
            </p:cNvSpPr>
            <p:nvPr/>
          </p:nvSpPr>
          <p:spPr bwMode="auto">
            <a:xfrm>
              <a:off x="4478" y="3176"/>
              <a:ext cx="284" cy="88"/>
            </a:xfrm>
            <a:custGeom>
              <a:avLst/>
              <a:gdLst>
                <a:gd name="T0" fmla="*/ 0 w 284"/>
                <a:gd name="T1" fmla="*/ 64 h 88"/>
                <a:gd name="T2" fmla="*/ 6 w 284"/>
                <a:gd name="T3" fmla="*/ 88 h 88"/>
                <a:gd name="T4" fmla="*/ 284 w 284"/>
                <a:gd name="T5" fmla="*/ 24 h 88"/>
                <a:gd name="T6" fmla="*/ 278 w 284"/>
                <a:gd name="T7" fmla="*/ 0 h 88"/>
                <a:gd name="T8" fmla="*/ 0 w 284"/>
                <a:gd name="T9" fmla="*/ 64 h 88"/>
                <a:gd name="T10" fmla="*/ 0 60000 65536"/>
                <a:gd name="T11" fmla="*/ 0 60000 65536"/>
                <a:gd name="T12" fmla="*/ 0 60000 65536"/>
                <a:gd name="T13" fmla="*/ 0 60000 65536"/>
                <a:gd name="T14" fmla="*/ 0 60000 65536"/>
                <a:gd name="T15" fmla="*/ 0 w 284"/>
                <a:gd name="T16" fmla="*/ 0 h 88"/>
                <a:gd name="T17" fmla="*/ 284 w 284"/>
                <a:gd name="T18" fmla="*/ 88 h 88"/>
              </a:gdLst>
              <a:ahLst/>
              <a:cxnLst>
                <a:cxn ang="T10">
                  <a:pos x="T0" y="T1"/>
                </a:cxn>
                <a:cxn ang="T11">
                  <a:pos x="T2" y="T3"/>
                </a:cxn>
                <a:cxn ang="T12">
                  <a:pos x="T4" y="T5"/>
                </a:cxn>
                <a:cxn ang="T13">
                  <a:pos x="T6" y="T7"/>
                </a:cxn>
                <a:cxn ang="T14">
                  <a:pos x="T8" y="T9"/>
                </a:cxn>
              </a:cxnLst>
              <a:rect l="T15" t="T16" r="T17" b="T18"/>
              <a:pathLst>
                <a:path w="284" h="88">
                  <a:moveTo>
                    <a:pt x="0" y="64"/>
                  </a:moveTo>
                  <a:lnTo>
                    <a:pt x="6" y="88"/>
                  </a:lnTo>
                  <a:lnTo>
                    <a:pt x="284" y="24"/>
                  </a:lnTo>
                  <a:lnTo>
                    <a:pt x="278" y="0"/>
                  </a:lnTo>
                  <a:lnTo>
                    <a:pt x="0" y="64"/>
                  </a:lnTo>
                  <a:close/>
                </a:path>
              </a:pathLst>
            </a:custGeom>
            <a:solidFill>
              <a:srgbClr val="FF9900"/>
            </a:solidFill>
            <a:ln w="9525">
              <a:noFill/>
              <a:round/>
              <a:headEnd/>
              <a:tailEnd/>
            </a:ln>
          </p:spPr>
          <p:txBody>
            <a:bodyPr/>
            <a:lstStyle/>
            <a:p>
              <a:endParaRPr lang="es-AR"/>
            </a:p>
          </p:txBody>
        </p:sp>
        <p:sp>
          <p:nvSpPr>
            <p:cNvPr id="74824" name="Freeform 599"/>
            <p:cNvSpPr>
              <a:spLocks/>
            </p:cNvSpPr>
            <p:nvPr/>
          </p:nvSpPr>
          <p:spPr bwMode="auto">
            <a:xfrm>
              <a:off x="4814" y="3176"/>
              <a:ext cx="280" cy="56"/>
            </a:xfrm>
            <a:custGeom>
              <a:avLst/>
              <a:gdLst>
                <a:gd name="T0" fmla="*/ 0 w 280"/>
                <a:gd name="T1" fmla="*/ 32 h 56"/>
                <a:gd name="T2" fmla="*/ 2 w 280"/>
                <a:gd name="T3" fmla="*/ 56 h 56"/>
                <a:gd name="T4" fmla="*/ 280 w 280"/>
                <a:gd name="T5" fmla="*/ 24 h 56"/>
                <a:gd name="T6" fmla="*/ 278 w 280"/>
                <a:gd name="T7" fmla="*/ 0 h 56"/>
                <a:gd name="T8" fmla="*/ 0 w 280"/>
                <a:gd name="T9" fmla="*/ 32 h 56"/>
                <a:gd name="T10" fmla="*/ 0 60000 65536"/>
                <a:gd name="T11" fmla="*/ 0 60000 65536"/>
                <a:gd name="T12" fmla="*/ 0 60000 65536"/>
                <a:gd name="T13" fmla="*/ 0 60000 65536"/>
                <a:gd name="T14" fmla="*/ 0 60000 65536"/>
                <a:gd name="T15" fmla="*/ 0 w 280"/>
                <a:gd name="T16" fmla="*/ 0 h 56"/>
                <a:gd name="T17" fmla="*/ 280 w 280"/>
                <a:gd name="T18" fmla="*/ 56 h 56"/>
              </a:gdLst>
              <a:ahLst/>
              <a:cxnLst>
                <a:cxn ang="T10">
                  <a:pos x="T0" y="T1"/>
                </a:cxn>
                <a:cxn ang="T11">
                  <a:pos x="T2" y="T3"/>
                </a:cxn>
                <a:cxn ang="T12">
                  <a:pos x="T4" y="T5"/>
                </a:cxn>
                <a:cxn ang="T13">
                  <a:pos x="T6" y="T7"/>
                </a:cxn>
                <a:cxn ang="T14">
                  <a:pos x="T8" y="T9"/>
                </a:cxn>
              </a:cxnLst>
              <a:rect l="T15" t="T16" r="T17" b="T18"/>
              <a:pathLst>
                <a:path w="280" h="56">
                  <a:moveTo>
                    <a:pt x="0" y="32"/>
                  </a:moveTo>
                  <a:lnTo>
                    <a:pt x="2" y="56"/>
                  </a:lnTo>
                  <a:lnTo>
                    <a:pt x="280" y="24"/>
                  </a:lnTo>
                  <a:lnTo>
                    <a:pt x="278" y="0"/>
                  </a:lnTo>
                  <a:lnTo>
                    <a:pt x="0" y="32"/>
                  </a:lnTo>
                  <a:close/>
                </a:path>
              </a:pathLst>
            </a:custGeom>
            <a:solidFill>
              <a:srgbClr val="FF9900"/>
            </a:solidFill>
            <a:ln w="9525">
              <a:noFill/>
              <a:round/>
              <a:headEnd/>
              <a:tailEnd/>
            </a:ln>
          </p:spPr>
          <p:txBody>
            <a:bodyPr/>
            <a:lstStyle/>
            <a:p>
              <a:endParaRPr lang="es-AR"/>
            </a:p>
          </p:txBody>
        </p:sp>
        <p:sp>
          <p:nvSpPr>
            <p:cNvPr id="74825" name="Freeform 600"/>
            <p:cNvSpPr>
              <a:spLocks/>
            </p:cNvSpPr>
            <p:nvPr/>
          </p:nvSpPr>
          <p:spPr bwMode="auto">
            <a:xfrm>
              <a:off x="4812"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4826" name="Freeform 601"/>
            <p:cNvSpPr>
              <a:spLocks/>
            </p:cNvSpPr>
            <p:nvPr/>
          </p:nvSpPr>
          <p:spPr bwMode="auto">
            <a:xfrm>
              <a:off x="4864" y="3146"/>
              <a:ext cx="178" cy="116"/>
            </a:xfrm>
            <a:custGeom>
              <a:avLst/>
              <a:gdLst>
                <a:gd name="T0" fmla="*/ 0 w 178"/>
                <a:gd name="T1" fmla="*/ 96 h 116"/>
                <a:gd name="T2" fmla="*/ 12 w 178"/>
                <a:gd name="T3" fmla="*/ 116 h 116"/>
                <a:gd name="T4" fmla="*/ 178 w 178"/>
                <a:gd name="T5" fmla="*/ 20 h 116"/>
                <a:gd name="T6" fmla="*/ 166 w 178"/>
                <a:gd name="T7" fmla="*/ 0 h 116"/>
                <a:gd name="T8" fmla="*/ 0 w 178"/>
                <a:gd name="T9" fmla="*/ 96 h 116"/>
                <a:gd name="T10" fmla="*/ 0 60000 65536"/>
                <a:gd name="T11" fmla="*/ 0 60000 65536"/>
                <a:gd name="T12" fmla="*/ 0 60000 65536"/>
                <a:gd name="T13" fmla="*/ 0 60000 65536"/>
                <a:gd name="T14" fmla="*/ 0 60000 65536"/>
                <a:gd name="T15" fmla="*/ 0 w 178"/>
                <a:gd name="T16" fmla="*/ 0 h 116"/>
                <a:gd name="T17" fmla="*/ 178 w 178"/>
                <a:gd name="T18" fmla="*/ 116 h 116"/>
              </a:gdLst>
              <a:ahLst/>
              <a:cxnLst>
                <a:cxn ang="T10">
                  <a:pos x="T0" y="T1"/>
                </a:cxn>
                <a:cxn ang="T11">
                  <a:pos x="T2" y="T3"/>
                </a:cxn>
                <a:cxn ang="T12">
                  <a:pos x="T4" y="T5"/>
                </a:cxn>
                <a:cxn ang="T13">
                  <a:pos x="T6" y="T7"/>
                </a:cxn>
                <a:cxn ang="T14">
                  <a:pos x="T8" y="T9"/>
                </a:cxn>
              </a:cxnLst>
              <a:rect l="T15" t="T16" r="T17" b="T18"/>
              <a:pathLst>
                <a:path w="178" h="116">
                  <a:moveTo>
                    <a:pt x="0" y="96"/>
                  </a:moveTo>
                  <a:lnTo>
                    <a:pt x="12" y="116"/>
                  </a:lnTo>
                  <a:lnTo>
                    <a:pt x="178" y="20"/>
                  </a:lnTo>
                  <a:lnTo>
                    <a:pt x="166" y="0"/>
                  </a:lnTo>
                  <a:lnTo>
                    <a:pt x="0" y="96"/>
                  </a:lnTo>
                  <a:close/>
                </a:path>
              </a:pathLst>
            </a:custGeom>
            <a:solidFill>
              <a:srgbClr val="FF9900"/>
            </a:solidFill>
            <a:ln w="9525">
              <a:noFill/>
              <a:round/>
              <a:headEnd/>
              <a:tailEnd/>
            </a:ln>
          </p:spPr>
          <p:txBody>
            <a:bodyPr/>
            <a:lstStyle/>
            <a:p>
              <a:endParaRPr lang="es-AR"/>
            </a:p>
          </p:txBody>
        </p:sp>
        <p:sp>
          <p:nvSpPr>
            <p:cNvPr id="74827" name="Freeform 602"/>
            <p:cNvSpPr>
              <a:spLocks/>
            </p:cNvSpPr>
            <p:nvPr/>
          </p:nvSpPr>
          <p:spPr bwMode="auto">
            <a:xfrm>
              <a:off x="4644" y="3180"/>
              <a:ext cx="174" cy="84"/>
            </a:xfrm>
            <a:custGeom>
              <a:avLst/>
              <a:gdLst>
                <a:gd name="T0" fmla="*/ 8 w 174"/>
                <a:gd name="T1" fmla="*/ 0 h 84"/>
                <a:gd name="T2" fmla="*/ 0 w 174"/>
                <a:gd name="T3" fmla="*/ 22 h 84"/>
                <a:gd name="T4" fmla="*/ 166 w 174"/>
                <a:gd name="T5" fmla="*/ 84 h 84"/>
                <a:gd name="T6" fmla="*/ 174 w 174"/>
                <a:gd name="T7" fmla="*/ 62 h 84"/>
                <a:gd name="T8" fmla="*/ 8 w 174"/>
                <a:gd name="T9" fmla="*/ 0 h 84"/>
                <a:gd name="T10" fmla="*/ 0 60000 65536"/>
                <a:gd name="T11" fmla="*/ 0 60000 65536"/>
                <a:gd name="T12" fmla="*/ 0 60000 65536"/>
                <a:gd name="T13" fmla="*/ 0 60000 65536"/>
                <a:gd name="T14" fmla="*/ 0 60000 65536"/>
                <a:gd name="T15" fmla="*/ 0 w 174"/>
                <a:gd name="T16" fmla="*/ 0 h 84"/>
                <a:gd name="T17" fmla="*/ 174 w 174"/>
                <a:gd name="T18" fmla="*/ 84 h 84"/>
              </a:gdLst>
              <a:ahLst/>
              <a:cxnLst>
                <a:cxn ang="T10">
                  <a:pos x="T0" y="T1"/>
                </a:cxn>
                <a:cxn ang="T11">
                  <a:pos x="T2" y="T3"/>
                </a:cxn>
                <a:cxn ang="T12">
                  <a:pos x="T4" y="T5"/>
                </a:cxn>
                <a:cxn ang="T13">
                  <a:pos x="T6" y="T7"/>
                </a:cxn>
                <a:cxn ang="T14">
                  <a:pos x="T8" y="T9"/>
                </a:cxn>
              </a:cxnLst>
              <a:rect l="T15" t="T16" r="T17" b="T18"/>
              <a:pathLst>
                <a:path w="174" h="84">
                  <a:moveTo>
                    <a:pt x="8" y="0"/>
                  </a:moveTo>
                  <a:lnTo>
                    <a:pt x="0" y="22"/>
                  </a:lnTo>
                  <a:lnTo>
                    <a:pt x="166" y="84"/>
                  </a:lnTo>
                  <a:lnTo>
                    <a:pt x="174" y="62"/>
                  </a:lnTo>
                  <a:lnTo>
                    <a:pt x="8" y="0"/>
                  </a:lnTo>
                  <a:close/>
                </a:path>
              </a:pathLst>
            </a:custGeom>
            <a:solidFill>
              <a:srgbClr val="FF9900"/>
            </a:solidFill>
            <a:ln w="9525">
              <a:noFill/>
              <a:round/>
              <a:headEnd/>
              <a:tailEnd/>
            </a:ln>
          </p:spPr>
          <p:txBody>
            <a:bodyPr/>
            <a:lstStyle/>
            <a:p>
              <a:endParaRPr lang="es-AR"/>
            </a:p>
          </p:txBody>
        </p:sp>
        <p:sp>
          <p:nvSpPr>
            <p:cNvPr id="74828" name="Freeform 603"/>
            <p:cNvSpPr>
              <a:spLocks/>
            </p:cNvSpPr>
            <p:nvPr/>
          </p:nvSpPr>
          <p:spPr bwMode="auto">
            <a:xfrm>
              <a:off x="4090" y="3210"/>
              <a:ext cx="226" cy="54"/>
            </a:xfrm>
            <a:custGeom>
              <a:avLst/>
              <a:gdLst>
                <a:gd name="T0" fmla="*/ 226 w 226"/>
                <a:gd name="T1" fmla="*/ 24 h 54"/>
                <a:gd name="T2" fmla="*/ 224 w 226"/>
                <a:gd name="T3" fmla="*/ 0 h 54"/>
                <a:gd name="T4" fmla="*/ 0 w 226"/>
                <a:gd name="T5" fmla="*/ 30 h 54"/>
                <a:gd name="T6" fmla="*/ 2 w 226"/>
                <a:gd name="T7" fmla="*/ 54 h 54"/>
                <a:gd name="T8" fmla="*/ 226 w 226"/>
                <a:gd name="T9" fmla="*/ 24 h 54"/>
                <a:gd name="T10" fmla="*/ 0 60000 65536"/>
                <a:gd name="T11" fmla="*/ 0 60000 65536"/>
                <a:gd name="T12" fmla="*/ 0 60000 65536"/>
                <a:gd name="T13" fmla="*/ 0 60000 65536"/>
                <a:gd name="T14" fmla="*/ 0 60000 65536"/>
                <a:gd name="T15" fmla="*/ 0 w 226"/>
                <a:gd name="T16" fmla="*/ 0 h 54"/>
                <a:gd name="T17" fmla="*/ 226 w 226"/>
                <a:gd name="T18" fmla="*/ 54 h 54"/>
              </a:gdLst>
              <a:ahLst/>
              <a:cxnLst>
                <a:cxn ang="T10">
                  <a:pos x="T0" y="T1"/>
                </a:cxn>
                <a:cxn ang="T11">
                  <a:pos x="T2" y="T3"/>
                </a:cxn>
                <a:cxn ang="T12">
                  <a:pos x="T4" y="T5"/>
                </a:cxn>
                <a:cxn ang="T13">
                  <a:pos x="T6" y="T7"/>
                </a:cxn>
                <a:cxn ang="T14">
                  <a:pos x="T8" y="T9"/>
                </a:cxn>
              </a:cxnLst>
              <a:rect l="T15" t="T16" r="T17" b="T18"/>
              <a:pathLst>
                <a:path w="226" h="54">
                  <a:moveTo>
                    <a:pt x="226" y="24"/>
                  </a:moveTo>
                  <a:lnTo>
                    <a:pt x="224" y="0"/>
                  </a:lnTo>
                  <a:lnTo>
                    <a:pt x="0" y="30"/>
                  </a:lnTo>
                  <a:lnTo>
                    <a:pt x="2" y="54"/>
                  </a:lnTo>
                  <a:lnTo>
                    <a:pt x="226" y="24"/>
                  </a:lnTo>
                  <a:close/>
                </a:path>
              </a:pathLst>
            </a:custGeom>
            <a:solidFill>
              <a:srgbClr val="FF9900"/>
            </a:solidFill>
            <a:ln w="9525">
              <a:noFill/>
              <a:round/>
              <a:headEnd/>
              <a:tailEnd/>
            </a:ln>
          </p:spPr>
          <p:txBody>
            <a:bodyPr/>
            <a:lstStyle/>
            <a:p>
              <a:endParaRPr lang="es-AR"/>
            </a:p>
          </p:txBody>
        </p:sp>
        <p:sp>
          <p:nvSpPr>
            <p:cNvPr id="74829" name="Freeform 604"/>
            <p:cNvSpPr>
              <a:spLocks/>
            </p:cNvSpPr>
            <p:nvPr/>
          </p:nvSpPr>
          <p:spPr bwMode="auto">
            <a:xfrm>
              <a:off x="4200" y="3178"/>
              <a:ext cx="282" cy="86"/>
            </a:xfrm>
            <a:custGeom>
              <a:avLst/>
              <a:gdLst>
                <a:gd name="T0" fmla="*/ 4 w 282"/>
                <a:gd name="T1" fmla="*/ 0 h 86"/>
                <a:gd name="T2" fmla="*/ 0 w 282"/>
                <a:gd name="T3" fmla="*/ 24 h 86"/>
                <a:gd name="T4" fmla="*/ 278 w 282"/>
                <a:gd name="T5" fmla="*/ 86 h 86"/>
                <a:gd name="T6" fmla="*/ 282 w 282"/>
                <a:gd name="T7" fmla="*/ 62 h 86"/>
                <a:gd name="T8" fmla="*/ 4 w 282"/>
                <a:gd name="T9" fmla="*/ 0 h 86"/>
                <a:gd name="T10" fmla="*/ 0 60000 65536"/>
                <a:gd name="T11" fmla="*/ 0 60000 65536"/>
                <a:gd name="T12" fmla="*/ 0 60000 65536"/>
                <a:gd name="T13" fmla="*/ 0 60000 65536"/>
                <a:gd name="T14" fmla="*/ 0 60000 65536"/>
                <a:gd name="T15" fmla="*/ 0 w 282"/>
                <a:gd name="T16" fmla="*/ 0 h 86"/>
                <a:gd name="T17" fmla="*/ 282 w 282"/>
                <a:gd name="T18" fmla="*/ 86 h 86"/>
              </a:gdLst>
              <a:ahLst/>
              <a:cxnLst>
                <a:cxn ang="T10">
                  <a:pos x="T0" y="T1"/>
                </a:cxn>
                <a:cxn ang="T11">
                  <a:pos x="T2" y="T3"/>
                </a:cxn>
                <a:cxn ang="T12">
                  <a:pos x="T4" y="T5"/>
                </a:cxn>
                <a:cxn ang="T13">
                  <a:pos x="T6" y="T7"/>
                </a:cxn>
                <a:cxn ang="T14">
                  <a:pos x="T8" y="T9"/>
                </a:cxn>
              </a:cxnLst>
              <a:rect l="T15" t="T16" r="T17" b="T18"/>
              <a:pathLst>
                <a:path w="282" h="86">
                  <a:moveTo>
                    <a:pt x="4" y="0"/>
                  </a:moveTo>
                  <a:lnTo>
                    <a:pt x="0" y="24"/>
                  </a:lnTo>
                  <a:lnTo>
                    <a:pt x="278" y="86"/>
                  </a:lnTo>
                  <a:lnTo>
                    <a:pt x="282" y="62"/>
                  </a:lnTo>
                  <a:lnTo>
                    <a:pt x="4" y="0"/>
                  </a:lnTo>
                  <a:close/>
                </a:path>
              </a:pathLst>
            </a:custGeom>
            <a:solidFill>
              <a:srgbClr val="FF9900"/>
            </a:solidFill>
            <a:ln w="9525">
              <a:noFill/>
              <a:round/>
              <a:headEnd/>
              <a:tailEnd/>
            </a:ln>
          </p:spPr>
          <p:txBody>
            <a:bodyPr/>
            <a:lstStyle/>
            <a:p>
              <a:endParaRPr lang="es-AR"/>
            </a:p>
          </p:txBody>
        </p:sp>
        <p:sp>
          <p:nvSpPr>
            <p:cNvPr id="74830" name="Freeform 605"/>
            <p:cNvSpPr>
              <a:spLocks/>
            </p:cNvSpPr>
            <p:nvPr/>
          </p:nvSpPr>
          <p:spPr bwMode="auto">
            <a:xfrm>
              <a:off x="4368" y="3176"/>
              <a:ext cx="170" cy="56"/>
            </a:xfrm>
            <a:custGeom>
              <a:avLst/>
              <a:gdLst>
                <a:gd name="T0" fmla="*/ 0 w 170"/>
                <a:gd name="T1" fmla="*/ 32 h 56"/>
                <a:gd name="T2" fmla="*/ 4 w 170"/>
                <a:gd name="T3" fmla="*/ 56 h 56"/>
                <a:gd name="T4" fmla="*/ 170 w 170"/>
                <a:gd name="T5" fmla="*/ 24 h 56"/>
                <a:gd name="T6" fmla="*/ 166 w 170"/>
                <a:gd name="T7" fmla="*/ 0 h 56"/>
                <a:gd name="T8" fmla="*/ 0 w 170"/>
                <a:gd name="T9" fmla="*/ 32 h 56"/>
                <a:gd name="T10" fmla="*/ 0 60000 65536"/>
                <a:gd name="T11" fmla="*/ 0 60000 65536"/>
                <a:gd name="T12" fmla="*/ 0 60000 65536"/>
                <a:gd name="T13" fmla="*/ 0 60000 65536"/>
                <a:gd name="T14" fmla="*/ 0 60000 65536"/>
                <a:gd name="T15" fmla="*/ 0 w 170"/>
                <a:gd name="T16" fmla="*/ 0 h 56"/>
                <a:gd name="T17" fmla="*/ 170 w 170"/>
                <a:gd name="T18" fmla="*/ 56 h 56"/>
              </a:gdLst>
              <a:ahLst/>
              <a:cxnLst>
                <a:cxn ang="T10">
                  <a:pos x="T0" y="T1"/>
                </a:cxn>
                <a:cxn ang="T11">
                  <a:pos x="T2" y="T3"/>
                </a:cxn>
                <a:cxn ang="T12">
                  <a:pos x="T4" y="T5"/>
                </a:cxn>
                <a:cxn ang="T13">
                  <a:pos x="T6" y="T7"/>
                </a:cxn>
                <a:cxn ang="T14">
                  <a:pos x="T8" y="T9"/>
                </a:cxn>
              </a:cxnLst>
              <a:rect l="T15" t="T16" r="T17" b="T18"/>
              <a:pathLst>
                <a:path w="170" h="56">
                  <a:moveTo>
                    <a:pt x="0" y="32"/>
                  </a:moveTo>
                  <a:lnTo>
                    <a:pt x="4" y="56"/>
                  </a:lnTo>
                  <a:lnTo>
                    <a:pt x="170" y="24"/>
                  </a:lnTo>
                  <a:lnTo>
                    <a:pt x="166" y="0"/>
                  </a:lnTo>
                  <a:lnTo>
                    <a:pt x="0" y="32"/>
                  </a:lnTo>
                  <a:close/>
                </a:path>
              </a:pathLst>
            </a:custGeom>
            <a:solidFill>
              <a:srgbClr val="FF9900"/>
            </a:solidFill>
            <a:ln w="9525">
              <a:noFill/>
              <a:round/>
              <a:headEnd/>
              <a:tailEnd/>
            </a:ln>
          </p:spPr>
          <p:txBody>
            <a:bodyPr/>
            <a:lstStyle/>
            <a:p>
              <a:endParaRPr lang="es-AR"/>
            </a:p>
          </p:txBody>
        </p:sp>
        <p:sp>
          <p:nvSpPr>
            <p:cNvPr id="74831" name="Freeform 606"/>
            <p:cNvSpPr>
              <a:spLocks/>
            </p:cNvSpPr>
            <p:nvPr/>
          </p:nvSpPr>
          <p:spPr bwMode="auto">
            <a:xfrm>
              <a:off x="5146"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sp>
          <p:nvSpPr>
            <p:cNvPr id="74832" name="Freeform 607"/>
            <p:cNvSpPr>
              <a:spLocks/>
            </p:cNvSpPr>
            <p:nvPr/>
          </p:nvSpPr>
          <p:spPr bwMode="auto">
            <a:xfrm>
              <a:off x="5090" y="3178"/>
              <a:ext cx="338" cy="86"/>
            </a:xfrm>
            <a:custGeom>
              <a:avLst/>
              <a:gdLst>
                <a:gd name="T0" fmla="*/ 4 w 338"/>
                <a:gd name="T1" fmla="*/ 0 h 86"/>
                <a:gd name="T2" fmla="*/ 0 w 338"/>
                <a:gd name="T3" fmla="*/ 24 h 86"/>
                <a:gd name="T4" fmla="*/ 334 w 338"/>
                <a:gd name="T5" fmla="*/ 86 h 86"/>
                <a:gd name="T6" fmla="*/ 338 w 338"/>
                <a:gd name="T7" fmla="*/ 62 h 86"/>
                <a:gd name="T8" fmla="*/ 4 w 338"/>
                <a:gd name="T9" fmla="*/ 0 h 86"/>
                <a:gd name="T10" fmla="*/ 0 60000 65536"/>
                <a:gd name="T11" fmla="*/ 0 60000 65536"/>
                <a:gd name="T12" fmla="*/ 0 60000 65536"/>
                <a:gd name="T13" fmla="*/ 0 60000 65536"/>
                <a:gd name="T14" fmla="*/ 0 60000 65536"/>
                <a:gd name="T15" fmla="*/ 0 w 338"/>
                <a:gd name="T16" fmla="*/ 0 h 86"/>
                <a:gd name="T17" fmla="*/ 338 w 338"/>
                <a:gd name="T18" fmla="*/ 86 h 86"/>
              </a:gdLst>
              <a:ahLst/>
              <a:cxnLst>
                <a:cxn ang="T10">
                  <a:pos x="T0" y="T1"/>
                </a:cxn>
                <a:cxn ang="T11">
                  <a:pos x="T2" y="T3"/>
                </a:cxn>
                <a:cxn ang="T12">
                  <a:pos x="T4" y="T5"/>
                </a:cxn>
                <a:cxn ang="T13">
                  <a:pos x="T6" y="T7"/>
                </a:cxn>
                <a:cxn ang="T14">
                  <a:pos x="T8" y="T9"/>
                </a:cxn>
              </a:cxnLst>
              <a:rect l="T15" t="T16" r="T17" b="T18"/>
              <a:pathLst>
                <a:path w="338" h="86">
                  <a:moveTo>
                    <a:pt x="4" y="0"/>
                  </a:moveTo>
                  <a:lnTo>
                    <a:pt x="0" y="24"/>
                  </a:lnTo>
                  <a:lnTo>
                    <a:pt x="334" y="86"/>
                  </a:lnTo>
                  <a:lnTo>
                    <a:pt x="338" y="62"/>
                  </a:lnTo>
                  <a:lnTo>
                    <a:pt x="4" y="0"/>
                  </a:lnTo>
                  <a:close/>
                </a:path>
              </a:pathLst>
            </a:custGeom>
            <a:solidFill>
              <a:srgbClr val="FF9900"/>
            </a:solidFill>
            <a:ln w="9525">
              <a:noFill/>
              <a:round/>
              <a:headEnd/>
              <a:tailEnd/>
            </a:ln>
          </p:spPr>
          <p:txBody>
            <a:bodyPr/>
            <a:lstStyle/>
            <a:p>
              <a:endParaRPr lang="es-AR"/>
            </a:p>
          </p:txBody>
        </p:sp>
        <p:sp>
          <p:nvSpPr>
            <p:cNvPr id="74833" name="Freeform 608"/>
            <p:cNvSpPr>
              <a:spLocks/>
            </p:cNvSpPr>
            <p:nvPr/>
          </p:nvSpPr>
          <p:spPr bwMode="auto">
            <a:xfrm>
              <a:off x="5090" y="3176"/>
              <a:ext cx="226" cy="56"/>
            </a:xfrm>
            <a:custGeom>
              <a:avLst/>
              <a:gdLst>
                <a:gd name="T0" fmla="*/ 0 w 226"/>
                <a:gd name="T1" fmla="*/ 32 h 56"/>
                <a:gd name="T2" fmla="*/ 4 w 226"/>
                <a:gd name="T3" fmla="*/ 56 h 56"/>
                <a:gd name="T4" fmla="*/ 226 w 226"/>
                <a:gd name="T5" fmla="*/ 24 h 56"/>
                <a:gd name="T6" fmla="*/ 222 w 226"/>
                <a:gd name="T7" fmla="*/ 0 h 56"/>
                <a:gd name="T8" fmla="*/ 0 w 226"/>
                <a:gd name="T9" fmla="*/ 32 h 56"/>
                <a:gd name="T10" fmla="*/ 0 60000 65536"/>
                <a:gd name="T11" fmla="*/ 0 60000 65536"/>
                <a:gd name="T12" fmla="*/ 0 60000 65536"/>
                <a:gd name="T13" fmla="*/ 0 60000 65536"/>
                <a:gd name="T14" fmla="*/ 0 60000 65536"/>
                <a:gd name="T15" fmla="*/ 0 w 226"/>
                <a:gd name="T16" fmla="*/ 0 h 56"/>
                <a:gd name="T17" fmla="*/ 226 w 226"/>
                <a:gd name="T18" fmla="*/ 56 h 56"/>
              </a:gdLst>
              <a:ahLst/>
              <a:cxnLst>
                <a:cxn ang="T10">
                  <a:pos x="T0" y="T1"/>
                </a:cxn>
                <a:cxn ang="T11">
                  <a:pos x="T2" y="T3"/>
                </a:cxn>
                <a:cxn ang="T12">
                  <a:pos x="T4" y="T5"/>
                </a:cxn>
                <a:cxn ang="T13">
                  <a:pos x="T6" y="T7"/>
                </a:cxn>
                <a:cxn ang="T14">
                  <a:pos x="T8" y="T9"/>
                </a:cxn>
              </a:cxnLst>
              <a:rect l="T15" t="T16" r="T17" b="T18"/>
              <a:pathLst>
                <a:path w="226" h="56">
                  <a:moveTo>
                    <a:pt x="0" y="32"/>
                  </a:moveTo>
                  <a:lnTo>
                    <a:pt x="4" y="56"/>
                  </a:lnTo>
                  <a:lnTo>
                    <a:pt x="226" y="24"/>
                  </a:lnTo>
                  <a:lnTo>
                    <a:pt x="222" y="0"/>
                  </a:lnTo>
                  <a:lnTo>
                    <a:pt x="0" y="32"/>
                  </a:lnTo>
                  <a:close/>
                </a:path>
              </a:pathLst>
            </a:custGeom>
            <a:solidFill>
              <a:srgbClr val="FF9900"/>
            </a:solidFill>
            <a:ln w="9525">
              <a:noFill/>
              <a:round/>
              <a:headEnd/>
              <a:tailEnd/>
            </a:ln>
          </p:spPr>
          <p:txBody>
            <a:bodyPr/>
            <a:lstStyle/>
            <a:p>
              <a:endParaRPr lang="es-AR"/>
            </a:p>
          </p:txBody>
        </p:sp>
        <p:sp>
          <p:nvSpPr>
            <p:cNvPr id="74834" name="Freeform 609"/>
            <p:cNvSpPr>
              <a:spLocks/>
            </p:cNvSpPr>
            <p:nvPr/>
          </p:nvSpPr>
          <p:spPr bwMode="auto">
            <a:xfrm>
              <a:off x="5480" y="3180"/>
              <a:ext cx="228" cy="84"/>
            </a:xfrm>
            <a:custGeom>
              <a:avLst/>
              <a:gdLst>
                <a:gd name="T0" fmla="*/ 6 w 228"/>
                <a:gd name="T1" fmla="*/ 0 h 84"/>
                <a:gd name="T2" fmla="*/ 0 w 228"/>
                <a:gd name="T3" fmla="*/ 22 h 84"/>
                <a:gd name="T4" fmla="*/ 222 w 228"/>
                <a:gd name="T5" fmla="*/ 84 h 84"/>
                <a:gd name="T6" fmla="*/ 228 w 228"/>
                <a:gd name="T7" fmla="*/ 62 h 84"/>
                <a:gd name="T8" fmla="*/ 6 w 228"/>
                <a:gd name="T9" fmla="*/ 0 h 84"/>
                <a:gd name="T10" fmla="*/ 0 60000 65536"/>
                <a:gd name="T11" fmla="*/ 0 60000 65536"/>
                <a:gd name="T12" fmla="*/ 0 60000 65536"/>
                <a:gd name="T13" fmla="*/ 0 60000 65536"/>
                <a:gd name="T14" fmla="*/ 0 60000 65536"/>
                <a:gd name="T15" fmla="*/ 0 w 228"/>
                <a:gd name="T16" fmla="*/ 0 h 84"/>
                <a:gd name="T17" fmla="*/ 228 w 228"/>
                <a:gd name="T18" fmla="*/ 84 h 84"/>
              </a:gdLst>
              <a:ahLst/>
              <a:cxnLst>
                <a:cxn ang="T10">
                  <a:pos x="T0" y="T1"/>
                </a:cxn>
                <a:cxn ang="T11">
                  <a:pos x="T2" y="T3"/>
                </a:cxn>
                <a:cxn ang="T12">
                  <a:pos x="T4" y="T5"/>
                </a:cxn>
                <a:cxn ang="T13">
                  <a:pos x="T6" y="T7"/>
                </a:cxn>
                <a:cxn ang="T14">
                  <a:pos x="T8" y="T9"/>
                </a:cxn>
              </a:cxnLst>
              <a:rect l="T15" t="T16" r="T17" b="T18"/>
              <a:pathLst>
                <a:path w="228" h="84">
                  <a:moveTo>
                    <a:pt x="6" y="0"/>
                  </a:moveTo>
                  <a:lnTo>
                    <a:pt x="0" y="22"/>
                  </a:lnTo>
                  <a:lnTo>
                    <a:pt x="222" y="84"/>
                  </a:lnTo>
                  <a:lnTo>
                    <a:pt x="228" y="62"/>
                  </a:lnTo>
                  <a:lnTo>
                    <a:pt x="6" y="0"/>
                  </a:lnTo>
                  <a:close/>
                </a:path>
              </a:pathLst>
            </a:custGeom>
            <a:solidFill>
              <a:srgbClr val="FF9900"/>
            </a:solidFill>
            <a:ln w="9525">
              <a:noFill/>
              <a:round/>
              <a:headEnd/>
              <a:tailEnd/>
            </a:ln>
          </p:spPr>
          <p:txBody>
            <a:bodyPr/>
            <a:lstStyle/>
            <a:p>
              <a:endParaRPr lang="es-AR"/>
            </a:p>
          </p:txBody>
        </p:sp>
        <p:sp>
          <p:nvSpPr>
            <p:cNvPr id="74835" name="Freeform 610"/>
            <p:cNvSpPr>
              <a:spLocks/>
            </p:cNvSpPr>
            <p:nvPr/>
          </p:nvSpPr>
          <p:spPr bwMode="auto">
            <a:xfrm>
              <a:off x="5424" y="3176"/>
              <a:ext cx="338" cy="88"/>
            </a:xfrm>
            <a:custGeom>
              <a:avLst/>
              <a:gdLst>
                <a:gd name="T0" fmla="*/ 0 w 338"/>
                <a:gd name="T1" fmla="*/ 64 h 88"/>
                <a:gd name="T2" fmla="*/ 4 w 338"/>
                <a:gd name="T3" fmla="*/ 88 h 88"/>
                <a:gd name="T4" fmla="*/ 338 w 338"/>
                <a:gd name="T5" fmla="*/ 24 h 88"/>
                <a:gd name="T6" fmla="*/ 334 w 338"/>
                <a:gd name="T7" fmla="*/ 0 h 88"/>
                <a:gd name="T8" fmla="*/ 0 w 338"/>
                <a:gd name="T9" fmla="*/ 64 h 88"/>
                <a:gd name="T10" fmla="*/ 0 60000 65536"/>
                <a:gd name="T11" fmla="*/ 0 60000 65536"/>
                <a:gd name="T12" fmla="*/ 0 60000 65536"/>
                <a:gd name="T13" fmla="*/ 0 60000 65536"/>
                <a:gd name="T14" fmla="*/ 0 60000 65536"/>
                <a:gd name="T15" fmla="*/ 0 w 338"/>
                <a:gd name="T16" fmla="*/ 0 h 88"/>
                <a:gd name="T17" fmla="*/ 338 w 338"/>
                <a:gd name="T18" fmla="*/ 88 h 88"/>
              </a:gdLst>
              <a:ahLst/>
              <a:cxnLst>
                <a:cxn ang="T10">
                  <a:pos x="T0" y="T1"/>
                </a:cxn>
                <a:cxn ang="T11">
                  <a:pos x="T2" y="T3"/>
                </a:cxn>
                <a:cxn ang="T12">
                  <a:pos x="T4" y="T5"/>
                </a:cxn>
                <a:cxn ang="T13">
                  <a:pos x="T6" y="T7"/>
                </a:cxn>
                <a:cxn ang="T14">
                  <a:pos x="T8" y="T9"/>
                </a:cxn>
              </a:cxnLst>
              <a:rect l="T15" t="T16" r="T17" b="T18"/>
              <a:pathLst>
                <a:path w="338" h="88">
                  <a:moveTo>
                    <a:pt x="0" y="64"/>
                  </a:moveTo>
                  <a:lnTo>
                    <a:pt x="4" y="88"/>
                  </a:lnTo>
                  <a:lnTo>
                    <a:pt x="338" y="24"/>
                  </a:lnTo>
                  <a:lnTo>
                    <a:pt x="334" y="0"/>
                  </a:lnTo>
                  <a:lnTo>
                    <a:pt x="0" y="64"/>
                  </a:lnTo>
                  <a:close/>
                </a:path>
              </a:pathLst>
            </a:custGeom>
            <a:solidFill>
              <a:srgbClr val="FF9900"/>
            </a:solidFill>
            <a:ln w="9525">
              <a:noFill/>
              <a:round/>
              <a:headEnd/>
              <a:tailEnd/>
            </a:ln>
          </p:spPr>
          <p:txBody>
            <a:bodyPr/>
            <a:lstStyle/>
            <a:p>
              <a:endParaRPr lang="es-AR"/>
            </a:p>
          </p:txBody>
        </p:sp>
      </p:grpSp>
      <p:sp>
        <p:nvSpPr>
          <p:cNvPr id="530" name="Freeform 553"/>
          <p:cNvSpPr>
            <a:spLocks/>
          </p:cNvSpPr>
          <p:nvPr/>
        </p:nvSpPr>
        <p:spPr bwMode="auto">
          <a:xfrm flipH="1">
            <a:off x="6323013" y="4759325"/>
            <a:ext cx="496887" cy="138747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31" name="Freeform 553"/>
          <p:cNvSpPr>
            <a:spLocks/>
          </p:cNvSpPr>
          <p:nvPr/>
        </p:nvSpPr>
        <p:spPr bwMode="auto">
          <a:xfrm flipH="1">
            <a:off x="6427788" y="4770438"/>
            <a:ext cx="496887" cy="138747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32" name="Freeform 553"/>
          <p:cNvSpPr>
            <a:spLocks/>
          </p:cNvSpPr>
          <p:nvPr/>
        </p:nvSpPr>
        <p:spPr bwMode="auto">
          <a:xfrm flipH="1">
            <a:off x="6516688" y="4922838"/>
            <a:ext cx="496887" cy="138747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33" name="Freeform 550"/>
          <p:cNvSpPr>
            <a:spLocks/>
          </p:cNvSpPr>
          <p:nvPr/>
        </p:nvSpPr>
        <p:spPr bwMode="auto">
          <a:xfrm>
            <a:off x="6173788" y="5027613"/>
            <a:ext cx="465137" cy="839787"/>
          </a:xfrm>
          <a:custGeom>
            <a:avLst/>
            <a:gdLst>
              <a:gd name="T0" fmla="*/ 0 w 266"/>
              <a:gd name="T1" fmla="*/ 0 h 448"/>
              <a:gd name="T2" fmla="*/ 2147483647 w 266"/>
              <a:gd name="T3" fmla="*/ 2147483647 h 448"/>
              <a:gd name="T4" fmla="*/ 2147483647 w 266"/>
              <a:gd name="T5" fmla="*/ 2147483647 h 448"/>
              <a:gd name="T6" fmla="*/ 2147483647 w 266"/>
              <a:gd name="T7" fmla="*/ 2147483647 h 448"/>
              <a:gd name="T8" fmla="*/ 2147483647 w 266"/>
              <a:gd name="T9" fmla="*/ 2147483647 h 448"/>
              <a:gd name="T10" fmla="*/ 2147483647 w 266"/>
              <a:gd name="T11" fmla="*/ 2147483647 h 448"/>
              <a:gd name="T12" fmla="*/ 2147483647 w 266"/>
              <a:gd name="T13" fmla="*/ 2147483647 h 448"/>
              <a:gd name="T14" fmla="*/ 2147483647 w 266"/>
              <a:gd name="T15" fmla="*/ 2147483647 h 448"/>
              <a:gd name="T16" fmla="*/ 2147483647 w 266"/>
              <a:gd name="T17" fmla="*/ 2147483647 h 448"/>
              <a:gd name="T18" fmla="*/ 2147483647 w 266"/>
              <a:gd name="T19" fmla="*/ 2147483647 h 448"/>
              <a:gd name="T20" fmla="*/ 2147483647 w 266"/>
              <a:gd name="T21" fmla="*/ 2147483647 h 448"/>
              <a:gd name="T22" fmla="*/ 2147483647 w 266"/>
              <a:gd name="T23" fmla="*/ 2147483647 h 448"/>
              <a:gd name="T24" fmla="*/ 2147483647 w 266"/>
              <a:gd name="T25" fmla="*/ 2147483647 h 448"/>
              <a:gd name="T26" fmla="*/ 2147483647 w 266"/>
              <a:gd name="T27" fmla="*/ 2147483647 h 448"/>
              <a:gd name="T28" fmla="*/ 2147483647 w 266"/>
              <a:gd name="T29" fmla="*/ 2147483647 h 448"/>
              <a:gd name="T30" fmla="*/ 2147483647 w 266"/>
              <a:gd name="T31" fmla="*/ 2147483647 h 448"/>
              <a:gd name="T32" fmla="*/ 2147483647 w 266"/>
              <a:gd name="T33" fmla="*/ 2147483647 h 448"/>
              <a:gd name="T34" fmla="*/ 2147483647 w 266"/>
              <a:gd name="T35" fmla="*/ 2147483647 h 448"/>
              <a:gd name="T36" fmla="*/ 2147483647 w 266"/>
              <a:gd name="T37" fmla="*/ 2147483647 h 448"/>
              <a:gd name="T38" fmla="*/ 2147483647 w 266"/>
              <a:gd name="T39" fmla="*/ 2147483647 h 448"/>
              <a:gd name="T40" fmla="*/ 2147483647 w 266"/>
              <a:gd name="T41" fmla="*/ 2147483647 h 448"/>
              <a:gd name="T42" fmla="*/ 2147483647 w 266"/>
              <a:gd name="T43" fmla="*/ 2147483647 h 448"/>
              <a:gd name="T44" fmla="*/ 2147483647 w 266"/>
              <a:gd name="T45" fmla="*/ 2147483647 h 448"/>
              <a:gd name="T46" fmla="*/ 2147483647 w 266"/>
              <a:gd name="T47" fmla="*/ 2147483647 h 448"/>
              <a:gd name="T48" fmla="*/ 2147483647 w 266"/>
              <a:gd name="T49" fmla="*/ 2147483647 h 448"/>
              <a:gd name="T50" fmla="*/ 2147483647 w 266"/>
              <a:gd name="T51" fmla="*/ 2147483647 h 448"/>
              <a:gd name="T52" fmla="*/ 2147483647 w 266"/>
              <a:gd name="T53" fmla="*/ 2147483647 h 448"/>
              <a:gd name="T54" fmla="*/ 2147483647 w 266"/>
              <a:gd name="T55" fmla="*/ 2147483647 h 448"/>
              <a:gd name="T56" fmla="*/ 2147483647 w 266"/>
              <a:gd name="T57" fmla="*/ 2147483647 h 448"/>
              <a:gd name="T58" fmla="*/ 2147483647 w 266"/>
              <a:gd name="T59" fmla="*/ 2147483647 h 448"/>
              <a:gd name="T60" fmla="*/ 2147483647 w 266"/>
              <a:gd name="T61" fmla="*/ 2147483647 h 448"/>
              <a:gd name="T62" fmla="*/ 2147483647 w 266"/>
              <a:gd name="T63" fmla="*/ 2147483647 h 448"/>
              <a:gd name="T64" fmla="*/ 2147483647 w 266"/>
              <a:gd name="T65" fmla="*/ 2147483647 h 448"/>
              <a:gd name="T66" fmla="*/ 2147483647 w 266"/>
              <a:gd name="T67" fmla="*/ 2147483647 h 448"/>
              <a:gd name="T68" fmla="*/ 2147483647 w 266"/>
              <a:gd name="T69" fmla="*/ 2147483647 h 448"/>
              <a:gd name="T70" fmla="*/ 2147483647 w 266"/>
              <a:gd name="T71" fmla="*/ 2147483647 h 448"/>
              <a:gd name="T72" fmla="*/ 2147483647 w 266"/>
              <a:gd name="T73" fmla="*/ 2147483647 h 448"/>
              <a:gd name="T74" fmla="*/ 2147483647 w 266"/>
              <a:gd name="T75" fmla="*/ 2147483647 h 448"/>
              <a:gd name="T76" fmla="*/ 2147483647 w 266"/>
              <a:gd name="T77" fmla="*/ 2147483647 h 448"/>
              <a:gd name="T78" fmla="*/ 2147483647 w 266"/>
              <a:gd name="T79" fmla="*/ 2147483647 h 448"/>
              <a:gd name="T80" fmla="*/ 2147483647 w 266"/>
              <a:gd name="T81" fmla="*/ 2147483647 h 448"/>
              <a:gd name="T82" fmla="*/ 2147483647 w 266"/>
              <a:gd name="T83" fmla="*/ 2147483647 h 448"/>
              <a:gd name="T84" fmla="*/ 2147483647 w 266"/>
              <a:gd name="T85" fmla="*/ 2147483647 h 4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6"/>
              <a:gd name="T130" fmla="*/ 0 h 448"/>
              <a:gd name="T131" fmla="*/ 266 w 266"/>
              <a:gd name="T132" fmla="*/ 448 h 4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6" h="448">
                <a:moveTo>
                  <a:pt x="0" y="0"/>
                </a:moveTo>
                <a:lnTo>
                  <a:pt x="12" y="22"/>
                </a:lnTo>
                <a:lnTo>
                  <a:pt x="22" y="42"/>
                </a:lnTo>
                <a:lnTo>
                  <a:pt x="48" y="78"/>
                </a:lnTo>
                <a:lnTo>
                  <a:pt x="64" y="92"/>
                </a:lnTo>
                <a:lnTo>
                  <a:pt x="82" y="104"/>
                </a:lnTo>
                <a:lnTo>
                  <a:pt x="102" y="114"/>
                </a:lnTo>
                <a:lnTo>
                  <a:pt x="126" y="124"/>
                </a:lnTo>
                <a:lnTo>
                  <a:pt x="138" y="134"/>
                </a:lnTo>
                <a:lnTo>
                  <a:pt x="152" y="142"/>
                </a:lnTo>
                <a:lnTo>
                  <a:pt x="164" y="154"/>
                </a:lnTo>
                <a:lnTo>
                  <a:pt x="168" y="160"/>
                </a:lnTo>
                <a:lnTo>
                  <a:pt x="170" y="166"/>
                </a:lnTo>
                <a:lnTo>
                  <a:pt x="172" y="186"/>
                </a:lnTo>
                <a:lnTo>
                  <a:pt x="172" y="206"/>
                </a:lnTo>
                <a:lnTo>
                  <a:pt x="174" y="224"/>
                </a:lnTo>
                <a:lnTo>
                  <a:pt x="176" y="232"/>
                </a:lnTo>
                <a:lnTo>
                  <a:pt x="180" y="240"/>
                </a:lnTo>
                <a:lnTo>
                  <a:pt x="186" y="248"/>
                </a:lnTo>
                <a:lnTo>
                  <a:pt x="196" y="256"/>
                </a:lnTo>
                <a:lnTo>
                  <a:pt x="218" y="268"/>
                </a:lnTo>
                <a:lnTo>
                  <a:pt x="228" y="274"/>
                </a:lnTo>
                <a:lnTo>
                  <a:pt x="236" y="278"/>
                </a:lnTo>
                <a:lnTo>
                  <a:pt x="242" y="282"/>
                </a:lnTo>
                <a:lnTo>
                  <a:pt x="244" y="282"/>
                </a:lnTo>
                <a:lnTo>
                  <a:pt x="248" y="294"/>
                </a:lnTo>
                <a:lnTo>
                  <a:pt x="250" y="302"/>
                </a:lnTo>
                <a:lnTo>
                  <a:pt x="252" y="308"/>
                </a:lnTo>
                <a:lnTo>
                  <a:pt x="254" y="310"/>
                </a:lnTo>
                <a:lnTo>
                  <a:pt x="254" y="312"/>
                </a:lnTo>
                <a:lnTo>
                  <a:pt x="250" y="314"/>
                </a:lnTo>
                <a:lnTo>
                  <a:pt x="248" y="316"/>
                </a:lnTo>
                <a:lnTo>
                  <a:pt x="248" y="320"/>
                </a:lnTo>
                <a:lnTo>
                  <a:pt x="246" y="326"/>
                </a:lnTo>
                <a:lnTo>
                  <a:pt x="246" y="336"/>
                </a:lnTo>
                <a:lnTo>
                  <a:pt x="244" y="350"/>
                </a:lnTo>
                <a:lnTo>
                  <a:pt x="244" y="366"/>
                </a:lnTo>
                <a:lnTo>
                  <a:pt x="246" y="376"/>
                </a:lnTo>
                <a:lnTo>
                  <a:pt x="248" y="386"/>
                </a:lnTo>
                <a:lnTo>
                  <a:pt x="256" y="408"/>
                </a:lnTo>
                <a:lnTo>
                  <a:pt x="262" y="428"/>
                </a:lnTo>
                <a:lnTo>
                  <a:pt x="266" y="438"/>
                </a:lnTo>
                <a:lnTo>
                  <a:pt x="266" y="448"/>
                </a:lnTo>
              </a:path>
            </a:pathLst>
          </a:custGeom>
          <a:noFill/>
          <a:ln w="9525">
            <a:solidFill>
              <a:srgbClr val="000000"/>
            </a:solidFill>
            <a:round/>
            <a:headEnd/>
            <a:tailEnd/>
          </a:ln>
        </p:spPr>
        <p:txBody>
          <a:bodyPr/>
          <a:lstStyle/>
          <a:p>
            <a:endParaRPr lang="es-AR"/>
          </a:p>
        </p:txBody>
      </p:sp>
      <p:sp>
        <p:nvSpPr>
          <p:cNvPr id="534" name="Freeform 553"/>
          <p:cNvSpPr>
            <a:spLocks/>
          </p:cNvSpPr>
          <p:nvPr/>
        </p:nvSpPr>
        <p:spPr bwMode="auto">
          <a:xfrm>
            <a:off x="5581650" y="4979988"/>
            <a:ext cx="928688" cy="81597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35" name="Freeform 553"/>
          <p:cNvSpPr>
            <a:spLocks/>
          </p:cNvSpPr>
          <p:nvPr/>
        </p:nvSpPr>
        <p:spPr bwMode="auto">
          <a:xfrm>
            <a:off x="5295900" y="4979988"/>
            <a:ext cx="1214438" cy="7445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36" name="Freeform 553"/>
          <p:cNvSpPr>
            <a:spLocks/>
          </p:cNvSpPr>
          <p:nvPr/>
        </p:nvSpPr>
        <p:spPr bwMode="auto">
          <a:xfrm>
            <a:off x="6292850" y="4979988"/>
            <a:ext cx="146050" cy="13160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37" name="Freeform 553"/>
          <p:cNvSpPr>
            <a:spLocks/>
          </p:cNvSpPr>
          <p:nvPr/>
        </p:nvSpPr>
        <p:spPr bwMode="auto">
          <a:xfrm>
            <a:off x="5938838" y="4979988"/>
            <a:ext cx="571500" cy="1244600"/>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38" name="Freeform 553"/>
          <p:cNvSpPr>
            <a:spLocks/>
          </p:cNvSpPr>
          <p:nvPr/>
        </p:nvSpPr>
        <p:spPr bwMode="auto">
          <a:xfrm>
            <a:off x="5734050" y="5132388"/>
            <a:ext cx="928688" cy="815975"/>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39" name="Freeform 553"/>
          <p:cNvSpPr>
            <a:spLocks/>
          </p:cNvSpPr>
          <p:nvPr/>
        </p:nvSpPr>
        <p:spPr bwMode="auto">
          <a:xfrm>
            <a:off x="5448300" y="5132388"/>
            <a:ext cx="1214438" cy="7445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40" name="Freeform 553"/>
          <p:cNvSpPr>
            <a:spLocks/>
          </p:cNvSpPr>
          <p:nvPr/>
        </p:nvSpPr>
        <p:spPr bwMode="auto">
          <a:xfrm>
            <a:off x="5600700" y="5284788"/>
            <a:ext cx="1214438" cy="7445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41" name="Freeform 553"/>
          <p:cNvSpPr>
            <a:spLocks/>
          </p:cNvSpPr>
          <p:nvPr/>
        </p:nvSpPr>
        <p:spPr bwMode="auto">
          <a:xfrm>
            <a:off x="5753100" y="5437188"/>
            <a:ext cx="1214438" cy="744537"/>
          </a:xfrm>
          <a:custGeom>
            <a:avLst/>
            <a:gdLst>
              <a:gd name="T0" fmla="*/ 2147483647 w 124"/>
              <a:gd name="T1" fmla="*/ 0 h 242"/>
              <a:gd name="T2" fmla="*/ 2147483647 w 124"/>
              <a:gd name="T3" fmla="*/ 2147483647 h 242"/>
              <a:gd name="T4" fmla="*/ 2147483647 w 124"/>
              <a:gd name="T5" fmla="*/ 2147483647 h 242"/>
              <a:gd name="T6" fmla="*/ 2147483647 w 124"/>
              <a:gd name="T7" fmla="*/ 2147483647 h 242"/>
              <a:gd name="T8" fmla="*/ 2147483647 w 124"/>
              <a:gd name="T9" fmla="*/ 2147483647 h 242"/>
              <a:gd name="T10" fmla="*/ 2147483647 w 124"/>
              <a:gd name="T11" fmla="*/ 2147483647 h 242"/>
              <a:gd name="T12" fmla="*/ 2147483647 w 124"/>
              <a:gd name="T13" fmla="*/ 2147483647 h 242"/>
              <a:gd name="T14" fmla="*/ 2147483647 w 124"/>
              <a:gd name="T15" fmla="*/ 2147483647 h 242"/>
              <a:gd name="T16" fmla="*/ 2147483647 w 124"/>
              <a:gd name="T17" fmla="*/ 2147483647 h 242"/>
              <a:gd name="T18" fmla="*/ 2147483647 w 124"/>
              <a:gd name="T19" fmla="*/ 2147483647 h 242"/>
              <a:gd name="T20" fmla="*/ 2147483647 w 124"/>
              <a:gd name="T21" fmla="*/ 2147483647 h 242"/>
              <a:gd name="T22" fmla="*/ 0 w 124"/>
              <a:gd name="T23" fmla="*/ 2147483647 h 2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242"/>
              <a:gd name="T38" fmla="*/ 124 w 124"/>
              <a:gd name="T39" fmla="*/ 242 h 2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242">
                <a:moveTo>
                  <a:pt x="124" y="0"/>
                </a:moveTo>
                <a:lnTo>
                  <a:pt x="110" y="6"/>
                </a:lnTo>
                <a:lnTo>
                  <a:pt x="96" y="14"/>
                </a:lnTo>
                <a:lnTo>
                  <a:pt x="82" y="20"/>
                </a:lnTo>
                <a:lnTo>
                  <a:pt x="70" y="32"/>
                </a:lnTo>
                <a:lnTo>
                  <a:pt x="56" y="56"/>
                </a:lnTo>
                <a:lnTo>
                  <a:pt x="46" y="82"/>
                </a:lnTo>
                <a:lnTo>
                  <a:pt x="38" y="108"/>
                </a:lnTo>
                <a:lnTo>
                  <a:pt x="32" y="136"/>
                </a:lnTo>
                <a:lnTo>
                  <a:pt x="20" y="192"/>
                </a:lnTo>
                <a:lnTo>
                  <a:pt x="12" y="218"/>
                </a:lnTo>
                <a:lnTo>
                  <a:pt x="0" y="242"/>
                </a:lnTo>
              </a:path>
            </a:pathLst>
          </a:custGeom>
          <a:noFill/>
          <a:ln w="9525">
            <a:solidFill>
              <a:srgbClr val="000000"/>
            </a:solidFill>
            <a:round/>
            <a:headEnd/>
            <a:tailEnd/>
          </a:ln>
        </p:spPr>
        <p:txBody>
          <a:bodyPr/>
          <a:lstStyle/>
          <a:p>
            <a:endParaRPr lang="es-AR"/>
          </a:p>
        </p:txBody>
      </p:sp>
      <p:sp>
        <p:nvSpPr>
          <p:cNvPr id="542" name="TextBox 541"/>
          <p:cNvSpPr txBox="1"/>
          <p:nvPr/>
        </p:nvSpPr>
        <p:spPr>
          <a:xfrm>
            <a:off x="1633538" y="720725"/>
            <a:ext cx="5949950" cy="3476625"/>
          </a:xfrm>
          <a:prstGeom prst="rect">
            <a:avLst/>
          </a:prstGeom>
          <a:noFill/>
        </p:spPr>
        <p:txBody>
          <a:bodyPr>
            <a:spAutoFit/>
          </a:bodyPr>
          <a:lstStyle/>
          <a:p>
            <a:pPr algn="ctr">
              <a:defRPr/>
            </a:pPr>
            <a:r>
              <a:rPr lang="pt-BR" sz="4400" b="1" dirty="0">
                <a:solidFill>
                  <a:srgbClr val="FF0000"/>
                </a:solidFill>
                <a:effectLst>
                  <a:outerShdw blurRad="38100" dist="38100" dir="2700000" algn="tl">
                    <a:srgbClr val="000000">
                      <a:alpha val="43137"/>
                    </a:srgbClr>
                  </a:outerShdw>
                </a:effectLst>
              </a:rPr>
              <a:t>MAYORES AUMENTOS DE PRODUCCION OCURREN EN AÑOS MAS SECOS.</a:t>
            </a:r>
            <a:endParaRPr lang="en-US" sz="4400" dirty="0">
              <a:solidFill>
                <a:srgbClr val="FF0000"/>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blinds(horizontal)">
                                      <p:cBhvr>
                                        <p:cTn id="7" dur="500"/>
                                        <p:tgtEl>
                                          <p:spTgt spid="46083"/>
                                        </p:tgtEl>
                                      </p:cBhvr>
                                    </p:animEffect>
                                  </p:childTnLst>
                                </p:cTn>
                              </p:par>
                              <p:par>
                                <p:cTn id="8" presetID="3" presetClass="entr" presetSubtype="10" fill="hold" grpId="0" nodeType="withEffect" nodePh="1">
                                  <p:stCondLst>
                                    <p:cond delay="0"/>
                                  </p:stCondLst>
                                  <p:endCondLst>
                                    <p:cond evt="begin" delay="0">
                                      <p:tn val="8"/>
                                    </p:cond>
                                  </p:endCondLst>
                                  <p:childTnLst>
                                    <p:set>
                                      <p:cBhvr>
                                        <p:cTn id="9" dur="1" fill="hold">
                                          <p:stCondLst>
                                            <p:cond delay="0"/>
                                          </p:stCondLst>
                                        </p:cTn>
                                        <p:tgtEl>
                                          <p:spTgt spid="46084"/>
                                        </p:tgtEl>
                                        <p:attrNameLst>
                                          <p:attrName>style.visibility</p:attrName>
                                        </p:attrNameLst>
                                      </p:cBhvr>
                                      <p:to>
                                        <p:strVal val="visible"/>
                                      </p:to>
                                    </p:set>
                                    <p:animEffect transition="in" filter="blinds(horizontal)">
                                      <p:cBhvr>
                                        <p:cTn id="10" dur="500"/>
                                        <p:tgtEl>
                                          <p:spTgt spid="46084"/>
                                        </p:tgtEl>
                                      </p:cBhvr>
                                    </p:animEffect>
                                  </p:childTnLst>
                                </p:cTn>
                              </p:par>
                              <p:par>
                                <p:cTn id="11" presetID="3" presetClass="entr" presetSubtype="10" fill="hold" grpId="0" nodeType="withEffect" nodePh="1">
                                  <p:stCondLst>
                                    <p:cond delay="0"/>
                                  </p:stCondLst>
                                  <p:endCondLst>
                                    <p:cond evt="begin" delay="0">
                                      <p:tn val="11"/>
                                    </p:cond>
                                  </p:endCondLst>
                                  <p:childTnLst>
                                    <p:set>
                                      <p:cBhvr>
                                        <p:cTn id="12" dur="1" fill="hold">
                                          <p:stCondLst>
                                            <p:cond delay="0"/>
                                          </p:stCondLst>
                                        </p:cTn>
                                        <p:tgtEl>
                                          <p:spTgt spid="46085"/>
                                        </p:tgtEl>
                                        <p:attrNameLst>
                                          <p:attrName>style.visibility</p:attrName>
                                        </p:attrNameLst>
                                      </p:cBhvr>
                                      <p:to>
                                        <p:strVal val="visible"/>
                                      </p:to>
                                    </p:set>
                                    <p:animEffect transition="in" filter="blinds(horizontal)">
                                      <p:cBhvr>
                                        <p:cTn id="13" dur="500"/>
                                        <p:tgtEl>
                                          <p:spTgt spid="46085"/>
                                        </p:tgtEl>
                                      </p:cBhvr>
                                    </p:animEffect>
                                  </p:childTnLst>
                                </p:cTn>
                              </p:par>
                              <p:par>
                                <p:cTn id="14" presetID="3" presetClass="entr" presetSubtype="10" fill="hold" grpId="0" nodeType="withEffect" nodePh="1">
                                  <p:stCondLst>
                                    <p:cond delay="0"/>
                                  </p:stCondLst>
                                  <p:endCondLst>
                                    <p:cond evt="begin" delay="0">
                                      <p:tn val="14"/>
                                    </p:cond>
                                  </p:endCondLst>
                                  <p:childTnLst>
                                    <p:set>
                                      <p:cBhvr>
                                        <p:cTn id="15" dur="1" fill="hold">
                                          <p:stCondLst>
                                            <p:cond delay="0"/>
                                          </p:stCondLst>
                                        </p:cTn>
                                        <p:tgtEl>
                                          <p:spTgt spid="46088"/>
                                        </p:tgtEl>
                                        <p:attrNameLst>
                                          <p:attrName>style.visibility</p:attrName>
                                        </p:attrNameLst>
                                      </p:cBhvr>
                                      <p:to>
                                        <p:strVal val="visible"/>
                                      </p:to>
                                    </p:set>
                                    <p:animEffect transition="in" filter="blinds(horizontal)">
                                      <p:cBhvr>
                                        <p:cTn id="16" dur="500"/>
                                        <p:tgtEl>
                                          <p:spTgt spid="46088"/>
                                        </p:tgtEl>
                                      </p:cBhvr>
                                    </p:animEffect>
                                  </p:childTnLst>
                                </p:cTn>
                              </p:par>
                              <p:par>
                                <p:cTn id="17" presetID="3" presetClass="entr" presetSubtype="10" fill="hold" grpId="0" nodeType="withEffect" nodePh="1">
                                  <p:stCondLst>
                                    <p:cond delay="0"/>
                                  </p:stCondLst>
                                  <p:endCondLst>
                                    <p:cond evt="begin" delay="0">
                                      <p:tn val="17"/>
                                    </p:cond>
                                  </p:endCondLst>
                                  <p:childTnLst>
                                    <p:set>
                                      <p:cBhvr>
                                        <p:cTn id="18" dur="1" fill="hold">
                                          <p:stCondLst>
                                            <p:cond delay="0"/>
                                          </p:stCondLst>
                                        </p:cTn>
                                        <p:tgtEl>
                                          <p:spTgt spid="46089"/>
                                        </p:tgtEl>
                                        <p:attrNameLst>
                                          <p:attrName>style.visibility</p:attrName>
                                        </p:attrNameLst>
                                      </p:cBhvr>
                                      <p:to>
                                        <p:strVal val="visible"/>
                                      </p:to>
                                    </p:set>
                                    <p:animEffect transition="in" filter="blinds(horizontal)">
                                      <p:cBhvr>
                                        <p:cTn id="19" dur="500"/>
                                        <p:tgtEl>
                                          <p:spTgt spid="46089"/>
                                        </p:tgtEl>
                                      </p:cBhvr>
                                    </p:animEffect>
                                  </p:childTnLst>
                                </p:cTn>
                              </p:par>
                              <p:par>
                                <p:cTn id="20" presetID="3"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6091"/>
                                        </p:tgtEl>
                                        <p:attrNameLst>
                                          <p:attrName>style.visibility</p:attrName>
                                        </p:attrNameLst>
                                      </p:cBhvr>
                                      <p:to>
                                        <p:strVal val="visible"/>
                                      </p:to>
                                    </p:set>
                                    <p:animEffect transition="in" filter="blinds(horizontal)">
                                      <p:cBhvr>
                                        <p:cTn id="25" dur="500"/>
                                        <p:tgtEl>
                                          <p:spTgt spid="4609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6095"/>
                                        </p:tgtEl>
                                        <p:attrNameLst>
                                          <p:attrName>style.visibility</p:attrName>
                                        </p:attrNameLst>
                                      </p:cBhvr>
                                      <p:to>
                                        <p:strVal val="visible"/>
                                      </p:to>
                                    </p:set>
                                    <p:animEffect transition="in" filter="blinds(horizontal)">
                                      <p:cBhvr>
                                        <p:cTn id="28" dur="500"/>
                                        <p:tgtEl>
                                          <p:spTgt spid="4609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6096"/>
                                        </p:tgtEl>
                                        <p:attrNameLst>
                                          <p:attrName>style.visibility</p:attrName>
                                        </p:attrNameLst>
                                      </p:cBhvr>
                                      <p:to>
                                        <p:strVal val="visible"/>
                                      </p:to>
                                    </p:set>
                                    <p:animEffect transition="in" filter="blinds(horizontal)">
                                      <p:cBhvr>
                                        <p:cTn id="31" dur="500"/>
                                        <p:tgtEl>
                                          <p:spTgt spid="4609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6097"/>
                                        </p:tgtEl>
                                        <p:attrNameLst>
                                          <p:attrName>style.visibility</p:attrName>
                                        </p:attrNameLst>
                                      </p:cBhvr>
                                      <p:to>
                                        <p:strVal val="visible"/>
                                      </p:to>
                                    </p:set>
                                    <p:animEffect transition="in" filter="blinds(horizontal)">
                                      <p:cBhvr>
                                        <p:cTn id="34" dur="500"/>
                                        <p:tgtEl>
                                          <p:spTgt spid="46097"/>
                                        </p:tgtEl>
                                      </p:cBhvr>
                                    </p:animEffect>
                                  </p:childTnLst>
                                </p:cTn>
                              </p:par>
                              <p:par>
                                <p:cTn id="35" presetID="3" presetClass="entr" presetSubtype="1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06"/>
                                        </p:tgtEl>
                                        <p:attrNameLst>
                                          <p:attrName>style.visibility</p:attrName>
                                        </p:attrNameLst>
                                      </p:cBhvr>
                                      <p:to>
                                        <p:strVal val="visible"/>
                                      </p:to>
                                    </p:set>
                                    <p:animEffect transition="in" filter="blinds(horizontal)">
                                      <p:cBhvr>
                                        <p:cTn id="40" dur="500"/>
                                        <p:tgtEl>
                                          <p:spTgt spid="180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807"/>
                                        </p:tgtEl>
                                        <p:attrNameLst>
                                          <p:attrName>style.visibility</p:attrName>
                                        </p:attrNameLst>
                                      </p:cBhvr>
                                      <p:to>
                                        <p:strVal val="visible"/>
                                      </p:to>
                                    </p:set>
                                    <p:animEffect transition="in" filter="blinds(horizontal)">
                                      <p:cBhvr>
                                        <p:cTn id="43" dur="500"/>
                                        <p:tgtEl>
                                          <p:spTgt spid="180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46092"/>
                                        </p:tgtEl>
                                        <p:attrNameLst>
                                          <p:attrName>style.visibility</p:attrName>
                                        </p:attrNameLst>
                                      </p:cBhvr>
                                      <p:to>
                                        <p:strVal val="visible"/>
                                      </p:to>
                                    </p:set>
                                    <p:animEffect transition="in" filter="box(in)">
                                      <p:cBhvr>
                                        <p:cTn id="48" dur="500"/>
                                        <p:tgtEl>
                                          <p:spTgt spid="46092"/>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46093"/>
                                        </p:tgtEl>
                                        <p:attrNameLst>
                                          <p:attrName>style.visibility</p:attrName>
                                        </p:attrNameLst>
                                      </p:cBhvr>
                                      <p:to>
                                        <p:strVal val="visible"/>
                                      </p:to>
                                    </p:set>
                                    <p:animEffect transition="in" filter="box(in)">
                                      <p:cBhvr>
                                        <p:cTn id="51" dur="500"/>
                                        <p:tgtEl>
                                          <p:spTgt spid="46093"/>
                                        </p:tgtEl>
                                      </p:cBhvr>
                                    </p:animEffect>
                                  </p:childTnLst>
                                </p:cTn>
                              </p:par>
                              <p:par>
                                <p:cTn id="52" presetID="4" presetClass="entr" presetSubtype="16" fill="hold" grpId="0" nodeType="withEffect">
                                  <p:stCondLst>
                                    <p:cond delay="0"/>
                                  </p:stCondLst>
                                  <p:childTnLst>
                                    <p:set>
                                      <p:cBhvr>
                                        <p:cTn id="53" dur="1" fill="hold">
                                          <p:stCondLst>
                                            <p:cond delay="0"/>
                                          </p:stCondLst>
                                        </p:cTn>
                                        <p:tgtEl>
                                          <p:spTgt spid="46094"/>
                                        </p:tgtEl>
                                        <p:attrNameLst>
                                          <p:attrName>style.visibility</p:attrName>
                                        </p:attrNameLst>
                                      </p:cBhvr>
                                      <p:to>
                                        <p:strVal val="visible"/>
                                      </p:to>
                                    </p:set>
                                    <p:animEffect transition="in" filter="box(in)">
                                      <p:cBhvr>
                                        <p:cTn id="54" dur="500"/>
                                        <p:tgtEl>
                                          <p:spTgt spid="46094"/>
                                        </p:tgtEl>
                                      </p:cBhvr>
                                    </p:animEffect>
                                  </p:childTnLst>
                                </p:cTn>
                              </p:par>
                              <p:par>
                                <p:cTn id="55" presetID="4" presetClass="entr" presetSubtype="16"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ox(in)">
                                      <p:cBhvr>
                                        <p:cTn id="57" dur="500"/>
                                        <p:tgtEl>
                                          <p:spTgt spid="17"/>
                                        </p:tgtEl>
                                      </p:cBhvr>
                                    </p:animEffect>
                                  </p:childTnLst>
                                </p:cTn>
                              </p:par>
                              <p:par>
                                <p:cTn id="58" presetID="4" presetClass="entr" presetSubtype="16" fill="hold" grpId="0" nodeType="withEffect">
                                  <p:stCondLst>
                                    <p:cond delay="0"/>
                                  </p:stCondLst>
                                  <p:childTnLst>
                                    <p:set>
                                      <p:cBhvr>
                                        <p:cTn id="59" dur="1" fill="hold">
                                          <p:stCondLst>
                                            <p:cond delay="0"/>
                                          </p:stCondLst>
                                        </p:cTn>
                                        <p:tgtEl>
                                          <p:spTgt spid="46102"/>
                                        </p:tgtEl>
                                        <p:attrNameLst>
                                          <p:attrName>style.visibility</p:attrName>
                                        </p:attrNameLst>
                                      </p:cBhvr>
                                      <p:to>
                                        <p:strVal val="visible"/>
                                      </p:to>
                                    </p:set>
                                    <p:animEffect transition="in" filter="box(in)">
                                      <p:cBhvr>
                                        <p:cTn id="60" dur="500"/>
                                        <p:tgtEl>
                                          <p:spTgt spid="46102"/>
                                        </p:tgtEl>
                                      </p:cBhvr>
                                    </p:animEffect>
                                  </p:childTnLst>
                                </p:cTn>
                              </p:par>
                              <p:par>
                                <p:cTn id="61" presetID="4" presetClass="entr" presetSubtype="16" fill="hold" grpId="0" nodeType="withEffect">
                                  <p:stCondLst>
                                    <p:cond delay="0"/>
                                  </p:stCondLst>
                                  <p:childTnLst>
                                    <p:set>
                                      <p:cBhvr>
                                        <p:cTn id="62" dur="1" fill="hold">
                                          <p:stCondLst>
                                            <p:cond delay="0"/>
                                          </p:stCondLst>
                                        </p:cTn>
                                        <p:tgtEl>
                                          <p:spTgt spid="46103"/>
                                        </p:tgtEl>
                                        <p:attrNameLst>
                                          <p:attrName>style.visibility</p:attrName>
                                        </p:attrNameLst>
                                      </p:cBhvr>
                                      <p:to>
                                        <p:strVal val="visible"/>
                                      </p:to>
                                    </p:set>
                                    <p:animEffect transition="in" filter="box(in)">
                                      <p:cBhvr>
                                        <p:cTn id="63" dur="500"/>
                                        <p:tgtEl>
                                          <p:spTgt spid="46103"/>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46104"/>
                                        </p:tgtEl>
                                        <p:attrNameLst>
                                          <p:attrName>style.visibility</p:attrName>
                                        </p:attrNameLst>
                                      </p:cBhvr>
                                      <p:to>
                                        <p:strVal val="visible"/>
                                      </p:to>
                                    </p:set>
                                    <p:animEffect transition="in" filter="box(in)">
                                      <p:cBhvr>
                                        <p:cTn id="66" dur="500"/>
                                        <p:tgtEl>
                                          <p:spTgt spid="46104"/>
                                        </p:tgtEl>
                                      </p:cBhvr>
                                    </p:animEffect>
                                  </p:childTnLst>
                                </p:cTn>
                              </p:par>
                              <p:par>
                                <p:cTn id="67" presetID="4" presetClass="entr" presetSubtype="16" fill="hold" grpId="0" nodeType="withEffect">
                                  <p:stCondLst>
                                    <p:cond delay="0"/>
                                  </p:stCondLst>
                                  <p:childTnLst>
                                    <p:set>
                                      <p:cBhvr>
                                        <p:cTn id="68" dur="1" fill="hold">
                                          <p:stCondLst>
                                            <p:cond delay="0"/>
                                          </p:stCondLst>
                                        </p:cTn>
                                        <p:tgtEl>
                                          <p:spTgt spid="46105"/>
                                        </p:tgtEl>
                                        <p:attrNameLst>
                                          <p:attrName>style.visibility</p:attrName>
                                        </p:attrNameLst>
                                      </p:cBhvr>
                                      <p:to>
                                        <p:strVal val="visible"/>
                                      </p:to>
                                    </p:set>
                                    <p:animEffect transition="in" filter="box(in)">
                                      <p:cBhvr>
                                        <p:cTn id="69" dur="500"/>
                                        <p:tgtEl>
                                          <p:spTgt spid="46105"/>
                                        </p:tgtEl>
                                      </p:cBhvr>
                                    </p:animEffect>
                                  </p:childTnLst>
                                </p:cTn>
                              </p:par>
                              <p:par>
                                <p:cTn id="70" presetID="4" presetClass="entr" presetSubtype="16" fill="hold" grpId="0" nodeType="withEffect">
                                  <p:stCondLst>
                                    <p:cond delay="0"/>
                                  </p:stCondLst>
                                  <p:childTnLst>
                                    <p:set>
                                      <p:cBhvr>
                                        <p:cTn id="71" dur="1" fill="hold">
                                          <p:stCondLst>
                                            <p:cond delay="0"/>
                                          </p:stCondLst>
                                        </p:cTn>
                                        <p:tgtEl>
                                          <p:spTgt spid="46106"/>
                                        </p:tgtEl>
                                        <p:attrNameLst>
                                          <p:attrName>style.visibility</p:attrName>
                                        </p:attrNameLst>
                                      </p:cBhvr>
                                      <p:to>
                                        <p:strVal val="visible"/>
                                      </p:to>
                                    </p:set>
                                    <p:animEffect transition="in" filter="box(in)">
                                      <p:cBhvr>
                                        <p:cTn id="72" dur="500"/>
                                        <p:tgtEl>
                                          <p:spTgt spid="46106"/>
                                        </p:tgtEl>
                                      </p:cBhvr>
                                    </p:animEffect>
                                  </p:childTnLst>
                                </p:cTn>
                              </p:par>
                              <p:par>
                                <p:cTn id="73" presetID="4" presetClass="entr" presetSubtype="16" fill="hold" grpId="0" nodeType="withEffect">
                                  <p:stCondLst>
                                    <p:cond delay="0"/>
                                  </p:stCondLst>
                                  <p:childTnLst>
                                    <p:set>
                                      <p:cBhvr>
                                        <p:cTn id="74" dur="1" fill="hold">
                                          <p:stCondLst>
                                            <p:cond delay="0"/>
                                          </p:stCondLst>
                                        </p:cTn>
                                        <p:tgtEl>
                                          <p:spTgt spid="46107"/>
                                        </p:tgtEl>
                                        <p:attrNameLst>
                                          <p:attrName>style.visibility</p:attrName>
                                        </p:attrNameLst>
                                      </p:cBhvr>
                                      <p:to>
                                        <p:strVal val="visible"/>
                                      </p:to>
                                    </p:set>
                                    <p:animEffect transition="in" filter="box(in)">
                                      <p:cBhvr>
                                        <p:cTn id="75" dur="500"/>
                                        <p:tgtEl>
                                          <p:spTgt spid="46107"/>
                                        </p:tgtEl>
                                      </p:cBhvr>
                                    </p:animEffect>
                                  </p:childTnLst>
                                </p:cTn>
                              </p:par>
                              <p:par>
                                <p:cTn id="76" presetID="4" presetClass="entr" presetSubtype="16" fill="hold" grpId="0" nodeType="withEffect">
                                  <p:stCondLst>
                                    <p:cond delay="0"/>
                                  </p:stCondLst>
                                  <p:childTnLst>
                                    <p:set>
                                      <p:cBhvr>
                                        <p:cTn id="77" dur="1" fill="hold">
                                          <p:stCondLst>
                                            <p:cond delay="0"/>
                                          </p:stCondLst>
                                        </p:cTn>
                                        <p:tgtEl>
                                          <p:spTgt spid="46108"/>
                                        </p:tgtEl>
                                        <p:attrNameLst>
                                          <p:attrName>style.visibility</p:attrName>
                                        </p:attrNameLst>
                                      </p:cBhvr>
                                      <p:to>
                                        <p:strVal val="visible"/>
                                      </p:to>
                                    </p:set>
                                    <p:animEffect transition="in" filter="box(in)">
                                      <p:cBhvr>
                                        <p:cTn id="78" dur="500"/>
                                        <p:tgtEl>
                                          <p:spTgt spid="46108"/>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46109"/>
                                        </p:tgtEl>
                                        <p:attrNameLst>
                                          <p:attrName>style.visibility</p:attrName>
                                        </p:attrNameLst>
                                      </p:cBhvr>
                                      <p:to>
                                        <p:strVal val="visible"/>
                                      </p:to>
                                    </p:set>
                                    <p:animEffect transition="in" filter="box(in)">
                                      <p:cBhvr>
                                        <p:cTn id="81" dur="500"/>
                                        <p:tgtEl>
                                          <p:spTgt spid="46109"/>
                                        </p:tgtEl>
                                      </p:cBhvr>
                                    </p:animEffect>
                                  </p:childTnLst>
                                </p:cTn>
                              </p:par>
                              <p:par>
                                <p:cTn id="82" presetID="4" presetClass="entr" presetSubtype="16" fill="hold" grpId="0" nodeType="withEffect">
                                  <p:stCondLst>
                                    <p:cond delay="0"/>
                                  </p:stCondLst>
                                  <p:childTnLst>
                                    <p:set>
                                      <p:cBhvr>
                                        <p:cTn id="83" dur="1" fill="hold">
                                          <p:stCondLst>
                                            <p:cond delay="0"/>
                                          </p:stCondLst>
                                        </p:cTn>
                                        <p:tgtEl>
                                          <p:spTgt spid="46110"/>
                                        </p:tgtEl>
                                        <p:attrNameLst>
                                          <p:attrName>style.visibility</p:attrName>
                                        </p:attrNameLst>
                                      </p:cBhvr>
                                      <p:to>
                                        <p:strVal val="visible"/>
                                      </p:to>
                                    </p:set>
                                    <p:animEffect transition="in" filter="box(in)">
                                      <p:cBhvr>
                                        <p:cTn id="84" dur="500"/>
                                        <p:tgtEl>
                                          <p:spTgt spid="46110"/>
                                        </p:tgtEl>
                                      </p:cBhvr>
                                    </p:animEffect>
                                  </p:childTnLst>
                                </p:cTn>
                              </p:par>
                              <p:par>
                                <p:cTn id="85" presetID="4" presetClass="entr" presetSubtype="16" fill="hold" grpId="0" nodeType="withEffect">
                                  <p:stCondLst>
                                    <p:cond delay="0"/>
                                  </p:stCondLst>
                                  <p:childTnLst>
                                    <p:set>
                                      <p:cBhvr>
                                        <p:cTn id="86" dur="1" fill="hold">
                                          <p:stCondLst>
                                            <p:cond delay="0"/>
                                          </p:stCondLst>
                                        </p:cTn>
                                        <p:tgtEl>
                                          <p:spTgt spid="46111"/>
                                        </p:tgtEl>
                                        <p:attrNameLst>
                                          <p:attrName>style.visibility</p:attrName>
                                        </p:attrNameLst>
                                      </p:cBhvr>
                                      <p:to>
                                        <p:strVal val="visible"/>
                                      </p:to>
                                    </p:set>
                                    <p:animEffect transition="in" filter="box(in)">
                                      <p:cBhvr>
                                        <p:cTn id="87" dur="500"/>
                                        <p:tgtEl>
                                          <p:spTgt spid="46111"/>
                                        </p:tgtEl>
                                      </p:cBhvr>
                                    </p:animEffect>
                                  </p:childTnLst>
                                </p:cTn>
                              </p:par>
                              <p:par>
                                <p:cTn id="88" presetID="4" presetClass="entr" presetSubtype="16" fill="hold" grpId="0" nodeType="withEffect">
                                  <p:stCondLst>
                                    <p:cond delay="0"/>
                                  </p:stCondLst>
                                  <p:childTnLst>
                                    <p:set>
                                      <p:cBhvr>
                                        <p:cTn id="89" dur="1" fill="hold">
                                          <p:stCondLst>
                                            <p:cond delay="0"/>
                                          </p:stCondLst>
                                        </p:cTn>
                                        <p:tgtEl>
                                          <p:spTgt spid="46112"/>
                                        </p:tgtEl>
                                        <p:attrNameLst>
                                          <p:attrName>style.visibility</p:attrName>
                                        </p:attrNameLst>
                                      </p:cBhvr>
                                      <p:to>
                                        <p:strVal val="visible"/>
                                      </p:to>
                                    </p:set>
                                    <p:animEffect transition="in" filter="box(in)">
                                      <p:cBhvr>
                                        <p:cTn id="90" dur="500"/>
                                        <p:tgtEl>
                                          <p:spTgt spid="46112"/>
                                        </p:tgtEl>
                                      </p:cBhvr>
                                    </p:animEffect>
                                  </p:childTnLst>
                                </p:cTn>
                              </p:par>
                              <p:par>
                                <p:cTn id="91" presetID="4" presetClass="entr" presetSubtype="16" fill="hold" grpId="0" nodeType="withEffect">
                                  <p:stCondLst>
                                    <p:cond delay="0"/>
                                  </p:stCondLst>
                                  <p:childTnLst>
                                    <p:set>
                                      <p:cBhvr>
                                        <p:cTn id="92" dur="1" fill="hold">
                                          <p:stCondLst>
                                            <p:cond delay="0"/>
                                          </p:stCondLst>
                                        </p:cTn>
                                        <p:tgtEl>
                                          <p:spTgt spid="46113"/>
                                        </p:tgtEl>
                                        <p:attrNameLst>
                                          <p:attrName>style.visibility</p:attrName>
                                        </p:attrNameLst>
                                      </p:cBhvr>
                                      <p:to>
                                        <p:strVal val="visible"/>
                                      </p:to>
                                    </p:set>
                                    <p:animEffect transition="in" filter="box(in)">
                                      <p:cBhvr>
                                        <p:cTn id="93" dur="500"/>
                                        <p:tgtEl>
                                          <p:spTgt spid="46113"/>
                                        </p:tgtEl>
                                      </p:cBhvr>
                                    </p:animEffect>
                                  </p:childTnLst>
                                </p:cTn>
                              </p:par>
                              <p:par>
                                <p:cTn id="94" presetID="4" presetClass="entr" presetSubtype="16" fill="hold" grpId="0" nodeType="withEffect">
                                  <p:stCondLst>
                                    <p:cond delay="0"/>
                                  </p:stCondLst>
                                  <p:childTnLst>
                                    <p:set>
                                      <p:cBhvr>
                                        <p:cTn id="95" dur="1" fill="hold">
                                          <p:stCondLst>
                                            <p:cond delay="0"/>
                                          </p:stCondLst>
                                        </p:cTn>
                                        <p:tgtEl>
                                          <p:spTgt spid="46114"/>
                                        </p:tgtEl>
                                        <p:attrNameLst>
                                          <p:attrName>style.visibility</p:attrName>
                                        </p:attrNameLst>
                                      </p:cBhvr>
                                      <p:to>
                                        <p:strVal val="visible"/>
                                      </p:to>
                                    </p:set>
                                    <p:animEffect transition="in" filter="box(in)">
                                      <p:cBhvr>
                                        <p:cTn id="96" dur="500"/>
                                        <p:tgtEl>
                                          <p:spTgt spid="46114"/>
                                        </p:tgtEl>
                                      </p:cBhvr>
                                    </p:animEffect>
                                  </p:childTnLst>
                                </p:cTn>
                              </p:par>
                              <p:par>
                                <p:cTn id="97" presetID="4" presetClass="entr" presetSubtype="16" fill="hold" grpId="0" nodeType="withEffect">
                                  <p:stCondLst>
                                    <p:cond delay="0"/>
                                  </p:stCondLst>
                                  <p:childTnLst>
                                    <p:set>
                                      <p:cBhvr>
                                        <p:cTn id="98" dur="1" fill="hold">
                                          <p:stCondLst>
                                            <p:cond delay="0"/>
                                          </p:stCondLst>
                                        </p:cTn>
                                        <p:tgtEl>
                                          <p:spTgt spid="46115"/>
                                        </p:tgtEl>
                                        <p:attrNameLst>
                                          <p:attrName>style.visibility</p:attrName>
                                        </p:attrNameLst>
                                      </p:cBhvr>
                                      <p:to>
                                        <p:strVal val="visible"/>
                                      </p:to>
                                    </p:set>
                                    <p:animEffect transition="in" filter="box(in)">
                                      <p:cBhvr>
                                        <p:cTn id="99" dur="500"/>
                                        <p:tgtEl>
                                          <p:spTgt spid="46115"/>
                                        </p:tgtEl>
                                      </p:cBhvr>
                                    </p:animEffect>
                                  </p:childTnLst>
                                </p:cTn>
                              </p:par>
                              <p:par>
                                <p:cTn id="100" presetID="4" presetClass="entr" presetSubtype="16" fill="hold" grpId="0" nodeType="withEffect">
                                  <p:stCondLst>
                                    <p:cond delay="0"/>
                                  </p:stCondLst>
                                  <p:childTnLst>
                                    <p:set>
                                      <p:cBhvr>
                                        <p:cTn id="101" dur="1" fill="hold">
                                          <p:stCondLst>
                                            <p:cond delay="0"/>
                                          </p:stCondLst>
                                        </p:cTn>
                                        <p:tgtEl>
                                          <p:spTgt spid="46116"/>
                                        </p:tgtEl>
                                        <p:attrNameLst>
                                          <p:attrName>style.visibility</p:attrName>
                                        </p:attrNameLst>
                                      </p:cBhvr>
                                      <p:to>
                                        <p:strVal val="visible"/>
                                      </p:to>
                                    </p:set>
                                    <p:animEffect transition="in" filter="box(in)">
                                      <p:cBhvr>
                                        <p:cTn id="102" dur="500"/>
                                        <p:tgtEl>
                                          <p:spTgt spid="46116"/>
                                        </p:tgtEl>
                                      </p:cBhvr>
                                    </p:animEffect>
                                  </p:childTnLst>
                                </p:cTn>
                              </p:par>
                              <p:par>
                                <p:cTn id="103" presetID="4" presetClass="entr" presetSubtype="16" fill="hold" grpId="0" nodeType="withEffect">
                                  <p:stCondLst>
                                    <p:cond delay="0"/>
                                  </p:stCondLst>
                                  <p:childTnLst>
                                    <p:set>
                                      <p:cBhvr>
                                        <p:cTn id="104" dur="1" fill="hold">
                                          <p:stCondLst>
                                            <p:cond delay="0"/>
                                          </p:stCondLst>
                                        </p:cTn>
                                        <p:tgtEl>
                                          <p:spTgt spid="46117"/>
                                        </p:tgtEl>
                                        <p:attrNameLst>
                                          <p:attrName>style.visibility</p:attrName>
                                        </p:attrNameLst>
                                      </p:cBhvr>
                                      <p:to>
                                        <p:strVal val="visible"/>
                                      </p:to>
                                    </p:set>
                                    <p:animEffect transition="in" filter="box(in)">
                                      <p:cBhvr>
                                        <p:cTn id="105" dur="500"/>
                                        <p:tgtEl>
                                          <p:spTgt spid="46117"/>
                                        </p:tgtEl>
                                      </p:cBhvr>
                                    </p:animEffect>
                                  </p:childTnLst>
                                </p:cTn>
                              </p:par>
                              <p:par>
                                <p:cTn id="106" presetID="4" presetClass="entr" presetSubtype="16" fill="hold" grpId="0" nodeType="withEffect">
                                  <p:stCondLst>
                                    <p:cond delay="0"/>
                                  </p:stCondLst>
                                  <p:childTnLst>
                                    <p:set>
                                      <p:cBhvr>
                                        <p:cTn id="107" dur="1" fill="hold">
                                          <p:stCondLst>
                                            <p:cond delay="0"/>
                                          </p:stCondLst>
                                        </p:cTn>
                                        <p:tgtEl>
                                          <p:spTgt spid="46118"/>
                                        </p:tgtEl>
                                        <p:attrNameLst>
                                          <p:attrName>style.visibility</p:attrName>
                                        </p:attrNameLst>
                                      </p:cBhvr>
                                      <p:to>
                                        <p:strVal val="visible"/>
                                      </p:to>
                                    </p:set>
                                    <p:animEffect transition="in" filter="box(in)">
                                      <p:cBhvr>
                                        <p:cTn id="108" dur="500"/>
                                        <p:tgtEl>
                                          <p:spTgt spid="46118"/>
                                        </p:tgtEl>
                                      </p:cBhvr>
                                    </p:animEffect>
                                  </p:childTnLst>
                                </p:cTn>
                              </p:par>
                              <p:par>
                                <p:cTn id="109" presetID="4" presetClass="entr" presetSubtype="16" fill="hold" grpId="0" nodeType="withEffect">
                                  <p:stCondLst>
                                    <p:cond delay="0"/>
                                  </p:stCondLst>
                                  <p:childTnLst>
                                    <p:set>
                                      <p:cBhvr>
                                        <p:cTn id="110" dur="1" fill="hold">
                                          <p:stCondLst>
                                            <p:cond delay="0"/>
                                          </p:stCondLst>
                                        </p:cTn>
                                        <p:tgtEl>
                                          <p:spTgt spid="46119"/>
                                        </p:tgtEl>
                                        <p:attrNameLst>
                                          <p:attrName>style.visibility</p:attrName>
                                        </p:attrNameLst>
                                      </p:cBhvr>
                                      <p:to>
                                        <p:strVal val="visible"/>
                                      </p:to>
                                    </p:set>
                                    <p:animEffect transition="in" filter="box(in)">
                                      <p:cBhvr>
                                        <p:cTn id="111" dur="500"/>
                                        <p:tgtEl>
                                          <p:spTgt spid="46119"/>
                                        </p:tgtEl>
                                      </p:cBhvr>
                                    </p:animEffect>
                                  </p:childTnLst>
                                </p:cTn>
                              </p:par>
                              <p:par>
                                <p:cTn id="112" presetID="4" presetClass="entr" presetSubtype="16" fill="hold" grpId="0" nodeType="withEffect">
                                  <p:stCondLst>
                                    <p:cond delay="0"/>
                                  </p:stCondLst>
                                  <p:childTnLst>
                                    <p:set>
                                      <p:cBhvr>
                                        <p:cTn id="113" dur="1" fill="hold">
                                          <p:stCondLst>
                                            <p:cond delay="0"/>
                                          </p:stCondLst>
                                        </p:cTn>
                                        <p:tgtEl>
                                          <p:spTgt spid="46120"/>
                                        </p:tgtEl>
                                        <p:attrNameLst>
                                          <p:attrName>style.visibility</p:attrName>
                                        </p:attrNameLst>
                                      </p:cBhvr>
                                      <p:to>
                                        <p:strVal val="visible"/>
                                      </p:to>
                                    </p:set>
                                    <p:animEffect transition="in" filter="box(in)">
                                      <p:cBhvr>
                                        <p:cTn id="114" dur="500"/>
                                        <p:tgtEl>
                                          <p:spTgt spid="46120"/>
                                        </p:tgtEl>
                                      </p:cBhvr>
                                    </p:animEffect>
                                  </p:childTnLst>
                                </p:cTn>
                              </p:par>
                              <p:par>
                                <p:cTn id="115" presetID="4" presetClass="entr" presetSubtype="16" fill="hold" nodeType="withEffect">
                                  <p:stCondLst>
                                    <p:cond delay="0"/>
                                  </p:stCondLst>
                                  <p:childTnLst>
                                    <p:set>
                                      <p:cBhvr>
                                        <p:cTn id="116" dur="1" fill="hold">
                                          <p:stCondLst>
                                            <p:cond delay="0"/>
                                          </p:stCondLst>
                                        </p:cTn>
                                        <p:tgtEl>
                                          <p:spTgt spid="85466"/>
                                        </p:tgtEl>
                                        <p:attrNameLst>
                                          <p:attrName>style.visibility</p:attrName>
                                        </p:attrNameLst>
                                      </p:cBhvr>
                                      <p:to>
                                        <p:strVal val="visible"/>
                                      </p:to>
                                    </p:set>
                                    <p:animEffect transition="in" filter="box(in)">
                                      <p:cBhvr>
                                        <p:cTn id="117" dur="500"/>
                                        <p:tgtEl>
                                          <p:spTgt spid="85466"/>
                                        </p:tgtEl>
                                      </p:cBhvr>
                                    </p:animEffect>
                                  </p:childTnLst>
                                </p:cTn>
                              </p:par>
                              <p:par>
                                <p:cTn id="118" presetID="4" presetClass="entr" presetSubtype="16" fill="hold" nodeType="withEffect">
                                  <p:stCondLst>
                                    <p:cond delay="0"/>
                                  </p:stCondLst>
                                  <p:childTnLst>
                                    <p:set>
                                      <p:cBhvr>
                                        <p:cTn id="119" dur="1" fill="hold">
                                          <p:stCondLst>
                                            <p:cond delay="0"/>
                                          </p:stCondLst>
                                        </p:cTn>
                                        <p:tgtEl>
                                          <p:spTgt spid="85467"/>
                                        </p:tgtEl>
                                        <p:attrNameLst>
                                          <p:attrName>style.visibility</p:attrName>
                                        </p:attrNameLst>
                                      </p:cBhvr>
                                      <p:to>
                                        <p:strVal val="visible"/>
                                      </p:to>
                                    </p:set>
                                    <p:animEffect transition="in" filter="box(in)">
                                      <p:cBhvr>
                                        <p:cTn id="120" dur="500"/>
                                        <p:tgtEl>
                                          <p:spTgt spid="85467"/>
                                        </p:tgtEl>
                                      </p:cBhvr>
                                    </p:animEffect>
                                  </p:childTnLst>
                                </p:cTn>
                              </p:par>
                              <p:par>
                                <p:cTn id="121" presetID="4" presetClass="entr" presetSubtype="16" fill="hold" grpId="0" nodeType="withEffect">
                                  <p:stCondLst>
                                    <p:cond delay="0"/>
                                  </p:stCondLst>
                                  <p:childTnLst>
                                    <p:set>
                                      <p:cBhvr>
                                        <p:cTn id="122" dur="1" fill="hold">
                                          <p:stCondLst>
                                            <p:cond delay="0"/>
                                          </p:stCondLst>
                                        </p:cTn>
                                        <p:tgtEl>
                                          <p:spTgt spid="1855"/>
                                        </p:tgtEl>
                                        <p:attrNameLst>
                                          <p:attrName>style.visibility</p:attrName>
                                        </p:attrNameLst>
                                      </p:cBhvr>
                                      <p:to>
                                        <p:strVal val="visible"/>
                                      </p:to>
                                    </p:set>
                                    <p:animEffect transition="in" filter="box(in)">
                                      <p:cBhvr>
                                        <p:cTn id="123" dur="500"/>
                                        <p:tgtEl>
                                          <p:spTgt spid="1855"/>
                                        </p:tgtEl>
                                      </p:cBhvr>
                                    </p:animEffect>
                                  </p:childTnLst>
                                </p:cTn>
                              </p:par>
                              <p:par>
                                <p:cTn id="124" presetID="4" presetClass="entr" presetSubtype="16" fill="hold" grpId="0" nodeType="withEffect">
                                  <p:stCondLst>
                                    <p:cond delay="0"/>
                                  </p:stCondLst>
                                  <p:childTnLst>
                                    <p:set>
                                      <p:cBhvr>
                                        <p:cTn id="125" dur="1" fill="hold">
                                          <p:stCondLst>
                                            <p:cond delay="0"/>
                                          </p:stCondLst>
                                        </p:cTn>
                                        <p:tgtEl>
                                          <p:spTgt spid="46128"/>
                                        </p:tgtEl>
                                        <p:attrNameLst>
                                          <p:attrName>style.visibility</p:attrName>
                                        </p:attrNameLst>
                                      </p:cBhvr>
                                      <p:to>
                                        <p:strVal val="visible"/>
                                      </p:to>
                                    </p:set>
                                    <p:animEffect transition="in" filter="box(in)">
                                      <p:cBhvr>
                                        <p:cTn id="126" dur="500"/>
                                        <p:tgtEl>
                                          <p:spTgt spid="46128"/>
                                        </p:tgtEl>
                                      </p:cBhvr>
                                    </p:animEffect>
                                  </p:childTnLst>
                                </p:cTn>
                              </p:par>
                              <p:par>
                                <p:cTn id="127" presetID="4" presetClass="entr" presetSubtype="16" fill="hold" grpId="0" nodeType="withEffect">
                                  <p:stCondLst>
                                    <p:cond delay="0"/>
                                  </p:stCondLst>
                                  <p:childTnLst>
                                    <p:set>
                                      <p:cBhvr>
                                        <p:cTn id="128" dur="1" fill="hold">
                                          <p:stCondLst>
                                            <p:cond delay="0"/>
                                          </p:stCondLst>
                                        </p:cTn>
                                        <p:tgtEl>
                                          <p:spTgt spid="46129"/>
                                        </p:tgtEl>
                                        <p:attrNameLst>
                                          <p:attrName>style.visibility</p:attrName>
                                        </p:attrNameLst>
                                      </p:cBhvr>
                                      <p:to>
                                        <p:strVal val="visible"/>
                                      </p:to>
                                    </p:set>
                                    <p:animEffect transition="in" filter="box(in)">
                                      <p:cBhvr>
                                        <p:cTn id="129" dur="500"/>
                                        <p:tgtEl>
                                          <p:spTgt spid="46129"/>
                                        </p:tgtEl>
                                      </p:cBhvr>
                                    </p:animEffect>
                                  </p:childTnLst>
                                </p:cTn>
                              </p:par>
                              <p:par>
                                <p:cTn id="130" presetID="4" presetClass="entr" presetSubtype="16" fill="hold" grpId="0" nodeType="withEffect">
                                  <p:stCondLst>
                                    <p:cond delay="0"/>
                                  </p:stCondLst>
                                  <p:childTnLst>
                                    <p:set>
                                      <p:cBhvr>
                                        <p:cTn id="131" dur="1" fill="hold">
                                          <p:stCondLst>
                                            <p:cond delay="0"/>
                                          </p:stCondLst>
                                        </p:cTn>
                                        <p:tgtEl>
                                          <p:spTgt spid="46130"/>
                                        </p:tgtEl>
                                        <p:attrNameLst>
                                          <p:attrName>style.visibility</p:attrName>
                                        </p:attrNameLst>
                                      </p:cBhvr>
                                      <p:to>
                                        <p:strVal val="visible"/>
                                      </p:to>
                                    </p:set>
                                    <p:animEffect transition="in" filter="box(in)">
                                      <p:cBhvr>
                                        <p:cTn id="132" dur="500"/>
                                        <p:tgtEl>
                                          <p:spTgt spid="46130"/>
                                        </p:tgtEl>
                                      </p:cBhvr>
                                    </p:animEffect>
                                  </p:childTnLst>
                                </p:cTn>
                              </p:par>
                              <p:par>
                                <p:cTn id="133" presetID="4" presetClass="entr" presetSubtype="16" fill="hold" grpId="0" nodeType="withEffect">
                                  <p:stCondLst>
                                    <p:cond delay="0"/>
                                  </p:stCondLst>
                                  <p:childTnLst>
                                    <p:set>
                                      <p:cBhvr>
                                        <p:cTn id="134" dur="1" fill="hold">
                                          <p:stCondLst>
                                            <p:cond delay="0"/>
                                          </p:stCondLst>
                                        </p:cTn>
                                        <p:tgtEl>
                                          <p:spTgt spid="46131"/>
                                        </p:tgtEl>
                                        <p:attrNameLst>
                                          <p:attrName>style.visibility</p:attrName>
                                        </p:attrNameLst>
                                      </p:cBhvr>
                                      <p:to>
                                        <p:strVal val="visible"/>
                                      </p:to>
                                    </p:set>
                                    <p:animEffect transition="in" filter="box(in)">
                                      <p:cBhvr>
                                        <p:cTn id="135" dur="500"/>
                                        <p:tgtEl>
                                          <p:spTgt spid="46131"/>
                                        </p:tgtEl>
                                      </p:cBhvr>
                                    </p:animEffect>
                                  </p:childTnLst>
                                </p:cTn>
                              </p:par>
                              <p:par>
                                <p:cTn id="136" presetID="4" presetClass="entr" presetSubtype="16" fill="hold" grpId="0" nodeType="withEffect">
                                  <p:stCondLst>
                                    <p:cond delay="0"/>
                                  </p:stCondLst>
                                  <p:childTnLst>
                                    <p:set>
                                      <p:cBhvr>
                                        <p:cTn id="137" dur="1" fill="hold">
                                          <p:stCondLst>
                                            <p:cond delay="0"/>
                                          </p:stCondLst>
                                        </p:cTn>
                                        <p:tgtEl>
                                          <p:spTgt spid="46132"/>
                                        </p:tgtEl>
                                        <p:attrNameLst>
                                          <p:attrName>style.visibility</p:attrName>
                                        </p:attrNameLst>
                                      </p:cBhvr>
                                      <p:to>
                                        <p:strVal val="visible"/>
                                      </p:to>
                                    </p:set>
                                    <p:animEffect transition="in" filter="box(in)">
                                      <p:cBhvr>
                                        <p:cTn id="138" dur="500"/>
                                        <p:tgtEl>
                                          <p:spTgt spid="46132"/>
                                        </p:tgtEl>
                                      </p:cBhvr>
                                    </p:animEffect>
                                  </p:childTnLst>
                                </p:cTn>
                              </p:par>
                              <p:par>
                                <p:cTn id="139" presetID="4" presetClass="entr" presetSubtype="16" fill="hold" grpId="0" nodeType="withEffect">
                                  <p:stCondLst>
                                    <p:cond delay="0"/>
                                  </p:stCondLst>
                                  <p:childTnLst>
                                    <p:set>
                                      <p:cBhvr>
                                        <p:cTn id="140" dur="1" fill="hold">
                                          <p:stCondLst>
                                            <p:cond delay="0"/>
                                          </p:stCondLst>
                                        </p:cTn>
                                        <p:tgtEl>
                                          <p:spTgt spid="46133"/>
                                        </p:tgtEl>
                                        <p:attrNameLst>
                                          <p:attrName>style.visibility</p:attrName>
                                        </p:attrNameLst>
                                      </p:cBhvr>
                                      <p:to>
                                        <p:strVal val="visible"/>
                                      </p:to>
                                    </p:set>
                                    <p:animEffect transition="in" filter="box(in)">
                                      <p:cBhvr>
                                        <p:cTn id="141" dur="500"/>
                                        <p:tgtEl>
                                          <p:spTgt spid="46133"/>
                                        </p:tgtEl>
                                      </p:cBhvr>
                                    </p:animEffect>
                                  </p:childTnLst>
                                </p:cTn>
                              </p:par>
                              <p:par>
                                <p:cTn id="142" presetID="4" presetClass="entr" presetSubtype="16" fill="hold" grpId="0" nodeType="withEffect">
                                  <p:stCondLst>
                                    <p:cond delay="0"/>
                                  </p:stCondLst>
                                  <p:childTnLst>
                                    <p:set>
                                      <p:cBhvr>
                                        <p:cTn id="143" dur="1" fill="hold">
                                          <p:stCondLst>
                                            <p:cond delay="0"/>
                                          </p:stCondLst>
                                        </p:cTn>
                                        <p:tgtEl>
                                          <p:spTgt spid="46134"/>
                                        </p:tgtEl>
                                        <p:attrNameLst>
                                          <p:attrName>style.visibility</p:attrName>
                                        </p:attrNameLst>
                                      </p:cBhvr>
                                      <p:to>
                                        <p:strVal val="visible"/>
                                      </p:to>
                                    </p:set>
                                    <p:animEffect transition="in" filter="box(in)">
                                      <p:cBhvr>
                                        <p:cTn id="144" dur="500"/>
                                        <p:tgtEl>
                                          <p:spTgt spid="46134"/>
                                        </p:tgtEl>
                                      </p:cBhvr>
                                    </p:animEffect>
                                  </p:childTnLst>
                                </p:cTn>
                              </p:par>
                              <p:par>
                                <p:cTn id="145" presetID="4" presetClass="entr" presetSubtype="16" fill="hold" grpId="0" nodeType="withEffect">
                                  <p:stCondLst>
                                    <p:cond delay="0"/>
                                  </p:stCondLst>
                                  <p:childTnLst>
                                    <p:set>
                                      <p:cBhvr>
                                        <p:cTn id="146" dur="1" fill="hold">
                                          <p:stCondLst>
                                            <p:cond delay="0"/>
                                          </p:stCondLst>
                                        </p:cTn>
                                        <p:tgtEl>
                                          <p:spTgt spid="1808"/>
                                        </p:tgtEl>
                                        <p:attrNameLst>
                                          <p:attrName>style.visibility</p:attrName>
                                        </p:attrNameLst>
                                      </p:cBhvr>
                                      <p:to>
                                        <p:strVal val="visible"/>
                                      </p:to>
                                    </p:set>
                                    <p:animEffect transition="in" filter="box(in)">
                                      <p:cBhvr>
                                        <p:cTn id="147" dur="500"/>
                                        <p:tgtEl>
                                          <p:spTgt spid="1808"/>
                                        </p:tgtEl>
                                      </p:cBhvr>
                                    </p:animEffect>
                                  </p:childTnLst>
                                </p:cTn>
                              </p:par>
                              <p:par>
                                <p:cTn id="148" presetID="4" presetClass="entr" presetSubtype="16" fill="hold" nodeType="withEffect">
                                  <p:stCondLst>
                                    <p:cond delay="0"/>
                                  </p:stCondLst>
                                  <p:childTnLst>
                                    <p:set>
                                      <p:cBhvr>
                                        <p:cTn id="149" dur="1" fill="hold">
                                          <p:stCondLst>
                                            <p:cond delay="0"/>
                                          </p:stCondLst>
                                        </p:cTn>
                                        <p:tgtEl>
                                          <p:spTgt spid="18"/>
                                        </p:tgtEl>
                                        <p:attrNameLst>
                                          <p:attrName>style.visibility</p:attrName>
                                        </p:attrNameLst>
                                      </p:cBhvr>
                                      <p:to>
                                        <p:strVal val="visible"/>
                                      </p:to>
                                    </p:set>
                                    <p:animEffect transition="in" filter="box(in)">
                                      <p:cBhvr>
                                        <p:cTn id="150" dur="500"/>
                                        <p:tgtEl>
                                          <p:spTgt spid="18"/>
                                        </p:tgtEl>
                                      </p:cBhvr>
                                    </p:animEffec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5" presetClass="entr" presetSubtype="10" fill="hold" grpId="0" nodeType="clickEffect">
                                  <p:stCondLst>
                                    <p:cond delay="0"/>
                                  </p:stCondLst>
                                  <p:childTnLst>
                                    <p:set>
                                      <p:cBhvr>
                                        <p:cTn id="154" dur="1" fill="hold">
                                          <p:stCondLst>
                                            <p:cond delay="0"/>
                                          </p:stCondLst>
                                        </p:cTn>
                                        <p:tgtEl>
                                          <p:spTgt spid="31755">
                                            <p:txEl>
                                              <p:pRg st="0" end="0"/>
                                            </p:txEl>
                                          </p:spTgt>
                                        </p:tgtEl>
                                        <p:attrNameLst>
                                          <p:attrName>style.visibility</p:attrName>
                                        </p:attrNameLst>
                                      </p:cBhvr>
                                      <p:to>
                                        <p:strVal val="visible"/>
                                      </p:to>
                                    </p:set>
                                    <p:animEffect transition="in" filter="checkerboard(across)">
                                      <p:cBhvr>
                                        <p:cTn id="155" dur="500"/>
                                        <p:tgtEl>
                                          <p:spTgt spid="31755">
                                            <p:txEl>
                                              <p:pRg st="0" end="0"/>
                                            </p:txEl>
                                          </p:spTgt>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5" presetClass="entr" presetSubtype="10" fill="hold" grpId="0" nodeType="clickEffect">
                                  <p:stCondLst>
                                    <p:cond delay="0"/>
                                  </p:stCondLst>
                                  <p:childTnLst>
                                    <p:set>
                                      <p:cBhvr>
                                        <p:cTn id="159" dur="1" fill="hold">
                                          <p:stCondLst>
                                            <p:cond delay="0"/>
                                          </p:stCondLst>
                                        </p:cTn>
                                        <p:tgtEl>
                                          <p:spTgt spid="31755">
                                            <p:txEl>
                                              <p:pRg st="1" end="1"/>
                                            </p:txEl>
                                          </p:spTgt>
                                        </p:tgtEl>
                                        <p:attrNameLst>
                                          <p:attrName>style.visibility</p:attrName>
                                        </p:attrNameLst>
                                      </p:cBhvr>
                                      <p:to>
                                        <p:strVal val="visible"/>
                                      </p:to>
                                    </p:set>
                                    <p:animEffect transition="in" filter="checkerboard(across)">
                                      <p:cBhvr>
                                        <p:cTn id="160" dur="500"/>
                                        <p:tgtEl>
                                          <p:spTgt spid="31755">
                                            <p:txEl>
                                              <p:pRg st="1" end="1"/>
                                            </p:txEl>
                                          </p:spTgt>
                                        </p:tgtEl>
                                      </p:cBhvr>
                                    </p:animEffec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5" presetClass="entr" presetSubtype="10" fill="hold" grpId="0" nodeType="clickEffect">
                                  <p:stCondLst>
                                    <p:cond delay="0"/>
                                  </p:stCondLst>
                                  <p:childTnLst>
                                    <p:set>
                                      <p:cBhvr>
                                        <p:cTn id="164" dur="1" fill="hold">
                                          <p:stCondLst>
                                            <p:cond delay="0"/>
                                          </p:stCondLst>
                                        </p:cTn>
                                        <p:tgtEl>
                                          <p:spTgt spid="31755">
                                            <p:txEl>
                                              <p:pRg st="2" end="2"/>
                                            </p:txEl>
                                          </p:spTgt>
                                        </p:tgtEl>
                                        <p:attrNameLst>
                                          <p:attrName>style.visibility</p:attrName>
                                        </p:attrNameLst>
                                      </p:cBhvr>
                                      <p:to>
                                        <p:strVal val="visible"/>
                                      </p:to>
                                    </p:set>
                                    <p:animEffect transition="in" filter="checkerboard(across)">
                                      <p:cBhvr>
                                        <p:cTn id="165" dur="500"/>
                                        <p:tgtEl>
                                          <p:spTgt spid="31755">
                                            <p:txEl>
                                              <p:pRg st="2" end="2"/>
                                            </p:txEl>
                                          </p:spTgt>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5" presetClass="entr" presetSubtype="10" fill="hold" grpId="0" nodeType="clickEffect">
                                  <p:stCondLst>
                                    <p:cond delay="0"/>
                                  </p:stCondLst>
                                  <p:childTnLst>
                                    <p:set>
                                      <p:cBhvr>
                                        <p:cTn id="169" dur="1" fill="hold">
                                          <p:stCondLst>
                                            <p:cond delay="0"/>
                                          </p:stCondLst>
                                        </p:cTn>
                                        <p:tgtEl>
                                          <p:spTgt spid="31755">
                                            <p:txEl>
                                              <p:pRg st="3" end="3"/>
                                            </p:txEl>
                                          </p:spTgt>
                                        </p:tgtEl>
                                        <p:attrNameLst>
                                          <p:attrName>style.visibility</p:attrName>
                                        </p:attrNameLst>
                                      </p:cBhvr>
                                      <p:to>
                                        <p:strVal val="visible"/>
                                      </p:to>
                                    </p:set>
                                    <p:animEffect transition="in" filter="checkerboard(across)">
                                      <p:cBhvr>
                                        <p:cTn id="170" dur="500"/>
                                        <p:tgtEl>
                                          <p:spTgt spid="31755">
                                            <p:txEl>
                                              <p:pRg st="3" end="3"/>
                                            </p:txEl>
                                          </p:spTgt>
                                        </p:tgtEl>
                                      </p:cBhvr>
                                    </p:animEffec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5" presetClass="entr" presetSubtype="10" fill="hold" grpId="0" nodeType="clickEffect">
                                  <p:stCondLst>
                                    <p:cond delay="0"/>
                                  </p:stCondLst>
                                  <p:childTnLst>
                                    <p:set>
                                      <p:cBhvr>
                                        <p:cTn id="174" dur="1" fill="hold">
                                          <p:stCondLst>
                                            <p:cond delay="0"/>
                                          </p:stCondLst>
                                        </p:cTn>
                                        <p:tgtEl>
                                          <p:spTgt spid="31755">
                                            <p:txEl>
                                              <p:pRg st="4" end="4"/>
                                            </p:txEl>
                                          </p:spTgt>
                                        </p:tgtEl>
                                        <p:attrNameLst>
                                          <p:attrName>style.visibility</p:attrName>
                                        </p:attrNameLst>
                                      </p:cBhvr>
                                      <p:to>
                                        <p:strVal val="visible"/>
                                      </p:to>
                                    </p:set>
                                    <p:animEffect transition="in" filter="checkerboard(across)">
                                      <p:cBhvr>
                                        <p:cTn id="175" dur="500"/>
                                        <p:tgtEl>
                                          <p:spTgt spid="31755">
                                            <p:txEl>
                                              <p:pRg st="4" end="4"/>
                                            </p:txEl>
                                          </p:spTgt>
                                        </p:tgtEl>
                                      </p:cBhvr>
                                    </p:animEffect>
                                  </p:childTnLst>
                                </p:cTn>
                              </p:par>
                              <p:par>
                                <p:cTn id="176" presetID="4" presetClass="entr" presetSubtype="16" fill="hold" nodeType="withEffect">
                                  <p:stCondLst>
                                    <p:cond delay="0"/>
                                  </p:stCondLst>
                                  <p:childTnLst>
                                    <p:set>
                                      <p:cBhvr>
                                        <p:cTn id="177" dur="1" fill="hold">
                                          <p:stCondLst>
                                            <p:cond delay="0"/>
                                          </p:stCondLst>
                                        </p:cTn>
                                        <p:tgtEl>
                                          <p:spTgt spid="31744"/>
                                        </p:tgtEl>
                                        <p:attrNameLst>
                                          <p:attrName>style.visibility</p:attrName>
                                        </p:attrNameLst>
                                      </p:cBhvr>
                                      <p:to>
                                        <p:strVal val="visible"/>
                                      </p:to>
                                    </p:set>
                                    <p:animEffect transition="in" filter="box(in)">
                                      <p:cBhvr>
                                        <p:cTn id="178" dur="500"/>
                                        <p:tgtEl>
                                          <p:spTgt spid="31744"/>
                                        </p:tgtEl>
                                      </p:cBhvr>
                                    </p:animEffect>
                                  </p:childTnLst>
                                </p:cTn>
                              </p:par>
                              <p:par>
                                <p:cTn id="179" presetID="4" presetClass="entr" presetSubtype="16" fill="hold" nodeType="withEffect">
                                  <p:stCondLst>
                                    <p:cond delay="0"/>
                                  </p:stCondLst>
                                  <p:childTnLst>
                                    <p:set>
                                      <p:cBhvr>
                                        <p:cTn id="180" dur="1" fill="hold">
                                          <p:stCondLst>
                                            <p:cond delay="0"/>
                                          </p:stCondLst>
                                        </p:cTn>
                                        <p:tgtEl>
                                          <p:spTgt spid="31745"/>
                                        </p:tgtEl>
                                        <p:attrNameLst>
                                          <p:attrName>style.visibility</p:attrName>
                                        </p:attrNameLst>
                                      </p:cBhvr>
                                      <p:to>
                                        <p:strVal val="visible"/>
                                      </p:to>
                                    </p:set>
                                    <p:animEffect transition="in" filter="box(in)">
                                      <p:cBhvr>
                                        <p:cTn id="181" dur="500"/>
                                        <p:tgtEl>
                                          <p:spTgt spid="31745"/>
                                        </p:tgtEl>
                                      </p:cBhvr>
                                    </p:animEffect>
                                  </p:childTnLst>
                                </p:cTn>
                              </p:par>
                              <p:par>
                                <p:cTn id="182" presetID="4" presetClass="entr" presetSubtype="16" fill="hold" grpId="0" nodeType="withEffect">
                                  <p:stCondLst>
                                    <p:cond delay="0"/>
                                  </p:stCondLst>
                                  <p:childTnLst>
                                    <p:set>
                                      <p:cBhvr>
                                        <p:cTn id="183" dur="1" fill="hold">
                                          <p:stCondLst>
                                            <p:cond delay="0"/>
                                          </p:stCondLst>
                                        </p:cTn>
                                        <p:tgtEl>
                                          <p:spTgt spid="530"/>
                                        </p:tgtEl>
                                        <p:attrNameLst>
                                          <p:attrName>style.visibility</p:attrName>
                                        </p:attrNameLst>
                                      </p:cBhvr>
                                      <p:to>
                                        <p:strVal val="visible"/>
                                      </p:to>
                                    </p:set>
                                    <p:animEffect transition="in" filter="box(in)">
                                      <p:cBhvr>
                                        <p:cTn id="184" dur="500"/>
                                        <p:tgtEl>
                                          <p:spTgt spid="530"/>
                                        </p:tgtEl>
                                      </p:cBhvr>
                                    </p:animEffect>
                                  </p:childTnLst>
                                </p:cTn>
                              </p:par>
                              <p:par>
                                <p:cTn id="185" presetID="4" presetClass="entr" presetSubtype="16" fill="hold" grpId="0" nodeType="withEffect">
                                  <p:stCondLst>
                                    <p:cond delay="0"/>
                                  </p:stCondLst>
                                  <p:childTnLst>
                                    <p:set>
                                      <p:cBhvr>
                                        <p:cTn id="186" dur="1" fill="hold">
                                          <p:stCondLst>
                                            <p:cond delay="0"/>
                                          </p:stCondLst>
                                        </p:cTn>
                                        <p:tgtEl>
                                          <p:spTgt spid="531"/>
                                        </p:tgtEl>
                                        <p:attrNameLst>
                                          <p:attrName>style.visibility</p:attrName>
                                        </p:attrNameLst>
                                      </p:cBhvr>
                                      <p:to>
                                        <p:strVal val="visible"/>
                                      </p:to>
                                    </p:set>
                                    <p:animEffect transition="in" filter="box(in)">
                                      <p:cBhvr>
                                        <p:cTn id="187" dur="500"/>
                                        <p:tgtEl>
                                          <p:spTgt spid="531"/>
                                        </p:tgtEl>
                                      </p:cBhvr>
                                    </p:animEffect>
                                  </p:childTnLst>
                                </p:cTn>
                              </p:par>
                              <p:par>
                                <p:cTn id="188" presetID="4" presetClass="entr" presetSubtype="16" fill="hold" grpId="0" nodeType="withEffect">
                                  <p:stCondLst>
                                    <p:cond delay="0"/>
                                  </p:stCondLst>
                                  <p:childTnLst>
                                    <p:set>
                                      <p:cBhvr>
                                        <p:cTn id="189" dur="1" fill="hold">
                                          <p:stCondLst>
                                            <p:cond delay="0"/>
                                          </p:stCondLst>
                                        </p:cTn>
                                        <p:tgtEl>
                                          <p:spTgt spid="532"/>
                                        </p:tgtEl>
                                        <p:attrNameLst>
                                          <p:attrName>style.visibility</p:attrName>
                                        </p:attrNameLst>
                                      </p:cBhvr>
                                      <p:to>
                                        <p:strVal val="visible"/>
                                      </p:to>
                                    </p:set>
                                    <p:animEffect transition="in" filter="box(in)">
                                      <p:cBhvr>
                                        <p:cTn id="190" dur="500"/>
                                        <p:tgtEl>
                                          <p:spTgt spid="532"/>
                                        </p:tgtEl>
                                      </p:cBhvr>
                                    </p:animEffect>
                                  </p:childTnLst>
                                </p:cTn>
                              </p:par>
                              <p:par>
                                <p:cTn id="191" presetID="4" presetClass="entr" presetSubtype="16" fill="hold" grpId="0" nodeType="withEffect">
                                  <p:stCondLst>
                                    <p:cond delay="0"/>
                                  </p:stCondLst>
                                  <p:childTnLst>
                                    <p:set>
                                      <p:cBhvr>
                                        <p:cTn id="192" dur="1" fill="hold">
                                          <p:stCondLst>
                                            <p:cond delay="0"/>
                                          </p:stCondLst>
                                        </p:cTn>
                                        <p:tgtEl>
                                          <p:spTgt spid="533"/>
                                        </p:tgtEl>
                                        <p:attrNameLst>
                                          <p:attrName>style.visibility</p:attrName>
                                        </p:attrNameLst>
                                      </p:cBhvr>
                                      <p:to>
                                        <p:strVal val="visible"/>
                                      </p:to>
                                    </p:set>
                                    <p:animEffect transition="in" filter="box(in)">
                                      <p:cBhvr>
                                        <p:cTn id="193" dur="500"/>
                                        <p:tgtEl>
                                          <p:spTgt spid="533"/>
                                        </p:tgtEl>
                                      </p:cBhvr>
                                    </p:animEffect>
                                  </p:childTnLst>
                                </p:cTn>
                              </p:par>
                              <p:par>
                                <p:cTn id="194" presetID="4" presetClass="entr" presetSubtype="16" fill="hold" grpId="0" nodeType="withEffect">
                                  <p:stCondLst>
                                    <p:cond delay="0"/>
                                  </p:stCondLst>
                                  <p:childTnLst>
                                    <p:set>
                                      <p:cBhvr>
                                        <p:cTn id="195" dur="1" fill="hold">
                                          <p:stCondLst>
                                            <p:cond delay="0"/>
                                          </p:stCondLst>
                                        </p:cTn>
                                        <p:tgtEl>
                                          <p:spTgt spid="534"/>
                                        </p:tgtEl>
                                        <p:attrNameLst>
                                          <p:attrName>style.visibility</p:attrName>
                                        </p:attrNameLst>
                                      </p:cBhvr>
                                      <p:to>
                                        <p:strVal val="visible"/>
                                      </p:to>
                                    </p:set>
                                    <p:animEffect transition="in" filter="box(in)">
                                      <p:cBhvr>
                                        <p:cTn id="196" dur="500"/>
                                        <p:tgtEl>
                                          <p:spTgt spid="534"/>
                                        </p:tgtEl>
                                      </p:cBhvr>
                                    </p:animEffect>
                                  </p:childTnLst>
                                </p:cTn>
                              </p:par>
                              <p:par>
                                <p:cTn id="197" presetID="4" presetClass="entr" presetSubtype="16" fill="hold" grpId="0" nodeType="withEffect">
                                  <p:stCondLst>
                                    <p:cond delay="0"/>
                                  </p:stCondLst>
                                  <p:childTnLst>
                                    <p:set>
                                      <p:cBhvr>
                                        <p:cTn id="198" dur="1" fill="hold">
                                          <p:stCondLst>
                                            <p:cond delay="0"/>
                                          </p:stCondLst>
                                        </p:cTn>
                                        <p:tgtEl>
                                          <p:spTgt spid="535"/>
                                        </p:tgtEl>
                                        <p:attrNameLst>
                                          <p:attrName>style.visibility</p:attrName>
                                        </p:attrNameLst>
                                      </p:cBhvr>
                                      <p:to>
                                        <p:strVal val="visible"/>
                                      </p:to>
                                    </p:set>
                                    <p:animEffect transition="in" filter="box(in)">
                                      <p:cBhvr>
                                        <p:cTn id="199" dur="500"/>
                                        <p:tgtEl>
                                          <p:spTgt spid="535"/>
                                        </p:tgtEl>
                                      </p:cBhvr>
                                    </p:animEffect>
                                  </p:childTnLst>
                                </p:cTn>
                              </p:par>
                              <p:par>
                                <p:cTn id="200" presetID="4" presetClass="entr" presetSubtype="16" fill="hold" grpId="0" nodeType="withEffect">
                                  <p:stCondLst>
                                    <p:cond delay="0"/>
                                  </p:stCondLst>
                                  <p:childTnLst>
                                    <p:set>
                                      <p:cBhvr>
                                        <p:cTn id="201" dur="1" fill="hold">
                                          <p:stCondLst>
                                            <p:cond delay="0"/>
                                          </p:stCondLst>
                                        </p:cTn>
                                        <p:tgtEl>
                                          <p:spTgt spid="536"/>
                                        </p:tgtEl>
                                        <p:attrNameLst>
                                          <p:attrName>style.visibility</p:attrName>
                                        </p:attrNameLst>
                                      </p:cBhvr>
                                      <p:to>
                                        <p:strVal val="visible"/>
                                      </p:to>
                                    </p:set>
                                    <p:animEffect transition="in" filter="box(in)">
                                      <p:cBhvr>
                                        <p:cTn id="202" dur="500"/>
                                        <p:tgtEl>
                                          <p:spTgt spid="536"/>
                                        </p:tgtEl>
                                      </p:cBhvr>
                                    </p:animEffect>
                                  </p:childTnLst>
                                </p:cTn>
                              </p:par>
                              <p:par>
                                <p:cTn id="203" presetID="4" presetClass="entr" presetSubtype="16" fill="hold" grpId="0" nodeType="withEffect">
                                  <p:stCondLst>
                                    <p:cond delay="0"/>
                                  </p:stCondLst>
                                  <p:childTnLst>
                                    <p:set>
                                      <p:cBhvr>
                                        <p:cTn id="204" dur="1" fill="hold">
                                          <p:stCondLst>
                                            <p:cond delay="0"/>
                                          </p:stCondLst>
                                        </p:cTn>
                                        <p:tgtEl>
                                          <p:spTgt spid="537"/>
                                        </p:tgtEl>
                                        <p:attrNameLst>
                                          <p:attrName>style.visibility</p:attrName>
                                        </p:attrNameLst>
                                      </p:cBhvr>
                                      <p:to>
                                        <p:strVal val="visible"/>
                                      </p:to>
                                    </p:set>
                                    <p:animEffect transition="in" filter="box(in)">
                                      <p:cBhvr>
                                        <p:cTn id="205" dur="500"/>
                                        <p:tgtEl>
                                          <p:spTgt spid="537"/>
                                        </p:tgtEl>
                                      </p:cBhvr>
                                    </p:animEffect>
                                  </p:childTnLst>
                                </p:cTn>
                              </p:par>
                              <p:par>
                                <p:cTn id="206" presetID="4" presetClass="entr" presetSubtype="16" fill="hold" grpId="0" nodeType="withEffect">
                                  <p:stCondLst>
                                    <p:cond delay="0"/>
                                  </p:stCondLst>
                                  <p:childTnLst>
                                    <p:set>
                                      <p:cBhvr>
                                        <p:cTn id="207" dur="1" fill="hold">
                                          <p:stCondLst>
                                            <p:cond delay="0"/>
                                          </p:stCondLst>
                                        </p:cTn>
                                        <p:tgtEl>
                                          <p:spTgt spid="538"/>
                                        </p:tgtEl>
                                        <p:attrNameLst>
                                          <p:attrName>style.visibility</p:attrName>
                                        </p:attrNameLst>
                                      </p:cBhvr>
                                      <p:to>
                                        <p:strVal val="visible"/>
                                      </p:to>
                                    </p:set>
                                    <p:animEffect transition="in" filter="box(in)">
                                      <p:cBhvr>
                                        <p:cTn id="208" dur="500"/>
                                        <p:tgtEl>
                                          <p:spTgt spid="538"/>
                                        </p:tgtEl>
                                      </p:cBhvr>
                                    </p:animEffect>
                                  </p:childTnLst>
                                </p:cTn>
                              </p:par>
                              <p:par>
                                <p:cTn id="209" presetID="4" presetClass="entr" presetSubtype="16" fill="hold" grpId="0" nodeType="withEffect">
                                  <p:stCondLst>
                                    <p:cond delay="0"/>
                                  </p:stCondLst>
                                  <p:childTnLst>
                                    <p:set>
                                      <p:cBhvr>
                                        <p:cTn id="210" dur="1" fill="hold">
                                          <p:stCondLst>
                                            <p:cond delay="0"/>
                                          </p:stCondLst>
                                        </p:cTn>
                                        <p:tgtEl>
                                          <p:spTgt spid="539"/>
                                        </p:tgtEl>
                                        <p:attrNameLst>
                                          <p:attrName>style.visibility</p:attrName>
                                        </p:attrNameLst>
                                      </p:cBhvr>
                                      <p:to>
                                        <p:strVal val="visible"/>
                                      </p:to>
                                    </p:set>
                                    <p:animEffect transition="in" filter="box(in)">
                                      <p:cBhvr>
                                        <p:cTn id="211" dur="500"/>
                                        <p:tgtEl>
                                          <p:spTgt spid="539"/>
                                        </p:tgtEl>
                                      </p:cBhvr>
                                    </p:animEffect>
                                  </p:childTnLst>
                                </p:cTn>
                              </p:par>
                              <p:par>
                                <p:cTn id="212" presetID="4" presetClass="entr" presetSubtype="16" fill="hold" grpId="0" nodeType="withEffect">
                                  <p:stCondLst>
                                    <p:cond delay="0"/>
                                  </p:stCondLst>
                                  <p:childTnLst>
                                    <p:set>
                                      <p:cBhvr>
                                        <p:cTn id="213" dur="1" fill="hold">
                                          <p:stCondLst>
                                            <p:cond delay="0"/>
                                          </p:stCondLst>
                                        </p:cTn>
                                        <p:tgtEl>
                                          <p:spTgt spid="540"/>
                                        </p:tgtEl>
                                        <p:attrNameLst>
                                          <p:attrName>style.visibility</p:attrName>
                                        </p:attrNameLst>
                                      </p:cBhvr>
                                      <p:to>
                                        <p:strVal val="visible"/>
                                      </p:to>
                                    </p:set>
                                    <p:animEffect transition="in" filter="box(in)">
                                      <p:cBhvr>
                                        <p:cTn id="214" dur="500"/>
                                        <p:tgtEl>
                                          <p:spTgt spid="540"/>
                                        </p:tgtEl>
                                      </p:cBhvr>
                                    </p:animEffect>
                                  </p:childTnLst>
                                </p:cTn>
                              </p:par>
                              <p:par>
                                <p:cTn id="215" presetID="4" presetClass="entr" presetSubtype="16" fill="hold" grpId="0" nodeType="withEffect">
                                  <p:stCondLst>
                                    <p:cond delay="0"/>
                                  </p:stCondLst>
                                  <p:childTnLst>
                                    <p:set>
                                      <p:cBhvr>
                                        <p:cTn id="216" dur="1" fill="hold">
                                          <p:stCondLst>
                                            <p:cond delay="0"/>
                                          </p:stCondLst>
                                        </p:cTn>
                                        <p:tgtEl>
                                          <p:spTgt spid="541"/>
                                        </p:tgtEl>
                                        <p:attrNameLst>
                                          <p:attrName>style.visibility</p:attrName>
                                        </p:attrNameLst>
                                      </p:cBhvr>
                                      <p:to>
                                        <p:strVal val="visible"/>
                                      </p:to>
                                    </p:set>
                                    <p:animEffect transition="in" filter="box(in)">
                                      <p:cBhvr>
                                        <p:cTn id="217" dur="500"/>
                                        <p:tgtEl>
                                          <p:spTgt spid="541"/>
                                        </p:tgtEl>
                                      </p:cBhvr>
                                    </p:animEffect>
                                  </p:childTnLst>
                                </p:cTn>
                              </p:par>
                            </p:childTnLst>
                          </p:cTn>
                        </p:par>
                      </p:childTnLst>
                    </p:cTn>
                  </p:par>
                  <p:par>
                    <p:cTn id="218" fill="hold">
                      <p:stCondLst>
                        <p:cond delay="indefinite"/>
                      </p:stCondLst>
                      <p:childTnLst>
                        <p:par>
                          <p:cTn id="219" fill="hold">
                            <p:stCondLst>
                              <p:cond delay="0"/>
                            </p:stCondLst>
                            <p:childTnLst>
                              <p:par>
                                <p:cTn id="220" presetID="8" presetClass="entr" presetSubtype="16" fill="hold" grpId="0" nodeType="clickEffect">
                                  <p:stCondLst>
                                    <p:cond delay="0"/>
                                  </p:stCondLst>
                                  <p:childTnLst>
                                    <p:set>
                                      <p:cBhvr>
                                        <p:cTn id="221" dur="1" fill="hold">
                                          <p:stCondLst>
                                            <p:cond delay="0"/>
                                          </p:stCondLst>
                                        </p:cTn>
                                        <p:tgtEl>
                                          <p:spTgt spid="542"/>
                                        </p:tgtEl>
                                        <p:attrNameLst>
                                          <p:attrName>style.visibility</p:attrName>
                                        </p:attrNameLst>
                                      </p:cBhvr>
                                      <p:to>
                                        <p:strVal val="visible"/>
                                      </p:to>
                                    </p:set>
                                    <p:animEffect transition="in" filter="diamond(in)">
                                      <p:cBhvr>
                                        <p:cTn id="222" dur="1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animBg="1"/>
      <p:bldP spid="46084" grpId="0"/>
      <p:bldP spid="46085" grpId="0"/>
      <p:bldP spid="31755" grpId="0" build="p"/>
      <p:bldP spid="46088" grpId="0"/>
      <p:bldP spid="46089" grpId="0"/>
      <p:bldP spid="46091" grpId="0" animBg="1"/>
      <p:bldP spid="46092" grpId="0" animBg="1"/>
      <p:bldP spid="46093" grpId="0" animBg="1"/>
      <p:bldP spid="46094" grpId="0" animBg="1"/>
      <p:bldP spid="46095" grpId="0" animBg="1"/>
      <p:bldP spid="46096" grpId="0" animBg="1"/>
      <p:bldP spid="46097" grpId="0" animBg="1"/>
      <p:bldP spid="46102" grpId="0" animBg="1"/>
      <p:bldP spid="46103" grpId="0" animBg="1"/>
      <p:bldP spid="46104" grpId="0" animBg="1"/>
      <p:bldP spid="46105" grpId="0" animBg="1"/>
      <p:bldP spid="46106" grpId="0" animBg="1"/>
      <p:bldP spid="46107" grpId="0" animBg="1"/>
      <p:bldP spid="46108" grpId="0" animBg="1"/>
      <p:bldP spid="46109" grpId="0" animBg="1"/>
      <p:bldP spid="46110" grpId="0" animBg="1"/>
      <p:bldP spid="46111" grpId="0" animBg="1"/>
      <p:bldP spid="46112" grpId="0" animBg="1"/>
      <p:bldP spid="46113" grpId="0" animBg="1"/>
      <p:bldP spid="46114" grpId="0" animBg="1"/>
      <p:bldP spid="46115" grpId="0" animBg="1"/>
      <p:bldP spid="46116" grpId="0" animBg="1"/>
      <p:bldP spid="46117" grpId="0" animBg="1"/>
      <p:bldP spid="46118" grpId="0" animBg="1"/>
      <p:bldP spid="46119" grpId="0" animBg="1"/>
      <p:bldP spid="46120" grpId="0" animBg="1"/>
      <p:bldP spid="1806" grpId="0" animBg="1"/>
      <p:bldP spid="1807" grpId="0" animBg="1"/>
      <p:bldP spid="1808" grpId="0" animBg="1"/>
      <p:bldP spid="1855" grpId="0" animBg="1"/>
      <p:bldP spid="46128" grpId="0" animBg="1"/>
      <p:bldP spid="46129" grpId="0" animBg="1"/>
      <p:bldP spid="46130" grpId="0" animBg="1"/>
      <p:bldP spid="46131" grpId="0" animBg="1"/>
      <p:bldP spid="46132" grpId="0" animBg="1"/>
      <p:bldP spid="46133" grpId="0" animBg="1"/>
      <p:bldP spid="46134"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100254" y="240378"/>
            <a:ext cx="7084616" cy="543739"/>
          </a:xfrm>
          <a:prstGeom prst="rect">
            <a:avLst/>
          </a:prstGeom>
          <a:solidFill>
            <a:srgbClr val="FFFFFF"/>
          </a:solidFill>
          <a:ln w="19050">
            <a:solidFill>
              <a:srgbClr val="FFC000"/>
            </a:solidFill>
            <a:miter lim="800000"/>
            <a:headEnd/>
            <a:tailEnd/>
          </a:ln>
        </p:spPr>
        <p:style>
          <a:lnRef idx="0">
            <a:schemeClr val="accent4"/>
          </a:lnRef>
          <a:fillRef idx="3">
            <a:schemeClr val="accent4"/>
          </a:fillRef>
          <a:effectRef idx="3">
            <a:schemeClr val="accent4"/>
          </a:effectRef>
          <a:fontRef idx="minor">
            <a:schemeClr val="lt1"/>
          </a:fontRef>
        </p:style>
        <p:txBody>
          <a:bodyPr wrap="square" anchor="ctr">
            <a:spAutoFit/>
          </a:bodyPr>
          <a:lstStyle/>
          <a:p>
            <a:pPr eaLnBrk="0" hangingPunct="0">
              <a:lnSpc>
                <a:spcPct val="90000"/>
              </a:lnSpc>
              <a:spcBef>
                <a:spcPct val="25000"/>
              </a:spcBef>
              <a:spcAft>
                <a:spcPct val="5000"/>
              </a:spcAft>
              <a:defRPr/>
            </a:pPr>
            <a:r>
              <a:rPr lang="es-ES_tradnl" sz="3200" b="1" dirty="0" smtClean="0">
                <a:solidFill>
                  <a:srgbClr val="FF0000"/>
                </a:solidFill>
                <a:latin typeface="Calibri" pitchFamily="34" charset="0"/>
              </a:rPr>
              <a:t>Las clave para una buena fertilización...</a:t>
            </a:r>
            <a:endParaRPr lang="es-ES_tradnl" sz="3200" b="1" dirty="0">
              <a:solidFill>
                <a:srgbClr val="FF0000"/>
              </a:solidFill>
              <a:latin typeface="Calibri" pitchFamily="34" charset="0"/>
            </a:endParaRPr>
          </a:p>
        </p:txBody>
      </p:sp>
      <p:sp>
        <p:nvSpPr>
          <p:cNvPr id="18" name="17 Elipse"/>
          <p:cNvSpPr/>
          <p:nvPr/>
        </p:nvSpPr>
        <p:spPr>
          <a:xfrm>
            <a:off x="2687638" y="1628775"/>
            <a:ext cx="4048125" cy="1295400"/>
          </a:xfrm>
          <a:prstGeom prst="ellipse">
            <a:avLst/>
          </a:prstGeom>
          <a:noFill/>
        </p:spPr>
        <p:style>
          <a:lnRef idx="0">
            <a:schemeClr val="dk2">
              <a:hueOff val="0"/>
              <a:satOff val="0"/>
              <a:lumOff val="0"/>
              <a:alphaOff val="0"/>
            </a:schemeClr>
          </a:lnRef>
          <a:fillRef idx="1">
            <a:scrgbClr r="0" g="0" b="0"/>
          </a:fillRef>
          <a:effectRef idx="0">
            <a:schemeClr val="dk2">
              <a:tint val="50000"/>
              <a:alpha val="40000"/>
              <a:hueOff val="0"/>
              <a:satOff val="0"/>
              <a:lumOff val="0"/>
              <a:alphaOff val="0"/>
            </a:schemeClr>
          </a:effectRef>
          <a:fontRef idx="minor">
            <a:schemeClr val="lt2">
              <a:hueOff val="0"/>
              <a:satOff val="0"/>
              <a:lumOff val="0"/>
              <a:alphaOff val="0"/>
            </a:schemeClr>
          </a:fontRef>
        </p:style>
      </p:sp>
      <p:sp>
        <p:nvSpPr>
          <p:cNvPr id="19" name="18 Flecha abajo"/>
          <p:cNvSpPr/>
          <p:nvPr/>
        </p:nvSpPr>
        <p:spPr>
          <a:xfrm>
            <a:off x="4425950" y="4581525"/>
            <a:ext cx="722313" cy="461963"/>
          </a:xfrm>
          <a:prstGeom prst="downArrow">
            <a:avLst/>
          </a:prstGeom>
          <a:solidFill>
            <a:schemeClr val="tx1"/>
          </a:solidFill>
          <a:ln>
            <a:solidFill>
              <a:srgbClr val="C00000"/>
            </a:solidFill>
          </a:ln>
        </p:spPr>
        <p:style>
          <a:lnRef idx="2">
            <a:scrgbClr r="0" g="0" b="0"/>
          </a:lnRef>
          <a:fillRef idx="1">
            <a:scrgbClr r="0" g="0" b="0"/>
          </a:fillRef>
          <a:effectRef idx="0">
            <a:schemeClr val="dk2">
              <a:tint val="60000"/>
              <a:hueOff val="0"/>
              <a:satOff val="0"/>
              <a:lumOff val="0"/>
              <a:alphaOff val="0"/>
            </a:schemeClr>
          </a:effectRef>
          <a:fontRef idx="minor">
            <a:schemeClr val="dk2">
              <a:hueOff val="0"/>
              <a:satOff val="0"/>
              <a:lumOff val="0"/>
              <a:alphaOff val="0"/>
            </a:schemeClr>
          </a:fontRef>
        </p:style>
      </p:sp>
      <p:sp>
        <p:nvSpPr>
          <p:cNvPr id="20" name="19 Forma libre"/>
          <p:cNvSpPr/>
          <p:nvPr/>
        </p:nvSpPr>
        <p:spPr>
          <a:xfrm>
            <a:off x="3657600" y="5073650"/>
            <a:ext cx="2209800" cy="515938"/>
          </a:xfrm>
          <a:custGeom>
            <a:avLst/>
            <a:gdLst>
              <a:gd name="connsiteX0" fmla="*/ 0 w 2211126"/>
              <a:gd name="connsiteY0" fmla="*/ 0 h 515186"/>
              <a:gd name="connsiteX1" fmla="*/ 2211126 w 2211126"/>
              <a:gd name="connsiteY1" fmla="*/ 0 h 515186"/>
              <a:gd name="connsiteX2" fmla="*/ 2211126 w 2211126"/>
              <a:gd name="connsiteY2" fmla="*/ 515186 h 515186"/>
              <a:gd name="connsiteX3" fmla="*/ 0 w 2211126"/>
              <a:gd name="connsiteY3" fmla="*/ 515186 h 515186"/>
              <a:gd name="connsiteX4" fmla="*/ 0 w 2211126"/>
              <a:gd name="connsiteY4" fmla="*/ 0 h 515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126" h="515186">
                <a:moveTo>
                  <a:pt x="0" y="0"/>
                </a:moveTo>
                <a:lnTo>
                  <a:pt x="2211126" y="0"/>
                </a:lnTo>
                <a:lnTo>
                  <a:pt x="2211126" y="515186"/>
                </a:lnTo>
                <a:lnTo>
                  <a:pt x="0" y="515186"/>
                </a:lnTo>
                <a:lnTo>
                  <a:pt x="0" y="0"/>
                </a:lnTo>
                <a:close/>
              </a:path>
            </a:pathLst>
          </a:custGeom>
          <a:noFill/>
        </p:spPr>
        <p:style>
          <a:lnRef idx="0">
            <a:schemeClr val="dk2">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lIns="199136" tIns="199136" rIns="199136" bIns="199136" spcCol="1270" anchor="ctr"/>
          <a:lstStyle/>
          <a:p>
            <a:pPr algn="ctr" defTabSz="1244600" fontAlgn="base">
              <a:lnSpc>
                <a:spcPct val="90000"/>
              </a:lnSpc>
              <a:spcBef>
                <a:spcPct val="0"/>
              </a:spcBef>
              <a:spcAft>
                <a:spcPct val="35000"/>
              </a:spcAft>
              <a:defRPr/>
            </a:pPr>
            <a:endParaRPr lang="es-ES_tradnl" sz="2800" b="1" dirty="0">
              <a:solidFill>
                <a:srgbClr val="000000">
                  <a:hueOff val="0"/>
                  <a:satOff val="0"/>
                  <a:lumOff val="0"/>
                  <a:alphaOff val="0"/>
                </a:srgbClr>
              </a:solidFill>
              <a:latin typeface="Calibri" pitchFamily="34" charset="0"/>
            </a:endParaRPr>
          </a:p>
        </p:txBody>
      </p:sp>
      <p:sp>
        <p:nvSpPr>
          <p:cNvPr id="21" name="20 Forma libre"/>
          <p:cNvSpPr/>
          <p:nvPr/>
        </p:nvSpPr>
        <p:spPr>
          <a:xfrm>
            <a:off x="3851275" y="3141663"/>
            <a:ext cx="1827213" cy="1081087"/>
          </a:xfrm>
          <a:custGeom>
            <a:avLst/>
            <a:gdLst>
              <a:gd name="connsiteX0" fmla="*/ 0 w 1827329"/>
              <a:gd name="connsiteY0" fmla="*/ 540860 h 1081719"/>
              <a:gd name="connsiteX1" fmla="*/ 448241 w 1827329"/>
              <a:gd name="connsiteY1" fmla="*/ 75436 h 1081719"/>
              <a:gd name="connsiteX2" fmla="*/ 913666 w 1827329"/>
              <a:gd name="connsiteY2" fmla="*/ 1 h 1081719"/>
              <a:gd name="connsiteX3" fmla="*/ 1379091 w 1827329"/>
              <a:gd name="connsiteY3" fmla="*/ 75437 h 1081719"/>
              <a:gd name="connsiteX4" fmla="*/ 1827330 w 1827329"/>
              <a:gd name="connsiteY4" fmla="*/ 540863 h 1081719"/>
              <a:gd name="connsiteX5" fmla="*/ 1379090 w 1827329"/>
              <a:gd name="connsiteY5" fmla="*/ 1006288 h 1081719"/>
              <a:gd name="connsiteX6" fmla="*/ 913665 w 1827329"/>
              <a:gd name="connsiteY6" fmla="*/ 1081723 h 1081719"/>
              <a:gd name="connsiteX7" fmla="*/ 448240 w 1827329"/>
              <a:gd name="connsiteY7" fmla="*/ 1006288 h 1081719"/>
              <a:gd name="connsiteX8" fmla="*/ 0 w 1827329"/>
              <a:gd name="connsiteY8" fmla="*/ 540862 h 1081719"/>
              <a:gd name="connsiteX9" fmla="*/ 0 w 1827329"/>
              <a:gd name="connsiteY9" fmla="*/ 540860 h 108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7329" h="1081719">
                <a:moveTo>
                  <a:pt x="0" y="540860"/>
                </a:moveTo>
                <a:cubicBezTo>
                  <a:pt x="1" y="349733"/>
                  <a:pt x="170405" y="172797"/>
                  <a:pt x="448241" y="75436"/>
                </a:cubicBezTo>
                <a:cubicBezTo>
                  <a:pt x="589159" y="26055"/>
                  <a:pt x="749908" y="1"/>
                  <a:pt x="913666" y="1"/>
                </a:cubicBezTo>
                <a:cubicBezTo>
                  <a:pt x="1077424" y="1"/>
                  <a:pt x="1238173" y="26055"/>
                  <a:pt x="1379091" y="75437"/>
                </a:cubicBezTo>
                <a:cubicBezTo>
                  <a:pt x="1656928" y="172798"/>
                  <a:pt x="1827331" y="349736"/>
                  <a:pt x="1827330" y="540863"/>
                </a:cubicBezTo>
                <a:cubicBezTo>
                  <a:pt x="1827330" y="731990"/>
                  <a:pt x="1656926" y="908927"/>
                  <a:pt x="1379090" y="1006288"/>
                </a:cubicBezTo>
                <a:cubicBezTo>
                  <a:pt x="1238172" y="1055669"/>
                  <a:pt x="1077423" y="1081723"/>
                  <a:pt x="913665" y="1081723"/>
                </a:cubicBezTo>
                <a:cubicBezTo>
                  <a:pt x="749907" y="1081723"/>
                  <a:pt x="589158" y="1055669"/>
                  <a:pt x="448240" y="1006288"/>
                </a:cubicBezTo>
                <a:cubicBezTo>
                  <a:pt x="170403" y="908927"/>
                  <a:pt x="0" y="731990"/>
                  <a:pt x="0" y="540862"/>
                </a:cubicBezTo>
                <a:lnTo>
                  <a:pt x="0" y="540860"/>
                </a:lnTo>
                <a:close/>
              </a:path>
            </a:pathLst>
          </a:custGeom>
          <a:solidFill>
            <a:srgbClr val="92D050"/>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lIns="286656" tIns="177464" rIns="286656" bIns="177464" spcCol="1270" anchor="ctr"/>
          <a:lstStyle/>
          <a:p>
            <a:pPr algn="ctr" defTabSz="666750" fontAlgn="base">
              <a:lnSpc>
                <a:spcPct val="90000"/>
              </a:lnSpc>
              <a:spcBef>
                <a:spcPct val="0"/>
              </a:spcBef>
              <a:spcAft>
                <a:spcPct val="35000"/>
              </a:spcAft>
              <a:defRPr/>
            </a:pPr>
            <a:r>
              <a:rPr lang="es-ES_tradnl" sz="1500" dirty="0" smtClean="0">
                <a:solidFill>
                  <a:srgbClr val="000000">
                    <a:hueOff val="0"/>
                    <a:satOff val="0"/>
                    <a:lumOff val="0"/>
                    <a:alphaOff val="0"/>
                  </a:srgbClr>
                </a:solidFill>
                <a:latin typeface="Calibri" pitchFamily="34" charset="0"/>
              </a:rPr>
              <a:t>Interpretación y Recomendación</a:t>
            </a:r>
            <a:endParaRPr lang="es-ES_tradnl" sz="1500" dirty="0">
              <a:solidFill>
                <a:srgbClr val="000000">
                  <a:hueOff val="0"/>
                  <a:satOff val="0"/>
                  <a:lumOff val="0"/>
                  <a:alphaOff val="0"/>
                </a:srgbClr>
              </a:solidFill>
              <a:latin typeface="Calibri" pitchFamily="34" charset="0"/>
            </a:endParaRPr>
          </a:p>
        </p:txBody>
      </p:sp>
      <p:sp>
        <p:nvSpPr>
          <p:cNvPr id="22" name="21 Forma libre"/>
          <p:cNvSpPr/>
          <p:nvPr/>
        </p:nvSpPr>
        <p:spPr>
          <a:xfrm>
            <a:off x="3203575" y="1768475"/>
            <a:ext cx="1300163" cy="1300163"/>
          </a:xfrm>
          <a:custGeom>
            <a:avLst/>
            <a:gdLst>
              <a:gd name="connsiteX0" fmla="*/ 0 w 1300581"/>
              <a:gd name="connsiteY0" fmla="*/ 650291 h 1300581"/>
              <a:gd name="connsiteX1" fmla="*/ 190466 w 1300581"/>
              <a:gd name="connsiteY1" fmla="*/ 190466 h 1300581"/>
              <a:gd name="connsiteX2" fmla="*/ 650292 w 1300581"/>
              <a:gd name="connsiteY2" fmla="*/ 1 h 1300581"/>
              <a:gd name="connsiteX3" fmla="*/ 1110117 w 1300581"/>
              <a:gd name="connsiteY3" fmla="*/ 190467 h 1300581"/>
              <a:gd name="connsiteX4" fmla="*/ 1300582 w 1300581"/>
              <a:gd name="connsiteY4" fmla="*/ 650293 h 1300581"/>
              <a:gd name="connsiteX5" fmla="*/ 1110116 w 1300581"/>
              <a:gd name="connsiteY5" fmla="*/ 1110118 h 1300581"/>
              <a:gd name="connsiteX6" fmla="*/ 650291 w 1300581"/>
              <a:gd name="connsiteY6" fmla="*/ 1300584 h 1300581"/>
              <a:gd name="connsiteX7" fmla="*/ 190466 w 1300581"/>
              <a:gd name="connsiteY7" fmla="*/ 1110118 h 1300581"/>
              <a:gd name="connsiteX8" fmla="*/ 1 w 1300581"/>
              <a:gd name="connsiteY8" fmla="*/ 650292 h 1300581"/>
              <a:gd name="connsiteX9" fmla="*/ 0 w 1300581"/>
              <a:gd name="connsiteY9" fmla="*/ 650291 h 130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0581" h="1300581">
                <a:moveTo>
                  <a:pt x="0" y="650291"/>
                </a:moveTo>
                <a:cubicBezTo>
                  <a:pt x="0" y="477823"/>
                  <a:pt x="68513" y="312419"/>
                  <a:pt x="190466" y="190466"/>
                </a:cubicBezTo>
                <a:cubicBezTo>
                  <a:pt x="312419" y="68513"/>
                  <a:pt x="477824" y="1"/>
                  <a:pt x="650292" y="1"/>
                </a:cubicBezTo>
                <a:cubicBezTo>
                  <a:pt x="822760" y="1"/>
                  <a:pt x="988164" y="68514"/>
                  <a:pt x="1110117" y="190467"/>
                </a:cubicBezTo>
                <a:cubicBezTo>
                  <a:pt x="1232070" y="312420"/>
                  <a:pt x="1300582" y="477825"/>
                  <a:pt x="1300582" y="650293"/>
                </a:cubicBezTo>
                <a:cubicBezTo>
                  <a:pt x="1300582" y="822761"/>
                  <a:pt x="1232069" y="988165"/>
                  <a:pt x="1110116" y="1110118"/>
                </a:cubicBezTo>
                <a:cubicBezTo>
                  <a:pt x="988163" y="1232071"/>
                  <a:pt x="822759" y="1300584"/>
                  <a:pt x="650291" y="1300584"/>
                </a:cubicBezTo>
                <a:cubicBezTo>
                  <a:pt x="477823" y="1300584"/>
                  <a:pt x="312419" y="1232071"/>
                  <a:pt x="190466" y="1110118"/>
                </a:cubicBezTo>
                <a:cubicBezTo>
                  <a:pt x="68513" y="988165"/>
                  <a:pt x="0" y="822760"/>
                  <a:pt x="1" y="650292"/>
                </a:cubicBezTo>
                <a:lnTo>
                  <a:pt x="0" y="650291"/>
                </a:lnTo>
                <a:close/>
              </a:path>
            </a:pathLst>
          </a:custGeom>
          <a:solidFill>
            <a:srgbClr val="996633"/>
          </a:solid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lIns="209516" tIns="209516" rIns="209516" bIns="209516" spcCol="1270" anchor="ctr"/>
          <a:lstStyle/>
          <a:p>
            <a:pPr algn="ctr" defTabSz="666750" fontAlgn="base">
              <a:lnSpc>
                <a:spcPct val="90000"/>
              </a:lnSpc>
              <a:spcBef>
                <a:spcPct val="0"/>
              </a:spcBef>
              <a:spcAft>
                <a:spcPct val="35000"/>
              </a:spcAft>
              <a:defRPr/>
            </a:pPr>
            <a:r>
              <a:rPr lang="es-ES_tradnl" sz="1500" dirty="0" smtClean="0">
                <a:solidFill>
                  <a:srgbClr val="FFFF00"/>
                </a:solidFill>
                <a:latin typeface="Calibri" pitchFamily="34" charset="0"/>
              </a:rPr>
              <a:t>Muestreo de suelo </a:t>
            </a:r>
            <a:endParaRPr lang="es-ES_tradnl" sz="1500" dirty="0">
              <a:solidFill>
                <a:srgbClr val="FFFF00"/>
              </a:solidFill>
              <a:latin typeface="Calibri" pitchFamily="34" charset="0"/>
            </a:endParaRPr>
          </a:p>
        </p:txBody>
      </p:sp>
      <p:sp>
        <p:nvSpPr>
          <p:cNvPr id="23" name="22 Forma libre"/>
          <p:cNvSpPr/>
          <p:nvPr/>
        </p:nvSpPr>
        <p:spPr>
          <a:xfrm>
            <a:off x="5003800" y="1768475"/>
            <a:ext cx="1300163" cy="1300163"/>
          </a:xfrm>
          <a:custGeom>
            <a:avLst/>
            <a:gdLst>
              <a:gd name="connsiteX0" fmla="*/ 0 w 1300581"/>
              <a:gd name="connsiteY0" fmla="*/ 650291 h 1300581"/>
              <a:gd name="connsiteX1" fmla="*/ 190466 w 1300581"/>
              <a:gd name="connsiteY1" fmla="*/ 190466 h 1300581"/>
              <a:gd name="connsiteX2" fmla="*/ 650292 w 1300581"/>
              <a:gd name="connsiteY2" fmla="*/ 1 h 1300581"/>
              <a:gd name="connsiteX3" fmla="*/ 1110117 w 1300581"/>
              <a:gd name="connsiteY3" fmla="*/ 190467 h 1300581"/>
              <a:gd name="connsiteX4" fmla="*/ 1300582 w 1300581"/>
              <a:gd name="connsiteY4" fmla="*/ 650293 h 1300581"/>
              <a:gd name="connsiteX5" fmla="*/ 1110116 w 1300581"/>
              <a:gd name="connsiteY5" fmla="*/ 1110118 h 1300581"/>
              <a:gd name="connsiteX6" fmla="*/ 650291 w 1300581"/>
              <a:gd name="connsiteY6" fmla="*/ 1300584 h 1300581"/>
              <a:gd name="connsiteX7" fmla="*/ 190466 w 1300581"/>
              <a:gd name="connsiteY7" fmla="*/ 1110118 h 1300581"/>
              <a:gd name="connsiteX8" fmla="*/ 1 w 1300581"/>
              <a:gd name="connsiteY8" fmla="*/ 650292 h 1300581"/>
              <a:gd name="connsiteX9" fmla="*/ 0 w 1300581"/>
              <a:gd name="connsiteY9" fmla="*/ 650291 h 1300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0581" h="1300581">
                <a:moveTo>
                  <a:pt x="0" y="650291"/>
                </a:moveTo>
                <a:cubicBezTo>
                  <a:pt x="0" y="477823"/>
                  <a:pt x="68513" y="312419"/>
                  <a:pt x="190466" y="190466"/>
                </a:cubicBezTo>
                <a:cubicBezTo>
                  <a:pt x="312419" y="68513"/>
                  <a:pt x="477824" y="1"/>
                  <a:pt x="650292" y="1"/>
                </a:cubicBezTo>
                <a:cubicBezTo>
                  <a:pt x="822760" y="1"/>
                  <a:pt x="988164" y="68514"/>
                  <a:pt x="1110117" y="190467"/>
                </a:cubicBezTo>
                <a:cubicBezTo>
                  <a:pt x="1232070" y="312420"/>
                  <a:pt x="1300582" y="477825"/>
                  <a:pt x="1300582" y="650293"/>
                </a:cubicBezTo>
                <a:cubicBezTo>
                  <a:pt x="1300582" y="822761"/>
                  <a:pt x="1232069" y="988165"/>
                  <a:pt x="1110116" y="1110118"/>
                </a:cubicBezTo>
                <a:cubicBezTo>
                  <a:pt x="988163" y="1232071"/>
                  <a:pt x="822759" y="1300584"/>
                  <a:pt x="650291" y="1300584"/>
                </a:cubicBezTo>
                <a:cubicBezTo>
                  <a:pt x="477823" y="1300584"/>
                  <a:pt x="312419" y="1232071"/>
                  <a:pt x="190466" y="1110118"/>
                </a:cubicBezTo>
                <a:cubicBezTo>
                  <a:pt x="68513" y="988165"/>
                  <a:pt x="0" y="822760"/>
                  <a:pt x="1" y="650292"/>
                </a:cubicBezTo>
                <a:lnTo>
                  <a:pt x="0" y="650291"/>
                </a:ln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lIns="209516" tIns="209516" rIns="209516" bIns="209516" spcCol="1270" anchor="ctr"/>
          <a:lstStyle/>
          <a:p>
            <a:pPr algn="ctr" defTabSz="666750" fontAlgn="base">
              <a:lnSpc>
                <a:spcPct val="90000"/>
              </a:lnSpc>
              <a:spcBef>
                <a:spcPct val="0"/>
              </a:spcBef>
              <a:spcAft>
                <a:spcPct val="35000"/>
              </a:spcAft>
              <a:defRPr/>
            </a:pPr>
            <a:r>
              <a:rPr lang="es-ES_tradnl" sz="1500" dirty="0" smtClean="0">
                <a:solidFill>
                  <a:srgbClr val="000000">
                    <a:hueOff val="0"/>
                    <a:satOff val="0"/>
                    <a:lumOff val="0"/>
                    <a:alphaOff val="0"/>
                  </a:srgbClr>
                </a:solidFill>
                <a:latin typeface="Calibri" pitchFamily="34" charset="0"/>
              </a:rPr>
              <a:t>Análisis de suelo</a:t>
            </a:r>
            <a:endParaRPr lang="es-ES_tradnl" sz="1500" dirty="0">
              <a:solidFill>
                <a:srgbClr val="000000">
                  <a:hueOff val="0"/>
                  <a:satOff val="0"/>
                  <a:lumOff val="0"/>
                  <a:alphaOff val="0"/>
                </a:srgbClr>
              </a:solidFill>
              <a:latin typeface="Calibri" pitchFamily="34" charset="0"/>
            </a:endParaRPr>
          </a:p>
        </p:txBody>
      </p:sp>
      <p:sp>
        <p:nvSpPr>
          <p:cNvPr id="24" name="23 Forma"/>
          <p:cNvSpPr/>
          <p:nvPr/>
        </p:nvSpPr>
        <p:spPr>
          <a:xfrm>
            <a:off x="2757488" y="1484313"/>
            <a:ext cx="4046537" cy="3017837"/>
          </a:xfrm>
          <a:prstGeom prst="funnel">
            <a:avLst/>
          </a:prstGeom>
          <a:solidFill>
            <a:srgbClr val="FFFFCC">
              <a:alpha val="40000"/>
            </a:srgbClr>
          </a:solidFill>
        </p:spPr>
        <p:style>
          <a:lnRef idx="1">
            <a:schemeClr val="dk2">
              <a:hueOff val="0"/>
              <a:satOff val="0"/>
              <a:lumOff val="0"/>
              <a:alphaOff val="0"/>
            </a:schemeClr>
          </a:lnRef>
          <a:fillRef idx="1">
            <a:scrgbClr r="0" g="0" b="0"/>
          </a:fillRef>
          <a:effectRef idx="0">
            <a:schemeClr val="dk2">
              <a:alpha val="40000"/>
              <a:tint val="40000"/>
              <a:hueOff val="0"/>
              <a:satOff val="0"/>
              <a:lumOff val="0"/>
              <a:alphaOff val="0"/>
            </a:schemeClr>
          </a:effectRef>
          <a:fontRef idx="minor">
            <a:schemeClr val="dk2">
              <a:hueOff val="0"/>
              <a:satOff val="0"/>
              <a:lumOff val="0"/>
              <a:alphaOff val="0"/>
            </a:schemeClr>
          </a:fontRef>
        </p:style>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3933825"/>
            <a:ext cx="230505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13" name="12 Flecha derecha"/>
          <p:cNvSpPr/>
          <p:nvPr/>
        </p:nvSpPr>
        <p:spPr bwMode="auto">
          <a:xfrm rot="552088">
            <a:off x="5795963" y="3706813"/>
            <a:ext cx="647700" cy="733425"/>
          </a:xfrm>
          <a:prstGeom prst="rightArrow">
            <a:avLst/>
          </a:prstGeom>
          <a:solidFill>
            <a:schemeClr val="accent3">
              <a:alpha val="80000"/>
            </a:schemeClr>
          </a:solidFill>
          <a:ln w="9525" cap="flat" cmpd="sng" algn="ctr">
            <a:solidFill>
              <a:schemeClr val="tx1"/>
            </a:solidFill>
            <a:prstDash val="solid"/>
            <a:round/>
            <a:headEnd type="none" w="med" len="med"/>
            <a:tailEnd type="none" w="med" len="med"/>
          </a:ln>
          <a:effectLst/>
        </p:spPr>
        <p:txBody>
          <a:bodyPr>
            <a:spAutoFit/>
          </a:bodyPr>
          <a:lstStyle/>
          <a:p>
            <a:pPr fontAlgn="base">
              <a:spcBef>
                <a:spcPct val="0"/>
              </a:spcBef>
              <a:spcAft>
                <a:spcPct val="0"/>
              </a:spcAft>
              <a:defRPr/>
            </a:pPr>
            <a:endParaRPr lang="es-ES_tradnl" dirty="0">
              <a:solidFill>
                <a:srgbClr val="000000"/>
              </a:solidFill>
              <a:latin typeface="Calibri" pitchFamily="34" charset="0"/>
              <a:cs typeface="Arial" pitchFamily="34" charset="0"/>
            </a:endParaRPr>
          </a:p>
        </p:txBody>
      </p:sp>
      <p:pic>
        <p:nvPicPr>
          <p:cNvPr id="5122" name="Picture 2" descr="C:\Users\ARGENTINA\Pictures\FERTILAB\Nuevo Lab\Técnicas\100_62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260350"/>
            <a:ext cx="158432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Flecha derecha"/>
          <p:cNvSpPr/>
          <p:nvPr/>
        </p:nvSpPr>
        <p:spPr bwMode="auto">
          <a:xfrm rot="19868134">
            <a:off x="6486525" y="1243013"/>
            <a:ext cx="649288" cy="733425"/>
          </a:xfrm>
          <a:prstGeom prst="rightArrow">
            <a:avLst/>
          </a:prstGeom>
          <a:solidFill>
            <a:schemeClr val="accent3">
              <a:alpha val="80000"/>
            </a:schemeClr>
          </a:solidFill>
          <a:ln w="9525" cap="flat" cmpd="sng" algn="ctr">
            <a:solidFill>
              <a:schemeClr val="tx1"/>
            </a:solidFill>
            <a:prstDash val="solid"/>
            <a:round/>
            <a:headEnd type="none" w="med" len="med"/>
            <a:tailEnd type="none" w="med" len="med"/>
          </a:ln>
          <a:effectLst/>
        </p:spPr>
        <p:txBody>
          <a:bodyPr>
            <a:spAutoFit/>
          </a:bodyPr>
          <a:lstStyle/>
          <a:p>
            <a:pPr fontAlgn="base">
              <a:spcBef>
                <a:spcPct val="0"/>
              </a:spcBef>
              <a:spcAft>
                <a:spcPct val="0"/>
              </a:spcAft>
              <a:defRPr/>
            </a:pPr>
            <a:endParaRPr lang="es-ES_tradnl" dirty="0">
              <a:solidFill>
                <a:srgbClr val="000000"/>
              </a:solidFill>
              <a:latin typeface="Calibri" pitchFamily="34" charset="0"/>
              <a:cs typeface="Arial" pitchFamily="34" charset="0"/>
            </a:endParaRPr>
          </a:p>
        </p:txBody>
      </p:sp>
      <p:sp>
        <p:nvSpPr>
          <p:cNvPr id="15" name="14 Flecha derecha"/>
          <p:cNvSpPr/>
          <p:nvPr/>
        </p:nvSpPr>
        <p:spPr bwMode="auto">
          <a:xfrm rot="9978200">
            <a:off x="2084388" y="1947863"/>
            <a:ext cx="649287" cy="733425"/>
          </a:xfrm>
          <a:prstGeom prst="rightArrow">
            <a:avLst/>
          </a:prstGeom>
          <a:solidFill>
            <a:schemeClr val="accent3">
              <a:alpha val="80000"/>
            </a:schemeClr>
          </a:solidFill>
          <a:ln w="9525" cap="flat" cmpd="sng" algn="ctr">
            <a:solidFill>
              <a:schemeClr val="tx1"/>
            </a:solidFill>
            <a:prstDash val="solid"/>
            <a:round/>
            <a:headEnd type="none" w="med" len="med"/>
            <a:tailEnd type="none" w="med" len="med"/>
          </a:ln>
          <a:effectLst/>
        </p:spPr>
        <p:txBody>
          <a:bodyPr>
            <a:spAutoFit/>
          </a:bodyPr>
          <a:lstStyle/>
          <a:p>
            <a:pPr fontAlgn="base">
              <a:spcBef>
                <a:spcPct val="0"/>
              </a:spcBef>
              <a:spcAft>
                <a:spcPct val="0"/>
              </a:spcAft>
              <a:defRPr/>
            </a:pPr>
            <a:endParaRPr lang="es-ES_tradnl" dirty="0">
              <a:solidFill>
                <a:srgbClr val="000000"/>
              </a:solidFill>
              <a:latin typeface="Calibri" pitchFamily="34" charset="0"/>
              <a:cs typeface="Arial" pitchFamily="34" charset="0"/>
            </a:endParaRPr>
          </a:p>
        </p:txBody>
      </p:sp>
      <p:pic>
        <p:nvPicPr>
          <p:cNvPr id="5124" name="Picture 4" descr="C:\Users\ARGENTINA\Desktop\FERTILAB\Ensayos\FERTILAB\Experimentos 2009\Fotos 2009\Madariaga\Recorrida Z39\DSCN386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2565400"/>
            <a:ext cx="2370138"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20 Grupo"/>
          <p:cNvGrpSpPr>
            <a:grpSpLocks/>
          </p:cNvGrpSpPr>
          <p:nvPr/>
        </p:nvGrpSpPr>
        <p:grpSpPr bwMode="auto">
          <a:xfrm>
            <a:off x="0" y="4437063"/>
            <a:ext cx="3276600" cy="1917700"/>
            <a:chOff x="0" y="3789040"/>
            <a:chExt cx="4324350" cy="3243263"/>
          </a:xfrm>
        </p:grpSpPr>
        <p:pic>
          <p:nvPicPr>
            <p:cNvPr id="302103" name="Picture 11" descr="C:\Users\ARGENTINA\Pictures\FERTILAB\Nuevo Lab\Ultimas fotos\DSC003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89040"/>
              <a:ext cx="432435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104" name="6 CuadroTexto"/>
            <p:cNvSpPr txBox="1">
              <a:spLocks noChangeArrowheads="1"/>
            </p:cNvSpPr>
            <p:nvPr/>
          </p:nvSpPr>
          <p:spPr bwMode="auto">
            <a:xfrm>
              <a:off x="1512887" y="5444802"/>
              <a:ext cx="1765854" cy="46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es-ES_tradnl" altLang="en-US" sz="1200" b="1" dirty="0" smtClean="0">
                  <a:solidFill>
                    <a:srgbClr val="FFFFFF"/>
                  </a:solidFill>
                  <a:latin typeface="Calibri" pitchFamily="34" charset="0"/>
                  <a:ea typeface="MS PGothic" pitchFamily="34" charset="-128"/>
                  <a:cs typeface="Arial Unicode MS" pitchFamily="34" charset="-128"/>
                </a:rPr>
                <a:t>Ambiente Bajo</a:t>
              </a:r>
            </a:p>
          </p:txBody>
        </p:sp>
        <p:sp>
          <p:nvSpPr>
            <p:cNvPr id="302105" name="7 CuadroTexto"/>
            <p:cNvSpPr txBox="1">
              <a:spLocks noChangeArrowheads="1"/>
            </p:cNvSpPr>
            <p:nvPr/>
          </p:nvSpPr>
          <p:spPr bwMode="auto">
            <a:xfrm>
              <a:off x="902355" y="4763735"/>
              <a:ext cx="1806053" cy="46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0"/>
                </a:spcBef>
                <a:spcAft>
                  <a:spcPct val="0"/>
                </a:spcAft>
                <a:buFontTx/>
                <a:buNone/>
              </a:pPr>
              <a:r>
                <a:rPr lang="es-ES_tradnl" altLang="en-US" sz="1200" b="1" dirty="0" smtClean="0">
                  <a:solidFill>
                    <a:srgbClr val="FFFFFF"/>
                  </a:solidFill>
                  <a:latin typeface="Calibri" pitchFamily="34" charset="0"/>
                  <a:ea typeface="MS PGothic" pitchFamily="34" charset="-128"/>
                  <a:cs typeface="Arial Unicode MS" pitchFamily="34" charset="-128"/>
                </a:rPr>
                <a:t>Ambiente Loma</a:t>
              </a:r>
            </a:p>
          </p:txBody>
        </p:sp>
      </p:grpSp>
      <p:sp>
        <p:nvSpPr>
          <p:cNvPr id="302099" name="15 CuadroTexto"/>
          <p:cNvSpPr txBox="1">
            <a:spLocks noChangeArrowheads="1"/>
          </p:cNvSpPr>
          <p:nvPr/>
        </p:nvSpPr>
        <p:spPr bwMode="auto">
          <a:xfrm>
            <a:off x="3563938" y="5084763"/>
            <a:ext cx="2447925" cy="95410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fontAlgn="base" hangingPunct="1">
              <a:spcBef>
                <a:spcPct val="0"/>
              </a:spcBef>
              <a:spcAft>
                <a:spcPct val="0"/>
              </a:spcAft>
              <a:buFontTx/>
              <a:buNone/>
            </a:pPr>
            <a:r>
              <a:rPr lang="es-ES" altLang="en-US" sz="2800" b="1" dirty="0" smtClean="0">
                <a:solidFill>
                  <a:srgbClr val="000000"/>
                </a:solidFill>
                <a:latin typeface="Calibri" pitchFamily="34" charset="0"/>
                <a:ea typeface="MS PGothic" pitchFamily="34" charset="-128"/>
                <a:cs typeface="Arial Unicode MS" pitchFamily="34" charset="-128"/>
              </a:rPr>
              <a:t>M</a:t>
            </a:r>
            <a:r>
              <a:rPr lang="es-ES_tradnl" altLang="en-US" sz="2800" b="1" dirty="0" smtClean="0">
                <a:solidFill>
                  <a:srgbClr val="000000"/>
                </a:solidFill>
                <a:latin typeface="Calibri" pitchFamily="34" charset="0"/>
                <a:ea typeface="MS PGothic" pitchFamily="34" charset="-128"/>
                <a:cs typeface="Arial Unicode MS" pitchFamily="34" charset="-128"/>
              </a:rPr>
              <a:t>anejo de la Fertilización</a:t>
            </a:r>
          </a:p>
        </p:txBody>
      </p:sp>
      <p:sp>
        <p:nvSpPr>
          <p:cNvPr id="25" name="Text Box 6"/>
          <p:cNvSpPr txBox="1">
            <a:spLocks noChangeArrowheads="1"/>
          </p:cNvSpPr>
          <p:nvPr/>
        </p:nvSpPr>
        <p:spPr bwMode="auto">
          <a:xfrm>
            <a:off x="6372200" y="6492127"/>
            <a:ext cx="2736304" cy="313932"/>
          </a:xfrm>
          <a:prstGeom prst="rect">
            <a:avLst/>
          </a:prstGeom>
          <a:solidFill>
            <a:schemeClr val="bg1"/>
          </a:solidFill>
          <a:ln w="19050">
            <a:solidFill>
              <a:schemeClr val="tx1"/>
            </a:solidFill>
            <a:miter lim="800000"/>
            <a:headEnd/>
            <a:tailEnd/>
          </a:ln>
        </p:spPr>
        <p:style>
          <a:lnRef idx="0">
            <a:schemeClr val="accent4"/>
          </a:lnRef>
          <a:fillRef idx="3">
            <a:schemeClr val="accent4"/>
          </a:fillRef>
          <a:effectRef idx="3">
            <a:schemeClr val="accent4"/>
          </a:effectRef>
          <a:fontRef idx="minor">
            <a:schemeClr val="lt1"/>
          </a:fontRef>
        </p:style>
        <p:txBody>
          <a:bodyPr anchor="ctr">
            <a:spAutoFit/>
          </a:bodyPr>
          <a:lstStyle/>
          <a:p>
            <a:pPr eaLnBrk="0" hangingPunct="0">
              <a:lnSpc>
                <a:spcPct val="90000"/>
              </a:lnSpc>
              <a:spcBef>
                <a:spcPct val="25000"/>
              </a:spcBef>
              <a:spcAft>
                <a:spcPct val="5000"/>
              </a:spcAft>
              <a:defRPr/>
            </a:pPr>
            <a:r>
              <a:rPr lang="es-ES_tradnl" sz="1600" b="1" i="1" dirty="0" smtClean="0">
                <a:solidFill>
                  <a:srgbClr val="000000"/>
                </a:solidFill>
                <a:latin typeface="Calibri" pitchFamily="34" charset="0"/>
              </a:rPr>
              <a:t>Fuente: N. </a:t>
            </a:r>
            <a:r>
              <a:rPr lang="es-ES_tradnl" sz="1600" b="1" i="1" dirty="0" err="1" smtClean="0">
                <a:solidFill>
                  <a:srgbClr val="000000"/>
                </a:solidFill>
                <a:latin typeface="Calibri" pitchFamily="34" charset="0"/>
              </a:rPr>
              <a:t>Reussi</a:t>
            </a:r>
            <a:r>
              <a:rPr lang="es-ES_tradnl" sz="1600" b="1" i="1" dirty="0" smtClean="0">
                <a:solidFill>
                  <a:srgbClr val="000000"/>
                </a:solidFill>
                <a:latin typeface="Calibri" pitchFamily="34" charset="0"/>
              </a:rPr>
              <a:t> Calvo (2012)</a:t>
            </a:r>
            <a:endParaRPr lang="es-ES_tradnl" sz="1600" b="1" i="1" dirty="0">
              <a:solidFill>
                <a:srgbClr val="000000"/>
              </a:solidFill>
              <a:latin typeface="Calibri" pitchFamily="34" charset="0"/>
            </a:endParaRPr>
          </a:p>
        </p:txBody>
      </p:sp>
    </p:spTree>
    <p:extLst>
      <p:ext uri="{BB962C8B-B14F-4D97-AF65-F5344CB8AC3E}">
        <p14:creationId xmlns:p14="http://schemas.microsoft.com/office/powerpoint/2010/main" val="1322638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blinds(horizontal)">
                                      <p:cBhvr>
                                        <p:cTn id="13" dur="500"/>
                                        <p:tgtEl>
                                          <p:spTgt spid="5124"/>
                                        </p:tgtEl>
                                      </p:cBhvr>
                                    </p:animEffect>
                                  </p:childTnLst>
                                </p:cTn>
                              </p:par>
                              <p:par>
                                <p:cTn id="14" presetID="3"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par>
                                <p:cTn id="25" presetID="3" presetClass="entr" presetSubtype="1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blinds(horizontal)">
                                      <p:cBhvr>
                                        <p:cTn id="27" dur="500"/>
                                        <p:tgtEl>
                                          <p:spTgt spid="51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linds(horizontal)">
                                      <p:cBhvr>
                                        <p:cTn id="35" dur="500"/>
                                        <p:tgtEl>
                                          <p:spTgt spid="13"/>
                                        </p:tgtEl>
                                      </p:cBhvr>
                                    </p:animEffect>
                                  </p:childTnLst>
                                </p:cTn>
                              </p:par>
                              <p:par>
                                <p:cTn id="36" presetID="3" presetClass="entr" presetSubtype="1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13" grpId="0" animBg="1"/>
      <p:bldP spid="14" grpId="0" animBg="1"/>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114" name="Footer Placeholder 1"/>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pt-BR" smtClean="0">
              <a:solidFill>
                <a:srgbClr val="898989"/>
              </a:solidFill>
              <a:latin typeface="Arial" charset="0"/>
            </a:endParaRPr>
          </a:p>
        </p:txBody>
      </p:sp>
      <p:sp>
        <p:nvSpPr>
          <p:cNvPr id="3" name="TextBox 2"/>
          <p:cNvSpPr txBox="1"/>
          <p:nvPr/>
        </p:nvSpPr>
        <p:spPr>
          <a:xfrm>
            <a:off x="63064" y="-12309"/>
            <a:ext cx="8718329" cy="4031873"/>
          </a:xfrm>
          <a:prstGeom prst="rect">
            <a:avLst/>
          </a:prstGeom>
          <a:noFill/>
        </p:spPr>
        <p:txBody>
          <a:bodyPr wrap="square">
            <a:spAutoFit/>
          </a:bodyPr>
          <a:lstStyle/>
          <a:p>
            <a:pPr algn="ctr">
              <a:defRPr/>
            </a:pPr>
            <a:r>
              <a:rPr lang="es-ES" sz="4000" b="1" dirty="0" smtClean="0">
                <a:solidFill>
                  <a:schemeClr val="tx2">
                    <a:lumMod val="75000"/>
                  </a:schemeClr>
                </a:solidFill>
              </a:rPr>
              <a:t>  DESAFIOS</a:t>
            </a:r>
          </a:p>
          <a:p>
            <a:pPr>
              <a:buFont typeface="Wingdings" pitchFamily="2" charset="2"/>
              <a:buChar char="Ø"/>
              <a:defRPr/>
            </a:pPr>
            <a:r>
              <a:rPr lang="es-ES" sz="3600" b="1" dirty="0" smtClean="0">
                <a:solidFill>
                  <a:schemeClr val="tx2">
                    <a:lumMod val="75000"/>
                  </a:schemeClr>
                </a:solidFill>
              </a:rPr>
              <a:t>Diagnostico </a:t>
            </a:r>
            <a:r>
              <a:rPr lang="es-ES" sz="3600" b="1" dirty="0">
                <a:solidFill>
                  <a:schemeClr val="tx2">
                    <a:lumMod val="75000"/>
                  </a:schemeClr>
                </a:solidFill>
              </a:rPr>
              <a:t>F</a:t>
            </a:r>
            <a:r>
              <a:rPr lang="es-ES" sz="3600" b="1" dirty="0" smtClean="0">
                <a:solidFill>
                  <a:schemeClr val="tx2">
                    <a:lumMod val="75000"/>
                  </a:schemeClr>
                </a:solidFill>
              </a:rPr>
              <a:t>ertilidad</a:t>
            </a:r>
            <a:r>
              <a:rPr lang="es-ES" sz="3600" b="1" dirty="0">
                <a:solidFill>
                  <a:schemeClr val="tx2">
                    <a:lumMod val="75000"/>
                  </a:schemeClr>
                </a:solidFill>
              </a:rPr>
              <a:t>, Fertilización y nutrición de cultivos, bajo el SSD</a:t>
            </a:r>
            <a:r>
              <a:rPr lang="es-ES" sz="3600" b="1" dirty="0" smtClean="0">
                <a:solidFill>
                  <a:schemeClr val="tx2">
                    <a:lumMod val="75000"/>
                  </a:schemeClr>
                </a:solidFill>
              </a:rPr>
              <a:t>.</a:t>
            </a:r>
          </a:p>
          <a:p>
            <a:pPr>
              <a:buFont typeface="Wingdings" pitchFamily="2" charset="2"/>
              <a:buChar char="Ø"/>
              <a:defRPr/>
            </a:pPr>
            <a:r>
              <a:rPr lang="es-ES" sz="3600" b="1" dirty="0">
                <a:solidFill>
                  <a:schemeClr val="tx2">
                    <a:lumMod val="75000"/>
                  </a:schemeClr>
                </a:solidFill>
              </a:rPr>
              <a:t>Actualizar recomendaciones…</a:t>
            </a:r>
          </a:p>
          <a:p>
            <a:pPr>
              <a:buFont typeface="Wingdings" pitchFamily="2" charset="2"/>
              <a:buChar char="Ø"/>
              <a:defRPr/>
            </a:pPr>
            <a:endParaRPr lang="es-ES" sz="3600" b="1" dirty="0">
              <a:solidFill>
                <a:schemeClr val="tx2">
                  <a:lumMod val="75000"/>
                </a:schemeClr>
              </a:solidFill>
            </a:endParaRPr>
          </a:p>
          <a:p>
            <a:pPr>
              <a:defRPr/>
            </a:pPr>
            <a:endParaRPr lang="es-ES" sz="3600" b="1" dirty="0">
              <a:solidFill>
                <a:schemeClr val="tx2">
                  <a:lumMod val="75000"/>
                </a:schemeClr>
              </a:solidFill>
            </a:endParaRPr>
          </a:p>
          <a:p>
            <a:pPr>
              <a:defRPr/>
            </a:pPr>
            <a:endParaRPr lang="es-AR" sz="3600" dirty="0">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250" y="527050"/>
            <a:ext cx="9239250" cy="4525963"/>
          </a:xfrm>
        </p:spPr>
        <p:txBody>
          <a:bodyPr/>
          <a:lstStyle/>
          <a:p>
            <a:pPr algn="ctr">
              <a:buFont typeface="Arial" pitchFamily="34" charset="0"/>
              <a:buNone/>
              <a:defRPr/>
            </a:pPr>
            <a:r>
              <a:rPr lang="es-AR" sz="3600" b="1" dirty="0" smtClean="0">
                <a:latin typeface="+mn-lt"/>
              </a:rPr>
              <a:t>pH de los suelos Región Oriental:</a:t>
            </a:r>
          </a:p>
          <a:p>
            <a:pPr>
              <a:buFont typeface="Arial" pitchFamily="34" charset="0"/>
              <a:buChar char="•"/>
              <a:defRPr/>
            </a:pPr>
            <a:r>
              <a:rPr lang="es-AR" sz="2600" b="1" dirty="0" smtClean="0">
                <a:latin typeface="+mn-lt"/>
              </a:rPr>
              <a:t>Los suelos más afectados por la acidificación en el Paraguay son los de origen basáltico en los </a:t>
            </a:r>
            <a:r>
              <a:rPr lang="es-AR" sz="2600" b="1" dirty="0" err="1" smtClean="0">
                <a:latin typeface="+mn-lt"/>
              </a:rPr>
              <a:t>Dptos</a:t>
            </a:r>
            <a:r>
              <a:rPr lang="es-AR" sz="2600" b="1" dirty="0" smtClean="0">
                <a:latin typeface="+mn-lt"/>
              </a:rPr>
              <a:t>. de Itapúa, Alto Paraná, Canindeyú y  Amambay </a:t>
            </a:r>
            <a:r>
              <a:rPr lang="es-AR" sz="2600" b="1" i="1" dirty="0" smtClean="0">
                <a:latin typeface="+mn-lt"/>
              </a:rPr>
              <a:t>(González, 1995).</a:t>
            </a:r>
            <a:r>
              <a:rPr lang="es-AR" sz="2400" b="1" dirty="0" smtClean="0">
                <a:latin typeface="+mn-lt"/>
              </a:rPr>
              <a:t/>
            </a:r>
            <a:br>
              <a:rPr lang="es-AR" sz="2400" b="1" dirty="0" smtClean="0">
                <a:latin typeface="+mn-lt"/>
              </a:rPr>
            </a:br>
            <a:endParaRPr lang="es-AR" sz="2400" b="1" dirty="0" smtClean="0">
              <a:latin typeface="+mn-lt"/>
            </a:endParaRPr>
          </a:p>
          <a:p>
            <a:pPr>
              <a:buFont typeface="Arial" pitchFamily="34" charset="0"/>
              <a:buChar char="•"/>
              <a:defRPr/>
            </a:pPr>
            <a:r>
              <a:rPr lang="es-AR" sz="2400" b="1" u="sng" dirty="0" smtClean="0">
                <a:latin typeface="+mn-lt"/>
              </a:rPr>
              <a:t>Estudio en 214 Distritos, por Diego Fatecha (2004).</a:t>
            </a:r>
            <a:endParaRPr lang="es-AR" sz="2400" b="1" dirty="0" smtClean="0">
              <a:latin typeface="+mn-lt"/>
            </a:endParaRPr>
          </a:p>
          <a:p>
            <a:pPr>
              <a:buFont typeface="Arial" pitchFamily="34" charset="0"/>
              <a:buNone/>
              <a:defRPr/>
            </a:pPr>
            <a:r>
              <a:rPr lang="es-AR" sz="2400" b="1" dirty="0" smtClean="0">
                <a:latin typeface="+mn-lt"/>
              </a:rPr>
              <a:t>     </a:t>
            </a:r>
            <a:r>
              <a:rPr lang="es-AR" sz="2400" b="1" dirty="0" smtClean="0">
                <a:effectLst>
                  <a:outerShdw blurRad="38100" dist="38100" dir="2700000" algn="tl">
                    <a:srgbClr val="000000">
                      <a:alpha val="43137"/>
                    </a:srgbClr>
                  </a:outerShdw>
                </a:effectLst>
                <a:latin typeface="+mn-lt"/>
              </a:rPr>
              <a:t>11 distritos (5%) con reacción fuertemente ácida (pH 4,5 - 4,9); </a:t>
            </a:r>
          </a:p>
          <a:p>
            <a:pPr>
              <a:buFont typeface="Arial" pitchFamily="34" charset="0"/>
              <a:buNone/>
              <a:defRPr/>
            </a:pPr>
            <a:r>
              <a:rPr lang="es-AR" sz="2400" b="1" dirty="0" smtClean="0">
                <a:effectLst>
                  <a:outerShdw blurRad="38100" dist="38100" dir="2700000" algn="tl">
                    <a:srgbClr val="000000">
                      <a:alpha val="43137"/>
                    </a:srgbClr>
                  </a:outerShdw>
                </a:effectLst>
                <a:latin typeface="+mn-lt"/>
              </a:rPr>
              <a:t>     90 distritos (42%) con reacción ácida (pH 5,0-5,4); </a:t>
            </a:r>
            <a:r>
              <a:rPr lang="es-AR" sz="2400" b="1" dirty="0" smtClean="0">
                <a:latin typeface="+mn-lt"/>
              </a:rPr>
              <a:t/>
            </a:r>
            <a:br>
              <a:rPr lang="es-AR" sz="2400" b="1" dirty="0" smtClean="0">
                <a:latin typeface="+mn-lt"/>
              </a:rPr>
            </a:br>
            <a:r>
              <a:rPr lang="es-AR" sz="2400" b="1" dirty="0" smtClean="0">
                <a:latin typeface="+mn-lt"/>
              </a:rPr>
              <a:t>91 distritos (43%) con reacción moderadamente ácida (pH 5,5 - 5,9), </a:t>
            </a:r>
            <a:br>
              <a:rPr lang="es-AR" sz="2400" b="1" dirty="0" smtClean="0">
                <a:latin typeface="+mn-lt"/>
              </a:rPr>
            </a:br>
            <a:r>
              <a:rPr lang="es-AR" sz="2400" b="1" dirty="0" smtClean="0">
                <a:latin typeface="+mn-lt"/>
              </a:rPr>
              <a:t>19 distritos (9%) reacción ligeramente ácida (pH 6,0-6,4); </a:t>
            </a:r>
            <a:br>
              <a:rPr lang="es-AR" sz="2400" b="1" dirty="0" smtClean="0">
                <a:latin typeface="+mn-lt"/>
              </a:rPr>
            </a:br>
            <a:r>
              <a:rPr lang="es-AR" sz="2400" b="1" dirty="0" smtClean="0">
                <a:latin typeface="+mn-lt"/>
              </a:rPr>
              <a:t>3 distritos (1%) con reacción neutra (pH 6,5-7,5). </a:t>
            </a:r>
          </a:p>
          <a:p>
            <a:pPr>
              <a:buFont typeface="Arial" pitchFamily="34" charset="0"/>
              <a:buNone/>
              <a:defRPr/>
            </a:pPr>
            <a:r>
              <a:rPr lang="es-AR" sz="2400" b="1" dirty="0" smtClean="0">
                <a:latin typeface="+mn-lt"/>
              </a:rPr>
              <a:t/>
            </a:r>
            <a:br>
              <a:rPr lang="es-AR" sz="2400" b="1" dirty="0" smtClean="0">
                <a:latin typeface="+mn-lt"/>
              </a:rPr>
            </a:br>
            <a:r>
              <a:rPr lang="es-AR" sz="2400" b="1" dirty="0" smtClean="0">
                <a:latin typeface="+mn-lt"/>
              </a:rPr>
              <a:t/>
            </a:r>
            <a:br>
              <a:rPr lang="es-AR" sz="2400" b="1" dirty="0" smtClean="0">
                <a:latin typeface="+mn-lt"/>
              </a:rPr>
            </a:br>
            <a:endParaRPr lang="es-AR" sz="2400" b="1" dirty="0">
              <a:solidFill>
                <a:schemeClr val="accent3">
                  <a:lumMod val="50000"/>
                </a:schemeClr>
              </a:solidFill>
              <a:latin typeface="+mn-lt"/>
            </a:endParaRPr>
          </a:p>
        </p:txBody>
      </p:sp>
      <p:sp>
        <p:nvSpPr>
          <p:cNvPr id="5" name="TextBox 4"/>
          <p:cNvSpPr txBox="1">
            <a:spLocks noChangeArrowheads="1"/>
          </p:cNvSpPr>
          <p:nvPr/>
        </p:nvSpPr>
        <p:spPr bwMode="auto">
          <a:xfrm>
            <a:off x="361950" y="5470525"/>
            <a:ext cx="2044149" cy="584776"/>
          </a:xfrm>
          <a:prstGeom prst="rect">
            <a:avLst/>
          </a:prstGeom>
          <a:noFill/>
          <a:ln w="9525">
            <a:noFill/>
            <a:miter lim="800000"/>
            <a:headEnd/>
            <a:tailEnd/>
          </a:ln>
        </p:spPr>
        <p:txBody>
          <a:bodyPr wrap="none">
            <a:spAutoFit/>
          </a:bodyPr>
          <a:lstStyle/>
          <a:p>
            <a:r>
              <a:rPr lang="en-US" sz="3200" b="1" dirty="0">
                <a:solidFill>
                  <a:srgbClr val="FF0000"/>
                </a:solidFill>
              </a:rPr>
              <a:t>47% &lt; 5,4</a:t>
            </a:r>
            <a:endParaRPr lang="es-AR" sz="3200" b="1" dirty="0">
              <a:solidFill>
                <a:srgbClr val="FF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61913" y="195263"/>
            <a:ext cx="9309101" cy="1416050"/>
          </a:xfrm>
          <a:prstGeom prst="rect">
            <a:avLst/>
          </a:prstGeom>
          <a:noFill/>
          <a:ln w="9525">
            <a:noFill/>
            <a:miter lim="800000"/>
            <a:headEnd/>
            <a:tailEnd/>
          </a:ln>
        </p:spPr>
        <p:txBody>
          <a:bodyPr>
            <a:spAutoFit/>
          </a:bodyPr>
          <a:lstStyle/>
          <a:p>
            <a:pPr algn="ctr">
              <a:spcBef>
                <a:spcPct val="50000"/>
              </a:spcBef>
              <a:defRPr/>
            </a:pPr>
            <a:r>
              <a:rPr lang="en-US" sz="4400" b="1" dirty="0">
                <a:solidFill>
                  <a:schemeClr val="accent3">
                    <a:lumMod val="50000"/>
                  </a:schemeClr>
                </a:solidFill>
              </a:rPr>
              <a:t>DESAFIOS</a:t>
            </a:r>
            <a:r>
              <a:rPr lang="en-US" sz="3200" b="1" dirty="0">
                <a:solidFill>
                  <a:schemeClr val="accent3">
                    <a:lumMod val="50000"/>
                  </a:schemeClr>
                </a:solidFill>
              </a:rPr>
              <a:t> </a:t>
            </a:r>
          </a:p>
          <a:p>
            <a:pPr>
              <a:spcBef>
                <a:spcPct val="50000"/>
              </a:spcBef>
              <a:buFont typeface="Wingdings" pitchFamily="2" charset="2"/>
              <a:buChar char="Ø"/>
              <a:defRPr/>
            </a:pPr>
            <a:endParaRPr lang="es-ES" sz="2800" b="1" dirty="0">
              <a:solidFill>
                <a:schemeClr val="accent3">
                  <a:lumMod val="50000"/>
                </a:schemeClr>
              </a:solidFill>
            </a:endParaRPr>
          </a:p>
        </p:txBody>
      </p:sp>
      <p:pic>
        <p:nvPicPr>
          <p:cNvPr id="2" name="Imagen 1" descr="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ángulo 2"/>
          <p:cNvSpPr/>
          <p:nvPr/>
        </p:nvSpPr>
        <p:spPr>
          <a:xfrm>
            <a:off x="-200507" y="-50119"/>
            <a:ext cx="9691219" cy="1384995"/>
          </a:xfrm>
          <a:prstGeom prst="rect">
            <a:avLst/>
          </a:prstGeom>
        </p:spPr>
        <p:txBody>
          <a:bodyPr wrap="square">
            <a:spAutoFit/>
          </a:bodyPr>
          <a:lstStyle/>
          <a:p>
            <a:pPr marL="457200" indent="-457200" algn="ctr">
              <a:defRPr/>
            </a:pPr>
            <a:r>
              <a:rPr lang="es-ES" sz="2000" b="1" dirty="0" smtClean="0">
                <a:solidFill>
                  <a:schemeClr val="bg1"/>
                </a:solidFill>
              </a:rPr>
              <a:t>Experimento de </a:t>
            </a:r>
            <a:r>
              <a:rPr lang="es-ES" sz="2000" b="1" dirty="0">
                <a:solidFill>
                  <a:schemeClr val="bg1"/>
                </a:solidFill>
              </a:rPr>
              <a:t>larga duración</a:t>
            </a:r>
            <a:r>
              <a:rPr lang="es-ES" sz="2000" b="1" dirty="0" smtClean="0">
                <a:solidFill>
                  <a:schemeClr val="bg1"/>
                </a:solidFill>
              </a:rPr>
              <a:t>.</a:t>
            </a:r>
            <a:endParaRPr lang="es-ES" sz="2000" b="1" dirty="0">
              <a:solidFill>
                <a:schemeClr val="bg1"/>
              </a:solidFill>
            </a:endParaRPr>
          </a:p>
          <a:p>
            <a:pPr marL="457200" indent="-457200" algn="ctr">
              <a:defRPr/>
            </a:pPr>
            <a:r>
              <a:rPr lang="es-ES" sz="2000" b="1" dirty="0" smtClean="0">
                <a:solidFill>
                  <a:schemeClr val="bg1"/>
                </a:solidFill>
              </a:rPr>
              <a:t>Rotación </a:t>
            </a:r>
            <a:r>
              <a:rPr lang="es-ES" sz="2000" b="1" dirty="0" smtClean="0">
                <a:solidFill>
                  <a:schemeClr val="bg1"/>
                </a:solidFill>
              </a:rPr>
              <a:t>de cultivos con </a:t>
            </a:r>
            <a:r>
              <a:rPr lang="es-ES" sz="2000" b="1" dirty="0" smtClean="0">
                <a:solidFill>
                  <a:schemeClr val="bg1"/>
                </a:solidFill>
              </a:rPr>
              <a:t>incorporación </a:t>
            </a:r>
            <a:r>
              <a:rPr lang="es-ES" sz="2000" b="1" dirty="0" smtClean="0">
                <a:solidFill>
                  <a:schemeClr val="bg1"/>
                </a:solidFill>
              </a:rPr>
              <a:t>de abonos verdes,</a:t>
            </a:r>
          </a:p>
          <a:p>
            <a:pPr algn="ctr">
              <a:defRPr/>
            </a:pPr>
            <a:r>
              <a:rPr lang="es-ES" sz="2000" b="1" u="sng" dirty="0" smtClean="0">
                <a:solidFill>
                  <a:schemeClr val="bg1"/>
                </a:solidFill>
              </a:rPr>
              <a:t>Objetivo </a:t>
            </a:r>
            <a:r>
              <a:rPr lang="es-ES" sz="2000" b="1" u="sng" dirty="0" smtClean="0">
                <a:solidFill>
                  <a:schemeClr val="bg1"/>
                </a:solidFill>
              </a:rPr>
              <a:t>principal:</a:t>
            </a:r>
          </a:p>
          <a:p>
            <a:pPr algn="ctr">
              <a:defRPr/>
            </a:pPr>
            <a:r>
              <a:rPr lang="es-ES" sz="2000" b="1" dirty="0" smtClean="0">
                <a:solidFill>
                  <a:schemeClr val="bg1"/>
                </a:solidFill>
              </a:rPr>
              <a:t> </a:t>
            </a:r>
            <a:r>
              <a:rPr lang="es-ES" sz="2400" b="1" dirty="0" smtClean="0">
                <a:solidFill>
                  <a:schemeClr val="bg1"/>
                </a:solidFill>
              </a:rPr>
              <a:t>Incremento</a:t>
            </a:r>
            <a:r>
              <a:rPr lang="es-ES" sz="2400" b="1" dirty="0" smtClean="0">
                <a:solidFill>
                  <a:schemeClr val="bg1"/>
                </a:solidFill>
              </a:rPr>
              <a:t> </a:t>
            </a:r>
            <a:r>
              <a:rPr lang="es-ES" sz="2400" b="1" dirty="0" smtClean="0">
                <a:solidFill>
                  <a:schemeClr val="bg1"/>
                </a:solidFill>
              </a:rPr>
              <a:t>de la Materia </a:t>
            </a:r>
            <a:r>
              <a:rPr lang="es-ES" sz="2400" b="1" dirty="0" smtClean="0">
                <a:solidFill>
                  <a:schemeClr val="bg1"/>
                </a:solidFill>
              </a:rPr>
              <a:t>Orgánica </a:t>
            </a:r>
            <a:r>
              <a:rPr lang="es-ES" sz="2400" b="1" dirty="0" smtClean="0">
                <a:solidFill>
                  <a:schemeClr val="bg1"/>
                </a:solidFill>
              </a:rPr>
              <a:t>del </a:t>
            </a:r>
            <a:r>
              <a:rPr lang="es-ES" sz="2400" b="1" dirty="0" smtClean="0">
                <a:solidFill>
                  <a:schemeClr val="bg1"/>
                </a:solidFill>
              </a:rPr>
              <a:t>Suelo </a:t>
            </a:r>
            <a:r>
              <a:rPr lang="es-ES" sz="2400" b="1" dirty="0" smtClean="0">
                <a:solidFill>
                  <a:schemeClr val="bg1"/>
                </a:solidFill>
              </a:rPr>
              <a:t>(mejor </a:t>
            </a:r>
            <a:r>
              <a:rPr lang="es-ES" sz="2400" b="1" dirty="0" smtClean="0">
                <a:solidFill>
                  <a:schemeClr val="bg1"/>
                </a:solidFill>
              </a:rPr>
              <a:t>rotación)</a:t>
            </a:r>
            <a:r>
              <a:rPr lang="es-ES" sz="2400" b="1" dirty="0" smtClean="0">
                <a:solidFill>
                  <a:schemeClr val="bg1"/>
                </a:solidFill>
              </a:rPr>
              <a:t>.</a:t>
            </a:r>
            <a:endParaRPr lang="es-ES" sz="2400" b="1" dirty="0">
              <a:solidFill>
                <a:schemeClr val="bg1"/>
              </a:solidFill>
            </a:endParaRPr>
          </a:p>
        </p:txBody>
      </p:sp>
      <p:sp>
        <p:nvSpPr>
          <p:cNvPr id="4" name="CuadroTexto 3"/>
          <p:cNvSpPr txBox="1"/>
          <p:nvPr/>
        </p:nvSpPr>
        <p:spPr>
          <a:xfrm>
            <a:off x="116963" y="5890805"/>
            <a:ext cx="9144000" cy="1384995"/>
          </a:xfrm>
          <a:prstGeom prst="rect">
            <a:avLst/>
          </a:prstGeom>
          <a:noFill/>
        </p:spPr>
        <p:txBody>
          <a:bodyPr wrap="square" rtlCol="0">
            <a:spAutoFit/>
          </a:bodyPr>
          <a:lstStyle/>
          <a:p>
            <a:pPr algn="ctr"/>
            <a:r>
              <a:rPr lang="es-ES" sz="2800" b="1" dirty="0" smtClean="0">
                <a:solidFill>
                  <a:schemeClr val="bg1"/>
                </a:solidFill>
              </a:rPr>
              <a:t>INVESTIGACION a cargo de la </a:t>
            </a:r>
            <a:r>
              <a:rPr lang="es-ES" sz="2800" b="1" dirty="0" err="1" smtClean="0">
                <a:solidFill>
                  <a:schemeClr val="bg1"/>
                </a:solidFill>
              </a:rPr>
              <a:t>Fepasidias</a:t>
            </a:r>
            <a:r>
              <a:rPr lang="es-ES" sz="2800" b="1" dirty="0" smtClean="0">
                <a:solidFill>
                  <a:schemeClr val="bg1"/>
                </a:solidFill>
              </a:rPr>
              <a:t> y AASID, Financiada por la CAPECO</a:t>
            </a:r>
          </a:p>
          <a:p>
            <a:pPr algn="ctr"/>
            <a:endParaRPr lang="es-ES" sz="2800"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Grupo"/>
          <p:cNvGrpSpPr>
            <a:grpSpLocks/>
          </p:cNvGrpSpPr>
          <p:nvPr/>
        </p:nvGrpSpPr>
        <p:grpSpPr bwMode="auto">
          <a:xfrm>
            <a:off x="598488" y="351848"/>
            <a:ext cx="7710487" cy="6180137"/>
            <a:chOff x="1619672" y="764705"/>
            <a:chExt cx="5787304" cy="5078705"/>
          </a:xfrm>
        </p:grpSpPr>
        <p:sp>
          <p:nvSpPr>
            <p:cNvPr id="112643" name="1 CuadroTexto"/>
            <p:cNvSpPr txBox="1">
              <a:spLocks noChangeArrowheads="1"/>
            </p:cNvSpPr>
            <p:nvPr/>
          </p:nvSpPr>
          <p:spPr bwMode="auto">
            <a:xfrm>
              <a:off x="1619672" y="764705"/>
              <a:ext cx="5761090" cy="1264621"/>
            </a:xfrm>
            <a:prstGeom prst="rect">
              <a:avLst/>
            </a:prstGeom>
            <a:noFill/>
            <a:ln w="9525">
              <a:noFill/>
              <a:miter lim="800000"/>
              <a:headEnd/>
              <a:tailEnd/>
            </a:ln>
          </p:spPr>
          <p:txBody>
            <a:bodyPr>
              <a:spAutoFit/>
            </a:bodyPr>
            <a:lstStyle/>
            <a:p>
              <a:pPr algn="ctr">
                <a:defRPr/>
              </a:pPr>
              <a:r>
                <a:rPr lang="es-MX" sz="6600" b="1" dirty="0">
                  <a:solidFill>
                    <a:schemeClr val="accent3">
                      <a:lumMod val="50000"/>
                    </a:schemeClr>
                  </a:solidFill>
                  <a:effectLst>
                    <a:outerShdw blurRad="38100" dist="38100" dir="2700000" algn="tl">
                      <a:srgbClr val="000000">
                        <a:alpha val="43137"/>
                      </a:srgbClr>
                    </a:outerShdw>
                  </a:effectLst>
                  <a:latin typeface="Arial Narrow" pitchFamily="34" charset="0"/>
                </a:rPr>
                <a:t>Muchas </a:t>
              </a:r>
              <a:r>
                <a:rPr lang="es-MX" sz="6600" b="1" dirty="0" smtClean="0">
                  <a:solidFill>
                    <a:schemeClr val="accent3">
                      <a:lumMod val="50000"/>
                    </a:schemeClr>
                  </a:solidFill>
                  <a:effectLst>
                    <a:outerShdw blurRad="38100" dist="38100" dir="2700000" algn="tl">
                      <a:srgbClr val="000000">
                        <a:alpha val="43137"/>
                      </a:srgbClr>
                    </a:outerShdw>
                  </a:effectLst>
                  <a:latin typeface="Arial Narrow" pitchFamily="34" charset="0"/>
                </a:rPr>
                <a:t>gracias</a:t>
              </a:r>
              <a:endParaRPr lang="es-MX" sz="2800" b="1" dirty="0" smtClean="0">
                <a:solidFill>
                  <a:schemeClr val="accent3">
                    <a:lumMod val="50000"/>
                  </a:schemeClr>
                </a:solidFill>
                <a:effectLst>
                  <a:outerShdw blurRad="38100" dist="38100" dir="2700000" algn="tl">
                    <a:srgbClr val="000000">
                      <a:alpha val="43137"/>
                    </a:srgbClr>
                  </a:outerShdw>
                </a:effectLst>
                <a:latin typeface="Arial Narrow" pitchFamily="34" charset="0"/>
              </a:endParaRPr>
            </a:p>
            <a:p>
              <a:pPr algn="ctr">
                <a:defRPr/>
              </a:pPr>
              <a:r>
                <a:rPr lang="es-MX" sz="2800" b="1" dirty="0" smtClean="0">
                  <a:solidFill>
                    <a:schemeClr val="accent3">
                      <a:lumMod val="50000"/>
                    </a:schemeClr>
                  </a:solidFill>
                  <a:effectLst>
                    <a:outerShdw blurRad="38100" dist="38100" dir="2700000" algn="tl">
                      <a:srgbClr val="000000">
                        <a:alpha val="43137"/>
                      </a:srgbClr>
                    </a:outerShdw>
                  </a:effectLst>
                  <a:latin typeface="Arial Narrow" pitchFamily="34" charset="0"/>
                </a:rPr>
                <a:t>mmcubilla@gmail.com</a:t>
              </a:r>
              <a:endParaRPr lang="de-DE" sz="2800" b="1" dirty="0">
                <a:solidFill>
                  <a:schemeClr val="accent3">
                    <a:lumMod val="50000"/>
                  </a:schemeClr>
                </a:solidFill>
                <a:effectLst>
                  <a:outerShdw blurRad="38100" dist="38100" dir="2700000" algn="tl">
                    <a:srgbClr val="000000">
                      <a:alpha val="43137"/>
                    </a:srgbClr>
                  </a:outerShdw>
                </a:effectLst>
                <a:latin typeface="Arial Narrow" pitchFamily="34" charset="0"/>
              </a:endParaRPr>
            </a:p>
          </p:txBody>
        </p:sp>
        <p:pic>
          <p:nvPicPr>
            <p:cNvPr id="93188" name="Picture 2"/>
            <p:cNvPicPr>
              <a:picLocks noChangeAspect="1" noChangeArrowheads="1"/>
            </p:cNvPicPr>
            <p:nvPr/>
          </p:nvPicPr>
          <p:blipFill>
            <a:blip r:embed="rId2" cstate="print"/>
            <a:srcRect/>
            <a:stretch>
              <a:fillRect/>
            </a:stretch>
          </p:blipFill>
          <p:spPr bwMode="auto">
            <a:xfrm>
              <a:off x="4788024" y="2008470"/>
              <a:ext cx="2618952" cy="3798869"/>
            </a:xfrm>
            <a:prstGeom prst="rect">
              <a:avLst/>
            </a:prstGeom>
            <a:noFill/>
            <a:ln w="9525">
              <a:noFill/>
              <a:miter lim="800000"/>
              <a:headEnd/>
              <a:tailEnd/>
            </a:ln>
          </p:spPr>
        </p:pic>
        <p:pic>
          <p:nvPicPr>
            <p:cNvPr id="93189" name="Picture 4"/>
            <p:cNvPicPr>
              <a:picLocks noChangeAspect="1" noChangeArrowheads="1"/>
            </p:cNvPicPr>
            <p:nvPr/>
          </p:nvPicPr>
          <p:blipFill>
            <a:blip r:embed="rId3" cstate="print"/>
            <a:srcRect/>
            <a:stretch>
              <a:fillRect/>
            </a:stretch>
          </p:blipFill>
          <p:spPr bwMode="auto">
            <a:xfrm>
              <a:off x="1786273" y="1956646"/>
              <a:ext cx="2733548" cy="3886764"/>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1"/>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endParaRPr lang="pt-BR" smtClean="0">
              <a:solidFill>
                <a:srgbClr val="898989"/>
              </a:solidFill>
              <a:latin typeface="Arial" charset="0"/>
            </a:endParaRPr>
          </a:p>
        </p:txBody>
      </p:sp>
      <p:pic>
        <p:nvPicPr>
          <p:cNvPr id="19459" name="Picture 2"/>
          <p:cNvPicPr>
            <a:picLocks noChangeAspect="1" noChangeArrowheads="1"/>
          </p:cNvPicPr>
          <p:nvPr/>
        </p:nvPicPr>
        <p:blipFill>
          <a:blip r:embed="rId2" cstate="print"/>
          <a:srcRect/>
          <a:stretch>
            <a:fillRect/>
          </a:stretch>
        </p:blipFill>
        <p:spPr bwMode="auto">
          <a:xfrm>
            <a:off x="106363" y="904875"/>
            <a:ext cx="4859337" cy="5873750"/>
          </a:xfrm>
          <a:prstGeom prst="rect">
            <a:avLst/>
          </a:prstGeom>
          <a:noFill/>
          <a:ln w="9525">
            <a:noFill/>
            <a:miter lim="800000"/>
            <a:headEnd/>
            <a:tailEnd/>
          </a:ln>
        </p:spPr>
      </p:pic>
      <p:sp>
        <p:nvSpPr>
          <p:cNvPr id="19460" name="TextBox 4"/>
          <p:cNvSpPr txBox="1">
            <a:spLocks noChangeArrowheads="1"/>
          </p:cNvSpPr>
          <p:nvPr/>
        </p:nvSpPr>
        <p:spPr bwMode="auto">
          <a:xfrm>
            <a:off x="6305550" y="6369050"/>
            <a:ext cx="2489200" cy="369888"/>
          </a:xfrm>
          <a:prstGeom prst="rect">
            <a:avLst/>
          </a:prstGeom>
          <a:noFill/>
          <a:ln w="9525">
            <a:noFill/>
            <a:miter lim="800000"/>
            <a:headEnd/>
            <a:tailEnd/>
          </a:ln>
        </p:spPr>
        <p:txBody>
          <a:bodyPr wrap="none">
            <a:spAutoFit/>
          </a:bodyPr>
          <a:lstStyle/>
          <a:p>
            <a:r>
              <a:rPr lang="en-US"/>
              <a:t>Fuente: Bataglia, 2011</a:t>
            </a:r>
            <a:endParaRPr lang="es-AR"/>
          </a:p>
        </p:txBody>
      </p:sp>
      <p:sp>
        <p:nvSpPr>
          <p:cNvPr id="19461" name="TextBox 5"/>
          <p:cNvSpPr txBox="1">
            <a:spLocks noChangeArrowheads="1"/>
          </p:cNvSpPr>
          <p:nvPr/>
        </p:nvSpPr>
        <p:spPr bwMode="auto">
          <a:xfrm>
            <a:off x="220663" y="204788"/>
            <a:ext cx="8340725" cy="708025"/>
          </a:xfrm>
          <a:prstGeom prst="rect">
            <a:avLst/>
          </a:prstGeom>
          <a:noFill/>
          <a:ln w="9525">
            <a:noFill/>
            <a:miter lim="800000"/>
            <a:headEnd/>
            <a:tailEnd/>
          </a:ln>
        </p:spPr>
        <p:txBody>
          <a:bodyPr>
            <a:spAutoFit/>
          </a:bodyPr>
          <a:lstStyle/>
          <a:p>
            <a:r>
              <a:rPr lang="es-AR" sz="2000" b="1"/>
              <a:t>Clasificación de la acidez activa (pH) de los suelos de la Región Oriental del Paraguay, 2011.</a:t>
            </a:r>
            <a:endParaRPr lang="es-AR" sz="2000"/>
          </a:p>
        </p:txBody>
      </p:sp>
      <p:sp>
        <p:nvSpPr>
          <p:cNvPr id="19462" name="TextBox 2"/>
          <p:cNvSpPr txBox="1">
            <a:spLocks noChangeArrowheads="1"/>
          </p:cNvSpPr>
          <p:nvPr/>
        </p:nvSpPr>
        <p:spPr bwMode="auto">
          <a:xfrm>
            <a:off x="5060950" y="1103313"/>
            <a:ext cx="4083050" cy="4800600"/>
          </a:xfrm>
          <a:prstGeom prst="rect">
            <a:avLst/>
          </a:prstGeom>
          <a:noFill/>
          <a:ln w="9525">
            <a:noFill/>
            <a:miter lim="800000"/>
            <a:headEnd/>
            <a:tailEnd/>
          </a:ln>
        </p:spPr>
        <p:txBody>
          <a:bodyPr>
            <a:spAutoFit/>
          </a:bodyPr>
          <a:lstStyle/>
          <a:p>
            <a:r>
              <a:rPr lang="es-AR" dirty="0"/>
              <a:t>2 distritos </a:t>
            </a:r>
            <a:r>
              <a:rPr lang="es-AR" dirty="0">
                <a:solidFill>
                  <a:srgbClr val="FF0000"/>
                </a:solidFill>
              </a:rPr>
              <a:t>(1%) </a:t>
            </a:r>
            <a:r>
              <a:rPr lang="es-AR" dirty="0"/>
              <a:t>con reacción extremadamente ácida (&lt;4,5)</a:t>
            </a:r>
          </a:p>
          <a:p>
            <a:endParaRPr lang="es-AR" dirty="0"/>
          </a:p>
          <a:p>
            <a:r>
              <a:rPr lang="es-AR" dirty="0"/>
              <a:t>8 distritos</a:t>
            </a:r>
            <a:r>
              <a:rPr lang="es-AR" dirty="0">
                <a:solidFill>
                  <a:srgbClr val="FF0000"/>
                </a:solidFill>
              </a:rPr>
              <a:t> (8%) </a:t>
            </a:r>
            <a:r>
              <a:rPr lang="es-AR" dirty="0"/>
              <a:t>con reacción fuertemente ácida (pH 4,5-4,9), </a:t>
            </a:r>
          </a:p>
          <a:p>
            <a:endParaRPr lang="es-AR" dirty="0"/>
          </a:p>
          <a:p>
            <a:r>
              <a:rPr lang="es-AR" dirty="0"/>
              <a:t>94 distritos </a:t>
            </a:r>
            <a:r>
              <a:rPr lang="es-AR" dirty="0">
                <a:solidFill>
                  <a:srgbClr val="FF0000"/>
                </a:solidFill>
              </a:rPr>
              <a:t>(43%) </a:t>
            </a:r>
            <a:r>
              <a:rPr lang="es-AR" dirty="0"/>
              <a:t>reacción ácida (pH 5,0 - 5,4);</a:t>
            </a:r>
          </a:p>
          <a:p>
            <a:endParaRPr lang="es-AR" dirty="0"/>
          </a:p>
          <a:p>
            <a:r>
              <a:rPr lang="es-AR" dirty="0"/>
              <a:t>88 distritos (40%) con reacción</a:t>
            </a:r>
          </a:p>
          <a:p>
            <a:r>
              <a:rPr lang="es-AR" dirty="0"/>
              <a:t>moderadamente ácida (pH 5,5 - 5,9);</a:t>
            </a:r>
          </a:p>
          <a:p>
            <a:endParaRPr lang="es-AR" dirty="0"/>
          </a:p>
          <a:p>
            <a:r>
              <a:rPr lang="es-AR" dirty="0"/>
              <a:t>15 distritos (7%) con reacción ligeramente ácida (pH 6,0 - 6,4);</a:t>
            </a:r>
          </a:p>
          <a:p>
            <a:r>
              <a:rPr lang="es-AR" dirty="0"/>
              <a:t> </a:t>
            </a:r>
          </a:p>
          <a:p>
            <a:r>
              <a:rPr lang="es-AR" dirty="0"/>
              <a:t>2 distritos (1%) con reacción neutra (6,5  -7,5), </a:t>
            </a:r>
          </a:p>
        </p:txBody>
      </p:sp>
      <p:sp>
        <p:nvSpPr>
          <p:cNvPr id="8" name="TextBox 7"/>
          <p:cNvSpPr txBox="1">
            <a:spLocks noChangeArrowheads="1"/>
          </p:cNvSpPr>
          <p:nvPr/>
        </p:nvSpPr>
        <p:spPr bwMode="auto">
          <a:xfrm>
            <a:off x="3508890" y="1150938"/>
            <a:ext cx="1837990" cy="461665"/>
          </a:xfrm>
          <a:prstGeom prst="rect">
            <a:avLst/>
          </a:prstGeom>
          <a:noFill/>
          <a:ln w="9525">
            <a:noFill/>
            <a:miter lim="800000"/>
            <a:headEnd/>
            <a:tailEnd/>
          </a:ln>
        </p:spPr>
        <p:txBody>
          <a:bodyPr wrap="square">
            <a:spAutoFit/>
          </a:bodyPr>
          <a:lstStyle/>
          <a:p>
            <a:r>
              <a:rPr lang="en-US" sz="2400" b="1" dirty="0">
                <a:solidFill>
                  <a:srgbClr val="FF0000"/>
                </a:solidFill>
              </a:rPr>
              <a:t>52% &lt; 5,4</a:t>
            </a:r>
            <a:endParaRPr lang="es-AR" sz="2400" b="1"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1"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linds(horizontal)">
                                      <p:cBhvr>
                                        <p:cTn id="1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8" grpId="1"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117_Tech_Comm_RD_PPT_v4_so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21597</TotalTime>
  <Words>3653</Words>
  <Application>Microsoft Macintosh PowerPoint</Application>
  <PresentationFormat>Presentación en pantalla (4:3)</PresentationFormat>
  <Paragraphs>589</Paragraphs>
  <Slides>81</Slides>
  <Notes>36</Notes>
  <HiddenSlides>7</HiddenSlides>
  <MMClips>0</MMClips>
  <ScaleCrop>false</ScaleCrop>
  <HeadingPairs>
    <vt:vector size="6" baseType="variant">
      <vt:variant>
        <vt:lpstr>Tema</vt:lpstr>
      </vt:variant>
      <vt:variant>
        <vt:i4>4</vt:i4>
      </vt:variant>
      <vt:variant>
        <vt:lpstr>Servidores OLE incrustados</vt:lpstr>
      </vt:variant>
      <vt:variant>
        <vt:i4>1</vt:i4>
      </vt:variant>
      <vt:variant>
        <vt:lpstr>Títulos de diapositiva</vt:lpstr>
      </vt:variant>
      <vt:variant>
        <vt:i4>81</vt:i4>
      </vt:variant>
    </vt:vector>
  </HeadingPairs>
  <TitlesOfParts>
    <vt:vector size="86" baseType="lpstr">
      <vt:lpstr>117_Tech_Comm_RD_PPT_v4_soy</vt:lpstr>
      <vt:lpstr>44_Office Theme</vt:lpstr>
      <vt:lpstr>46_Office Theme</vt:lpstr>
      <vt:lpstr>47_Office Theme</vt:lpstr>
      <vt:lpstr>Foto do Photo Editor</vt:lpstr>
      <vt:lpstr>La importancia de una buena fertilización </vt:lpstr>
      <vt:lpstr>Presentación de PowerPoint</vt:lpstr>
      <vt:lpstr>AGENDA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Efecto del pH en la disponibilidad de nutrientes y actividad microbiana   Adaptado del Manual Internacional de Fertilidade do Solo (1998) </vt:lpstr>
      <vt:lpstr>Presentación de PowerPoint</vt:lpstr>
      <vt:lpstr>Presentación de PowerPoint</vt:lpstr>
      <vt:lpstr>Evolución del nivel de fósforo disponible en los suelos de los 14 departamentos de la Región Oriental del Paraguay.</vt:lpstr>
      <vt:lpstr>Mapa de la clasificación de los niveles de potasio de la camada superficial de los suelos de la Región Oriental del Paraguay, 2011. </vt:lpstr>
      <vt:lpstr>Evolución de los tenores de potasio en la camada superficial del suelo. </vt:lpstr>
      <vt:lpstr>Presentación de PowerPoint</vt:lpstr>
      <vt:lpstr>AGENDA</vt:lpstr>
      <vt:lpstr>Presentación de PowerPoint</vt:lpstr>
      <vt:lpstr>Presentación de PowerPoint</vt:lpstr>
      <vt:lpstr>Presentación de PowerPoint</vt:lpstr>
      <vt:lpstr>Presentación de PowerPoint</vt:lpstr>
      <vt:lpstr>AGENDA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Metodologia de muestreo </vt:lpstr>
      <vt:lpstr>Presentación de PowerPoint</vt:lpstr>
      <vt:lpstr>¿ Se hace el análisis?</vt:lpstr>
      <vt:lpstr>Presentación de PowerPoint</vt:lpstr>
      <vt:lpstr>Etapa 2 - Análisis de suelo en Laboratorio</vt:lpstr>
      <vt:lpstr>Presentación de PowerPoint</vt:lpstr>
      <vt:lpstr>Etapa 3. Interpretación análisis de suelo</vt:lpstr>
      <vt:lpstr>Manejo de la fertilización: Forma, momento y fuente correctas</vt:lpstr>
      <vt:lpstr>Presentación de PowerPoint</vt:lpstr>
      <vt:lpstr>Presentación de PowerPoint</vt:lpstr>
      <vt:lpstr>Presentación de PowerPoint</vt:lpstr>
      <vt:lpstr>Resultado analisis  </vt:lpstr>
      <vt:lpstr>Presentación de PowerPoint</vt:lpstr>
      <vt:lpstr>Presentación de PowerPoint</vt:lpstr>
      <vt:lpstr>Presentación de PowerPoint</vt:lpstr>
      <vt:lpstr>Presentación de PowerPoint</vt:lpstr>
      <vt:lpstr>Presentación de PowerPoint</vt:lpstr>
      <vt:lpstr>¿Qué es la fertilización del sistema?</vt:lpstr>
      <vt:lpstr>4. Recomendación de fertilización correctiva y gradual para P y K.   Fertilización correctiva; Cuando los tenores de análisis de suelos se ubican por debajo del nivel crítico.  Fertilización de manutención; cuando los tenores de P y de K en el suelo están por encima del nivel crítico.    Fertilización de reposición; cuando los tenores de nutrientes en el suelo están en la categoría de fertilidad “Muy alta”. .   </vt:lpstr>
      <vt:lpstr>Presentación de PowerPoint</vt:lpstr>
      <vt:lpstr>Presentación de PowerPoint</vt:lpstr>
      <vt:lpstr>Resultado analisis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Dosis de fertilización nitrogenada para Maiz y Trigo</vt:lpstr>
      <vt:lpstr>Presentación de PowerPoint</vt:lpstr>
      <vt:lpstr>Presentación de PowerPoint</vt:lpstr>
      <vt:lpstr>Soja Practica de inoculación en el Cono Sur</vt:lpstr>
      <vt:lpstr>Tesis de Maestria, Roberto Willian John, 2014. UFSM, Brasil. </vt:lpstr>
      <vt:lpstr>Fuente: John 2014</vt:lpstr>
      <vt:lpstr>Fuente: John, 2014</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Monsanto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cltreat</dc:creator>
  <cp:lastModifiedBy>Martin Cubilla</cp:lastModifiedBy>
  <cp:revision>376</cp:revision>
  <dcterms:created xsi:type="dcterms:W3CDTF">2010-06-30T18:40:38Z</dcterms:created>
  <dcterms:modified xsi:type="dcterms:W3CDTF">2017-07-20T19:25:05Z</dcterms:modified>
</cp:coreProperties>
</file>